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57" r:id="rId6"/>
    <p:sldId id="259" r:id="rId7"/>
    <p:sldId id="261" r:id="rId8"/>
    <p:sldId id="262" r:id="rId9"/>
    <p:sldId id="260" r:id="rId10"/>
    <p:sldId id="427" r:id="rId11"/>
    <p:sldId id="412" r:id="rId12"/>
    <p:sldId id="428" r:id="rId13"/>
    <p:sldId id="413" r:id="rId14"/>
    <p:sldId id="429" r:id="rId15"/>
    <p:sldId id="430" r:id="rId16"/>
    <p:sldId id="433" r:id="rId17"/>
    <p:sldId id="434" r:id="rId18"/>
    <p:sldId id="436" r:id="rId19"/>
    <p:sldId id="435" r:id="rId20"/>
    <p:sldId id="437" r:id="rId21"/>
    <p:sldId id="438" r:id="rId22"/>
    <p:sldId id="414" r:id="rId23"/>
    <p:sldId id="439" r:id="rId24"/>
    <p:sldId id="415" r:id="rId25"/>
    <p:sldId id="440" r:id="rId26"/>
    <p:sldId id="441" r:id="rId27"/>
    <p:sldId id="442" r:id="rId28"/>
    <p:sldId id="443" r:id="rId29"/>
    <p:sldId id="444" r:id="rId30"/>
    <p:sldId id="416" r:id="rId31"/>
    <p:sldId id="445" r:id="rId32"/>
    <p:sldId id="446" r:id="rId33"/>
    <p:sldId id="447" r:id="rId34"/>
    <p:sldId id="417" r:id="rId35"/>
    <p:sldId id="448" r:id="rId36"/>
    <p:sldId id="449" r:id="rId37"/>
    <p:sldId id="450" r:id="rId38"/>
    <p:sldId id="451" r:id="rId39"/>
    <p:sldId id="418" r:id="rId40"/>
    <p:sldId id="452" r:id="rId41"/>
    <p:sldId id="453" r:id="rId42"/>
    <p:sldId id="419" r:id="rId43"/>
    <p:sldId id="420" r:id="rId44"/>
    <p:sldId id="454" r:id="rId45"/>
    <p:sldId id="421" r:id="rId46"/>
    <p:sldId id="455" r:id="rId47"/>
    <p:sldId id="456" r:id="rId48"/>
    <p:sldId id="263" r:id="rId49"/>
    <p:sldId id="457" r:id="rId50"/>
    <p:sldId id="458" r:id="rId51"/>
    <p:sldId id="459" r:id="rId52"/>
    <p:sldId id="460" r:id="rId53"/>
    <p:sldId id="461" r:id="rId54"/>
    <p:sldId id="462" r:id="rId55"/>
    <p:sldId id="463" r:id="rId56"/>
    <p:sldId id="329" r:id="rId57"/>
    <p:sldId id="464" r:id="rId58"/>
    <p:sldId id="465" r:id="rId59"/>
    <p:sldId id="422" r:id="rId60"/>
    <p:sldId id="466" r:id="rId61"/>
    <p:sldId id="423" r:id="rId62"/>
    <p:sldId id="467" r:id="rId63"/>
    <p:sldId id="468" r:id="rId64"/>
    <p:sldId id="469" r:id="rId65"/>
    <p:sldId id="424" r:id="rId66"/>
    <p:sldId id="470" r:id="rId67"/>
    <p:sldId id="425" r:id="rId68"/>
    <p:sldId id="471" r:id="rId69"/>
    <p:sldId id="472" r:id="rId70"/>
    <p:sldId id="431" r:id="rId71"/>
    <p:sldId id="473" r:id="rId72"/>
    <p:sldId id="432" r:id="rId73"/>
    <p:sldId id="475" r:id="rId74"/>
    <p:sldId id="474" r:id="rId75"/>
  </p:sldIdLst>
  <p:sldSz cx="12192000" cy="6858000"/>
  <p:notesSz cx="6858000" cy="9144000"/>
  <p:defaultText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78"/>
    <p:restoredTop sz="94628"/>
  </p:normalViewPr>
  <p:slideViewPr>
    <p:cSldViewPr snapToGrid="0" snapToObjects="1">
      <p:cViewPr varScale="1">
        <p:scale>
          <a:sx n="119" d="100"/>
          <a:sy n="119" d="100"/>
        </p:scale>
        <p:origin x="22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29F5F-6C98-AE45-8051-8D509E225E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P"/>
          </a:p>
        </p:txBody>
      </p:sp>
      <p:sp>
        <p:nvSpPr>
          <p:cNvPr id="3" name="Subtitle 2">
            <a:extLst>
              <a:ext uri="{FF2B5EF4-FFF2-40B4-BE49-F238E27FC236}">
                <a16:creationId xmlns:a16="http://schemas.microsoft.com/office/drawing/2014/main" id="{0277DA8D-6FC8-8147-BDA9-C4952A3C6E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P"/>
          </a:p>
        </p:txBody>
      </p:sp>
      <p:sp>
        <p:nvSpPr>
          <p:cNvPr id="4" name="Date Placeholder 3">
            <a:extLst>
              <a:ext uri="{FF2B5EF4-FFF2-40B4-BE49-F238E27FC236}">
                <a16:creationId xmlns:a16="http://schemas.microsoft.com/office/drawing/2014/main" id="{E30E542F-65F4-4C43-B049-9B97B75B06E0}"/>
              </a:ext>
            </a:extLst>
          </p:cNvPr>
          <p:cNvSpPr>
            <a:spLocks noGrp="1"/>
          </p:cNvSpPr>
          <p:nvPr>
            <p:ph type="dt" sz="half" idx="10"/>
          </p:nvPr>
        </p:nvSpPr>
        <p:spPr/>
        <p:txBody>
          <a:bodyPr/>
          <a:lstStyle/>
          <a:p>
            <a:fld id="{ED1C3E14-7A58-F648-969D-BC311278D827}" type="datetimeFigureOut">
              <a:rPr lang="en-NP" smtClean="0"/>
              <a:t>20/04/2023</a:t>
            </a:fld>
            <a:endParaRPr lang="en-NP"/>
          </a:p>
        </p:txBody>
      </p:sp>
      <p:sp>
        <p:nvSpPr>
          <p:cNvPr id="5" name="Footer Placeholder 4">
            <a:extLst>
              <a:ext uri="{FF2B5EF4-FFF2-40B4-BE49-F238E27FC236}">
                <a16:creationId xmlns:a16="http://schemas.microsoft.com/office/drawing/2014/main" id="{41DFC129-347E-F84B-BB72-126E4AEBA319}"/>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1BC9DCEE-BB61-8945-9F4E-5A197108E46C}"/>
              </a:ext>
            </a:extLst>
          </p:cNvPr>
          <p:cNvSpPr>
            <a:spLocks noGrp="1"/>
          </p:cNvSpPr>
          <p:nvPr>
            <p:ph type="sldNum" sz="quarter" idx="12"/>
          </p:nvPr>
        </p:nvSpPr>
        <p:spPr/>
        <p:txBody>
          <a:bodyPr/>
          <a:lstStyle/>
          <a:p>
            <a:fld id="{BC7BC38D-1617-F141-9BB6-98D107E2B010}" type="slidenum">
              <a:rPr lang="en-NP" smtClean="0"/>
              <a:t>‹#›</a:t>
            </a:fld>
            <a:endParaRPr lang="en-NP"/>
          </a:p>
        </p:txBody>
      </p:sp>
    </p:spTree>
    <p:extLst>
      <p:ext uri="{BB962C8B-B14F-4D97-AF65-F5344CB8AC3E}">
        <p14:creationId xmlns:p14="http://schemas.microsoft.com/office/powerpoint/2010/main" val="4092990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1A7E-4E31-FD46-BAA6-32FE39F0D355}"/>
              </a:ext>
            </a:extLst>
          </p:cNvPr>
          <p:cNvSpPr>
            <a:spLocks noGrp="1"/>
          </p:cNvSpPr>
          <p:nvPr>
            <p:ph type="title"/>
          </p:nvPr>
        </p:nvSpPr>
        <p:spPr/>
        <p:txBody>
          <a:bodyPr/>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B77BB753-C760-9543-93B9-91F5CFE08C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AF2B820E-7ECC-354E-91D6-0FB41CD466D2}"/>
              </a:ext>
            </a:extLst>
          </p:cNvPr>
          <p:cNvSpPr>
            <a:spLocks noGrp="1"/>
          </p:cNvSpPr>
          <p:nvPr>
            <p:ph type="dt" sz="half" idx="10"/>
          </p:nvPr>
        </p:nvSpPr>
        <p:spPr/>
        <p:txBody>
          <a:bodyPr/>
          <a:lstStyle/>
          <a:p>
            <a:fld id="{ED1C3E14-7A58-F648-969D-BC311278D827}" type="datetimeFigureOut">
              <a:rPr lang="en-NP" smtClean="0"/>
              <a:t>20/04/2023</a:t>
            </a:fld>
            <a:endParaRPr lang="en-NP"/>
          </a:p>
        </p:txBody>
      </p:sp>
      <p:sp>
        <p:nvSpPr>
          <p:cNvPr id="5" name="Footer Placeholder 4">
            <a:extLst>
              <a:ext uri="{FF2B5EF4-FFF2-40B4-BE49-F238E27FC236}">
                <a16:creationId xmlns:a16="http://schemas.microsoft.com/office/drawing/2014/main" id="{B9262BD4-76D6-3F46-9419-B1B67672233F}"/>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4EB1C965-2D4D-B542-A674-151C75A3847D}"/>
              </a:ext>
            </a:extLst>
          </p:cNvPr>
          <p:cNvSpPr>
            <a:spLocks noGrp="1"/>
          </p:cNvSpPr>
          <p:nvPr>
            <p:ph type="sldNum" sz="quarter" idx="12"/>
          </p:nvPr>
        </p:nvSpPr>
        <p:spPr/>
        <p:txBody>
          <a:bodyPr/>
          <a:lstStyle/>
          <a:p>
            <a:fld id="{BC7BC38D-1617-F141-9BB6-98D107E2B010}" type="slidenum">
              <a:rPr lang="en-NP" smtClean="0"/>
              <a:t>‹#›</a:t>
            </a:fld>
            <a:endParaRPr lang="en-NP"/>
          </a:p>
        </p:txBody>
      </p:sp>
    </p:spTree>
    <p:extLst>
      <p:ext uri="{BB962C8B-B14F-4D97-AF65-F5344CB8AC3E}">
        <p14:creationId xmlns:p14="http://schemas.microsoft.com/office/powerpoint/2010/main" val="2426614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8FED0B-C15B-E142-9CC5-C1A226EC34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06AB63AF-33F2-BF4A-9A11-1650D1A7BB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FCE7E6B6-A63F-9140-BDE8-75E3F8245B1C}"/>
              </a:ext>
            </a:extLst>
          </p:cNvPr>
          <p:cNvSpPr>
            <a:spLocks noGrp="1"/>
          </p:cNvSpPr>
          <p:nvPr>
            <p:ph type="dt" sz="half" idx="10"/>
          </p:nvPr>
        </p:nvSpPr>
        <p:spPr/>
        <p:txBody>
          <a:bodyPr/>
          <a:lstStyle/>
          <a:p>
            <a:fld id="{ED1C3E14-7A58-F648-969D-BC311278D827}" type="datetimeFigureOut">
              <a:rPr lang="en-NP" smtClean="0"/>
              <a:t>20/04/2023</a:t>
            </a:fld>
            <a:endParaRPr lang="en-NP"/>
          </a:p>
        </p:txBody>
      </p:sp>
      <p:sp>
        <p:nvSpPr>
          <p:cNvPr id="5" name="Footer Placeholder 4">
            <a:extLst>
              <a:ext uri="{FF2B5EF4-FFF2-40B4-BE49-F238E27FC236}">
                <a16:creationId xmlns:a16="http://schemas.microsoft.com/office/drawing/2014/main" id="{DAF6DA9B-AABA-5F44-B81E-439327B7E98D}"/>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23C8BBC7-B5C0-7845-AC3D-B5C4C8D7F32B}"/>
              </a:ext>
            </a:extLst>
          </p:cNvPr>
          <p:cNvSpPr>
            <a:spLocks noGrp="1"/>
          </p:cNvSpPr>
          <p:nvPr>
            <p:ph type="sldNum" sz="quarter" idx="12"/>
          </p:nvPr>
        </p:nvSpPr>
        <p:spPr/>
        <p:txBody>
          <a:bodyPr/>
          <a:lstStyle/>
          <a:p>
            <a:fld id="{BC7BC38D-1617-F141-9BB6-98D107E2B010}" type="slidenum">
              <a:rPr lang="en-NP" smtClean="0"/>
              <a:t>‹#›</a:t>
            </a:fld>
            <a:endParaRPr lang="en-NP"/>
          </a:p>
        </p:txBody>
      </p:sp>
    </p:spTree>
    <p:extLst>
      <p:ext uri="{BB962C8B-B14F-4D97-AF65-F5344CB8AC3E}">
        <p14:creationId xmlns:p14="http://schemas.microsoft.com/office/powerpoint/2010/main" val="1174476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326B4-3900-2C46-8C12-69A47E3BAD87}"/>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EA0C004D-1E39-5544-A88A-2C1AD6C1B5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D86D6CFC-547B-124E-A443-4337C81F1D53}"/>
              </a:ext>
            </a:extLst>
          </p:cNvPr>
          <p:cNvSpPr>
            <a:spLocks noGrp="1"/>
          </p:cNvSpPr>
          <p:nvPr>
            <p:ph type="dt" sz="half" idx="10"/>
          </p:nvPr>
        </p:nvSpPr>
        <p:spPr/>
        <p:txBody>
          <a:bodyPr/>
          <a:lstStyle/>
          <a:p>
            <a:fld id="{ED1C3E14-7A58-F648-969D-BC311278D827}" type="datetimeFigureOut">
              <a:rPr lang="en-NP" smtClean="0"/>
              <a:t>20/04/2023</a:t>
            </a:fld>
            <a:endParaRPr lang="en-NP"/>
          </a:p>
        </p:txBody>
      </p:sp>
      <p:sp>
        <p:nvSpPr>
          <p:cNvPr id="5" name="Footer Placeholder 4">
            <a:extLst>
              <a:ext uri="{FF2B5EF4-FFF2-40B4-BE49-F238E27FC236}">
                <a16:creationId xmlns:a16="http://schemas.microsoft.com/office/drawing/2014/main" id="{A9DEC0A7-D5F2-1741-8A4B-185734FF6331}"/>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712DFE56-F418-2E45-BA99-44CDE0CA836C}"/>
              </a:ext>
            </a:extLst>
          </p:cNvPr>
          <p:cNvSpPr>
            <a:spLocks noGrp="1"/>
          </p:cNvSpPr>
          <p:nvPr>
            <p:ph type="sldNum" sz="quarter" idx="12"/>
          </p:nvPr>
        </p:nvSpPr>
        <p:spPr/>
        <p:txBody>
          <a:bodyPr/>
          <a:lstStyle/>
          <a:p>
            <a:fld id="{BC7BC38D-1617-F141-9BB6-98D107E2B010}" type="slidenum">
              <a:rPr lang="en-NP" smtClean="0"/>
              <a:t>‹#›</a:t>
            </a:fld>
            <a:endParaRPr lang="en-NP"/>
          </a:p>
        </p:txBody>
      </p:sp>
    </p:spTree>
    <p:extLst>
      <p:ext uri="{BB962C8B-B14F-4D97-AF65-F5344CB8AC3E}">
        <p14:creationId xmlns:p14="http://schemas.microsoft.com/office/powerpoint/2010/main" val="678938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75A44-A140-C14A-9782-5131DF9342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P"/>
          </a:p>
        </p:txBody>
      </p:sp>
      <p:sp>
        <p:nvSpPr>
          <p:cNvPr id="3" name="Text Placeholder 2">
            <a:extLst>
              <a:ext uri="{FF2B5EF4-FFF2-40B4-BE49-F238E27FC236}">
                <a16:creationId xmlns:a16="http://schemas.microsoft.com/office/drawing/2014/main" id="{50320843-443B-4241-8E82-2743E2A471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2C256B-C75F-8545-9992-160A2C307C94}"/>
              </a:ext>
            </a:extLst>
          </p:cNvPr>
          <p:cNvSpPr>
            <a:spLocks noGrp="1"/>
          </p:cNvSpPr>
          <p:nvPr>
            <p:ph type="dt" sz="half" idx="10"/>
          </p:nvPr>
        </p:nvSpPr>
        <p:spPr/>
        <p:txBody>
          <a:bodyPr/>
          <a:lstStyle/>
          <a:p>
            <a:fld id="{ED1C3E14-7A58-F648-969D-BC311278D827}" type="datetimeFigureOut">
              <a:rPr lang="en-NP" smtClean="0"/>
              <a:t>20/04/2023</a:t>
            </a:fld>
            <a:endParaRPr lang="en-NP"/>
          </a:p>
        </p:txBody>
      </p:sp>
      <p:sp>
        <p:nvSpPr>
          <p:cNvPr id="5" name="Footer Placeholder 4">
            <a:extLst>
              <a:ext uri="{FF2B5EF4-FFF2-40B4-BE49-F238E27FC236}">
                <a16:creationId xmlns:a16="http://schemas.microsoft.com/office/drawing/2014/main" id="{53DEC0A8-4595-D84B-8E1B-03B8630EEC31}"/>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9D34BAC1-B29D-3F4E-B829-5588397E25C1}"/>
              </a:ext>
            </a:extLst>
          </p:cNvPr>
          <p:cNvSpPr>
            <a:spLocks noGrp="1"/>
          </p:cNvSpPr>
          <p:nvPr>
            <p:ph type="sldNum" sz="quarter" idx="12"/>
          </p:nvPr>
        </p:nvSpPr>
        <p:spPr/>
        <p:txBody>
          <a:bodyPr/>
          <a:lstStyle/>
          <a:p>
            <a:fld id="{BC7BC38D-1617-F141-9BB6-98D107E2B010}" type="slidenum">
              <a:rPr lang="en-NP" smtClean="0"/>
              <a:t>‹#›</a:t>
            </a:fld>
            <a:endParaRPr lang="en-NP"/>
          </a:p>
        </p:txBody>
      </p:sp>
    </p:spTree>
    <p:extLst>
      <p:ext uri="{BB962C8B-B14F-4D97-AF65-F5344CB8AC3E}">
        <p14:creationId xmlns:p14="http://schemas.microsoft.com/office/powerpoint/2010/main" val="3518189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6B189-BB94-A14C-B0BE-416465D64E52}"/>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C949C4D8-51E4-574E-98A5-D395B97BE3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Content Placeholder 3">
            <a:extLst>
              <a:ext uri="{FF2B5EF4-FFF2-40B4-BE49-F238E27FC236}">
                <a16:creationId xmlns:a16="http://schemas.microsoft.com/office/drawing/2014/main" id="{85D3982E-9518-7742-BA7B-4198F4FD8B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Date Placeholder 4">
            <a:extLst>
              <a:ext uri="{FF2B5EF4-FFF2-40B4-BE49-F238E27FC236}">
                <a16:creationId xmlns:a16="http://schemas.microsoft.com/office/drawing/2014/main" id="{8AD33F6B-ED24-A141-A971-D3DEBC8D4E6B}"/>
              </a:ext>
            </a:extLst>
          </p:cNvPr>
          <p:cNvSpPr>
            <a:spLocks noGrp="1"/>
          </p:cNvSpPr>
          <p:nvPr>
            <p:ph type="dt" sz="half" idx="10"/>
          </p:nvPr>
        </p:nvSpPr>
        <p:spPr/>
        <p:txBody>
          <a:bodyPr/>
          <a:lstStyle/>
          <a:p>
            <a:fld id="{ED1C3E14-7A58-F648-969D-BC311278D827}" type="datetimeFigureOut">
              <a:rPr lang="en-NP" smtClean="0"/>
              <a:t>20/04/2023</a:t>
            </a:fld>
            <a:endParaRPr lang="en-NP"/>
          </a:p>
        </p:txBody>
      </p:sp>
      <p:sp>
        <p:nvSpPr>
          <p:cNvPr id="6" name="Footer Placeholder 5">
            <a:extLst>
              <a:ext uri="{FF2B5EF4-FFF2-40B4-BE49-F238E27FC236}">
                <a16:creationId xmlns:a16="http://schemas.microsoft.com/office/drawing/2014/main" id="{EA3222BC-0E26-C849-B83D-2E52F252A532}"/>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5223FAAF-7D20-184D-9727-F2A6018CF573}"/>
              </a:ext>
            </a:extLst>
          </p:cNvPr>
          <p:cNvSpPr>
            <a:spLocks noGrp="1"/>
          </p:cNvSpPr>
          <p:nvPr>
            <p:ph type="sldNum" sz="quarter" idx="12"/>
          </p:nvPr>
        </p:nvSpPr>
        <p:spPr/>
        <p:txBody>
          <a:bodyPr/>
          <a:lstStyle/>
          <a:p>
            <a:fld id="{BC7BC38D-1617-F141-9BB6-98D107E2B010}" type="slidenum">
              <a:rPr lang="en-NP" smtClean="0"/>
              <a:t>‹#›</a:t>
            </a:fld>
            <a:endParaRPr lang="en-NP"/>
          </a:p>
        </p:txBody>
      </p:sp>
    </p:spTree>
    <p:extLst>
      <p:ext uri="{BB962C8B-B14F-4D97-AF65-F5344CB8AC3E}">
        <p14:creationId xmlns:p14="http://schemas.microsoft.com/office/powerpoint/2010/main" val="1278963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0292C-441A-C442-8BC7-CB8F99099EC0}"/>
              </a:ext>
            </a:extLst>
          </p:cNvPr>
          <p:cNvSpPr>
            <a:spLocks noGrp="1"/>
          </p:cNvSpPr>
          <p:nvPr>
            <p:ph type="title"/>
          </p:nvPr>
        </p:nvSpPr>
        <p:spPr>
          <a:xfrm>
            <a:off x="839788" y="365125"/>
            <a:ext cx="10515600" cy="1325563"/>
          </a:xfrm>
        </p:spPr>
        <p:txBody>
          <a:bodyPr/>
          <a:lstStyle/>
          <a:p>
            <a:r>
              <a:rPr lang="en-US"/>
              <a:t>Click to edit Master title style</a:t>
            </a:r>
            <a:endParaRPr lang="en-NP"/>
          </a:p>
        </p:txBody>
      </p:sp>
      <p:sp>
        <p:nvSpPr>
          <p:cNvPr id="3" name="Text Placeholder 2">
            <a:extLst>
              <a:ext uri="{FF2B5EF4-FFF2-40B4-BE49-F238E27FC236}">
                <a16:creationId xmlns:a16="http://schemas.microsoft.com/office/drawing/2014/main" id="{3A8E6D82-F515-FF4B-ABCE-93AFDAB999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CE385F-4FF0-1B42-A686-FC5A761DA1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Text Placeholder 4">
            <a:extLst>
              <a:ext uri="{FF2B5EF4-FFF2-40B4-BE49-F238E27FC236}">
                <a16:creationId xmlns:a16="http://schemas.microsoft.com/office/drawing/2014/main" id="{27F7A13F-5532-1347-8ABC-1D311BF408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830A13-6ACF-C04C-B29E-B21E4AD269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7" name="Date Placeholder 6">
            <a:extLst>
              <a:ext uri="{FF2B5EF4-FFF2-40B4-BE49-F238E27FC236}">
                <a16:creationId xmlns:a16="http://schemas.microsoft.com/office/drawing/2014/main" id="{4CA029B2-062C-7A44-8F10-829CAA4A52E2}"/>
              </a:ext>
            </a:extLst>
          </p:cNvPr>
          <p:cNvSpPr>
            <a:spLocks noGrp="1"/>
          </p:cNvSpPr>
          <p:nvPr>
            <p:ph type="dt" sz="half" idx="10"/>
          </p:nvPr>
        </p:nvSpPr>
        <p:spPr/>
        <p:txBody>
          <a:bodyPr/>
          <a:lstStyle/>
          <a:p>
            <a:fld id="{ED1C3E14-7A58-F648-969D-BC311278D827}" type="datetimeFigureOut">
              <a:rPr lang="en-NP" smtClean="0"/>
              <a:t>20/04/2023</a:t>
            </a:fld>
            <a:endParaRPr lang="en-NP"/>
          </a:p>
        </p:txBody>
      </p:sp>
      <p:sp>
        <p:nvSpPr>
          <p:cNvPr id="8" name="Footer Placeholder 7">
            <a:extLst>
              <a:ext uri="{FF2B5EF4-FFF2-40B4-BE49-F238E27FC236}">
                <a16:creationId xmlns:a16="http://schemas.microsoft.com/office/drawing/2014/main" id="{DD89D16B-27CC-C646-92A4-8A56FABC6D0B}"/>
              </a:ext>
            </a:extLst>
          </p:cNvPr>
          <p:cNvSpPr>
            <a:spLocks noGrp="1"/>
          </p:cNvSpPr>
          <p:nvPr>
            <p:ph type="ftr" sz="quarter" idx="11"/>
          </p:nvPr>
        </p:nvSpPr>
        <p:spPr/>
        <p:txBody>
          <a:bodyPr/>
          <a:lstStyle/>
          <a:p>
            <a:endParaRPr lang="en-NP"/>
          </a:p>
        </p:txBody>
      </p:sp>
      <p:sp>
        <p:nvSpPr>
          <p:cNvPr id="9" name="Slide Number Placeholder 8">
            <a:extLst>
              <a:ext uri="{FF2B5EF4-FFF2-40B4-BE49-F238E27FC236}">
                <a16:creationId xmlns:a16="http://schemas.microsoft.com/office/drawing/2014/main" id="{D302CF75-807C-1E4D-99C6-0FBE126BAB8E}"/>
              </a:ext>
            </a:extLst>
          </p:cNvPr>
          <p:cNvSpPr>
            <a:spLocks noGrp="1"/>
          </p:cNvSpPr>
          <p:nvPr>
            <p:ph type="sldNum" sz="quarter" idx="12"/>
          </p:nvPr>
        </p:nvSpPr>
        <p:spPr/>
        <p:txBody>
          <a:bodyPr/>
          <a:lstStyle/>
          <a:p>
            <a:fld id="{BC7BC38D-1617-F141-9BB6-98D107E2B010}" type="slidenum">
              <a:rPr lang="en-NP" smtClean="0"/>
              <a:t>‹#›</a:t>
            </a:fld>
            <a:endParaRPr lang="en-NP"/>
          </a:p>
        </p:txBody>
      </p:sp>
    </p:spTree>
    <p:extLst>
      <p:ext uri="{BB962C8B-B14F-4D97-AF65-F5344CB8AC3E}">
        <p14:creationId xmlns:p14="http://schemas.microsoft.com/office/powerpoint/2010/main" val="4150680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AB0BC-C690-F14D-AFC2-1382D3A420BF}"/>
              </a:ext>
            </a:extLst>
          </p:cNvPr>
          <p:cNvSpPr>
            <a:spLocks noGrp="1"/>
          </p:cNvSpPr>
          <p:nvPr>
            <p:ph type="title"/>
          </p:nvPr>
        </p:nvSpPr>
        <p:spPr/>
        <p:txBody>
          <a:bodyPr/>
          <a:lstStyle/>
          <a:p>
            <a:r>
              <a:rPr lang="en-US"/>
              <a:t>Click to edit Master title style</a:t>
            </a:r>
            <a:endParaRPr lang="en-NP"/>
          </a:p>
        </p:txBody>
      </p:sp>
      <p:sp>
        <p:nvSpPr>
          <p:cNvPr id="3" name="Date Placeholder 2">
            <a:extLst>
              <a:ext uri="{FF2B5EF4-FFF2-40B4-BE49-F238E27FC236}">
                <a16:creationId xmlns:a16="http://schemas.microsoft.com/office/drawing/2014/main" id="{0CC7D7CB-559E-5246-A3F9-D4CE03A6C5CC}"/>
              </a:ext>
            </a:extLst>
          </p:cNvPr>
          <p:cNvSpPr>
            <a:spLocks noGrp="1"/>
          </p:cNvSpPr>
          <p:nvPr>
            <p:ph type="dt" sz="half" idx="10"/>
          </p:nvPr>
        </p:nvSpPr>
        <p:spPr/>
        <p:txBody>
          <a:bodyPr/>
          <a:lstStyle/>
          <a:p>
            <a:fld id="{ED1C3E14-7A58-F648-969D-BC311278D827}" type="datetimeFigureOut">
              <a:rPr lang="en-NP" smtClean="0"/>
              <a:t>20/04/2023</a:t>
            </a:fld>
            <a:endParaRPr lang="en-NP"/>
          </a:p>
        </p:txBody>
      </p:sp>
      <p:sp>
        <p:nvSpPr>
          <p:cNvPr id="4" name="Footer Placeholder 3">
            <a:extLst>
              <a:ext uri="{FF2B5EF4-FFF2-40B4-BE49-F238E27FC236}">
                <a16:creationId xmlns:a16="http://schemas.microsoft.com/office/drawing/2014/main" id="{C1807633-502E-1A4B-9054-DC06FED3C238}"/>
              </a:ext>
            </a:extLst>
          </p:cNvPr>
          <p:cNvSpPr>
            <a:spLocks noGrp="1"/>
          </p:cNvSpPr>
          <p:nvPr>
            <p:ph type="ftr" sz="quarter" idx="11"/>
          </p:nvPr>
        </p:nvSpPr>
        <p:spPr/>
        <p:txBody>
          <a:bodyPr/>
          <a:lstStyle/>
          <a:p>
            <a:endParaRPr lang="en-NP"/>
          </a:p>
        </p:txBody>
      </p:sp>
      <p:sp>
        <p:nvSpPr>
          <p:cNvPr id="5" name="Slide Number Placeholder 4">
            <a:extLst>
              <a:ext uri="{FF2B5EF4-FFF2-40B4-BE49-F238E27FC236}">
                <a16:creationId xmlns:a16="http://schemas.microsoft.com/office/drawing/2014/main" id="{2F7CA7D5-038A-2949-9404-10EE3189C663}"/>
              </a:ext>
            </a:extLst>
          </p:cNvPr>
          <p:cNvSpPr>
            <a:spLocks noGrp="1"/>
          </p:cNvSpPr>
          <p:nvPr>
            <p:ph type="sldNum" sz="quarter" idx="12"/>
          </p:nvPr>
        </p:nvSpPr>
        <p:spPr/>
        <p:txBody>
          <a:bodyPr/>
          <a:lstStyle/>
          <a:p>
            <a:fld id="{BC7BC38D-1617-F141-9BB6-98D107E2B010}" type="slidenum">
              <a:rPr lang="en-NP" smtClean="0"/>
              <a:t>‹#›</a:t>
            </a:fld>
            <a:endParaRPr lang="en-NP"/>
          </a:p>
        </p:txBody>
      </p:sp>
    </p:spTree>
    <p:extLst>
      <p:ext uri="{BB962C8B-B14F-4D97-AF65-F5344CB8AC3E}">
        <p14:creationId xmlns:p14="http://schemas.microsoft.com/office/powerpoint/2010/main" val="3906910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DC2C7A-96D2-604D-B564-AB212E7B68A6}"/>
              </a:ext>
            </a:extLst>
          </p:cNvPr>
          <p:cNvSpPr>
            <a:spLocks noGrp="1"/>
          </p:cNvSpPr>
          <p:nvPr>
            <p:ph type="dt" sz="half" idx="10"/>
          </p:nvPr>
        </p:nvSpPr>
        <p:spPr/>
        <p:txBody>
          <a:bodyPr/>
          <a:lstStyle/>
          <a:p>
            <a:fld id="{ED1C3E14-7A58-F648-969D-BC311278D827}" type="datetimeFigureOut">
              <a:rPr lang="en-NP" smtClean="0"/>
              <a:t>20/04/2023</a:t>
            </a:fld>
            <a:endParaRPr lang="en-NP"/>
          </a:p>
        </p:txBody>
      </p:sp>
      <p:sp>
        <p:nvSpPr>
          <p:cNvPr id="3" name="Footer Placeholder 2">
            <a:extLst>
              <a:ext uri="{FF2B5EF4-FFF2-40B4-BE49-F238E27FC236}">
                <a16:creationId xmlns:a16="http://schemas.microsoft.com/office/drawing/2014/main" id="{FDEFD290-1909-234D-B10F-80DDE87CD07B}"/>
              </a:ext>
            </a:extLst>
          </p:cNvPr>
          <p:cNvSpPr>
            <a:spLocks noGrp="1"/>
          </p:cNvSpPr>
          <p:nvPr>
            <p:ph type="ftr" sz="quarter" idx="11"/>
          </p:nvPr>
        </p:nvSpPr>
        <p:spPr/>
        <p:txBody>
          <a:bodyPr/>
          <a:lstStyle/>
          <a:p>
            <a:endParaRPr lang="en-NP"/>
          </a:p>
        </p:txBody>
      </p:sp>
      <p:sp>
        <p:nvSpPr>
          <p:cNvPr id="4" name="Slide Number Placeholder 3">
            <a:extLst>
              <a:ext uri="{FF2B5EF4-FFF2-40B4-BE49-F238E27FC236}">
                <a16:creationId xmlns:a16="http://schemas.microsoft.com/office/drawing/2014/main" id="{C1A118DD-BBB7-F245-B147-15A65B5304CC}"/>
              </a:ext>
            </a:extLst>
          </p:cNvPr>
          <p:cNvSpPr>
            <a:spLocks noGrp="1"/>
          </p:cNvSpPr>
          <p:nvPr>
            <p:ph type="sldNum" sz="quarter" idx="12"/>
          </p:nvPr>
        </p:nvSpPr>
        <p:spPr/>
        <p:txBody>
          <a:bodyPr/>
          <a:lstStyle/>
          <a:p>
            <a:fld id="{BC7BC38D-1617-F141-9BB6-98D107E2B010}" type="slidenum">
              <a:rPr lang="en-NP" smtClean="0"/>
              <a:t>‹#›</a:t>
            </a:fld>
            <a:endParaRPr lang="en-NP"/>
          </a:p>
        </p:txBody>
      </p:sp>
    </p:spTree>
    <p:extLst>
      <p:ext uri="{BB962C8B-B14F-4D97-AF65-F5344CB8AC3E}">
        <p14:creationId xmlns:p14="http://schemas.microsoft.com/office/powerpoint/2010/main" val="1828544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F474A-3892-6E4C-8764-555CEE4D2E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Content Placeholder 2">
            <a:extLst>
              <a:ext uri="{FF2B5EF4-FFF2-40B4-BE49-F238E27FC236}">
                <a16:creationId xmlns:a16="http://schemas.microsoft.com/office/drawing/2014/main" id="{588C3F96-3C7D-5842-9496-7549D9A449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Text Placeholder 3">
            <a:extLst>
              <a:ext uri="{FF2B5EF4-FFF2-40B4-BE49-F238E27FC236}">
                <a16:creationId xmlns:a16="http://schemas.microsoft.com/office/drawing/2014/main" id="{0F512E97-8ABE-9442-B94A-4A08F8BD29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5E399D-EC43-FC43-953E-5440E1850DC2}"/>
              </a:ext>
            </a:extLst>
          </p:cNvPr>
          <p:cNvSpPr>
            <a:spLocks noGrp="1"/>
          </p:cNvSpPr>
          <p:nvPr>
            <p:ph type="dt" sz="half" idx="10"/>
          </p:nvPr>
        </p:nvSpPr>
        <p:spPr/>
        <p:txBody>
          <a:bodyPr/>
          <a:lstStyle/>
          <a:p>
            <a:fld id="{ED1C3E14-7A58-F648-969D-BC311278D827}" type="datetimeFigureOut">
              <a:rPr lang="en-NP" smtClean="0"/>
              <a:t>20/04/2023</a:t>
            </a:fld>
            <a:endParaRPr lang="en-NP"/>
          </a:p>
        </p:txBody>
      </p:sp>
      <p:sp>
        <p:nvSpPr>
          <p:cNvPr id="6" name="Footer Placeholder 5">
            <a:extLst>
              <a:ext uri="{FF2B5EF4-FFF2-40B4-BE49-F238E27FC236}">
                <a16:creationId xmlns:a16="http://schemas.microsoft.com/office/drawing/2014/main" id="{BD2917F3-2F96-004A-ABE9-B691520548EB}"/>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3DD45A59-CBEE-E14F-A6EF-CACFC455C072}"/>
              </a:ext>
            </a:extLst>
          </p:cNvPr>
          <p:cNvSpPr>
            <a:spLocks noGrp="1"/>
          </p:cNvSpPr>
          <p:nvPr>
            <p:ph type="sldNum" sz="quarter" idx="12"/>
          </p:nvPr>
        </p:nvSpPr>
        <p:spPr/>
        <p:txBody>
          <a:bodyPr/>
          <a:lstStyle/>
          <a:p>
            <a:fld id="{BC7BC38D-1617-F141-9BB6-98D107E2B010}" type="slidenum">
              <a:rPr lang="en-NP" smtClean="0"/>
              <a:t>‹#›</a:t>
            </a:fld>
            <a:endParaRPr lang="en-NP"/>
          </a:p>
        </p:txBody>
      </p:sp>
    </p:spTree>
    <p:extLst>
      <p:ext uri="{BB962C8B-B14F-4D97-AF65-F5344CB8AC3E}">
        <p14:creationId xmlns:p14="http://schemas.microsoft.com/office/powerpoint/2010/main" val="2444897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FEB76-E12E-B444-83E3-2CECAD4479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Picture Placeholder 2">
            <a:extLst>
              <a:ext uri="{FF2B5EF4-FFF2-40B4-BE49-F238E27FC236}">
                <a16:creationId xmlns:a16="http://schemas.microsoft.com/office/drawing/2014/main" id="{A6ECF7B3-8B95-2345-841D-E9A7DF8D6B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P"/>
          </a:p>
        </p:txBody>
      </p:sp>
      <p:sp>
        <p:nvSpPr>
          <p:cNvPr id="4" name="Text Placeholder 3">
            <a:extLst>
              <a:ext uri="{FF2B5EF4-FFF2-40B4-BE49-F238E27FC236}">
                <a16:creationId xmlns:a16="http://schemas.microsoft.com/office/drawing/2014/main" id="{518D68FC-2E50-D744-9DB0-487A4E3AB5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F7F157-D4A3-0B48-A11C-75ABCA476C9A}"/>
              </a:ext>
            </a:extLst>
          </p:cNvPr>
          <p:cNvSpPr>
            <a:spLocks noGrp="1"/>
          </p:cNvSpPr>
          <p:nvPr>
            <p:ph type="dt" sz="half" idx="10"/>
          </p:nvPr>
        </p:nvSpPr>
        <p:spPr/>
        <p:txBody>
          <a:bodyPr/>
          <a:lstStyle/>
          <a:p>
            <a:fld id="{ED1C3E14-7A58-F648-969D-BC311278D827}" type="datetimeFigureOut">
              <a:rPr lang="en-NP" smtClean="0"/>
              <a:t>20/04/2023</a:t>
            </a:fld>
            <a:endParaRPr lang="en-NP"/>
          </a:p>
        </p:txBody>
      </p:sp>
      <p:sp>
        <p:nvSpPr>
          <p:cNvPr id="6" name="Footer Placeholder 5">
            <a:extLst>
              <a:ext uri="{FF2B5EF4-FFF2-40B4-BE49-F238E27FC236}">
                <a16:creationId xmlns:a16="http://schemas.microsoft.com/office/drawing/2014/main" id="{1872A1E4-2EAC-CE42-A84E-E27E455470B1}"/>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2CD2C6EE-CD3D-CA43-A344-7A05AA03429A}"/>
              </a:ext>
            </a:extLst>
          </p:cNvPr>
          <p:cNvSpPr>
            <a:spLocks noGrp="1"/>
          </p:cNvSpPr>
          <p:nvPr>
            <p:ph type="sldNum" sz="quarter" idx="12"/>
          </p:nvPr>
        </p:nvSpPr>
        <p:spPr/>
        <p:txBody>
          <a:bodyPr/>
          <a:lstStyle/>
          <a:p>
            <a:fld id="{BC7BC38D-1617-F141-9BB6-98D107E2B010}" type="slidenum">
              <a:rPr lang="en-NP" smtClean="0"/>
              <a:t>‹#›</a:t>
            </a:fld>
            <a:endParaRPr lang="en-NP"/>
          </a:p>
        </p:txBody>
      </p:sp>
    </p:spTree>
    <p:extLst>
      <p:ext uri="{BB962C8B-B14F-4D97-AF65-F5344CB8AC3E}">
        <p14:creationId xmlns:p14="http://schemas.microsoft.com/office/powerpoint/2010/main" val="779251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88E627-5165-E94E-88C5-B4DC29DED0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P"/>
          </a:p>
        </p:txBody>
      </p:sp>
      <p:sp>
        <p:nvSpPr>
          <p:cNvPr id="3" name="Text Placeholder 2">
            <a:extLst>
              <a:ext uri="{FF2B5EF4-FFF2-40B4-BE49-F238E27FC236}">
                <a16:creationId xmlns:a16="http://schemas.microsoft.com/office/drawing/2014/main" id="{E5223952-3EC8-2047-9768-53E1925F3F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6A933E70-6F42-E749-980A-87FE5BCA0C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C3E14-7A58-F648-969D-BC311278D827}" type="datetimeFigureOut">
              <a:rPr lang="en-NP" smtClean="0"/>
              <a:t>20/04/2023</a:t>
            </a:fld>
            <a:endParaRPr lang="en-NP"/>
          </a:p>
        </p:txBody>
      </p:sp>
      <p:sp>
        <p:nvSpPr>
          <p:cNvPr id="5" name="Footer Placeholder 4">
            <a:extLst>
              <a:ext uri="{FF2B5EF4-FFF2-40B4-BE49-F238E27FC236}">
                <a16:creationId xmlns:a16="http://schemas.microsoft.com/office/drawing/2014/main" id="{94A1C876-A339-7C4D-A2D0-01F9F989E7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P"/>
          </a:p>
        </p:txBody>
      </p:sp>
      <p:sp>
        <p:nvSpPr>
          <p:cNvPr id="6" name="Slide Number Placeholder 5">
            <a:extLst>
              <a:ext uri="{FF2B5EF4-FFF2-40B4-BE49-F238E27FC236}">
                <a16:creationId xmlns:a16="http://schemas.microsoft.com/office/drawing/2014/main" id="{238D0CB5-3801-884F-AC11-FED819CE2A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7BC38D-1617-F141-9BB6-98D107E2B010}" type="slidenum">
              <a:rPr lang="en-NP" smtClean="0"/>
              <a:t>‹#›</a:t>
            </a:fld>
            <a:endParaRPr lang="en-NP"/>
          </a:p>
        </p:txBody>
      </p:sp>
    </p:spTree>
    <p:extLst>
      <p:ext uri="{BB962C8B-B14F-4D97-AF65-F5344CB8AC3E}">
        <p14:creationId xmlns:p14="http://schemas.microsoft.com/office/powerpoint/2010/main" val="2664592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3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4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www.nitjsr.ac.in/course_assignment/CS02CS802%20Distributed%20Operating%20System%20(DOS)Unit-3%20Synchronization.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B3F61-7AC5-3040-8264-A0306702331B}"/>
              </a:ext>
            </a:extLst>
          </p:cNvPr>
          <p:cNvSpPr>
            <a:spLocks noGrp="1"/>
          </p:cNvSpPr>
          <p:nvPr>
            <p:ph type="ctrTitle"/>
          </p:nvPr>
        </p:nvSpPr>
        <p:spPr/>
        <p:txBody>
          <a:bodyPr/>
          <a:lstStyle/>
          <a:p>
            <a:r>
              <a:rPr lang="en-NP" dirty="0"/>
              <a:t>Distributed System</a:t>
            </a:r>
          </a:p>
        </p:txBody>
      </p:sp>
      <p:sp>
        <p:nvSpPr>
          <p:cNvPr id="3" name="Subtitle 2">
            <a:extLst>
              <a:ext uri="{FF2B5EF4-FFF2-40B4-BE49-F238E27FC236}">
                <a16:creationId xmlns:a16="http://schemas.microsoft.com/office/drawing/2014/main" id="{DF38C5B7-71CD-6747-83BF-652207D2A1D5}"/>
              </a:ext>
            </a:extLst>
          </p:cNvPr>
          <p:cNvSpPr>
            <a:spLocks noGrp="1"/>
          </p:cNvSpPr>
          <p:nvPr>
            <p:ph type="subTitle" idx="1"/>
          </p:nvPr>
        </p:nvSpPr>
        <p:spPr>
          <a:xfrm>
            <a:off x="6749142" y="3509963"/>
            <a:ext cx="2394857" cy="1655762"/>
          </a:xfrm>
        </p:spPr>
        <p:txBody>
          <a:bodyPr/>
          <a:lstStyle/>
          <a:p>
            <a:pPr algn="r"/>
            <a:r>
              <a:rPr lang="en-NP" dirty="0"/>
              <a:t>CACS352</a:t>
            </a:r>
          </a:p>
          <a:p>
            <a:pPr algn="r"/>
            <a:endParaRPr lang="en-NP" dirty="0"/>
          </a:p>
        </p:txBody>
      </p:sp>
    </p:spTree>
    <p:extLst>
      <p:ext uri="{BB962C8B-B14F-4D97-AF65-F5344CB8AC3E}">
        <p14:creationId xmlns:p14="http://schemas.microsoft.com/office/powerpoint/2010/main" val="1879875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Lamport’s Logical Clocks</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a:bodyPr>
          <a:lstStyle/>
          <a:p>
            <a:r>
              <a:rPr lang="en-US" dirty="0"/>
              <a:t>In a classic paper, </a:t>
            </a:r>
            <a:r>
              <a:rPr lang="en-US" dirty="0" err="1"/>
              <a:t>Lamport</a:t>
            </a:r>
            <a:r>
              <a:rPr lang="en-US" dirty="0"/>
              <a:t> (1978) showed that although clock synchronization is possible, it need not be absolute. </a:t>
            </a:r>
          </a:p>
          <a:p>
            <a:r>
              <a:rPr lang="en-US" dirty="0"/>
              <a:t>If two processes do not interact, it is not necessary that their clocks be synchronized because the lack of synchronization would not be observable and thus could not cause problems. </a:t>
            </a:r>
          </a:p>
          <a:p>
            <a:r>
              <a:rPr lang="en-US" dirty="0"/>
              <a:t>Furthermore, he pointed out that what usually matters is not that all processes agree on exactly what time it is, but rather that they agree on the order in which events occur. </a:t>
            </a:r>
          </a:p>
          <a:p>
            <a:r>
              <a:rPr lang="en-US" dirty="0"/>
              <a:t>In the </a:t>
            </a:r>
            <a:r>
              <a:rPr lang="en-US" i="1" dirty="0"/>
              <a:t>make </a:t>
            </a:r>
            <a:r>
              <a:rPr lang="en-US" dirty="0"/>
              <a:t>example, what counts is whether </a:t>
            </a:r>
            <a:r>
              <a:rPr lang="en-US" i="1" dirty="0" err="1"/>
              <a:t>input.c</a:t>
            </a:r>
            <a:r>
              <a:rPr lang="en-US" i="1" dirty="0"/>
              <a:t> </a:t>
            </a:r>
            <a:r>
              <a:rPr lang="en-US" dirty="0"/>
              <a:t>is older or newer than </a:t>
            </a:r>
            <a:r>
              <a:rPr lang="en-US" i="1" dirty="0" err="1"/>
              <a:t>input.o</a:t>
            </a:r>
            <a:r>
              <a:rPr lang="en-US" i="1" dirty="0"/>
              <a:t>, </a:t>
            </a:r>
            <a:r>
              <a:rPr lang="en-US" dirty="0"/>
              <a:t>not their absolute creation times. </a:t>
            </a:r>
          </a:p>
        </p:txBody>
      </p:sp>
    </p:spTree>
    <p:extLst>
      <p:ext uri="{BB962C8B-B14F-4D97-AF65-F5344CB8AC3E}">
        <p14:creationId xmlns:p14="http://schemas.microsoft.com/office/powerpoint/2010/main" val="111755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Logical Clocks VS Physical Clocks</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a:bodyPr>
          <a:lstStyle/>
          <a:p>
            <a:r>
              <a:rPr lang="en-US" dirty="0"/>
              <a:t>For algorithms where only internal consistency of clocks matters (not whether clocks are close to real time), we speak of logical clocks.</a:t>
            </a:r>
          </a:p>
          <a:p>
            <a:r>
              <a:rPr lang="en-US" dirty="0"/>
              <a:t>For algorithms where clocks must not only be the same, but also must not deviate from real-time, we speak of physical clocks.</a:t>
            </a:r>
            <a:endParaRPr lang="en-US" dirty="0">
              <a:effectLst/>
            </a:endParaRPr>
          </a:p>
        </p:txBody>
      </p:sp>
    </p:spTree>
    <p:extLst>
      <p:ext uri="{BB962C8B-B14F-4D97-AF65-F5344CB8AC3E}">
        <p14:creationId xmlns:p14="http://schemas.microsoft.com/office/powerpoint/2010/main" val="183427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Lamport’s Logical Clocks</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fontScale="92500" lnSpcReduction="10000"/>
          </a:bodyPr>
          <a:lstStyle/>
          <a:p>
            <a:r>
              <a:rPr lang="en-US" dirty="0"/>
              <a:t>To synchronize logical clocks, </a:t>
            </a:r>
            <a:r>
              <a:rPr lang="en-US" dirty="0" err="1"/>
              <a:t>Lamport</a:t>
            </a:r>
            <a:r>
              <a:rPr lang="en-US" dirty="0"/>
              <a:t> defined a relation called happens-before.</a:t>
            </a:r>
          </a:p>
          <a:p>
            <a:r>
              <a:rPr lang="en-US" dirty="0"/>
              <a:t>If </a:t>
            </a:r>
            <a:r>
              <a:rPr lang="en-US" i="1" dirty="0"/>
              <a:t>a </a:t>
            </a:r>
            <a:r>
              <a:rPr lang="en-US" dirty="0"/>
              <a:t>and </a:t>
            </a:r>
            <a:r>
              <a:rPr lang="en-US" i="1" dirty="0"/>
              <a:t>b </a:t>
            </a:r>
            <a:r>
              <a:rPr lang="en-US" dirty="0"/>
              <a:t>are events in the same process, and </a:t>
            </a:r>
            <a:r>
              <a:rPr lang="en-US" i="1" dirty="0"/>
              <a:t>a </a:t>
            </a:r>
            <a:r>
              <a:rPr lang="en-US" dirty="0"/>
              <a:t>happens-before </a:t>
            </a:r>
            <a:r>
              <a:rPr lang="en-US" i="1" dirty="0"/>
              <a:t>b</a:t>
            </a:r>
            <a:r>
              <a:rPr lang="en-US" dirty="0"/>
              <a:t>, then </a:t>
            </a:r>
            <a:r>
              <a:rPr lang="en-US" i="1" dirty="0"/>
              <a:t>a</a:t>
            </a:r>
            <a:r>
              <a:rPr lang="en-NP" i="1" dirty="0"/>
              <a:t>~</a:t>
            </a:r>
            <a:r>
              <a:rPr lang="en-US" i="1" dirty="0"/>
              <a:t>b </a:t>
            </a:r>
            <a:r>
              <a:rPr lang="en-US" dirty="0"/>
              <a:t>is true.</a:t>
            </a:r>
          </a:p>
          <a:p>
            <a:r>
              <a:rPr lang="en-US" dirty="0"/>
              <a:t>If </a:t>
            </a:r>
            <a:r>
              <a:rPr lang="en-US" i="1" dirty="0"/>
              <a:t>a </a:t>
            </a:r>
            <a:r>
              <a:rPr lang="en-US" dirty="0"/>
              <a:t>is the event of a message being sent by one process, and </a:t>
            </a:r>
            <a:r>
              <a:rPr lang="en-US" i="1" dirty="0"/>
              <a:t>b </a:t>
            </a:r>
            <a:r>
              <a:rPr lang="en-US" dirty="0"/>
              <a:t>is the event of the same message being received by another process, then </a:t>
            </a:r>
            <a:r>
              <a:rPr lang="en-US" i="1" dirty="0" err="1"/>
              <a:t>a~b</a:t>
            </a:r>
            <a:r>
              <a:rPr lang="en-US" i="1" dirty="0"/>
              <a:t> </a:t>
            </a:r>
            <a:r>
              <a:rPr lang="en-US" dirty="0"/>
              <a:t>is also true</a:t>
            </a:r>
          </a:p>
          <a:p>
            <a:r>
              <a:rPr lang="en-US" dirty="0"/>
              <a:t>If two events, </a:t>
            </a:r>
            <a:r>
              <a:rPr lang="en-US" i="1" dirty="0"/>
              <a:t>a </a:t>
            </a:r>
            <a:r>
              <a:rPr lang="en-US" dirty="0"/>
              <a:t>and </a:t>
            </a:r>
            <a:r>
              <a:rPr lang="en-US" i="1" dirty="0"/>
              <a:t>b</a:t>
            </a:r>
            <a:r>
              <a:rPr lang="en-US" dirty="0"/>
              <a:t>, happen in different processes that do not exchange messages , then </a:t>
            </a:r>
            <a:r>
              <a:rPr lang="en-US" i="1" dirty="0" err="1"/>
              <a:t>a~b</a:t>
            </a:r>
            <a:r>
              <a:rPr lang="en-US" i="1" dirty="0"/>
              <a:t> </a:t>
            </a:r>
            <a:r>
              <a:rPr lang="en-US" dirty="0"/>
              <a:t>is </a:t>
            </a:r>
            <a:r>
              <a:rPr lang="en-US" i="1" dirty="0"/>
              <a:t>not </a:t>
            </a:r>
            <a:r>
              <a:rPr lang="en-US" dirty="0"/>
              <a:t>true, but neither is </a:t>
            </a:r>
            <a:r>
              <a:rPr lang="en-US" i="1" dirty="0" err="1"/>
              <a:t>b~a</a:t>
            </a:r>
            <a:r>
              <a:rPr lang="en-US" dirty="0"/>
              <a:t>. </a:t>
            </a:r>
          </a:p>
          <a:p>
            <a:r>
              <a:rPr lang="en-US" dirty="0"/>
              <a:t>These events are said to be concurrent (</a:t>
            </a:r>
            <a:r>
              <a:rPr lang="en-US" i="1" dirty="0"/>
              <a:t>a||b</a:t>
            </a:r>
            <a:r>
              <a:rPr lang="en-US" dirty="0"/>
              <a:t>). </a:t>
            </a:r>
          </a:p>
          <a:p>
            <a:r>
              <a:rPr lang="en-US" dirty="0"/>
              <a:t>happens-before is transitive: </a:t>
            </a:r>
            <a:r>
              <a:rPr lang="en-US" i="1" dirty="0" err="1"/>
              <a:t>a~b</a:t>
            </a:r>
            <a:r>
              <a:rPr lang="en-US" i="1" dirty="0"/>
              <a:t> </a:t>
            </a:r>
            <a:r>
              <a:rPr lang="en-US" dirty="0"/>
              <a:t>and </a:t>
            </a:r>
            <a:r>
              <a:rPr lang="en-US" i="1" dirty="0" err="1"/>
              <a:t>b~c</a:t>
            </a:r>
            <a:r>
              <a:rPr lang="en-US" i="1" dirty="0"/>
              <a:t> =&gt;</a:t>
            </a:r>
            <a:r>
              <a:rPr lang="en-US" dirty="0"/>
              <a:t> </a:t>
            </a:r>
            <a:r>
              <a:rPr lang="en-US" i="1" dirty="0" err="1"/>
              <a:t>a</a:t>
            </a:r>
            <a:r>
              <a:rPr lang="en-US" i="1" err="1"/>
              <a:t>~</a:t>
            </a:r>
            <a:r>
              <a:rPr lang="en-US" i="1"/>
              <a:t>c</a:t>
            </a:r>
            <a:r>
              <a:rPr lang="en-US"/>
              <a:t> </a:t>
            </a:r>
            <a:endParaRPr lang="en-US" dirty="0"/>
          </a:p>
          <a:p>
            <a:endParaRPr lang="en-US" dirty="0"/>
          </a:p>
        </p:txBody>
      </p:sp>
    </p:spTree>
    <p:extLst>
      <p:ext uri="{BB962C8B-B14F-4D97-AF65-F5344CB8AC3E}">
        <p14:creationId xmlns:p14="http://schemas.microsoft.com/office/powerpoint/2010/main" val="1142144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Lamport’s Algorithm Example</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a:bodyPr>
          <a:lstStyle/>
          <a:p>
            <a:r>
              <a:rPr lang="en-US" dirty="0"/>
              <a:t>Capturing happens-before relation </a:t>
            </a:r>
          </a:p>
          <a:p>
            <a:r>
              <a:rPr lang="en-US" dirty="0"/>
              <a:t>Three processes, each with its own clock. The clocks run at different rates. </a:t>
            </a:r>
          </a:p>
          <a:p>
            <a:r>
              <a:rPr lang="en-US" dirty="0" err="1"/>
              <a:t>Lamport's</a:t>
            </a:r>
            <a:r>
              <a:rPr lang="en-US" dirty="0"/>
              <a:t> algorithm corrects the clocks. </a:t>
            </a:r>
          </a:p>
          <a:p>
            <a:endParaRPr lang="en-US" dirty="0"/>
          </a:p>
        </p:txBody>
      </p:sp>
      <p:pic>
        <p:nvPicPr>
          <p:cNvPr id="1025" name="Picture 1" descr="page1image39472384">
            <a:extLst>
              <a:ext uri="{FF2B5EF4-FFF2-40B4-BE49-F238E27FC236}">
                <a16:creationId xmlns:a16="http://schemas.microsoft.com/office/drawing/2014/main" id="{C666F3EB-3C37-7D44-BBCC-A6C652A268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1145" y="3685308"/>
            <a:ext cx="2585014" cy="302029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age1image39471552">
            <a:extLst>
              <a:ext uri="{FF2B5EF4-FFF2-40B4-BE49-F238E27FC236}">
                <a16:creationId xmlns:a16="http://schemas.microsoft.com/office/drawing/2014/main" id="{48E039A8-F824-EB4B-BE1D-5E4207771B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6837" y="3685308"/>
            <a:ext cx="2602781" cy="3020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638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Lamport’s Algorithm Example</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fontScale="85000" lnSpcReduction="20000"/>
          </a:bodyPr>
          <a:lstStyle/>
          <a:p>
            <a:r>
              <a:rPr lang="en-US" dirty="0"/>
              <a:t>The processes run on different machines, each with its own clock, running at its own speed. </a:t>
            </a:r>
          </a:p>
          <a:p>
            <a:r>
              <a:rPr lang="en-US" dirty="0"/>
              <a:t>When the clock has ticked 6 times in process P1, it has ticked 8 times in process P2 and 10 times in process P3. </a:t>
            </a:r>
          </a:p>
          <a:p>
            <a:r>
              <a:rPr lang="en-US" dirty="0"/>
              <a:t>Each clock runs at a constant rate, but the rates are different due to differences in the crystals. </a:t>
            </a:r>
          </a:p>
          <a:p>
            <a:r>
              <a:rPr lang="en-US" dirty="0"/>
              <a:t>At time 6, process P1 sends message m1 to process P2, the clock in process P2 reads 16 when it arrives. </a:t>
            </a:r>
          </a:p>
          <a:p>
            <a:r>
              <a:rPr lang="en-US" dirty="0"/>
              <a:t>If the message carries the starting time, 6, in it, process P2 will conclude that it took 10 ticks to make the journey. </a:t>
            </a:r>
          </a:p>
          <a:p>
            <a:r>
              <a:rPr lang="en-US" dirty="0"/>
              <a:t>m3 leaves process P3 at 60 and arrives at P2 at 56. </a:t>
            </a:r>
          </a:p>
          <a:p>
            <a:r>
              <a:rPr lang="en-US" dirty="0"/>
              <a:t>m4 from P2 to P1 leaves at 64 and arrives at 54. </a:t>
            </a:r>
          </a:p>
        </p:txBody>
      </p:sp>
    </p:spTree>
    <p:extLst>
      <p:ext uri="{BB962C8B-B14F-4D97-AF65-F5344CB8AC3E}">
        <p14:creationId xmlns:p14="http://schemas.microsoft.com/office/powerpoint/2010/main" val="1762618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Lamport’s Algorithm Example</a:t>
            </a:r>
          </a:p>
        </p:txBody>
      </p:sp>
      <p:pic>
        <p:nvPicPr>
          <p:cNvPr id="4" name="Picture 1" descr="page1image39472384">
            <a:extLst>
              <a:ext uri="{FF2B5EF4-FFF2-40B4-BE49-F238E27FC236}">
                <a16:creationId xmlns:a16="http://schemas.microsoft.com/office/drawing/2014/main" id="{35112488-76DE-6340-9054-9C04E9B6B4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97381" y="1690688"/>
            <a:ext cx="4405746" cy="515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641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Lamport’s Algorithm Example</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a:bodyPr>
          <a:lstStyle/>
          <a:p>
            <a:r>
              <a:rPr lang="en-US" dirty="0"/>
              <a:t>These values are clearly impossible. It is this situation that must be prevented.</a:t>
            </a:r>
          </a:p>
          <a:p>
            <a:r>
              <a:rPr lang="en-US" dirty="0"/>
              <a:t>Since m3 left at 60, it must arrive at 61 or later.</a:t>
            </a:r>
          </a:p>
          <a:p>
            <a:r>
              <a:rPr lang="en-US" dirty="0"/>
              <a:t>Each message carries the sending time according to the sender's clock.</a:t>
            </a:r>
          </a:p>
          <a:p>
            <a:r>
              <a:rPr lang="en-US" dirty="0"/>
              <a:t>When a message arrives and the receiver's clock shows a value prior to the time the message was sent, the receiver fast forwards its clock to be one more than the sending time.</a:t>
            </a:r>
            <a:br>
              <a:rPr lang="en-US" dirty="0"/>
            </a:br>
            <a:endParaRPr lang="en-US" dirty="0"/>
          </a:p>
          <a:p>
            <a:endParaRPr lang="en-US" dirty="0"/>
          </a:p>
        </p:txBody>
      </p:sp>
    </p:spTree>
    <p:extLst>
      <p:ext uri="{BB962C8B-B14F-4D97-AF65-F5344CB8AC3E}">
        <p14:creationId xmlns:p14="http://schemas.microsoft.com/office/powerpoint/2010/main" val="1147780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Lamport’s Algorithm Example</a:t>
            </a:r>
          </a:p>
        </p:txBody>
      </p:sp>
      <p:pic>
        <p:nvPicPr>
          <p:cNvPr id="4" name="Picture 2" descr="page1image39471552">
            <a:extLst>
              <a:ext uri="{FF2B5EF4-FFF2-40B4-BE49-F238E27FC236}">
                <a16:creationId xmlns:a16="http://schemas.microsoft.com/office/drawing/2014/main" id="{2B03829C-9818-0641-8629-AADD596FAA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09530" y="1566564"/>
            <a:ext cx="4230832" cy="4926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00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Lamport’s Algorithm Example</a:t>
            </a:r>
          </a:p>
        </p:txBody>
      </p:sp>
      <p:sp>
        <p:nvSpPr>
          <p:cNvPr id="3" name="Content Placeholder 2">
            <a:extLst>
              <a:ext uri="{FF2B5EF4-FFF2-40B4-BE49-F238E27FC236}">
                <a16:creationId xmlns:a16="http://schemas.microsoft.com/office/drawing/2014/main" id="{5B3E5AD6-25F6-5D4E-B712-45D2150A3381}"/>
              </a:ext>
            </a:extLst>
          </p:cNvPr>
          <p:cNvSpPr>
            <a:spLocks noGrp="1"/>
          </p:cNvSpPr>
          <p:nvPr>
            <p:ph idx="1"/>
          </p:nvPr>
        </p:nvSpPr>
        <p:spPr/>
        <p:txBody>
          <a:bodyPr/>
          <a:lstStyle/>
          <a:p>
            <a:r>
              <a:rPr lang="en-NP" dirty="0"/>
              <a:t>Adjustments take place in middleware layer.</a:t>
            </a:r>
          </a:p>
        </p:txBody>
      </p:sp>
      <p:pic>
        <p:nvPicPr>
          <p:cNvPr id="4097" name="Picture 1" descr="page1image39471760">
            <a:extLst>
              <a:ext uri="{FF2B5EF4-FFF2-40B4-BE49-F238E27FC236}">
                <a16:creationId xmlns:a16="http://schemas.microsoft.com/office/drawing/2014/main" id="{14DFDEB1-2016-D54A-BB27-35DF7A61C4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396837"/>
            <a:ext cx="8686800" cy="367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8571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Vector Clocks</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a:bodyPr>
          <a:lstStyle/>
          <a:p>
            <a:r>
              <a:rPr lang="en-US" dirty="0" err="1"/>
              <a:t>Lamport's</a:t>
            </a:r>
            <a:r>
              <a:rPr lang="en-US" dirty="0"/>
              <a:t> clocks do not guarantee that if </a:t>
            </a:r>
            <a:r>
              <a:rPr lang="en-US" i="1" dirty="0"/>
              <a:t>C</a:t>
            </a:r>
            <a:r>
              <a:rPr lang="en-US" dirty="0"/>
              <a:t>(</a:t>
            </a:r>
            <a:r>
              <a:rPr lang="en-US" i="1" dirty="0"/>
              <a:t>a</a:t>
            </a:r>
            <a:r>
              <a:rPr lang="en-US" dirty="0"/>
              <a:t>) &lt; </a:t>
            </a:r>
            <a:r>
              <a:rPr lang="en-US" i="1" dirty="0"/>
              <a:t>C</a:t>
            </a:r>
            <a:r>
              <a:rPr lang="en-US" dirty="0"/>
              <a:t>(</a:t>
            </a:r>
            <a:r>
              <a:rPr lang="en-US" i="1" dirty="0"/>
              <a:t>b</a:t>
            </a:r>
            <a:r>
              <a:rPr lang="en-US" dirty="0"/>
              <a:t>) that </a:t>
            </a:r>
            <a:r>
              <a:rPr lang="en-US" b="1" i="1" dirty="0"/>
              <a:t>a </a:t>
            </a:r>
            <a:r>
              <a:rPr lang="en-US" b="1" dirty="0"/>
              <a:t>causally preceded </a:t>
            </a:r>
            <a:r>
              <a:rPr lang="en-US" b="1" i="1" dirty="0"/>
              <a:t>b</a:t>
            </a:r>
            <a:r>
              <a:rPr lang="en-US" dirty="0"/>
              <a:t>: </a:t>
            </a:r>
          </a:p>
          <a:p>
            <a:r>
              <a:rPr lang="en-US" dirty="0"/>
              <a:t>Event </a:t>
            </a:r>
            <a:r>
              <a:rPr lang="en-US" i="1" dirty="0"/>
              <a:t>a</a:t>
            </a:r>
            <a:r>
              <a:rPr lang="en-US" dirty="0"/>
              <a:t>: </a:t>
            </a:r>
            <a:r>
              <a:rPr lang="en-US" i="1" dirty="0"/>
              <a:t>m</a:t>
            </a:r>
            <a:r>
              <a:rPr lang="en-US" dirty="0"/>
              <a:t>1 is received at </a:t>
            </a:r>
            <a:r>
              <a:rPr lang="en-US" i="1" dirty="0"/>
              <a:t>T </a:t>
            </a:r>
            <a:r>
              <a:rPr lang="en-US" dirty="0"/>
              <a:t>= 16. </a:t>
            </a:r>
          </a:p>
          <a:p>
            <a:r>
              <a:rPr lang="en-US" dirty="0"/>
              <a:t>Event </a:t>
            </a:r>
            <a:r>
              <a:rPr lang="en-US" i="1" dirty="0"/>
              <a:t>b</a:t>
            </a:r>
            <a:r>
              <a:rPr lang="en-US" dirty="0"/>
              <a:t>: </a:t>
            </a:r>
            <a:r>
              <a:rPr lang="en-US" i="1" dirty="0"/>
              <a:t>m</a:t>
            </a:r>
            <a:r>
              <a:rPr lang="en-US" dirty="0"/>
              <a:t>2 is sent at </a:t>
            </a:r>
            <a:r>
              <a:rPr lang="en-US" i="1" dirty="0"/>
              <a:t>T</a:t>
            </a:r>
            <a:r>
              <a:rPr lang="en-US" dirty="0"/>
              <a:t>=20. </a:t>
            </a:r>
          </a:p>
          <a:p>
            <a:r>
              <a:rPr lang="en-US" dirty="0"/>
              <a:t>We </a:t>
            </a:r>
            <a:r>
              <a:rPr lang="en-US" b="1" dirty="0"/>
              <a:t>cannot </a:t>
            </a:r>
            <a:r>
              <a:rPr lang="en-US" dirty="0"/>
              <a:t>conclude that </a:t>
            </a:r>
            <a:r>
              <a:rPr lang="en-US" i="1" dirty="0"/>
              <a:t>a </a:t>
            </a:r>
            <a:r>
              <a:rPr lang="en-US" dirty="0"/>
              <a:t>causally </a:t>
            </a:r>
          </a:p>
          <a:p>
            <a:pPr marL="0" indent="0">
              <a:buNone/>
            </a:pPr>
            <a:r>
              <a:rPr lang="en-US" dirty="0"/>
              <a:t>precedes </a:t>
            </a:r>
            <a:r>
              <a:rPr lang="en-US" i="1" dirty="0"/>
              <a:t>b </a:t>
            </a:r>
            <a:endParaRPr lang="en-US" dirty="0"/>
          </a:p>
          <a:p>
            <a:endParaRPr lang="en-US" dirty="0"/>
          </a:p>
          <a:p>
            <a:endParaRPr lang="en-US" dirty="0"/>
          </a:p>
        </p:txBody>
      </p:sp>
      <p:pic>
        <p:nvPicPr>
          <p:cNvPr id="5121" name="Picture 1" descr="page1image39474256">
            <a:extLst>
              <a:ext uri="{FF2B5EF4-FFF2-40B4-BE49-F238E27FC236}">
                <a16:creationId xmlns:a16="http://schemas.microsoft.com/office/drawing/2014/main" id="{B915D6AE-C708-D34F-A5FA-A303E90E9F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3419" y="2540105"/>
            <a:ext cx="3435927" cy="3636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996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Unit 6: Coordination</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lstStyle/>
          <a:p>
            <a:r>
              <a:rPr lang="en-NP" dirty="0"/>
              <a:t>Clock Synchronization</a:t>
            </a:r>
          </a:p>
          <a:p>
            <a:r>
              <a:rPr lang="en-NP" dirty="0"/>
              <a:t>Logical Clocks</a:t>
            </a:r>
          </a:p>
          <a:p>
            <a:r>
              <a:rPr lang="en-NP" dirty="0"/>
              <a:t>Mutual Exclusion</a:t>
            </a:r>
          </a:p>
          <a:p>
            <a:r>
              <a:rPr lang="en-NP" dirty="0"/>
              <a:t>Election Algorithm</a:t>
            </a:r>
          </a:p>
          <a:p>
            <a:r>
              <a:rPr lang="en-NP" dirty="0"/>
              <a:t>Location System</a:t>
            </a:r>
          </a:p>
          <a:p>
            <a:r>
              <a:rPr lang="en-NP" dirty="0"/>
              <a:t>Distributed Event Matching</a:t>
            </a:r>
          </a:p>
          <a:p>
            <a:r>
              <a:rPr lang="en-NP" dirty="0"/>
              <a:t>Gossip-based Coordination</a:t>
            </a:r>
          </a:p>
        </p:txBody>
      </p:sp>
    </p:spTree>
    <p:extLst>
      <p:ext uri="{BB962C8B-B14F-4D97-AF65-F5344CB8AC3E}">
        <p14:creationId xmlns:p14="http://schemas.microsoft.com/office/powerpoint/2010/main" val="822970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Vector Clocks</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fontScale="92500" lnSpcReduction="10000"/>
          </a:bodyPr>
          <a:lstStyle/>
          <a:p>
            <a:r>
              <a:rPr lang="en-US" dirty="0"/>
              <a:t>The problem is that </a:t>
            </a:r>
            <a:r>
              <a:rPr lang="en-US" dirty="0" err="1"/>
              <a:t>Lamport</a:t>
            </a:r>
            <a:r>
              <a:rPr lang="en-US" dirty="0"/>
              <a:t> clocks do not capture </a:t>
            </a:r>
            <a:r>
              <a:rPr lang="en-US" b="1" dirty="0"/>
              <a:t>causality.</a:t>
            </a:r>
          </a:p>
          <a:p>
            <a:r>
              <a:rPr lang="en-US" dirty="0"/>
              <a:t>Causality can be captured by means of </a:t>
            </a:r>
            <a:r>
              <a:rPr lang="en-US" b="1" dirty="0"/>
              <a:t>vector </a:t>
            </a:r>
            <a:r>
              <a:rPr lang="en-US" dirty="0"/>
              <a:t>clocks. </a:t>
            </a:r>
          </a:p>
          <a:p>
            <a:r>
              <a:rPr lang="en-US" dirty="0"/>
              <a:t>A vector clock </a:t>
            </a:r>
            <a:r>
              <a:rPr lang="en-US" i="1" dirty="0"/>
              <a:t>VC (a) </a:t>
            </a:r>
            <a:r>
              <a:rPr lang="en-US" dirty="0"/>
              <a:t>assigned to an event </a:t>
            </a:r>
            <a:r>
              <a:rPr lang="en-US" i="1" dirty="0"/>
              <a:t>a </a:t>
            </a:r>
            <a:r>
              <a:rPr lang="en-US" dirty="0"/>
              <a:t>has the property that if </a:t>
            </a:r>
            <a:r>
              <a:rPr lang="en-US" i="1" dirty="0"/>
              <a:t>VC (a) </a:t>
            </a:r>
            <a:r>
              <a:rPr lang="en-US" dirty="0"/>
              <a:t>&lt; </a:t>
            </a:r>
            <a:r>
              <a:rPr lang="en-US" i="1" dirty="0"/>
              <a:t>VC (b) </a:t>
            </a:r>
            <a:r>
              <a:rPr lang="en-US" dirty="0"/>
              <a:t>for some event </a:t>
            </a:r>
            <a:r>
              <a:rPr lang="en-US" i="1" dirty="0"/>
              <a:t>b, </a:t>
            </a:r>
            <a:r>
              <a:rPr lang="en-US" dirty="0"/>
              <a:t>then event </a:t>
            </a:r>
            <a:r>
              <a:rPr lang="en-US" i="1" dirty="0"/>
              <a:t>a </a:t>
            </a:r>
            <a:r>
              <a:rPr lang="en-US" dirty="0"/>
              <a:t>is known to causally precede event </a:t>
            </a:r>
            <a:r>
              <a:rPr lang="en-US" i="1" dirty="0"/>
              <a:t>b. </a:t>
            </a:r>
          </a:p>
          <a:p>
            <a:r>
              <a:rPr lang="en-US" dirty="0"/>
              <a:t>Vector clocks are constructed by letting each process </a:t>
            </a:r>
            <a:r>
              <a:rPr lang="en-US" i="1" dirty="0"/>
              <a:t>P, </a:t>
            </a:r>
            <a:r>
              <a:rPr lang="en-US" dirty="0"/>
              <a:t>maintain a vector </a:t>
            </a:r>
            <a:r>
              <a:rPr lang="en-US" i="1" dirty="0" err="1"/>
              <a:t>VCi</a:t>
            </a:r>
            <a:r>
              <a:rPr lang="en-US" i="1" dirty="0"/>
              <a:t> </a:t>
            </a:r>
            <a:r>
              <a:rPr lang="en-US" dirty="0"/>
              <a:t>with the following two properties: </a:t>
            </a:r>
          </a:p>
          <a:p>
            <a:pPr lvl="1"/>
            <a:r>
              <a:rPr lang="en-US" sz="2000" i="1" dirty="0" err="1"/>
              <a:t>VCj</a:t>
            </a:r>
            <a:r>
              <a:rPr lang="en-US" i="1" dirty="0"/>
              <a:t>[</a:t>
            </a:r>
            <a:r>
              <a:rPr lang="en-US" i="1" dirty="0" err="1"/>
              <a:t>i</a:t>
            </a:r>
            <a:r>
              <a:rPr lang="en-US" i="1" dirty="0"/>
              <a:t>] </a:t>
            </a:r>
            <a:r>
              <a:rPr lang="en-US" dirty="0"/>
              <a:t>is the number of events that have occurred so far at </a:t>
            </a:r>
            <a:r>
              <a:rPr lang="en-US" sz="2000" i="1" dirty="0"/>
              <a:t>Pi. </a:t>
            </a:r>
            <a:r>
              <a:rPr lang="en-US" dirty="0"/>
              <a:t>In other words, </a:t>
            </a:r>
            <a:r>
              <a:rPr lang="en-US" sz="2000" i="1" dirty="0" err="1"/>
              <a:t>VCj</a:t>
            </a:r>
            <a:r>
              <a:rPr lang="en-US" sz="2000" i="1" dirty="0"/>
              <a:t> </a:t>
            </a:r>
            <a:r>
              <a:rPr lang="en-US" i="1" dirty="0"/>
              <a:t>[</a:t>
            </a:r>
            <a:r>
              <a:rPr lang="en-US" i="1" dirty="0" err="1"/>
              <a:t>i</a:t>
            </a:r>
            <a:r>
              <a:rPr lang="en-US" i="1" dirty="0"/>
              <a:t>] </a:t>
            </a:r>
            <a:r>
              <a:rPr lang="en-US" dirty="0"/>
              <a:t>is the local logical clock at process </a:t>
            </a:r>
            <a:r>
              <a:rPr lang="en-US" sz="2000" i="1" dirty="0"/>
              <a:t>Pi. </a:t>
            </a:r>
            <a:endParaRPr lang="en-US" dirty="0"/>
          </a:p>
          <a:p>
            <a:pPr lvl="1"/>
            <a:r>
              <a:rPr lang="en-US" dirty="0"/>
              <a:t>If </a:t>
            </a:r>
            <a:r>
              <a:rPr lang="en-US" sz="2000" i="1" dirty="0" err="1"/>
              <a:t>VCj</a:t>
            </a:r>
            <a:r>
              <a:rPr lang="en-US" sz="2000" i="1" dirty="0"/>
              <a:t> </a:t>
            </a:r>
            <a:r>
              <a:rPr lang="en-US" sz="3200" i="1" dirty="0"/>
              <a:t>[u] </a:t>
            </a:r>
            <a:r>
              <a:rPr lang="en-US" dirty="0"/>
              <a:t>= </a:t>
            </a:r>
            <a:r>
              <a:rPr lang="en-US" sz="2000" i="1" dirty="0"/>
              <a:t>k </a:t>
            </a:r>
            <a:r>
              <a:rPr lang="en-US" dirty="0"/>
              <a:t>then </a:t>
            </a:r>
            <a:r>
              <a:rPr lang="en-US" sz="2000" i="1" dirty="0"/>
              <a:t>Pi </a:t>
            </a:r>
            <a:r>
              <a:rPr lang="en-US" dirty="0"/>
              <a:t>knows that </a:t>
            </a:r>
            <a:r>
              <a:rPr lang="en-US" sz="2000" i="1" dirty="0"/>
              <a:t>k </a:t>
            </a:r>
            <a:r>
              <a:rPr lang="en-US" dirty="0"/>
              <a:t>events have occurred at </a:t>
            </a:r>
            <a:r>
              <a:rPr lang="en-US" sz="2000" i="1" dirty="0" err="1"/>
              <a:t>Pj</a:t>
            </a:r>
            <a:r>
              <a:rPr lang="en-US" sz="2000" i="1" dirty="0"/>
              <a:t>. </a:t>
            </a:r>
            <a:r>
              <a:rPr lang="en-US" dirty="0"/>
              <a:t>It is thus </a:t>
            </a:r>
            <a:r>
              <a:rPr lang="en-US" sz="1400" i="1" dirty="0" err="1"/>
              <a:t>Pi'S</a:t>
            </a:r>
            <a:r>
              <a:rPr lang="en-US" sz="1400" i="1" dirty="0"/>
              <a:t> </a:t>
            </a:r>
            <a:r>
              <a:rPr lang="en-US" dirty="0"/>
              <a:t>knowledge of the local time at </a:t>
            </a:r>
            <a:r>
              <a:rPr lang="en-US" sz="2000" i="1" dirty="0" err="1"/>
              <a:t>P</a:t>
            </a:r>
            <a:r>
              <a:rPr lang="en-US" sz="1200" i="1" dirty="0" err="1"/>
              <a:t>j</a:t>
            </a:r>
            <a:r>
              <a:rPr lang="en-US" sz="1200" i="1" dirty="0"/>
              <a:t>. </a:t>
            </a:r>
            <a:endParaRPr lang="en-US" dirty="0"/>
          </a:p>
          <a:p>
            <a:pPr lvl="1"/>
            <a:endParaRPr lang="en-US" dirty="0"/>
          </a:p>
        </p:txBody>
      </p:sp>
    </p:spTree>
    <p:extLst>
      <p:ext uri="{BB962C8B-B14F-4D97-AF65-F5344CB8AC3E}">
        <p14:creationId xmlns:p14="http://schemas.microsoft.com/office/powerpoint/2010/main" val="2641920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Physical Clocks</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lnSpcReduction="10000"/>
          </a:bodyPr>
          <a:lstStyle/>
          <a:p>
            <a:r>
              <a:rPr lang="en-US" dirty="0"/>
              <a:t>Nearly all computers have a circuit for keeping track of time. </a:t>
            </a:r>
          </a:p>
          <a:p>
            <a:r>
              <a:rPr lang="en-US" dirty="0"/>
              <a:t>A computer timer is usually a precisely machined quartz crystal. </a:t>
            </a:r>
          </a:p>
          <a:p>
            <a:r>
              <a:rPr lang="en-US" dirty="0"/>
              <a:t>When the system is booted, it usually asks the user to enter the date and time, which is then converted to the number of ticks after some known starting date and stored in memory. </a:t>
            </a:r>
          </a:p>
          <a:p>
            <a:r>
              <a:rPr lang="en-US" dirty="0"/>
              <a:t>Most computers have a special battery-backed up CMOS RAM so that the date and time need not be entered on subsequent boots. </a:t>
            </a:r>
          </a:p>
          <a:p>
            <a:r>
              <a:rPr lang="en-US" dirty="0"/>
              <a:t>At every clock tick, the interrupt service procedure adds one to the time stored in memory. </a:t>
            </a:r>
          </a:p>
          <a:p>
            <a:r>
              <a:rPr lang="en-US" dirty="0"/>
              <a:t>In this way, the (software) clock is kept up to date. </a:t>
            </a:r>
          </a:p>
          <a:p>
            <a:endParaRPr lang="en-US" dirty="0"/>
          </a:p>
        </p:txBody>
      </p:sp>
    </p:spTree>
    <p:extLst>
      <p:ext uri="{BB962C8B-B14F-4D97-AF65-F5344CB8AC3E}">
        <p14:creationId xmlns:p14="http://schemas.microsoft.com/office/powerpoint/2010/main" val="4152150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Physical Clocks</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a:bodyPr>
          <a:lstStyle/>
          <a:p>
            <a:r>
              <a:rPr lang="en-US" dirty="0"/>
              <a:t>With a single computer and a single clock, it does not matter much if this clock is off by a small amount. </a:t>
            </a:r>
          </a:p>
          <a:p>
            <a:r>
              <a:rPr lang="en-US" dirty="0"/>
              <a:t>Since all processes on the machine use the same. clock, they will still be internally consistent. </a:t>
            </a:r>
          </a:p>
          <a:p>
            <a:r>
              <a:rPr lang="en-US" dirty="0"/>
              <a:t>As soon as multiple CPUs are introduced, each with its own clock, the situation changes radically. </a:t>
            </a:r>
          </a:p>
          <a:p>
            <a:r>
              <a:rPr lang="en-US" dirty="0"/>
              <a:t>Although the frequency at which a crystal oscillator runs is usually fairly stable, it is impossible to guarantee that the crystals in different computers all run at exactly the same frequency. </a:t>
            </a:r>
          </a:p>
          <a:p>
            <a:endParaRPr lang="en-US" dirty="0"/>
          </a:p>
        </p:txBody>
      </p:sp>
    </p:spTree>
    <p:extLst>
      <p:ext uri="{BB962C8B-B14F-4D97-AF65-F5344CB8AC3E}">
        <p14:creationId xmlns:p14="http://schemas.microsoft.com/office/powerpoint/2010/main" val="1336587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Physical Clocks</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a:bodyPr>
          <a:lstStyle/>
          <a:p>
            <a:r>
              <a:rPr lang="en-US" dirty="0"/>
              <a:t>In some systems (e.g., real-time systems), the actual clock time is important. </a:t>
            </a:r>
          </a:p>
          <a:p>
            <a:r>
              <a:rPr lang="en-US" dirty="0"/>
              <a:t>Under these circumstances, external physical clocks are needed. </a:t>
            </a:r>
          </a:p>
          <a:p>
            <a:r>
              <a:rPr lang="en-US" dirty="0"/>
              <a:t>For reasons of efficiency and redundancy, multiple physical clocks are generally considered desirable, which yields two problems: </a:t>
            </a:r>
          </a:p>
          <a:p>
            <a:pPr lvl="1"/>
            <a:r>
              <a:rPr lang="en-US" dirty="0"/>
              <a:t>How do we synchronize them with real world clocks? and </a:t>
            </a:r>
          </a:p>
          <a:p>
            <a:pPr lvl="1"/>
            <a:r>
              <a:rPr lang="en-US" dirty="0"/>
              <a:t>How do we synchronize the clocks with each other? </a:t>
            </a:r>
          </a:p>
          <a:p>
            <a:r>
              <a:rPr lang="en-US" dirty="0"/>
              <a:t>Extras: mechanical clock, mean solar second, skew clock, atomic clock, BIR, TAI, leap second. </a:t>
            </a:r>
          </a:p>
          <a:p>
            <a:endParaRPr lang="en-US" dirty="0"/>
          </a:p>
        </p:txBody>
      </p:sp>
    </p:spTree>
    <p:extLst>
      <p:ext uri="{BB962C8B-B14F-4D97-AF65-F5344CB8AC3E}">
        <p14:creationId xmlns:p14="http://schemas.microsoft.com/office/powerpoint/2010/main" val="2971251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Physical Clocks</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a:bodyPr>
          <a:lstStyle/>
          <a:p>
            <a:r>
              <a:rPr lang="en-US" dirty="0"/>
              <a:t>The basis of all modern civil timekeeping is called Universal Coordinated Time,  abbreviated as UTC.</a:t>
            </a:r>
          </a:p>
          <a:p>
            <a:r>
              <a:rPr lang="en-US" dirty="0"/>
              <a:t>To provide UTC to people who need precise time, some 40 shortwave radio stations around the world broadcast a short pulse at the start of each UTC second.</a:t>
            </a:r>
          </a:p>
          <a:p>
            <a:r>
              <a:rPr lang="en-US" dirty="0"/>
              <a:t>The accuracy of these stations is about ± 1msec.</a:t>
            </a:r>
          </a:p>
          <a:p>
            <a:r>
              <a:rPr lang="en-US" dirty="0"/>
              <a:t>But due to random atmospheric fluctuations that can affect the length of the signal path, in practice the accuracy is no better than ± 10msec. </a:t>
            </a:r>
          </a:p>
          <a:p>
            <a:endParaRPr lang="en-US" dirty="0"/>
          </a:p>
        </p:txBody>
      </p:sp>
    </p:spTree>
    <p:extLst>
      <p:ext uri="{BB962C8B-B14F-4D97-AF65-F5344CB8AC3E}">
        <p14:creationId xmlns:p14="http://schemas.microsoft.com/office/powerpoint/2010/main" val="1570481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Physical Clocks</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lnSpcReduction="10000"/>
          </a:bodyPr>
          <a:lstStyle/>
          <a:p>
            <a:r>
              <a:rPr lang="en-US" dirty="0"/>
              <a:t>Several earth satellites also offer a UTC service. </a:t>
            </a:r>
          </a:p>
          <a:p>
            <a:r>
              <a:rPr lang="en-US" dirty="0"/>
              <a:t>The Geostationary Environment Operational Satellite can provide UTC accurately to 0.5 msec, and some other satellites do even better.</a:t>
            </a:r>
          </a:p>
          <a:p>
            <a:r>
              <a:rPr lang="en-US" dirty="0"/>
              <a:t>Using either shortwave radio or satellite services requires an accurate knowledge of the relative position of the sender and receiver, in order to compensate for the signal propagation delay. </a:t>
            </a:r>
          </a:p>
          <a:p>
            <a:r>
              <a:rPr lang="en-US" dirty="0"/>
              <a:t>Radio receivers for WWV, GEOS, and the other UTC sources are commercially available. </a:t>
            </a:r>
          </a:p>
          <a:p>
            <a:r>
              <a:rPr lang="en-US" dirty="0" err="1"/>
              <a:t>i.e</a:t>
            </a:r>
            <a:r>
              <a:rPr lang="en-US" dirty="0"/>
              <a:t> UTC receivers are commercially available and many computers are equipped with one. </a:t>
            </a:r>
          </a:p>
          <a:p>
            <a:endParaRPr lang="en-US" dirty="0"/>
          </a:p>
        </p:txBody>
      </p:sp>
    </p:spTree>
    <p:extLst>
      <p:ext uri="{BB962C8B-B14F-4D97-AF65-F5344CB8AC3E}">
        <p14:creationId xmlns:p14="http://schemas.microsoft.com/office/powerpoint/2010/main" val="1122928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Physical Clocks – Extras </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fontScale="70000" lnSpcReduction="20000"/>
          </a:bodyPr>
          <a:lstStyle/>
          <a:p>
            <a:r>
              <a:rPr lang="en-US" dirty="0"/>
              <a:t>Most electric power companies synchronize the timing of their 60-Hz or 50- Hz clocks to UTC, so when BIH announces a leap second, the power companies raise their frequency to 61 Hz or 51 Hz for 60 or 50 sec. to advance all the clocks in their distribution area. </a:t>
            </a:r>
          </a:p>
          <a:p>
            <a:r>
              <a:rPr lang="en-US" dirty="0"/>
              <a:t>Since 1 sec is a noticeable interval for a computer, an operating system that needs to keep accurate time over a period of years must have special software to account for leap seconds as they are announced (unless they use the power line for time, which is usually too crude). </a:t>
            </a:r>
          </a:p>
          <a:p>
            <a:r>
              <a:rPr lang="en-US" dirty="0"/>
              <a:t>The total number of leap seconds introduced into UTC so far is about 30. </a:t>
            </a:r>
          </a:p>
          <a:p>
            <a:r>
              <a:rPr lang="en-US" dirty="0"/>
              <a:t>To provide UTC to people who need precise time, the National Institute of Standard Time (NIST) operates a shortwave radio station with call letters WWV from Fort Collins, Colorado. </a:t>
            </a:r>
          </a:p>
          <a:p>
            <a:r>
              <a:rPr lang="en-US" dirty="0"/>
              <a:t>WWV broadcasts a short pulse at the start of each UTC second. </a:t>
            </a:r>
          </a:p>
          <a:p>
            <a:r>
              <a:rPr lang="en-US" dirty="0"/>
              <a:t>The accuracy of WWV itself is about ±1 msec, but due to random atmospheric fluctuations that can affect the length of the signal path, in practice the accuracy is no better than ±10 msec. </a:t>
            </a:r>
          </a:p>
          <a:p>
            <a:r>
              <a:rPr lang="en-US" dirty="0"/>
              <a:t>In England, the station MSF, operating from Rugby, Warwickshire, provides a similar service, as do stations in several other countries.</a:t>
            </a:r>
            <a:br>
              <a:rPr lang="en-US" dirty="0"/>
            </a:br>
            <a:endParaRPr lang="en-US" dirty="0"/>
          </a:p>
        </p:txBody>
      </p:sp>
    </p:spTree>
    <p:extLst>
      <p:ext uri="{BB962C8B-B14F-4D97-AF65-F5344CB8AC3E}">
        <p14:creationId xmlns:p14="http://schemas.microsoft.com/office/powerpoint/2010/main" val="1906944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Clock Synchronization Algorithms</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fontScale="92500" lnSpcReduction="10000"/>
          </a:bodyPr>
          <a:lstStyle/>
          <a:p>
            <a:r>
              <a:rPr lang="en-US" dirty="0"/>
              <a:t>Suppose we have a distributed system with a UTC receiver somewhere in it, we still have to distribute its time to each machine. </a:t>
            </a:r>
          </a:p>
          <a:p>
            <a:r>
              <a:rPr lang="en-US" dirty="0"/>
              <a:t>If no machines have UTC receivers, each machine keeps track of its own time, and the goal is to keep all the machines together as well as possible. </a:t>
            </a:r>
          </a:p>
          <a:p>
            <a:r>
              <a:rPr lang="en-US" dirty="0"/>
              <a:t>All the algorithms have the same underlying model of the system.</a:t>
            </a:r>
          </a:p>
          <a:p>
            <a:r>
              <a:rPr lang="en-US" dirty="0"/>
              <a:t>Each machine is assumed to have a timer that causes an interrupt </a:t>
            </a:r>
            <a:r>
              <a:rPr lang="en-US" i="1" dirty="0"/>
              <a:t>H </a:t>
            </a:r>
            <a:r>
              <a:rPr lang="en-US" dirty="0"/>
              <a:t>times a second. </a:t>
            </a:r>
          </a:p>
          <a:p>
            <a:r>
              <a:rPr lang="en-US" dirty="0"/>
              <a:t>When this timer goes off, the interrupt handler adds 1 to a software clock that keeps track of the number of ticks (interrupts) since some agreed upon time in the past. </a:t>
            </a:r>
          </a:p>
          <a:p>
            <a:r>
              <a:rPr lang="en-US" dirty="0"/>
              <a:t>Let us call the value of this clock C. </a:t>
            </a:r>
          </a:p>
        </p:txBody>
      </p:sp>
    </p:spTree>
    <p:extLst>
      <p:ext uri="{BB962C8B-B14F-4D97-AF65-F5344CB8AC3E}">
        <p14:creationId xmlns:p14="http://schemas.microsoft.com/office/powerpoint/2010/main" val="4183709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Clock Synchronization Algorithms</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lnSpcReduction="10000"/>
          </a:bodyPr>
          <a:lstStyle/>
          <a:p>
            <a:r>
              <a:rPr lang="en-US" dirty="0"/>
              <a:t>There is a clock in machine </a:t>
            </a:r>
            <a:r>
              <a:rPr lang="en-US" i="1" dirty="0"/>
              <a:t>p </a:t>
            </a:r>
            <a:r>
              <a:rPr lang="en-US" dirty="0"/>
              <a:t>that ticks</a:t>
            </a:r>
            <a:r>
              <a:rPr lang="en-US" b="1" dirty="0"/>
              <a:t> </a:t>
            </a:r>
            <a:r>
              <a:rPr lang="en-US" dirty="0"/>
              <a:t>on each timer interrupt. Denote the value of that clock by </a:t>
            </a:r>
            <a:r>
              <a:rPr lang="en-US" i="1" dirty="0"/>
              <a:t>Cp</a:t>
            </a:r>
            <a:r>
              <a:rPr lang="en-US" dirty="0"/>
              <a:t>(</a:t>
            </a:r>
            <a:r>
              <a:rPr lang="en-US" i="1" dirty="0"/>
              <a:t>t</a:t>
            </a:r>
            <a:r>
              <a:rPr lang="en-US" dirty="0"/>
              <a:t>), where </a:t>
            </a:r>
            <a:r>
              <a:rPr lang="en-US" i="1" dirty="0"/>
              <a:t>t </a:t>
            </a:r>
            <a:r>
              <a:rPr lang="en-US" dirty="0"/>
              <a:t>is UTC time. </a:t>
            </a:r>
          </a:p>
          <a:p>
            <a:r>
              <a:rPr lang="en-US" dirty="0"/>
              <a:t>Ideally, we have that for each machine </a:t>
            </a:r>
            <a:r>
              <a:rPr lang="en-US" i="1" dirty="0"/>
              <a:t>p</a:t>
            </a:r>
            <a:r>
              <a:rPr lang="en-US" dirty="0"/>
              <a:t>, </a:t>
            </a:r>
            <a:r>
              <a:rPr lang="en-US" i="1" dirty="0"/>
              <a:t>Cp</a:t>
            </a:r>
            <a:r>
              <a:rPr lang="en-US" dirty="0"/>
              <a:t>(</a:t>
            </a:r>
            <a:r>
              <a:rPr lang="en-US" i="1" dirty="0"/>
              <a:t>t</a:t>
            </a:r>
            <a:r>
              <a:rPr lang="en-US" dirty="0"/>
              <a:t>) = </a:t>
            </a:r>
            <a:r>
              <a:rPr lang="en-US" i="1" dirty="0"/>
              <a:t>t</a:t>
            </a:r>
            <a:r>
              <a:rPr lang="en-US" dirty="0"/>
              <a:t>, or, in other words, </a:t>
            </a:r>
            <a:r>
              <a:rPr lang="en-US" i="1" dirty="0" err="1"/>
              <a:t>dC</a:t>
            </a:r>
            <a:r>
              <a:rPr lang="en-US" dirty="0"/>
              <a:t>/</a:t>
            </a:r>
            <a:r>
              <a:rPr lang="en-US" i="1" dirty="0"/>
              <a:t>dt </a:t>
            </a:r>
            <a:r>
              <a:rPr lang="en-US" dirty="0"/>
              <a:t>= 1. </a:t>
            </a:r>
          </a:p>
          <a:p>
            <a:r>
              <a:rPr lang="en-US" dirty="0"/>
              <a:t>Real timers do not interrupt exactly </a:t>
            </a:r>
            <a:r>
              <a:rPr lang="en-US" i="1" dirty="0"/>
              <a:t>H </a:t>
            </a:r>
            <a:r>
              <a:rPr lang="en-US" dirty="0"/>
              <a:t>times a second. </a:t>
            </a:r>
          </a:p>
          <a:p>
            <a:r>
              <a:rPr lang="en-US" dirty="0"/>
              <a:t>Theoretically, a timer with </a:t>
            </a:r>
            <a:r>
              <a:rPr lang="en-US" i="1" dirty="0"/>
              <a:t>H </a:t>
            </a:r>
            <a:r>
              <a:rPr lang="en-US" dirty="0"/>
              <a:t>=60 should generate 216,000 ticks per hour. </a:t>
            </a:r>
          </a:p>
          <a:p>
            <a:r>
              <a:rPr lang="en-US" dirty="0"/>
              <a:t>In practice, the relative error obtainable with modem timer chips is about 10</a:t>
            </a:r>
            <a:r>
              <a:rPr lang="en-US" baseline="30000" dirty="0"/>
              <a:t>-5</a:t>
            </a:r>
            <a:r>
              <a:rPr lang="en-US" dirty="0"/>
              <a:t> , meaning that a particular machine can get a value in the range 215,998 to 216,002 ticks per hour. </a:t>
            </a:r>
          </a:p>
          <a:p>
            <a:pPr marL="0" indent="0">
              <a:buNone/>
            </a:pPr>
            <a:endParaRPr lang="en-US" dirty="0">
              <a:effectLst/>
            </a:endParaRPr>
          </a:p>
        </p:txBody>
      </p:sp>
    </p:spTree>
    <p:extLst>
      <p:ext uri="{BB962C8B-B14F-4D97-AF65-F5344CB8AC3E}">
        <p14:creationId xmlns:p14="http://schemas.microsoft.com/office/powerpoint/2010/main" val="1418877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Clock Synchronization Algorithms</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a:bodyPr>
          <a:lstStyle/>
          <a:p>
            <a:r>
              <a:rPr lang="en-US" dirty="0"/>
              <a:t>More precisely, if there exists some constant p such that </a:t>
            </a:r>
          </a:p>
          <a:p>
            <a:endParaRPr lang="en-US" dirty="0">
              <a:effectLst/>
            </a:endParaRPr>
          </a:p>
          <a:p>
            <a:endParaRPr lang="en-US" dirty="0"/>
          </a:p>
          <a:p>
            <a:r>
              <a:rPr lang="en-US" dirty="0"/>
              <a:t>the timer can be said to be working within its specification. </a:t>
            </a:r>
          </a:p>
          <a:p>
            <a:r>
              <a:rPr lang="en-US" dirty="0"/>
              <a:t>The constant p is specified by the manufacturer and is known as the maximum drift rate. </a:t>
            </a:r>
          </a:p>
          <a:p>
            <a:r>
              <a:rPr lang="en-US" dirty="0"/>
              <a:t>Note that the maximum drift rate specifies to what extent a clock's skew is allowed to fluctuate. </a:t>
            </a:r>
          </a:p>
          <a:p>
            <a:endParaRPr lang="en-US" dirty="0">
              <a:effectLst/>
            </a:endParaRPr>
          </a:p>
        </p:txBody>
      </p:sp>
      <p:pic>
        <p:nvPicPr>
          <p:cNvPr id="1025" name="Picture 1" descr="page1image16299424">
            <a:extLst>
              <a:ext uri="{FF2B5EF4-FFF2-40B4-BE49-F238E27FC236}">
                <a16:creationId xmlns:a16="http://schemas.microsoft.com/office/drawing/2014/main" id="{8E3F2E48-CB75-CD41-95AA-4657D28C6F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2736" y="2488407"/>
            <a:ext cx="2108200" cy="77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296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Introduction</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fontScale="92500" lnSpcReduction="20000"/>
          </a:bodyPr>
          <a:lstStyle/>
          <a:p>
            <a:r>
              <a:rPr lang="en-US" dirty="0"/>
              <a:t>In the previous chapters, we have looked at processes and communication between processes. </a:t>
            </a:r>
          </a:p>
          <a:p>
            <a:r>
              <a:rPr lang="en-US" dirty="0"/>
              <a:t>Closely related is how processes cooperate and synchronize with one another. </a:t>
            </a:r>
          </a:p>
          <a:p>
            <a:r>
              <a:rPr lang="en-US" dirty="0"/>
              <a:t>Cooperation is partly supported by means of naming, which allows processes to at least share resources, or entities in general. </a:t>
            </a:r>
          </a:p>
          <a:p>
            <a:r>
              <a:rPr lang="en-US" dirty="0"/>
              <a:t>In this chapter, we mainly concentrate on how processes can synchronize. </a:t>
            </a:r>
          </a:p>
          <a:p>
            <a:r>
              <a:rPr lang="en-US" dirty="0"/>
              <a:t>For example, it is important that multiple processes do not simultaneously access a shared resource, such as printer, but instead cooperate in granting each other temporary exclusive access. </a:t>
            </a:r>
          </a:p>
          <a:p>
            <a:r>
              <a:rPr lang="en-US" dirty="0"/>
              <a:t>Another example is that multiple processes may sometimes need to agree on the ordering of events, such as whether message </a:t>
            </a:r>
            <a:r>
              <a:rPr lang="en-US" i="1" dirty="0"/>
              <a:t>m1 </a:t>
            </a:r>
            <a:r>
              <a:rPr lang="en-US" dirty="0"/>
              <a:t>from process </a:t>
            </a:r>
            <a:r>
              <a:rPr lang="en-US" i="1" dirty="0"/>
              <a:t>P </a:t>
            </a:r>
            <a:r>
              <a:rPr lang="en-US" dirty="0"/>
              <a:t>was sent before or after message </a:t>
            </a:r>
            <a:r>
              <a:rPr lang="en-US" i="1" dirty="0"/>
              <a:t>m2 </a:t>
            </a:r>
            <a:r>
              <a:rPr lang="en-US" dirty="0"/>
              <a:t>from process Q. </a:t>
            </a:r>
          </a:p>
        </p:txBody>
      </p:sp>
    </p:spTree>
    <p:extLst>
      <p:ext uri="{BB962C8B-B14F-4D97-AF65-F5344CB8AC3E}">
        <p14:creationId xmlns:p14="http://schemas.microsoft.com/office/powerpoint/2010/main" val="897411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Clock Synchronization Algorithms</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a:xfrm>
            <a:off x="838200" y="1825625"/>
            <a:ext cx="10716491" cy="4351338"/>
          </a:xfrm>
        </p:spPr>
        <p:txBody>
          <a:bodyPr>
            <a:normAutofit/>
          </a:bodyPr>
          <a:lstStyle/>
          <a:p>
            <a:r>
              <a:rPr lang="en-US" dirty="0"/>
              <a:t>If two clocks are drifting from UTC in the opposite direction, at a time </a:t>
            </a:r>
            <a:r>
              <a:rPr lang="en-US" i="1" dirty="0"/>
              <a:t>dt </a:t>
            </a:r>
            <a:r>
              <a:rPr lang="en-US" dirty="0"/>
              <a:t>after they were synchronized, they may be as much as 2</a:t>
            </a:r>
            <a:r>
              <a:rPr lang="el-GR" i="1" dirty="0"/>
              <a:t>ρ</a:t>
            </a:r>
            <a:r>
              <a:rPr lang="en-US" dirty="0"/>
              <a:t> </a:t>
            </a:r>
            <a:r>
              <a:rPr lang="en-US" dirty="0" err="1"/>
              <a:t>Δt</a:t>
            </a:r>
            <a:r>
              <a:rPr lang="en-US" dirty="0"/>
              <a:t> apart. </a:t>
            </a:r>
          </a:p>
          <a:p>
            <a:r>
              <a:rPr lang="en-US" dirty="0"/>
              <a:t>If the operating system designers want to guarantee that no two clocks ever differ by more than </a:t>
            </a:r>
            <a:r>
              <a:rPr lang="el-GR" dirty="0"/>
              <a:t>δ</a:t>
            </a:r>
            <a:r>
              <a:rPr lang="en-US" dirty="0"/>
              <a:t>, clocks must be resynchronized (in software) at least every </a:t>
            </a:r>
            <a:r>
              <a:rPr lang="el-GR" i="1" dirty="0"/>
              <a:t>δ </a:t>
            </a:r>
            <a:r>
              <a:rPr lang="el-GR" dirty="0"/>
              <a:t>/ (2 </a:t>
            </a:r>
            <a:r>
              <a:rPr lang="el-GR" i="1" dirty="0"/>
              <a:t>ρ</a:t>
            </a:r>
            <a:r>
              <a:rPr lang="el-GR" dirty="0"/>
              <a:t>)</a:t>
            </a:r>
            <a:r>
              <a:rPr lang="en-US" i="1" dirty="0"/>
              <a:t> </a:t>
            </a:r>
            <a:r>
              <a:rPr lang="en-US" dirty="0"/>
              <a:t>seconds. </a:t>
            </a:r>
          </a:p>
          <a:p>
            <a:r>
              <a:rPr lang="en-US" dirty="0"/>
              <a:t>The various algorithms differ in precisely how this resynchronization is done. </a:t>
            </a:r>
          </a:p>
          <a:p>
            <a:endParaRPr lang="en-US" dirty="0">
              <a:effectLst/>
            </a:endParaRPr>
          </a:p>
        </p:txBody>
      </p:sp>
      <p:pic>
        <p:nvPicPr>
          <p:cNvPr id="2049" name="Picture 1" descr="page1image16299216">
            <a:extLst>
              <a:ext uri="{FF2B5EF4-FFF2-40B4-BE49-F238E27FC236}">
                <a16:creationId xmlns:a16="http://schemas.microsoft.com/office/drawing/2014/main" id="{B2291306-C639-1147-8A6D-5D995AB4B5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2260" y="4455103"/>
            <a:ext cx="3353040" cy="2402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6138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Network Time Protocol</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fontScale="85000" lnSpcReduction="10000"/>
          </a:bodyPr>
          <a:lstStyle/>
          <a:p>
            <a:r>
              <a:rPr lang="en-US" dirty="0"/>
              <a:t>NTP is a protocol designed to synchronize the clocks of computers over a network. </a:t>
            </a:r>
          </a:p>
          <a:p>
            <a:r>
              <a:rPr lang="en-US" dirty="0"/>
              <a:t>A common approach in many protocols and originally proposed by Cristian (1989) is to let clients contact a time server. </a:t>
            </a:r>
          </a:p>
          <a:p>
            <a:r>
              <a:rPr lang="en-US" b="1" dirty="0"/>
              <a:t>Principle I</a:t>
            </a:r>
            <a:r>
              <a:rPr lang="en-US" dirty="0"/>
              <a:t>: Every machine asks a time server (Cristian 1989) for the accurate time at least once every </a:t>
            </a:r>
            <a:r>
              <a:rPr lang="el-GR" i="1" dirty="0"/>
              <a:t>δ </a:t>
            </a:r>
            <a:r>
              <a:rPr lang="el-GR" dirty="0"/>
              <a:t>/ (2 </a:t>
            </a:r>
            <a:r>
              <a:rPr lang="el-GR" i="1" dirty="0"/>
              <a:t>ρ</a:t>
            </a:r>
            <a:r>
              <a:rPr lang="el-GR" dirty="0"/>
              <a:t>) </a:t>
            </a:r>
            <a:r>
              <a:rPr lang="en-US" dirty="0"/>
              <a:t>seconds (Network Time Protocol). </a:t>
            </a:r>
          </a:p>
          <a:p>
            <a:pPr lvl="1"/>
            <a:r>
              <a:rPr lang="en-US" dirty="0"/>
              <a:t>But you need an accurate measure of round trip delay, including interrupt handling and processing incoming messages. </a:t>
            </a:r>
          </a:p>
          <a:p>
            <a:r>
              <a:rPr lang="en-US" b="1" dirty="0"/>
              <a:t>Principle II</a:t>
            </a:r>
            <a:r>
              <a:rPr lang="en-US" dirty="0"/>
              <a:t>: Let the time server scan all machines periodically, calculate an average, and inform each machine how it should adjust its time relative to its present time. </a:t>
            </a:r>
          </a:p>
          <a:p>
            <a:pPr lvl="1"/>
            <a:r>
              <a:rPr lang="en-US" dirty="0"/>
              <a:t>Okay, you'll probably get every machine in sync. </a:t>
            </a:r>
          </a:p>
          <a:p>
            <a:pPr lvl="1"/>
            <a:r>
              <a:rPr lang="en-US" dirty="0"/>
              <a:t>Note: you don't even need to propagate UTC time. </a:t>
            </a:r>
          </a:p>
          <a:p>
            <a:endParaRPr lang="en-US" dirty="0"/>
          </a:p>
        </p:txBody>
      </p:sp>
    </p:spTree>
    <p:extLst>
      <p:ext uri="{BB962C8B-B14F-4D97-AF65-F5344CB8AC3E}">
        <p14:creationId xmlns:p14="http://schemas.microsoft.com/office/powerpoint/2010/main" val="740802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Network Time Protocol (Cristian’s Algorithm)</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a:bodyPr>
          <a:lstStyle/>
          <a:p>
            <a:r>
              <a:rPr lang="en-US" dirty="0"/>
              <a:t>The problem, of course, is that when contacting the server, message delays will have outdated the reported time. </a:t>
            </a:r>
          </a:p>
          <a:p>
            <a:r>
              <a:rPr lang="en-US" dirty="0"/>
              <a:t>The trick is to find a good estimation for these delays. </a:t>
            </a:r>
          </a:p>
          <a:p>
            <a:endParaRPr lang="en-US" dirty="0"/>
          </a:p>
        </p:txBody>
      </p:sp>
      <p:pic>
        <p:nvPicPr>
          <p:cNvPr id="1025" name="Picture 1" descr="page1image59052096">
            <a:extLst>
              <a:ext uri="{FF2B5EF4-FFF2-40B4-BE49-F238E27FC236}">
                <a16:creationId xmlns:a16="http://schemas.microsoft.com/office/drawing/2014/main" id="{4F1C81AF-5AD2-EE44-A332-AD44E9A739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3779" y="3445412"/>
            <a:ext cx="5744441" cy="2866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492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Network Time Protocol</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a:bodyPr>
          <a:lstStyle/>
          <a:p>
            <a:r>
              <a:rPr lang="en-US" dirty="0">
                <a:cs typeface="Calibri" panose="020F0502020204030204" pitchFamily="34" charset="0"/>
              </a:rPr>
              <a:t>A will send a request to B, timestamped with value T1 . </a:t>
            </a:r>
          </a:p>
          <a:p>
            <a:r>
              <a:rPr lang="en-US" dirty="0">
                <a:cs typeface="Calibri" panose="020F0502020204030204" pitchFamily="34" charset="0"/>
              </a:rPr>
              <a:t>B will record the time of receipt T2 (taken from its own local clock), and return a response timestamped with value T3, piggybacking the previously recorded value T2. </a:t>
            </a:r>
          </a:p>
          <a:p>
            <a:r>
              <a:rPr lang="en-US" dirty="0">
                <a:cs typeface="Calibri" panose="020F0502020204030204" pitchFamily="34" charset="0"/>
              </a:rPr>
              <a:t>A records the time of the response's arrival, T4. </a:t>
            </a:r>
          </a:p>
          <a:p>
            <a:r>
              <a:rPr lang="en-NP" altLang="en-NP" dirty="0">
                <a:cs typeface="Calibri" panose="020F0502020204030204" pitchFamily="34" charset="0"/>
              </a:rPr>
              <a:t>Assume that the propagation delay from A to B is the same as B to A, meaning that T2 - T1  =</a:t>
            </a:r>
            <a:r>
              <a:rPr lang="en-NP" altLang="en-NP" sz="2000" dirty="0">
                <a:cs typeface="Calibri" panose="020F0502020204030204" pitchFamily="34" charset="0"/>
              </a:rPr>
              <a:t>    </a:t>
            </a:r>
            <a:r>
              <a:rPr lang="en-NP" altLang="en-NP" dirty="0">
                <a:cs typeface="Calibri" panose="020F0502020204030204" pitchFamily="34" charset="0"/>
              </a:rPr>
              <a:t>T4 -T3. </a:t>
            </a:r>
            <a:endParaRPr lang="en-NP" altLang="en-NP" sz="1600" dirty="0">
              <a:cs typeface="Calibri" panose="020F0502020204030204" pitchFamily="34" charset="0"/>
            </a:endParaRPr>
          </a:p>
          <a:p>
            <a:pPr eaLnBrk="0" fontAlgn="base" hangingPunct="0">
              <a:lnSpc>
                <a:spcPct val="100000"/>
              </a:lnSpc>
              <a:spcBef>
                <a:spcPct val="0"/>
              </a:spcBef>
              <a:spcAft>
                <a:spcPct val="0"/>
              </a:spcAft>
            </a:pPr>
            <a:r>
              <a:rPr lang="en-NP" altLang="en-NP" dirty="0">
                <a:cs typeface="Calibri" panose="020F0502020204030204" pitchFamily="34" charset="0"/>
              </a:rPr>
              <a:t>A can estimate its offset relative to B as </a:t>
            </a:r>
            <a:endParaRPr lang="en-NP" altLang="en-NP" sz="1600" dirty="0">
              <a:cs typeface="Calibri" panose="020F0502020204030204" pitchFamily="34" charset="0"/>
            </a:endParaRPr>
          </a:p>
        </p:txBody>
      </p:sp>
      <p:pic>
        <p:nvPicPr>
          <p:cNvPr id="2056" name="Picture 8" descr="page1image59049600">
            <a:extLst>
              <a:ext uri="{FF2B5EF4-FFF2-40B4-BE49-F238E27FC236}">
                <a16:creationId xmlns:a16="http://schemas.microsoft.com/office/drawing/2014/main" id="{00CAE1DF-BE7A-3F40-96A3-4F6DCADCA6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5063" y="-288925"/>
            <a:ext cx="266700" cy="26670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page1image59052304">
            <a:extLst>
              <a:ext uri="{FF2B5EF4-FFF2-40B4-BE49-F238E27FC236}">
                <a16:creationId xmlns:a16="http://schemas.microsoft.com/office/drawing/2014/main" id="{0345F609-9954-034E-AE3D-045A0F799A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7564" y="5778500"/>
            <a:ext cx="5575300"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3432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Network Time Protocol</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a:bodyPr>
          <a:lstStyle/>
          <a:p>
            <a:r>
              <a:rPr lang="en-US" dirty="0"/>
              <a:t>If A's clock is fast </a:t>
            </a:r>
            <a:r>
              <a:rPr lang="en-US" dirty="0" err="1"/>
              <a:t>i.e</a:t>
            </a:r>
            <a:r>
              <a:rPr lang="en-US" dirty="0"/>
              <a:t>, </a:t>
            </a:r>
            <a:r>
              <a:rPr lang="el-GR" dirty="0"/>
              <a:t>θ &lt; 0, </a:t>
            </a:r>
            <a:r>
              <a:rPr lang="en-US" dirty="0"/>
              <a:t>A cannot set its clock backward. </a:t>
            </a:r>
          </a:p>
          <a:p>
            <a:r>
              <a:rPr lang="en-US" dirty="0"/>
              <a:t>It is NOT allowed </a:t>
            </a:r>
            <a:endParaRPr lang="en-US" sz="1600" dirty="0"/>
          </a:p>
          <a:p>
            <a:r>
              <a:rPr lang="en-US" dirty="0"/>
              <a:t>Must slow down clock gradually. </a:t>
            </a:r>
            <a:endParaRPr lang="en-US" sz="2400" dirty="0"/>
          </a:p>
          <a:p>
            <a:r>
              <a:rPr lang="en-US" sz="2400" dirty="0"/>
              <a:t>An example:</a:t>
            </a:r>
            <a:endParaRPr lang="en-US" sz="1200" dirty="0"/>
          </a:p>
          <a:p>
            <a:pPr lvl="1"/>
            <a:r>
              <a:rPr lang="en-US" dirty="0"/>
              <a:t>Timer is set to generate 100 interrupts per second.</a:t>
            </a:r>
          </a:p>
          <a:p>
            <a:pPr lvl="1"/>
            <a:r>
              <a:rPr lang="en-US" dirty="0"/>
              <a:t>each interrupt would add 10 msec to the time.</a:t>
            </a:r>
          </a:p>
          <a:p>
            <a:pPr lvl="1"/>
            <a:r>
              <a:rPr lang="en-US" dirty="0"/>
              <a:t>When slowing down, the interrupt routine adds only 9 msec each time until the correction has been made. </a:t>
            </a:r>
          </a:p>
          <a:p>
            <a:pPr lvl="1"/>
            <a:r>
              <a:rPr lang="en-US" dirty="0"/>
              <a:t>Vice versa for advancing </a:t>
            </a:r>
            <a:endParaRPr lang="en-US" sz="1200" dirty="0"/>
          </a:p>
          <a:p>
            <a:endParaRPr lang="en-NP" altLang="en-NP" sz="1600" dirty="0">
              <a:cs typeface="Calibri" panose="020F0502020204030204" pitchFamily="34" charset="0"/>
            </a:endParaRPr>
          </a:p>
        </p:txBody>
      </p:sp>
      <p:pic>
        <p:nvPicPr>
          <p:cNvPr id="2056" name="Picture 8" descr="page1image59049600">
            <a:extLst>
              <a:ext uri="{FF2B5EF4-FFF2-40B4-BE49-F238E27FC236}">
                <a16:creationId xmlns:a16="http://schemas.microsoft.com/office/drawing/2014/main" id="{00CAE1DF-BE7A-3F40-96A3-4F6DCADCA6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5063" y="-288925"/>
            <a:ext cx="266700" cy="26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1372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Network Time Protocol</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fontScale="92500" lnSpcReduction="10000"/>
          </a:bodyPr>
          <a:lstStyle/>
          <a:p>
            <a:r>
              <a:rPr lang="en-US" dirty="0"/>
              <a:t>In the case of the network time protocol (NTP), this protocol is set up pair-wise between servers. </a:t>
            </a:r>
          </a:p>
          <a:p>
            <a:r>
              <a:rPr lang="en-US" dirty="0"/>
              <a:t>In other words, B will also probe A for its current time. </a:t>
            </a:r>
            <a:endParaRPr lang="en-US" sz="1600" dirty="0"/>
          </a:p>
          <a:p>
            <a:r>
              <a:rPr lang="en-US" dirty="0"/>
              <a:t>The offset </a:t>
            </a:r>
            <a:r>
              <a:rPr lang="el-GR" dirty="0"/>
              <a:t>θ </a:t>
            </a:r>
            <a:r>
              <a:rPr lang="en-US" dirty="0"/>
              <a:t>is computed, along with the estimation </a:t>
            </a:r>
            <a:r>
              <a:rPr lang="el-GR" dirty="0"/>
              <a:t>δ </a:t>
            </a:r>
            <a:r>
              <a:rPr lang="en-US" dirty="0"/>
              <a:t>for the delay: </a:t>
            </a:r>
            <a:endParaRPr lang="en-US" sz="1600" dirty="0"/>
          </a:p>
          <a:p>
            <a:endParaRPr lang="en-US" dirty="0"/>
          </a:p>
          <a:p>
            <a:endParaRPr lang="en-US" dirty="0"/>
          </a:p>
          <a:p>
            <a:endParaRPr lang="en-US" dirty="0"/>
          </a:p>
          <a:p>
            <a:r>
              <a:rPr lang="en-US" dirty="0"/>
              <a:t>Eight pairs of (</a:t>
            </a:r>
            <a:r>
              <a:rPr lang="el-GR" dirty="0" err="1"/>
              <a:t>θ,δ</a:t>
            </a:r>
            <a:r>
              <a:rPr lang="el-GR" dirty="0"/>
              <a:t>) </a:t>
            </a:r>
            <a:r>
              <a:rPr lang="en-US" dirty="0"/>
              <a:t>values are buffered, finally taking the minimal value found for </a:t>
            </a:r>
            <a:r>
              <a:rPr lang="el-GR" dirty="0"/>
              <a:t>δ </a:t>
            </a:r>
            <a:r>
              <a:rPr lang="en-US" dirty="0"/>
              <a:t>as the best estimation for the delay between the two servers, and subsequently the associated value </a:t>
            </a:r>
            <a:r>
              <a:rPr lang="el-GR" dirty="0"/>
              <a:t>θ </a:t>
            </a:r>
            <a:r>
              <a:rPr lang="en-US" dirty="0"/>
              <a:t>as the most reliable estimation of the offset. </a:t>
            </a:r>
            <a:endParaRPr lang="en-US" sz="1600" dirty="0"/>
          </a:p>
          <a:p>
            <a:endParaRPr lang="en-NP" altLang="en-NP" sz="1600" dirty="0">
              <a:cs typeface="Calibri" panose="020F0502020204030204" pitchFamily="34" charset="0"/>
            </a:endParaRPr>
          </a:p>
        </p:txBody>
      </p:sp>
      <p:pic>
        <p:nvPicPr>
          <p:cNvPr id="2056" name="Picture 8" descr="page1image59049600">
            <a:extLst>
              <a:ext uri="{FF2B5EF4-FFF2-40B4-BE49-F238E27FC236}">
                <a16:creationId xmlns:a16="http://schemas.microsoft.com/office/drawing/2014/main" id="{00CAE1DF-BE7A-3F40-96A3-4F6DCADCA6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5063" y="-288925"/>
            <a:ext cx="266700" cy="266700"/>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1" descr="page1image59052512">
            <a:extLst>
              <a:ext uri="{FF2B5EF4-FFF2-40B4-BE49-F238E27FC236}">
                <a16:creationId xmlns:a16="http://schemas.microsoft.com/office/drawing/2014/main" id="{ABCE6996-3D52-EE4B-9C3F-90BD642E0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199" y="3683216"/>
            <a:ext cx="3765321" cy="819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7913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The Berkely Algorithm</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fontScale="85000" lnSpcReduction="10000"/>
          </a:bodyPr>
          <a:lstStyle/>
          <a:p>
            <a:r>
              <a:rPr lang="en-US" dirty="0"/>
              <a:t>In many algorithms such as NTP, the time server is passive. </a:t>
            </a:r>
          </a:p>
          <a:p>
            <a:r>
              <a:rPr lang="en-US" dirty="0"/>
              <a:t>Other machines periodically ask it for the time. </a:t>
            </a:r>
          </a:p>
          <a:p>
            <a:r>
              <a:rPr lang="en-US" dirty="0"/>
              <a:t>All it does is respond to their queries. </a:t>
            </a:r>
          </a:p>
          <a:p>
            <a:r>
              <a:rPr lang="en-US" dirty="0"/>
              <a:t>In Berkeley UNIX, exactly the opposite approach is taken (</a:t>
            </a:r>
            <a:r>
              <a:rPr lang="en-US" dirty="0" err="1"/>
              <a:t>Gusella</a:t>
            </a:r>
            <a:r>
              <a:rPr lang="en-US" dirty="0"/>
              <a:t> and </a:t>
            </a:r>
            <a:r>
              <a:rPr lang="en-US" dirty="0" err="1"/>
              <a:t>Zatti</a:t>
            </a:r>
            <a:r>
              <a:rPr lang="en-US" dirty="0"/>
              <a:t>, 1989). </a:t>
            </a:r>
          </a:p>
          <a:p>
            <a:r>
              <a:rPr lang="en-US" dirty="0"/>
              <a:t>Here the time server (actually, a time daemon) is active, polling every machine from time to time to ask what time it is there. </a:t>
            </a:r>
          </a:p>
          <a:p>
            <a:r>
              <a:rPr lang="en-US" dirty="0"/>
              <a:t>Based on the answers, it computes an average time and tells all the other machines to advance their clocks to the new time or slow their clocks down until some specified reduction has been achieved. </a:t>
            </a:r>
          </a:p>
          <a:p>
            <a:r>
              <a:rPr lang="en-US" dirty="0"/>
              <a:t>This method is suitable for a system in which no machine has a WWV receiver.</a:t>
            </a:r>
          </a:p>
          <a:p>
            <a:r>
              <a:rPr lang="en-US" dirty="0"/>
              <a:t>The time daemon's time must be set manually by the operator periodically. </a:t>
            </a:r>
          </a:p>
        </p:txBody>
      </p:sp>
    </p:spTree>
    <p:extLst>
      <p:ext uri="{BB962C8B-B14F-4D97-AF65-F5344CB8AC3E}">
        <p14:creationId xmlns:p14="http://schemas.microsoft.com/office/powerpoint/2010/main" val="42758055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The Berkely Algorithm</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a:bodyPr>
          <a:lstStyle/>
          <a:p>
            <a:pPr marL="514350" indent="-514350">
              <a:buFont typeface="+mj-lt"/>
              <a:buAutoNum type="alphaLcParenR"/>
            </a:pPr>
            <a:r>
              <a:rPr lang="en-US" dirty="0"/>
              <a:t>The time daemon asks all the other machines for their clock values.</a:t>
            </a:r>
          </a:p>
          <a:p>
            <a:pPr marL="514350" indent="-514350">
              <a:buFont typeface="+mj-lt"/>
              <a:buAutoNum type="alphaLcParenR"/>
            </a:pPr>
            <a:r>
              <a:rPr lang="en-US" dirty="0"/>
              <a:t>The machines answer.</a:t>
            </a:r>
          </a:p>
          <a:p>
            <a:pPr marL="514350" indent="-514350">
              <a:buFont typeface="+mj-lt"/>
              <a:buAutoNum type="alphaLcParenR"/>
            </a:pPr>
            <a:r>
              <a:rPr lang="en-US" dirty="0"/>
              <a:t>The time daemon tells everyone how to adjust their clock. </a:t>
            </a:r>
            <a:endParaRPr lang="en-US" dirty="0">
              <a:effectLst/>
            </a:endParaRPr>
          </a:p>
        </p:txBody>
      </p:sp>
      <p:pic>
        <p:nvPicPr>
          <p:cNvPr id="1025" name="Picture 1" descr="page1image59052720">
            <a:extLst>
              <a:ext uri="{FF2B5EF4-FFF2-40B4-BE49-F238E27FC236}">
                <a16:creationId xmlns:a16="http://schemas.microsoft.com/office/drawing/2014/main" id="{6B7AE9F8-913B-3F4A-811A-551B433A9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1260" y="3584575"/>
            <a:ext cx="2247900" cy="29083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age1image59052928">
            <a:extLst>
              <a:ext uri="{FF2B5EF4-FFF2-40B4-BE49-F238E27FC236}">
                <a16:creationId xmlns:a16="http://schemas.microsoft.com/office/drawing/2014/main" id="{DCA580CC-02A9-7B49-B136-22C5B070C5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8309" y="3705225"/>
            <a:ext cx="21717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1image59053136">
            <a:extLst>
              <a:ext uri="{FF2B5EF4-FFF2-40B4-BE49-F238E27FC236}">
                <a16:creationId xmlns:a16="http://schemas.microsoft.com/office/drawing/2014/main" id="{5CC96CAF-1EA8-A14B-ABAF-C3D475EC05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3127" y="3606656"/>
            <a:ext cx="21336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666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The Berkely Algorithm</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a:xfrm>
            <a:off x="838200" y="1667237"/>
            <a:ext cx="10515600" cy="1781031"/>
          </a:xfrm>
        </p:spPr>
        <p:txBody>
          <a:bodyPr>
            <a:normAutofit fontScale="92500" lnSpcReduction="20000"/>
          </a:bodyPr>
          <a:lstStyle/>
          <a:p>
            <a:r>
              <a:rPr lang="en-US" dirty="0"/>
              <a:t>at 3:00, the time daemon tells the other machines its time and asks for theirs.</a:t>
            </a:r>
          </a:p>
          <a:p>
            <a:r>
              <a:rPr lang="en-US" dirty="0"/>
              <a:t>they respond with how far ahead or behind the time daemon they are.</a:t>
            </a:r>
          </a:p>
          <a:p>
            <a:r>
              <a:rPr lang="en-US" dirty="0"/>
              <a:t>the time daemon computes the average and tells each machine how to adjust its clock.</a:t>
            </a:r>
            <a:endParaRPr lang="en-US" dirty="0">
              <a:effectLst/>
            </a:endParaRPr>
          </a:p>
        </p:txBody>
      </p:sp>
      <p:pic>
        <p:nvPicPr>
          <p:cNvPr id="1025" name="Picture 1" descr="page1image59052720">
            <a:extLst>
              <a:ext uri="{FF2B5EF4-FFF2-40B4-BE49-F238E27FC236}">
                <a16:creationId xmlns:a16="http://schemas.microsoft.com/office/drawing/2014/main" id="{6B7AE9F8-913B-3F4A-811A-551B433A9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2605" y="3582846"/>
            <a:ext cx="2247900" cy="29083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age1image59052928">
            <a:extLst>
              <a:ext uri="{FF2B5EF4-FFF2-40B4-BE49-F238E27FC236}">
                <a16:creationId xmlns:a16="http://schemas.microsoft.com/office/drawing/2014/main" id="{DCA580CC-02A9-7B49-B136-22C5B070C5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8645" y="3824146"/>
            <a:ext cx="21717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1image59053136">
            <a:extLst>
              <a:ext uri="{FF2B5EF4-FFF2-40B4-BE49-F238E27FC236}">
                <a16:creationId xmlns:a16="http://schemas.microsoft.com/office/drawing/2014/main" id="{5CC96CAF-1EA8-A14B-ABAF-C3D475EC05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8485" y="3824146"/>
            <a:ext cx="21336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9145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Mutual Exclusion</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fontScale="92500" lnSpcReduction="10000"/>
          </a:bodyPr>
          <a:lstStyle/>
          <a:p>
            <a:r>
              <a:rPr lang="en-US" dirty="0"/>
              <a:t>Fundamental to distributed systems is the concurrency and collaboration among multiple processes. </a:t>
            </a:r>
          </a:p>
          <a:p>
            <a:r>
              <a:rPr lang="en-US" dirty="0"/>
              <a:t>In many cases, this also means that processes will need to simultaneously access the same resources. </a:t>
            </a:r>
          </a:p>
          <a:p>
            <a:r>
              <a:rPr lang="en-US" dirty="0"/>
              <a:t>To prevent that such concurrent accesses corrupt the resource, or make it inconsistent, solutions are needed to grant mutual exclusive access by processes. </a:t>
            </a:r>
          </a:p>
          <a:p>
            <a:r>
              <a:rPr lang="en-US" dirty="0"/>
              <a:t>There are many algorithms, we take a look at some of the more important distributed algorithms that have been proposed. </a:t>
            </a:r>
          </a:p>
          <a:p>
            <a:r>
              <a:rPr lang="en-US" dirty="0"/>
              <a:t>A recent survey of distributed algorithms for mutual exclusion is provided by Saxena and Rai (2003). Older, but still relevant is Velazquez (1993). </a:t>
            </a:r>
          </a:p>
          <a:p>
            <a:endParaRPr lang="en-US" dirty="0"/>
          </a:p>
        </p:txBody>
      </p:sp>
    </p:spTree>
    <p:extLst>
      <p:ext uri="{BB962C8B-B14F-4D97-AF65-F5344CB8AC3E}">
        <p14:creationId xmlns:p14="http://schemas.microsoft.com/office/powerpoint/2010/main" val="2311765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Clock Synchronization</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a:bodyPr>
          <a:lstStyle/>
          <a:p>
            <a:r>
              <a:rPr lang="en-US" dirty="0"/>
              <a:t>In a centralized system, time is unambiguous. </a:t>
            </a:r>
          </a:p>
          <a:p>
            <a:r>
              <a:rPr lang="en-US" dirty="0"/>
              <a:t>When a process wants to know the time, it makes a system call and the kernel tells it. </a:t>
            </a:r>
          </a:p>
          <a:p>
            <a:r>
              <a:rPr lang="en-US" dirty="0"/>
              <a:t>If process </a:t>
            </a:r>
            <a:r>
              <a:rPr lang="en-US" i="1" dirty="0"/>
              <a:t>A </a:t>
            </a:r>
            <a:r>
              <a:rPr lang="en-US" dirty="0"/>
              <a:t>asks for the time and then a little later process </a:t>
            </a:r>
            <a:r>
              <a:rPr lang="en-US" i="1" dirty="0"/>
              <a:t>B </a:t>
            </a:r>
            <a:r>
              <a:rPr lang="en-US" dirty="0"/>
              <a:t>asks for the time, the value that </a:t>
            </a:r>
            <a:r>
              <a:rPr lang="en-US" i="1" dirty="0"/>
              <a:t>B </a:t>
            </a:r>
            <a:r>
              <a:rPr lang="en-US" dirty="0"/>
              <a:t>gets will be higher than (or possibly equal to) the value </a:t>
            </a:r>
            <a:r>
              <a:rPr lang="en-US" i="1" dirty="0"/>
              <a:t>A </a:t>
            </a:r>
            <a:r>
              <a:rPr lang="en-US" dirty="0"/>
              <a:t>got. </a:t>
            </a:r>
          </a:p>
          <a:p>
            <a:r>
              <a:rPr lang="en-US" dirty="0"/>
              <a:t>It will certainly not be lower. </a:t>
            </a:r>
          </a:p>
          <a:p>
            <a:r>
              <a:rPr lang="en-US" dirty="0"/>
              <a:t>In a distributed system, achieving agreement on time is not trivial. </a:t>
            </a:r>
          </a:p>
        </p:txBody>
      </p:sp>
    </p:spTree>
    <p:extLst>
      <p:ext uri="{BB962C8B-B14F-4D97-AF65-F5344CB8AC3E}">
        <p14:creationId xmlns:p14="http://schemas.microsoft.com/office/powerpoint/2010/main" val="27439308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Mutual Exclusion Algorithm</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fontScale="92500" lnSpcReduction="10000"/>
          </a:bodyPr>
          <a:lstStyle/>
          <a:p>
            <a:r>
              <a:rPr lang="en-US" dirty="0"/>
              <a:t>Distributed mutual exclusion algorithms can be classified into two different categories. </a:t>
            </a:r>
          </a:p>
          <a:p>
            <a:r>
              <a:rPr lang="en-US" dirty="0"/>
              <a:t>In token-based solutions, mutual exclusion is achieved by passing a special message between the processes, known as a token. </a:t>
            </a:r>
          </a:p>
          <a:p>
            <a:r>
              <a:rPr lang="en-US" dirty="0"/>
              <a:t>There is only one token available and who ever has that token is allowed to access the shared resource. </a:t>
            </a:r>
          </a:p>
          <a:p>
            <a:r>
              <a:rPr lang="en-US" dirty="0"/>
              <a:t>When finished, the token is passed on to a next process. </a:t>
            </a:r>
          </a:p>
          <a:p>
            <a:r>
              <a:rPr lang="en-US" dirty="0"/>
              <a:t>If a process having the token is not interested in accessing the resource, it simply passes it on. </a:t>
            </a:r>
          </a:p>
          <a:p>
            <a:r>
              <a:rPr lang="en-US" dirty="0"/>
              <a:t>Advantages: avoid starvation, deadlocks</a:t>
            </a:r>
          </a:p>
          <a:p>
            <a:r>
              <a:rPr lang="en-US" dirty="0"/>
              <a:t>Disadvantages: Lost token</a:t>
            </a:r>
          </a:p>
          <a:p>
            <a:endParaRPr lang="en-US" dirty="0"/>
          </a:p>
        </p:txBody>
      </p:sp>
    </p:spTree>
    <p:extLst>
      <p:ext uri="{BB962C8B-B14F-4D97-AF65-F5344CB8AC3E}">
        <p14:creationId xmlns:p14="http://schemas.microsoft.com/office/powerpoint/2010/main" val="1398348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Mutual Exclusion Algorithm</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a:bodyPr>
          <a:lstStyle/>
          <a:p>
            <a:r>
              <a:rPr lang="en-US" dirty="0"/>
              <a:t>As an alternative, many distributed mutual exclusion algorithms follow a permission-based approach. </a:t>
            </a:r>
          </a:p>
          <a:p>
            <a:r>
              <a:rPr lang="en-US" dirty="0"/>
              <a:t>In this case, a process wanting to access the resource first requires the permission of other processes. </a:t>
            </a:r>
          </a:p>
          <a:p>
            <a:r>
              <a:rPr lang="en-US" dirty="0"/>
              <a:t>There are many different ways toward granting such a permission and in the sections that follow we will consider a few of them. </a:t>
            </a:r>
          </a:p>
          <a:p>
            <a:endParaRPr lang="en-US" dirty="0"/>
          </a:p>
        </p:txBody>
      </p:sp>
    </p:spTree>
    <p:extLst>
      <p:ext uri="{BB962C8B-B14F-4D97-AF65-F5344CB8AC3E}">
        <p14:creationId xmlns:p14="http://schemas.microsoft.com/office/powerpoint/2010/main" val="38336296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Centralized Algorithm</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lnSpcReduction="10000"/>
          </a:bodyPr>
          <a:lstStyle/>
          <a:p>
            <a:r>
              <a:rPr lang="en-US" dirty="0"/>
              <a:t>The most straightforward way to achieve mutual exclusion in a distributed system is to simulate how it is done in a one-processor system. </a:t>
            </a:r>
          </a:p>
          <a:p>
            <a:r>
              <a:rPr lang="en-US" dirty="0"/>
              <a:t>One process is elected as the coordinator. </a:t>
            </a:r>
          </a:p>
          <a:p>
            <a:r>
              <a:rPr lang="en-US" dirty="0"/>
              <a:t>Whenever a process wants to access a shared resource, it sends a request message to the coordinator stating which resource it wants to access and asking for permission. </a:t>
            </a:r>
          </a:p>
          <a:p>
            <a:r>
              <a:rPr lang="en-US" dirty="0"/>
              <a:t>If no other process is currently accessing that resource, the coordinator sends back a reply granting permission. </a:t>
            </a:r>
          </a:p>
          <a:p>
            <a:r>
              <a:rPr lang="en-US" dirty="0"/>
              <a:t>When the reply arrives, the requesting process can go ahead. </a:t>
            </a:r>
          </a:p>
          <a:p>
            <a:endParaRPr lang="en-US" dirty="0"/>
          </a:p>
        </p:txBody>
      </p:sp>
    </p:spTree>
    <p:extLst>
      <p:ext uri="{BB962C8B-B14F-4D97-AF65-F5344CB8AC3E}">
        <p14:creationId xmlns:p14="http://schemas.microsoft.com/office/powerpoint/2010/main" val="10942466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Centralized Algorithm</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a:xfrm>
            <a:off x="838200" y="1825625"/>
            <a:ext cx="10515600" cy="1970520"/>
          </a:xfrm>
        </p:spPr>
        <p:txBody>
          <a:bodyPr>
            <a:normAutofit fontScale="85000" lnSpcReduction="20000"/>
          </a:bodyPr>
          <a:lstStyle/>
          <a:p>
            <a:pPr marL="514350" indent="-514350">
              <a:buFont typeface="+mj-lt"/>
              <a:buAutoNum type="alphaLcParenR"/>
            </a:pPr>
            <a:r>
              <a:rPr lang="en-US" dirty="0"/>
              <a:t>Process 1 asks the coordinator for permission to access a shared resource. Permission is granted. </a:t>
            </a:r>
          </a:p>
          <a:p>
            <a:pPr marL="514350" indent="-514350">
              <a:buFont typeface="+mj-lt"/>
              <a:buAutoNum type="alphaLcParenR"/>
            </a:pPr>
            <a:r>
              <a:rPr lang="en-US" dirty="0"/>
              <a:t>Process 2 then asks permission to access the same resource. The coordinator does not reply.</a:t>
            </a:r>
          </a:p>
          <a:p>
            <a:pPr marL="514350" indent="-514350">
              <a:buFont typeface="+mj-lt"/>
              <a:buAutoNum type="alphaLcParenR"/>
            </a:pPr>
            <a:r>
              <a:rPr lang="en-US" dirty="0"/>
              <a:t>When process 1 releases the resource, it tells the coordinator, which then replies to 2. </a:t>
            </a:r>
            <a:endParaRPr lang="en-US" dirty="0">
              <a:effectLst/>
            </a:endParaRPr>
          </a:p>
        </p:txBody>
      </p:sp>
      <p:pic>
        <p:nvPicPr>
          <p:cNvPr id="1025" name="Picture 1" descr="page1image58989264">
            <a:extLst>
              <a:ext uri="{FF2B5EF4-FFF2-40B4-BE49-F238E27FC236}">
                <a16:creationId xmlns:a16="http://schemas.microsoft.com/office/drawing/2014/main" id="{AA7C626C-E6EF-854E-8C26-9072747A09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9746" y="3931082"/>
            <a:ext cx="2400300" cy="21209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age1image58992800">
            <a:extLst>
              <a:ext uri="{FF2B5EF4-FFF2-40B4-BE49-F238E27FC236}">
                <a16:creationId xmlns:a16="http://schemas.microsoft.com/office/drawing/2014/main" id="{2802453E-8FDC-4F43-8E5B-4E907FC085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6350" y="3931082"/>
            <a:ext cx="2019300" cy="21209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1image58986560">
            <a:extLst>
              <a:ext uri="{FF2B5EF4-FFF2-40B4-BE49-F238E27FC236}">
                <a16:creationId xmlns:a16="http://schemas.microsoft.com/office/drawing/2014/main" id="{1ECC3F0C-A7D9-4B4A-BBBC-7D7B9ACF12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1673" y="3931082"/>
            <a:ext cx="1676400" cy="212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3558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Centralized Algorithm</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fontScale="70000" lnSpcReduction="20000"/>
          </a:bodyPr>
          <a:lstStyle/>
          <a:p>
            <a:r>
              <a:rPr lang="en-US" dirty="0"/>
              <a:t>It is easy to see that the algorithm guarantees mutual exclusion: the coordinator only lets one process at a time to the resource. </a:t>
            </a:r>
          </a:p>
          <a:p>
            <a:r>
              <a:rPr lang="en-US" dirty="0"/>
              <a:t>It is also fair, since requests are granted in the order in which they are received.</a:t>
            </a:r>
          </a:p>
          <a:p>
            <a:r>
              <a:rPr lang="en-US" dirty="0"/>
              <a:t>No process ever waits forever (no starvation). </a:t>
            </a:r>
          </a:p>
          <a:p>
            <a:r>
              <a:rPr lang="en-US" dirty="0"/>
              <a:t>The scheme is easy to implement, too, and requires only three messages per use of resource (request, grant, release). </a:t>
            </a:r>
          </a:p>
          <a:p>
            <a:r>
              <a:rPr lang="en-US" dirty="0"/>
              <a:t>It's simplicity makes an attractive solution for many practical situations. </a:t>
            </a:r>
          </a:p>
          <a:p>
            <a:r>
              <a:rPr lang="en-US" dirty="0"/>
              <a:t>The centralized approach also has shortcomings. </a:t>
            </a:r>
          </a:p>
          <a:p>
            <a:r>
              <a:rPr lang="en-US" dirty="0"/>
              <a:t>The coordinator is a single point of failure, so if it crashes, the entire system may go down. </a:t>
            </a:r>
          </a:p>
          <a:p>
            <a:r>
              <a:rPr lang="en-US" dirty="0"/>
              <a:t>If processes normally block after making a request, they cannot distinguish a dead coordinator from "permission denied" since in both cases no message comes back. </a:t>
            </a:r>
          </a:p>
          <a:p>
            <a:r>
              <a:rPr lang="en-US" dirty="0"/>
              <a:t>In addition, in a large system, a single coordinator can become a performance bottleneck.</a:t>
            </a:r>
          </a:p>
          <a:p>
            <a:r>
              <a:rPr lang="en-US" dirty="0"/>
              <a:t>Nevertheless, the benefits coming from its simplicity outweigh in many cases the potential drawbacks. </a:t>
            </a:r>
          </a:p>
          <a:p>
            <a:endParaRPr lang="en-US" dirty="0"/>
          </a:p>
          <a:p>
            <a:endParaRPr lang="en-US" dirty="0"/>
          </a:p>
        </p:txBody>
      </p:sp>
    </p:spTree>
    <p:extLst>
      <p:ext uri="{BB962C8B-B14F-4D97-AF65-F5344CB8AC3E}">
        <p14:creationId xmlns:p14="http://schemas.microsoft.com/office/powerpoint/2010/main" val="791486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Distibuted Algorithm</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a:bodyPr>
          <a:lstStyle/>
          <a:p>
            <a:r>
              <a:rPr lang="en-US" dirty="0"/>
              <a:t>Deterministic distributed mutual exclusion algorithm </a:t>
            </a:r>
          </a:p>
          <a:p>
            <a:r>
              <a:rPr lang="en-US" dirty="0" err="1"/>
              <a:t>Lamport's</a:t>
            </a:r>
            <a:r>
              <a:rPr lang="en-US" dirty="0"/>
              <a:t> 1978 paper on clock synchronization presented the first.</a:t>
            </a:r>
          </a:p>
          <a:p>
            <a:r>
              <a:rPr lang="en-US" dirty="0" err="1"/>
              <a:t>Ricart</a:t>
            </a:r>
            <a:r>
              <a:rPr lang="en-US" dirty="0"/>
              <a:t> and </a:t>
            </a:r>
            <a:r>
              <a:rPr lang="en-US" dirty="0" err="1"/>
              <a:t>Agrawala</a:t>
            </a:r>
            <a:r>
              <a:rPr lang="en-US" dirty="0"/>
              <a:t> (1981) made it more efficient.</a:t>
            </a:r>
          </a:p>
          <a:p>
            <a:r>
              <a:rPr lang="en-US" dirty="0"/>
              <a:t>Requires that there be a total ordering of all events in the system</a:t>
            </a:r>
          </a:p>
          <a:p>
            <a:pPr lvl="1"/>
            <a:r>
              <a:rPr lang="en-US" dirty="0"/>
              <a:t>for any pair of events - it must be unambiguous which one actually happened first. </a:t>
            </a:r>
          </a:p>
          <a:p>
            <a:r>
              <a:rPr lang="en-US" dirty="0" err="1"/>
              <a:t>Lamport's</a:t>
            </a:r>
            <a:r>
              <a:rPr lang="en-US" dirty="0"/>
              <a:t> algorithm is one way to achieve this ordering and can be used to provide time- stamps for distributed mutual exclusion. </a:t>
            </a:r>
          </a:p>
          <a:p>
            <a:pPr lvl="1"/>
            <a:endParaRPr lang="en-US" dirty="0"/>
          </a:p>
          <a:p>
            <a:endParaRPr lang="en-US" dirty="0"/>
          </a:p>
        </p:txBody>
      </p:sp>
    </p:spTree>
    <p:extLst>
      <p:ext uri="{BB962C8B-B14F-4D97-AF65-F5344CB8AC3E}">
        <p14:creationId xmlns:p14="http://schemas.microsoft.com/office/powerpoint/2010/main" val="35416478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Distibuted Algorithm</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a:bodyPr>
          <a:lstStyle/>
          <a:p>
            <a:r>
              <a:rPr lang="en-US" dirty="0"/>
              <a:t>When a process wants to access a shared resource, it builds a message containing the name of the resource, its process number, and the current (logical) time. </a:t>
            </a:r>
          </a:p>
          <a:p>
            <a:r>
              <a:rPr lang="en-US" dirty="0"/>
              <a:t>It then sends the message to all other processes, conceptually including itself. </a:t>
            </a:r>
          </a:p>
          <a:p>
            <a:r>
              <a:rPr lang="en-US" dirty="0"/>
              <a:t>The sending of messages is assumed to be reliable; that is, no message is lost. </a:t>
            </a:r>
          </a:p>
          <a:p>
            <a:r>
              <a:rPr lang="en-US" dirty="0"/>
              <a:t>When a process receives a request message from another process, the action it takes depends on its own state with respect to the resource named in the message. </a:t>
            </a:r>
          </a:p>
          <a:p>
            <a:pPr marL="0" indent="0">
              <a:buNone/>
            </a:pPr>
            <a:endParaRPr lang="en-US" dirty="0"/>
          </a:p>
          <a:p>
            <a:endParaRPr lang="en-US" dirty="0">
              <a:effectLst/>
            </a:endParaRPr>
          </a:p>
        </p:txBody>
      </p:sp>
    </p:spTree>
    <p:extLst>
      <p:ext uri="{BB962C8B-B14F-4D97-AF65-F5344CB8AC3E}">
        <p14:creationId xmlns:p14="http://schemas.microsoft.com/office/powerpoint/2010/main" val="27691551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Distibuted Algorithm</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fontScale="85000" lnSpcReduction="10000"/>
          </a:bodyPr>
          <a:lstStyle/>
          <a:p>
            <a:r>
              <a:rPr lang="en-US" dirty="0"/>
              <a:t>Three different cases have to be clearly distinguished: </a:t>
            </a:r>
          </a:p>
          <a:p>
            <a:pPr marL="514350" indent="-514350">
              <a:buFont typeface="+mj-lt"/>
              <a:buAutoNum type="arabicPeriod"/>
            </a:pPr>
            <a:r>
              <a:rPr lang="en-US" dirty="0"/>
              <a:t>If the receiver is not accessing the resource and does not want to access it, it sends back an OK message to the sender. </a:t>
            </a:r>
          </a:p>
          <a:p>
            <a:pPr marL="514350" indent="-514350">
              <a:buFont typeface="+mj-lt"/>
              <a:buAutoNum type="arabicPeriod"/>
            </a:pPr>
            <a:r>
              <a:rPr lang="en-US" dirty="0"/>
              <a:t>If the receiver already has access to the resource, it simply does not reply. </a:t>
            </a:r>
          </a:p>
          <a:p>
            <a:pPr lvl="1"/>
            <a:r>
              <a:rPr lang="en-US" dirty="0"/>
              <a:t>Instead, it queues the request. </a:t>
            </a:r>
          </a:p>
          <a:p>
            <a:pPr marL="514350" indent="-514350">
              <a:buFont typeface="+mj-lt"/>
              <a:buAutoNum type="arabicPeriod"/>
            </a:pPr>
            <a:r>
              <a:rPr lang="en-US" dirty="0"/>
              <a:t>If the receiver wants to access the resource as well but has not yet done so, it compares the timestamp of the incoming message with the one contained in the message that it has sent everyone. </a:t>
            </a:r>
          </a:p>
          <a:p>
            <a:pPr lvl="1"/>
            <a:r>
              <a:rPr lang="en-US" dirty="0"/>
              <a:t>The lowest one wins. </a:t>
            </a:r>
          </a:p>
          <a:p>
            <a:pPr lvl="1"/>
            <a:r>
              <a:rPr lang="en-US" dirty="0"/>
              <a:t>If the incoming message has a lower timestamp, the receiver sends back an OK message.</a:t>
            </a:r>
          </a:p>
          <a:p>
            <a:pPr lvl="1"/>
            <a:r>
              <a:rPr lang="en-US" dirty="0"/>
              <a:t>If its own message has a lower timestamp, the receiver queues the incoming request and sends nothing. </a:t>
            </a:r>
          </a:p>
        </p:txBody>
      </p:sp>
    </p:spTree>
    <p:extLst>
      <p:ext uri="{BB962C8B-B14F-4D97-AF65-F5344CB8AC3E}">
        <p14:creationId xmlns:p14="http://schemas.microsoft.com/office/powerpoint/2010/main" val="40494613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Distibuted Algorithm</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a:xfrm>
            <a:off x="838200" y="1825625"/>
            <a:ext cx="10515600" cy="3023466"/>
          </a:xfrm>
        </p:spPr>
        <p:txBody>
          <a:bodyPr>
            <a:normAutofit fontScale="92500" lnSpcReduction="10000"/>
          </a:bodyPr>
          <a:lstStyle/>
          <a:p>
            <a:r>
              <a:rPr lang="en-US" dirty="0"/>
              <a:t>After sending out requests asking permission, a process waits until everyone else has given permission – then proceeds. </a:t>
            </a:r>
          </a:p>
          <a:p>
            <a:r>
              <a:rPr lang="en-US" dirty="0"/>
              <a:t>When finished, it sends OK messages to all processes on its queue and deletes them all from the queue. </a:t>
            </a:r>
          </a:p>
          <a:p>
            <a:r>
              <a:rPr lang="en-US" dirty="0"/>
              <a:t>Suppose that two processes try to simultaneously access the resource.</a:t>
            </a:r>
          </a:p>
          <a:p>
            <a:pPr lvl="1"/>
            <a:r>
              <a:rPr lang="en-US" dirty="0"/>
              <a:t>Two processes want to access a shared resource at the same moment.</a:t>
            </a:r>
          </a:p>
          <a:p>
            <a:pPr lvl="1"/>
            <a:r>
              <a:rPr lang="en-US" dirty="0"/>
              <a:t>Process 0 has the lowest timestamp, so it wins.</a:t>
            </a:r>
          </a:p>
          <a:p>
            <a:pPr lvl="1"/>
            <a:r>
              <a:rPr lang="en-US" dirty="0"/>
              <a:t>When process 0 is done, it sends an OK also, so 2 can now go ahead. </a:t>
            </a:r>
            <a:endParaRPr lang="en-US" dirty="0">
              <a:effectLst/>
            </a:endParaRPr>
          </a:p>
        </p:txBody>
      </p:sp>
      <p:pic>
        <p:nvPicPr>
          <p:cNvPr id="1025" name="Picture 1" descr="page1image51285248">
            <a:extLst>
              <a:ext uri="{FF2B5EF4-FFF2-40B4-BE49-F238E27FC236}">
                <a16:creationId xmlns:a16="http://schemas.microsoft.com/office/drawing/2014/main" id="{EAB15901-464D-6942-BBD5-3DAC3B53B4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219" y="4866813"/>
            <a:ext cx="1201882" cy="149742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age1image51194224">
            <a:extLst>
              <a:ext uri="{FF2B5EF4-FFF2-40B4-BE49-F238E27FC236}">
                <a16:creationId xmlns:a16="http://schemas.microsoft.com/office/drawing/2014/main" id="{F6C076B1-CF55-834D-A611-734E152095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6822" y="4849091"/>
            <a:ext cx="1438356" cy="187397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1image51195056">
            <a:extLst>
              <a:ext uri="{FF2B5EF4-FFF2-40B4-BE49-F238E27FC236}">
                <a16:creationId xmlns:a16="http://schemas.microsoft.com/office/drawing/2014/main" id="{550B3B65-5019-6949-91FF-76A85E8B0D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5127" y="4984028"/>
            <a:ext cx="1842654" cy="1380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1726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Distibuted Algorithm</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a:xfrm>
            <a:off x="838200" y="1825625"/>
            <a:ext cx="10515600" cy="3023466"/>
          </a:xfrm>
        </p:spPr>
        <p:txBody>
          <a:bodyPr>
            <a:normAutofit fontScale="70000" lnSpcReduction="20000"/>
          </a:bodyPr>
          <a:lstStyle/>
          <a:p>
            <a:r>
              <a:rPr lang="en-US" dirty="0"/>
              <a:t>Process 0 sends everyone a request with timestamp 8, while at the same time, process 2 sends everyone a request with timestamp 12.</a:t>
            </a:r>
          </a:p>
          <a:p>
            <a:r>
              <a:rPr lang="en-US" dirty="0"/>
              <a:t>Process 1 is not interested in the resource, so it sends OK to both senders.</a:t>
            </a:r>
          </a:p>
          <a:p>
            <a:r>
              <a:rPr lang="en-US" dirty="0"/>
              <a:t>Processes 0 and 2 both see the conflict and compare timestamps.</a:t>
            </a:r>
          </a:p>
          <a:p>
            <a:r>
              <a:rPr lang="en-US" dirty="0"/>
              <a:t>Process 2 sees that it has lost, so it grants permission to 0 by sending OK. Process 0 now queues the request from 2 for later processing and access the resource.</a:t>
            </a:r>
          </a:p>
          <a:p>
            <a:r>
              <a:rPr lang="en-US" dirty="0"/>
              <a:t>When it is finished, it removes the request from 2 from its queue and sends an OK message to process 2, allowing the latter to go ahead.</a:t>
            </a:r>
          </a:p>
          <a:p>
            <a:r>
              <a:rPr lang="en-US" dirty="0"/>
              <a:t>The algorithm works because in the case of a conflict, the lowest timestamp wins and everyone agrees on the ordering of the timestamps. </a:t>
            </a:r>
          </a:p>
          <a:p>
            <a:endParaRPr lang="en-US" dirty="0"/>
          </a:p>
        </p:txBody>
      </p:sp>
      <p:pic>
        <p:nvPicPr>
          <p:cNvPr id="1025" name="Picture 1" descr="page1image51285248">
            <a:extLst>
              <a:ext uri="{FF2B5EF4-FFF2-40B4-BE49-F238E27FC236}">
                <a16:creationId xmlns:a16="http://schemas.microsoft.com/office/drawing/2014/main" id="{EAB15901-464D-6942-BBD5-3DAC3B53B4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219" y="4866813"/>
            <a:ext cx="1201882" cy="149742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age1image51194224">
            <a:extLst>
              <a:ext uri="{FF2B5EF4-FFF2-40B4-BE49-F238E27FC236}">
                <a16:creationId xmlns:a16="http://schemas.microsoft.com/office/drawing/2014/main" id="{F6C076B1-CF55-834D-A611-734E152095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6822" y="4849091"/>
            <a:ext cx="1438356" cy="187397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1image51195056">
            <a:extLst>
              <a:ext uri="{FF2B5EF4-FFF2-40B4-BE49-F238E27FC236}">
                <a16:creationId xmlns:a16="http://schemas.microsoft.com/office/drawing/2014/main" id="{550B3B65-5019-6949-91FF-76A85E8B0D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5127" y="4984028"/>
            <a:ext cx="1842654" cy="1380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4592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Clock Synchronization</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a:bodyPr>
          <a:lstStyle/>
          <a:p>
            <a:r>
              <a:rPr lang="en-US" dirty="0"/>
              <a:t>Example: UNIX make examines the times at which all the source and object files were last modified:</a:t>
            </a:r>
          </a:p>
          <a:p>
            <a:pPr lvl="1"/>
            <a:r>
              <a:rPr lang="en-US" dirty="0"/>
              <a:t>If time (</a:t>
            </a:r>
            <a:r>
              <a:rPr lang="en-US" dirty="0" err="1"/>
              <a:t>input.c</a:t>
            </a:r>
            <a:r>
              <a:rPr lang="en-US" dirty="0"/>
              <a:t>) &gt; time(</a:t>
            </a:r>
            <a:r>
              <a:rPr lang="en-US" dirty="0" err="1"/>
              <a:t>input.o</a:t>
            </a:r>
            <a:r>
              <a:rPr lang="en-US" dirty="0"/>
              <a:t>) then recompile </a:t>
            </a:r>
            <a:r>
              <a:rPr lang="en-US" dirty="0" err="1"/>
              <a:t>input.c</a:t>
            </a:r>
            <a:endParaRPr lang="en-US" dirty="0"/>
          </a:p>
          <a:p>
            <a:pPr lvl="1"/>
            <a:r>
              <a:rPr lang="en-US" dirty="0"/>
              <a:t>If time (</a:t>
            </a:r>
            <a:r>
              <a:rPr lang="en-US" dirty="0" err="1"/>
              <a:t>input.c</a:t>
            </a:r>
            <a:r>
              <a:rPr lang="en-US" dirty="0"/>
              <a:t>) &lt; time(</a:t>
            </a:r>
            <a:r>
              <a:rPr lang="en-US" dirty="0" err="1"/>
              <a:t>input.o</a:t>
            </a:r>
            <a:r>
              <a:rPr lang="en-US" dirty="0"/>
              <a:t>) then no compilation is needed</a:t>
            </a:r>
          </a:p>
          <a:p>
            <a:r>
              <a:rPr lang="en-US" dirty="0"/>
              <a:t>What could happen in a distributed system in which there were no global agreement on time ?</a:t>
            </a:r>
          </a:p>
          <a:p>
            <a:pPr lvl="1"/>
            <a:endParaRPr lang="en-US" dirty="0">
              <a:effectLst/>
            </a:endParaRPr>
          </a:p>
        </p:txBody>
      </p:sp>
      <p:pic>
        <p:nvPicPr>
          <p:cNvPr id="5" name="Picture 4">
            <a:extLst>
              <a:ext uri="{FF2B5EF4-FFF2-40B4-BE49-F238E27FC236}">
                <a16:creationId xmlns:a16="http://schemas.microsoft.com/office/drawing/2014/main" id="{A8FB73CA-52EE-2C48-91B3-E5E867D64FEF}"/>
              </a:ext>
            </a:extLst>
          </p:cNvPr>
          <p:cNvPicPr>
            <a:picLocks noChangeAspect="1"/>
          </p:cNvPicPr>
          <p:nvPr/>
        </p:nvPicPr>
        <p:blipFill>
          <a:blip r:embed="rId2"/>
          <a:stretch>
            <a:fillRect/>
          </a:stretch>
        </p:blipFill>
        <p:spPr>
          <a:xfrm>
            <a:off x="2292927" y="4481785"/>
            <a:ext cx="7606146" cy="2011090"/>
          </a:xfrm>
          <a:prstGeom prst="rect">
            <a:avLst/>
          </a:prstGeom>
        </p:spPr>
      </p:pic>
    </p:spTree>
    <p:extLst>
      <p:ext uri="{BB962C8B-B14F-4D97-AF65-F5344CB8AC3E}">
        <p14:creationId xmlns:p14="http://schemas.microsoft.com/office/powerpoint/2010/main" val="34981553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Distibuted Algorithm</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fontScale="92500" lnSpcReduction="10000"/>
          </a:bodyPr>
          <a:lstStyle/>
          <a:p>
            <a:r>
              <a:rPr lang="en-US" dirty="0"/>
              <a:t>Advantages:</a:t>
            </a:r>
          </a:p>
          <a:p>
            <a:pPr lvl="1"/>
            <a:r>
              <a:rPr lang="en-US" dirty="0"/>
              <a:t>Mutual exclusion is guaranteed without deadlock or starvation. </a:t>
            </a:r>
          </a:p>
          <a:p>
            <a:pPr lvl="1"/>
            <a:r>
              <a:rPr lang="en-US" dirty="0"/>
              <a:t>The number of messages required per entry is now 2(n - 1), where the total number of processes in the system is n. </a:t>
            </a:r>
          </a:p>
          <a:p>
            <a:pPr lvl="1"/>
            <a:r>
              <a:rPr lang="en-US" dirty="0"/>
              <a:t>No single point of failure exists. </a:t>
            </a:r>
          </a:p>
          <a:p>
            <a:r>
              <a:rPr lang="en-US" dirty="0"/>
              <a:t>Problem 1</a:t>
            </a:r>
          </a:p>
          <a:p>
            <a:pPr lvl="1"/>
            <a:r>
              <a:rPr lang="en-US" dirty="0"/>
              <a:t>Single point of failure has been replaced by n points of failure.</a:t>
            </a:r>
          </a:p>
          <a:p>
            <a:pPr lvl="2"/>
            <a:r>
              <a:rPr lang="en-US" dirty="0"/>
              <a:t>If any process crashes, it will fail to respond to requests.</a:t>
            </a:r>
          </a:p>
          <a:p>
            <a:pPr lvl="2"/>
            <a:r>
              <a:rPr lang="en-US" dirty="0"/>
              <a:t>Silence will be interpreted (incorrectly) as denial of permission, thus blocking all subsequent attempts by all processes to enter all critical regions.</a:t>
            </a:r>
          </a:p>
          <a:p>
            <a:pPr lvl="2"/>
            <a:r>
              <a:rPr lang="en-US" dirty="0"/>
              <a:t>Since the probability of one of the n processes failing is at least n times as large as a single coordinator failing, </a:t>
            </a:r>
          </a:p>
          <a:p>
            <a:pPr lvl="2"/>
            <a:r>
              <a:rPr lang="en-US" dirty="0"/>
              <a:t>we have managed to replace a poor algorithm with one that is more than n times worse and requires much more network traffic as well. </a:t>
            </a:r>
          </a:p>
          <a:p>
            <a:endParaRPr lang="en-US" dirty="0"/>
          </a:p>
          <a:p>
            <a:endParaRPr lang="en-US" dirty="0"/>
          </a:p>
        </p:txBody>
      </p:sp>
    </p:spTree>
    <p:extLst>
      <p:ext uri="{BB962C8B-B14F-4D97-AF65-F5344CB8AC3E}">
        <p14:creationId xmlns:p14="http://schemas.microsoft.com/office/powerpoint/2010/main" val="27042383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Distibuted Algorithm</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a:bodyPr>
          <a:lstStyle/>
          <a:p>
            <a:r>
              <a:rPr lang="en-US" dirty="0"/>
              <a:t>Solution 1: </a:t>
            </a:r>
          </a:p>
          <a:p>
            <a:pPr lvl="1"/>
            <a:r>
              <a:rPr lang="en-US" dirty="0"/>
              <a:t>When a request comes in, the receiver always sends a reply, either granting or denying permission. </a:t>
            </a:r>
          </a:p>
          <a:p>
            <a:pPr lvl="1"/>
            <a:r>
              <a:rPr lang="en-US" dirty="0"/>
              <a:t>Whenever either a request or a reply is lost, the sender times out and keeps trying until either a reply comes back or the sender concludes that the destination is dead. </a:t>
            </a:r>
          </a:p>
          <a:p>
            <a:pPr lvl="1"/>
            <a:r>
              <a:rPr lang="en-US" dirty="0"/>
              <a:t>After a request is denied, the sender should block waiting for a subsequent OK message </a:t>
            </a:r>
            <a:endParaRPr lang="en-US" dirty="0">
              <a:effectLst/>
            </a:endParaRPr>
          </a:p>
        </p:txBody>
      </p:sp>
    </p:spTree>
    <p:extLst>
      <p:ext uri="{BB962C8B-B14F-4D97-AF65-F5344CB8AC3E}">
        <p14:creationId xmlns:p14="http://schemas.microsoft.com/office/powerpoint/2010/main" val="37057006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Distibuted Algorithm</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lnSpcReduction="10000"/>
          </a:bodyPr>
          <a:lstStyle/>
          <a:p>
            <a:r>
              <a:rPr lang="en-US" dirty="0"/>
              <a:t>Problem 2: </a:t>
            </a:r>
          </a:p>
          <a:p>
            <a:pPr lvl="1"/>
            <a:r>
              <a:rPr lang="en-US" dirty="0"/>
              <a:t>Either a multicast communication primitive must be used or each process must maintain the group membership list itself, including processes entering the group, leaving the group, and crashing. </a:t>
            </a:r>
          </a:p>
          <a:p>
            <a:pPr lvl="1"/>
            <a:r>
              <a:rPr lang="en-US" dirty="0"/>
              <a:t>The method works best with small groups of processes that never change their group memberships. </a:t>
            </a:r>
          </a:p>
          <a:p>
            <a:r>
              <a:rPr lang="en-US" dirty="0"/>
              <a:t>Problem 3: </a:t>
            </a:r>
          </a:p>
          <a:p>
            <a:pPr lvl="1"/>
            <a:r>
              <a:rPr lang="en-US" dirty="0"/>
              <a:t>A centralized algorithm that handles all requests can lead to a bottlenecks. </a:t>
            </a:r>
          </a:p>
          <a:p>
            <a:pPr lvl="1"/>
            <a:r>
              <a:rPr lang="en-US" dirty="0"/>
              <a:t>In the distributed algorithm, all processes are involved in all decisions concerning accessing the shared resource. </a:t>
            </a:r>
          </a:p>
          <a:p>
            <a:pPr lvl="2"/>
            <a:r>
              <a:rPr lang="en-US" dirty="0"/>
              <a:t>If one process is unable to handle the load, it is unlikely that forcing everyone to do exactly the same thing in parallel is not going to help much. </a:t>
            </a:r>
            <a:endParaRPr lang="en-US" dirty="0">
              <a:effectLst/>
            </a:endParaRPr>
          </a:p>
        </p:txBody>
      </p:sp>
    </p:spTree>
    <p:extLst>
      <p:ext uri="{BB962C8B-B14F-4D97-AF65-F5344CB8AC3E}">
        <p14:creationId xmlns:p14="http://schemas.microsoft.com/office/powerpoint/2010/main" val="11342844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Token Ring Algorithm</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a:xfrm>
            <a:off x="838200" y="1825625"/>
            <a:ext cx="10515600" cy="2441576"/>
          </a:xfrm>
        </p:spPr>
        <p:txBody>
          <a:bodyPr>
            <a:normAutofit fontScale="62500" lnSpcReduction="20000"/>
          </a:bodyPr>
          <a:lstStyle/>
          <a:p>
            <a:r>
              <a:rPr lang="en-US" dirty="0"/>
              <a:t>A completely different approach to deterministically achieving mutual exclusion in a distributed system. </a:t>
            </a:r>
          </a:p>
          <a:p>
            <a:r>
              <a:rPr lang="en-US" dirty="0"/>
              <a:t>Here we have a bus network, Fig. (a), (e.g., Ethernet), with no inherent ordering of the processes. </a:t>
            </a:r>
          </a:p>
          <a:p>
            <a:r>
              <a:rPr lang="en-US" dirty="0"/>
              <a:t>In software, a logical ring is constructed in which each process is assigned a position in the ring, (b). </a:t>
            </a:r>
          </a:p>
          <a:p>
            <a:r>
              <a:rPr lang="en-US" dirty="0"/>
              <a:t>The ring positions may be allocated in numerical order of network addresses or some other means. </a:t>
            </a:r>
          </a:p>
          <a:p>
            <a:r>
              <a:rPr lang="en-US" dirty="0"/>
              <a:t>It does not matter what the ordering is. </a:t>
            </a:r>
          </a:p>
          <a:p>
            <a:r>
              <a:rPr lang="en-US" dirty="0"/>
              <a:t>All that matters is that each process knows who is next in line after itself. </a:t>
            </a:r>
          </a:p>
          <a:p>
            <a:endParaRPr lang="en-US" dirty="0"/>
          </a:p>
        </p:txBody>
      </p:sp>
      <p:pic>
        <p:nvPicPr>
          <p:cNvPr id="3073" name="Picture 1" descr="page1image51195472">
            <a:extLst>
              <a:ext uri="{FF2B5EF4-FFF2-40B4-BE49-F238E27FC236}">
                <a16:creationId xmlns:a16="http://schemas.microsoft.com/office/drawing/2014/main" id="{59522649-45BC-5F44-81BB-42E4AF1EA2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2691" y="4151518"/>
            <a:ext cx="6165273" cy="2341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5885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Token Ring Algorithm</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fontScale="85000" lnSpcReduction="20000"/>
          </a:bodyPr>
          <a:lstStyle/>
          <a:p>
            <a:r>
              <a:rPr lang="en-US" dirty="0"/>
              <a:t>When the ring is initialized, process 0 is given a token. </a:t>
            </a:r>
          </a:p>
          <a:p>
            <a:r>
              <a:rPr lang="en-US" dirty="0"/>
              <a:t>The token circulates around the ring. </a:t>
            </a:r>
          </a:p>
          <a:p>
            <a:r>
              <a:rPr lang="en-US" dirty="0"/>
              <a:t>It is passed from process k to process k+1 (modulo the ring size) in point-to-point messages. </a:t>
            </a:r>
          </a:p>
          <a:p>
            <a:r>
              <a:rPr lang="en-US" dirty="0"/>
              <a:t>When a process acquires the token from its neighbor, it checks to see if it needs to access the shared resource. </a:t>
            </a:r>
          </a:p>
          <a:p>
            <a:pPr lvl="1"/>
            <a:r>
              <a:rPr lang="en-US" dirty="0"/>
              <a:t>If so, the process goes ahead, does all the work it needs to, and releases the resources. </a:t>
            </a:r>
          </a:p>
          <a:p>
            <a:pPr lvl="1"/>
            <a:r>
              <a:rPr lang="en-US" dirty="0"/>
              <a:t>After it has finished, it passes the token along the ring.</a:t>
            </a:r>
          </a:p>
          <a:p>
            <a:pPr lvl="1"/>
            <a:r>
              <a:rPr lang="en-US" dirty="0"/>
              <a:t>It is not permitted to immediately enter the resource again using the same token. </a:t>
            </a:r>
          </a:p>
          <a:p>
            <a:r>
              <a:rPr lang="en-US" dirty="0"/>
              <a:t>If a process is handed the token by its neighbor and is not interested in the resource, it just passes the token along. </a:t>
            </a:r>
          </a:p>
          <a:p>
            <a:pPr lvl="1"/>
            <a:r>
              <a:rPr lang="en-US" dirty="0"/>
              <a:t>As a consequence, when no processes need the resource, the token just circulates at high speed around the ring. </a:t>
            </a:r>
          </a:p>
          <a:p>
            <a:endParaRPr lang="en-US" dirty="0"/>
          </a:p>
        </p:txBody>
      </p:sp>
    </p:spTree>
    <p:extLst>
      <p:ext uri="{BB962C8B-B14F-4D97-AF65-F5344CB8AC3E}">
        <p14:creationId xmlns:p14="http://schemas.microsoft.com/office/powerpoint/2010/main" val="21901027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Token Ring Algorithm</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fontScale="92500" lnSpcReduction="20000"/>
          </a:bodyPr>
          <a:lstStyle/>
          <a:p>
            <a:r>
              <a:rPr lang="en-US" dirty="0"/>
              <a:t>Advantages: </a:t>
            </a:r>
          </a:p>
          <a:p>
            <a:pPr lvl="1"/>
            <a:r>
              <a:rPr lang="en-US" dirty="0"/>
              <a:t>Only one process has the token at any instant, so only one process can actually get to the resource.</a:t>
            </a:r>
          </a:p>
          <a:p>
            <a:pPr lvl="1"/>
            <a:r>
              <a:rPr lang="en-US" dirty="0"/>
              <a:t>Since the token circulates among the processes in a well-defined order, starvation cannot occur.</a:t>
            </a:r>
          </a:p>
          <a:p>
            <a:pPr lvl="1"/>
            <a:r>
              <a:rPr lang="en-US" dirty="0"/>
              <a:t>Once a process decides it wants to have access to the resource, at worst it will have to wait for every other process to use the resource. </a:t>
            </a:r>
          </a:p>
          <a:p>
            <a:r>
              <a:rPr lang="en-US" dirty="0"/>
              <a:t>Problems: </a:t>
            </a:r>
          </a:p>
          <a:p>
            <a:pPr lvl="1"/>
            <a:r>
              <a:rPr lang="en-US" dirty="0"/>
              <a:t>If the token is ever lost, it must be regenerated </a:t>
            </a:r>
          </a:p>
          <a:p>
            <a:pPr lvl="1"/>
            <a:r>
              <a:rPr lang="en-US" dirty="0"/>
              <a:t>Dead processes: </a:t>
            </a:r>
          </a:p>
          <a:p>
            <a:pPr lvl="2"/>
            <a:r>
              <a:rPr lang="en-US" dirty="0"/>
              <a:t>If a process receiving the token must acknowledge receipt, a dead process will be detected when its neighbor tries to give it the token and fails. </a:t>
            </a:r>
          </a:p>
          <a:p>
            <a:pPr lvl="2"/>
            <a:r>
              <a:rPr lang="en-US" dirty="0"/>
              <a:t>At that point the dead process can be removed from the group, and the token holder can throw the token over the head of the dead process to the next member down the line, or the one after that, if necessary. </a:t>
            </a:r>
            <a:endParaRPr lang="en-US" dirty="0">
              <a:effectLst/>
            </a:endParaRPr>
          </a:p>
        </p:txBody>
      </p:sp>
    </p:spTree>
    <p:extLst>
      <p:ext uri="{BB962C8B-B14F-4D97-AF65-F5344CB8AC3E}">
        <p14:creationId xmlns:p14="http://schemas.microsoft.com/office/powerpoint/2010/main" val="23991668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Election Algorithms</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fontScale="77500" lnSpcReduction="20000"/>
          </a:bodyPr>
          <a:lstStyle/>
          <a:p>
            <a:r>
              <a:rPr lang="en-US" dirty="0"/>
              <a:t>Many distributed algorithms require one process to act as coordinator, initiator, or otherwise perform some special role. </a:t>
            </a:r>
          </a:p>
          <a:p>
            <a:r>
              <a:rPr lang="en-US" dirty="0"/>
              <a:t>In general, it does not matter which process takes on this special responsibility, but one of them has to do it. </a:t>
            </a:r>
          </a:p>
          <a:p>
            <a:r>
              <a:rPr lang="en-US" dirty="0"/>
              <a:t>Here we will look at algorithms for electing a coordinator (using this as a generic name for the special process). </a:t>
            </a:r>
          </a:p>
          <a:p>
            <a:r>
              <a:rPr lang="en-US" dirty="0"/>
              <a:t>If all processes are exactly the same, with no distinguishing characteristics, there is no way to select one of them to be special.</a:t>
            </a:r>
          </a:p>
          <a:p>
            <a:r>
              <a:rPr lang="en-US" dirty="0"/>
              <a:t>Consequently, we will assume that each process has a unique number, for example, its network address (for simplicity, we will assume one process per machine). </a:t>
            </a:r>
          </a:p>
          <a:p>
            <a:r>
              <a:rPr lang="en-US" dirty="0"/>
              <a:t>In general, election algorithms attempt to locate the process with the highest process number and designate it as coordinator. </a:t>
            </a:r>
          </a:p>
          <a:p>
            <a:r>
              <a:rPr lang="en-US" dirty="0"/>
              <a:t>The algorithms differ in the way they do the location. </a:t>
            </a:r>
          </a:p>
          <a:p>
            <a:endParaRPr lang="en-US" dirty="0"/>
          </a:p>
        </p:txBody>
      </p:sp>
    </p:spTree>
    <p:extLst>
      <p:ext uri="{BB962C8B-B14F-4D97-AF65-F5344CB8AC3E}">
        <p14:creationId xmlns:p14="http://schemas.microsoft.com/office/powerpoint/2010/main" val="11719278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Election Algorithms</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a:bodyPr>
          <a:lstStyle/>
          <a:p>
            <a:r>
              <a:rPr lang="en-US" dirty="0"/>
              <a:t>Furthermore, we also assume that every process knows the process number of every other process. </a:t>
            </a:r>
          </a:p>
          <a:p>
            <a:r>
              <a:rPr lang="en-US" dirty="0"/>
              <a:t>What the processes do not know is which ones are currently up and which ones are currently down. </a:t>
            </a:r>
          </a:p>
          <a:p>
            <a:r>
              <a:rPr lang="en-US" dirty="0"/>
              <a:t>The goal of an election algorithm is to ensure that when an election starts, it concludes with all processes agreeing on who the new coordinator is to be.</a:t>
            </a:r>
          </a:p>
        </p:txBody>
      </p:sp>
    </p:spTree>
    <p:extLst>
      <p:ext uri="{BB962C8B-B14F-4D97-AF65-F5344CB8AC3E}">
        <p14:creationId xmlns:p14="http://schemas.microsoft.com/office/powerpoint/2010/main" val="1631655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Bully Algorithm</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fontScale="92500" lnSpcReduction="10000"/>
          </a:bodyPr>
          <a:lstStyle/>
          <a:p>
            <a:r>
              <a:rPr lang="en-US" dirty="0"/>
              <a:t>Election by Bullying (Garcia-Molina 1982):</a:t>
            </a:r>
          </a:p>
          <a:p>
            <a:r>
              <a:rPr lang="en-US" dirty="0"/>
              <a:t>Principle: </a:t>
            </a:r>
          </a:p>
          <a:p>
            <a:pPr lvl="1"/>
            <a:r>
              <a:rPr lang="en-US" dirty="0"/>
              <a:t>Each process has an associated priority (weight). </a:t>
            </a:r>
          </a:p>
          <a:p>
            <a:pPr lvl="1"/>
            <a:r>
              <a:rPr lang="en-US" dirty="0"/>
              <a:t>The process with the highest priority should always be elected as the coordinator. </a:t>
            </a:r>
          </a:p>
          <a:p>
            <a:r>
              <a:rPr lang="en-US" dirty="0"/>
              <a:t>Issue: How do we find the heaviest process? </a:t>
            </a:r>
          </a:p>
          <a:p>
            <a:pPr lvl="1"/>
            <a:r>
              <a:rPr lang="en-US" dirty="0"/>
              <a:t>Any process can just start an election by sending an election message to all other processes (assuming you don't know the weights of the others). </a:t>
            </a:r>
          </a:p>
          <a:p>
            <a:pPr lvl="1"/>
            <a:r>
              <a:rPr lang="en-US" dirty="0"/>
              <a:t>If a process </a:t>
            </a:r>
            <a:r>
              <a:rPr lang="en-US" i="1" dirty="0" err="1"/>
              <a:t>P</a:t>
            </a:r>
            <a:r>
              <a:rPr lang="en-US" baseline="-25000" dirty="0" err="1"/>
              <a:t>heavy</a:t>
            </a:r>
            <a:r>
              <a:rPr lang="en-US" dirty="0"/>
              <a:t> receives an election message from a lighter process </a:t>
            </a:r>
            <a:r>
              <a:rPr lang="en-US" i="1" dirty="0"/>
              <a:t>P</a:t>
            </a:r>
            <a:r>
              <a:rPr lang="en-US" baseline="-25000" dirty="0"/>
              <a:t>light</a:t>
            </a:r>
            <a:r>
              <a:rPr lang="en-US" dirty="0"/>
              <a:t>, it sends a take-over message to </a:t>
            </a:r>
            <a:r>
              <a:rPr lang="en-US" i="1" dirty="0"/>
              <a:t>P</a:t>
            </a:r>
            <a:r>
              <a:rPr lang="en-US" baseline="-25000" dirty="0"/>
              <a:t>light</a:t>
            </a:r>
            <a:r>
              <a:rPr lang="en-US" dirty="0"/>
              <a:t>. </a:t>
            </a:r>
          </a:p>
          <a:p>
            <a:pPr lvl="1"/>
            <a:r>
              <a:rPr lang="en-US" i="1" dirty="0"/>
              <a:t>P</a:t>
            </a:r>
            <a:r>
              <a:rPr lang="en-US" baseline="-25000" dirty="0"/>
              <a:t>light</a:t>
            </a:r>
            <a:r>
              <a:rPr lang="en-US" dirty="0"/>
              <a:t> is out of the race. </a:t>
            </a:r>
          </a:p>
          <a:p>
            <a:pPr lvl="1"/>
            <a:r>
              <a:rPr lang="en-US" dirty="0"/>
              <a:t>If a process doesn't get a take-over message back, it wins, and sends a victory message to all other processes. </a:t>
            </a:r>
          </a:p>
          <a:p>
            <a:endParaRPr lang="en-US" dirty="0"/>
          </a:p>
        </p:txBody>
      </p:sp>
    </p:spTree>
    <p:extLst>
      <p:ext uri="{BB962C8B-B14F-4D97-AF65-F5344CB8AC3E}">
        <p14:creationId xmlns:p14="http://schemas.microsoft.com/office/powerpoint/2010/main" val="604800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Bully Algorithm</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a:bodyPr>
          <a:lstStyle/>
          <a:p>
            <a:r>
              <a:rPr lang="en-US" dirty="0"/>
              <a:t>The group consists of eight processes, numbered from 0 to 7. </a:t>
            </a:r>
          </a:p>
          <a:p>
            <a:r>
              <a:rPr lang="en-US" dirty="0"/>
              <a:t>Previously process 7 was the coordinator, but it has just crashed. </a:t>
            </a:r>
          </a:p>
          <a:p>
            <a:pPr marL="514350" indent="-514350">
              <a:buFont typeface="+mj-lt"/>
              <a:buAutoNum type="alphaLcParenR"/>
            </a:pPr>
            <a:r>
              <a:rPr lang="en-US" dirty="0"/>
              <a:t>Process 4 is the first one to notice this, so it sends ELECTION messages to all the processes higher than it, namely 5, 6, and 7, </a:t>
            </a:r>
          </a:p>
          <a:p>
            <a:pPr marL="514350" indent="-514350">
              <a:buFont typeface="+mj-lt"/>
              <a:buAutoNum type="alphaLcParenR"/>
            </a:pPr>
            <a:r>
              <a:rPr lang="en-US" dirty="0"/>
              <a:t>Processes 5 and 6 respond, telling 4 to stop. </a:t>
            </a:r>
          </a:p>
          <a:p>
            <a:pPr marL="514350" indent="-514350">
              <a:buFont typeface="+mj-lt"/>
              <a:buAutoNum type="alphaLcParenR"/>
            </a:pPr>
            <a:r>
              <a:rPr lang="en-US" dirty="0"/>
              <a:t>Now 5 and 6 each hold an election.</a:t>
            </a:r>
          </a:p>
          <a:p>
            <a:pPr marL="514350" indent="-514350">
              <a:buFont typeface="+mj-lt"/>
              <a:buAutoNum type="alphaLcParenR"/>
            </a:pPr>
            <a:r>
              <a:rPr lang="en-US" dirty="0"/>
              <a:t>Process 6 tells 5 to stop. </a:t>
            </a:r>
          </a:p>
          <a:p>
            <a:pPr marL="514350" indent="-514350">
              <a:buFont typeface="+mj-lt"/>
              <a:buAutoNum type="alphaLcParenR"/>
            </a:pPr>
            <a:r>
              <a:rPr lang="en-US" dirty="0"/>
              <a:t>Process 6 wins and tells everyone </a:t>
            </a:r>
            <a:endParaRPr lang="en-US" dirty="0">
              <a:effectLst/>
            </a:endParaRPr>
          </a:p>
        </p:txBody>
      </p:sp>
    </p:spTree>
    <p:extLst>
      <p:ext uri="{BB962C8B-B14F-4D97-AF65-F5344CB8AC3E}">
        <p14:creationId xmlns:p14="http://schemas.microsoft.com/office/powerpoint/2010/main" val="14627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Clock Synchronization</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fontScale="92500" lnSpcReduction="10000"/>
          </a:bodyPr>
          <a:lstStyle/>
          <a:p>
            <a:r>
              <a:rPr lang="en-US" dirty="0"/>
              <a:t>Synchronization is coordination with respect to time, and refers to the ordering of events and execution of instructions in time. </a:t>
            </a:r>
          </a:p>
          <a:p>
            <a:r>
              <a:rPr lang="en-US" dirty="0"/>
              <a:t>It is often important to know when events occurred and in what order they occurred. </a:t>
            </a:r>
          </a:p>
          <a:p>
            <a:r>
              <a:rPr lang="en-US" dirty="0"/>
              <a:t>Clock synchronization deals with understanding the temporal ordering of events produced by concurrent processes. </a:t>
            </a:r>
          </a:p>
          <a:p>
            <a:r>
              <a:rPr lang="en-US" dirty="0"/>
              <a:t>It is useful for synchronizing senders and receivers of messages, controlling joint activity, and the serializing concurrent access to shared objects. </a:t>
            </a:r>
          </a:p>
          <a:p>
            <a:r>
              <a:rPr lang="en-US" dirty="0"/>
              <a:t>The goal is that multiple unrelated processes running on different machines should be in agreement with  and be able to make consistent decisions about the ordering of events in a system. </a:t>
            </a:r>
          </a:p>
        </p:txBody>
      </p:sp>
    </p:spTree>
    <p:extLst>
      <p:ext uri="{BB962C8B-B14F-4D97-AF65-F5344CB8AC3E}">
        <p14:creationId xmlns:p14="http://schemas.microsoft.com/office/powerpoint/2010/main" val="20154310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Bully Algorithm</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a:xfrm>
            <a:off x="838200" y="1825625"/>
            <a:ext cx="10515600" cy="2275320"/>
          </a:xfrm>
        </p:spPr>
        <p:txBody>
          <a:bodyPr>
            <a:normAutofit fontScale="55000" lnSpcReduction="20000"/>
          </a:bodyPr>
          <a:lstStyle/>
          <a:p>
            <a:r>
              <a:rPr lang="en-US" dirty="0"/>
              <a:t>The group consists of eight processes, numbered from 0 to 7. </a:t>
            </a:r>
          </a:p>
          <a:p>
            <a:r>
              <a:rPr lang="en-US" dirty="0"/>
              <a:t>Previously process 7 was the coordinator, but it has just crashed. </a:t>
            </a:r>
          </a:p>
          <a:p>
            <a:pPr marL="514350" indent="-514350">
              <a:buFont typeface="+mj-lt"/>
              <a:buAutoNum type="alphaLcParenR"/>
            </a:pPr>
            <a:r>
              <a:rPr lang="en-US" dirty="0"/>
              <a:t>Process 4 is the first one to notice this, so it sends ELECTION messages to all the processes higher than it, namely 5, 6, and 7, </a:t>
            </a:r>
          </a:p>
          <a:p>
            <a:pPr marL="514350" indent="-514350">
              <a:buFont typeface="+mj-lt"/>
              <a:buAutoNum type="alphaLcParenR"/>
            </a:pPr>
            <a:r>
              <a:rPr lang="en-US" dirty="0"/>
              <a:t>Processes 5 and 6 respond, telling 4 to stop. </a:t>
            </a:r>
          </a:p>
          <a:p>
            <a:pPr marL="514350" indent="-514350">
              <a:buFont typeface="+mj-lt"/>
              <a:buAutoNum type="alphaLcParenR"/>
            </a:pPr>
            <a:r>
              <a:rPr lang="en-US" dirty="0"/>
              <a:t>Now 5 and 6 each hold an election.</a:t>
            </a:r>
          </a:p>
          <a:p>
            <a:pPr marL="514350" indent="-514350">
              <a:buFont typeface="+mj-lt"/>
              <a:buAutoNum type="alphaLcParenR"/>
            </a:pPr>
            <a:r>
              <a:rPr lang="en-US" dirty="0"/>
              <a:t>Process 6 tells 5 to stop. </a:t>
            </a:r>
          </a:p>
          <a:p>
            <a:pPr marL="514350" indent="-514350">
              <a:buFont typeface="+mj-lt"/>
              <a:buAutoNum type="alphaLcParenR"/>
            </a:pPr>
            <a:r>
              <a:rPr lang="en-US" dirty="0"/>
              <a:t>Process 6 wins and tells everyone </a:t>
            </a:r>
            <a:endParaRPr lang="en-US" dirty="0">
              <a:effectLst/>
            </a:endParaRPr>
          </a:p>
        </p:txBody>
      </p:sp>
      <p:pic>
        <p:nvPicPr>
          <p:cNvPr id="4097" name="Picture 1" descr="page2image51241296">
            <a:extLst>
              <a:ext uri="{FF2B5EF4-FFF2-40B4-BE49-F238E27FC236}">
                <a16:creationId xmlns:a16="http://schemas.microsoft.com/office/drawing/2014/main" id="{0CEE3B06-9E9F-3140-BC8F-BF8DE3B526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265" y="4002435"/>
            <a:ext cx="6462262" cy="249044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page2image51240672">
            <a:extLst>
              <a:ext uri="{FF2B5EF4-FFF2-40B4-BE49-F238E27FC236}">
                <a16:creationId xmlns:a16="http://schemas.microsoft.com/office/drawing/2014/main" id="{9471DABD-E876-3748-83C1-A4A08D5F1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2527" y="3809049"/>
            <a:ext cx="4641273" cy="2490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26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Bully Algorithm</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a:bodyPr>
          <a:lstStyle/>
          <a:p>
            <a:r>
              <a:rPr lang="en-US" dirty="0"/>
              <a:t>If a process that was previously down comes back up, it holds an election. </a:t>
            </a:r>
          </a:p>
          <a:p>
            <a:r>
              <a:rPr lang="en-US" dirty="0"/>
              <a:t>If it happens to be the highest-numbered process currently running, it will win the election and take over the coordinator's job. </a:t>
            </a:r>
          </a:p>
          <a:p>
            <a:r>
              <a:rPr lang="en-US"/>
              <a:t>Thus </a:t>
            </a:r>
            <a:r>
              <a:rPr lang="en-US" dirty="0"/>
              <a:t>the biggest guy in town always wins, hence the name "bully algorithm." </a:t>
            </a:r>
          </a:p>
          <a:p>
            <a:endParaRPr lang="en-US" dirty="0">
              <a:effectLst/>
            </a:endParaRPr>
          </a:p>
        </p:txBody>
      </p:sp>
    </p:spTree>
    <p:extLst>
      <p:ext uri="{BB962C8B-B14F-4D97-AF65-F5344CB8AC3E}">
        <p14:creationId xmlns:p14="http://schemas.microsoft.com/office/powerpoint/2010/main" val="33717024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Ring Algorithm</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fontScale="77500" lnSpcReduction="20000"/>
          </a:bodyPr>
          <a:lstStyle/>
          <a:p>
            <a:r>
              <a:rPr lang="en-US" dirty="0"/>
              <a:t>Another election algorithm is based on the use of a ring. </a:t>
            </a:r>
          </a:p>
          <a:p>
            <a:r>
              <a:rPr lang="en-US" dirty="0"/>
              <a:t>Unlike some ring algorithms, this one does not use a token. </a:t>
            </a:r>
          </a:p>
          <a:p>
            <a:r>
              <a:rPr lang="en-US" dirty="0"/>
              <a:t>We assume that the processes are physically or logically ordered, so that each process knows who its successor is. </a:t>
            </a:r>
          </a:p>
          <a:p>
            <a:r>
              <a:rPr lang="en-US" dirty="0"/>
              <a:t>When any process notices that the coordinator is not functioning, it builds an </a:t>
            </a:r>
            <a:r>
              <a:rPr lang="en-US" i="1" dirty="0"/>
              <a:t>ELECTION </a:t>
            </a:r>
            <a:r>
              <a:rPr lang="en-US" dirty="0"/>
              <a:t>message containing its own process number and sends the message to its successor. </a:t>
            </a:r>
          </a:p>
          <a:p>
            <a:r>
              <a:rPr lang="en-US" dirty="0"/>
              <a:t>If the successor is down, the sender skips over the successor and goes to the next member along the ring. or the one after that, until a running process is located. </a:t>
            </a:r>
          </a:p>
          <a:p>
            <a:r>
              <a:rPr lang="en-US" dirty="0"/>
              <a:t>If a message is passed on, the sender adds itself to the list. </a:t>
            </a:r>
          </a:p>
          <a:p>
            <a:r>
              <a:rPr lang="en-US" dirty="0"/>
              <a:t>When it gets back to the initiator, everyone had a chance to make its presence known. </a:t>
            </a:r>
          </a:p>
          <a:p>
            <a:r>
              <a:rPr lang="en-US" dirty="0"/>
              <a:t>The initiator sends a coordinator message around the ring containing a list of all living processes. The one with the highest priority is elected as coordinator </a:t>
            </a:r>
          </a:p>
        </p:txBody>
      </p:sp>
    </p:spTree>
    <p:extLst>
      <p:ext uri="{BB962C8B-B14F-4D97-AF65-F5344CB8AC3E}">
        <p14:creationId xmlns:p14="http://schemas.microsoft.com/office/powerpoint/2010/main" val="10218555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Ring Algorithm</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a:xfrm>
            <a:off x="838200" y="1825625"/>
            <a:ext cx="10515600" cy="2469284"/>
          </a:xfrm>
        </p:spPr>
        <p:txBody>
          <a:bodyPr>
            <a:normAutofit fontScale="85000" lnSpcReduction="20000"/>
          </a:bodyPr>
          <a:lstStyle/>
          <a:p>
            <a:r>
              <a:rPr lang="en-US" dirty="0"/>
              <a:t>What happens if two processes, 2 and 5, discover simultaneously that the previous coordinator, process 7, has crashed. </a:t>
            </a:r>
          </a:p>
          <a:p>
            <a:r>
              <a:rPr lang="en-US" dirty="0"/>
              <a:t>Each builds an ELECTION message and each starts circulating its message, independent of the other. </a:t>
            </a:r>
          </a:p>
          <a:p>
            <a:r>
              <a:rPr lang="en-US" dirty="0"/>
              <a:t>Both messages will complete a circuit, and both 2 and 5 will convert them into COORDINATOR messages, with exactly the same members and in the same order. </a:t>
            </a:r>
          </a:p>
          <a:p>
            <a:r>
              <a:rPr lang="en-US" dirty="0"/>
              <a:t>When both have completed a second circuit, both will be removed. </a:t>
            </a:r>
            <a:endParaRPr lang="en-US" dirty="0">
              <a:effectLst/>
            </a:endParaRPr>
          </a:p>
        </p:txBody>
      </p:sp>
      <p:pic>
        <p:nvPicPr>
          <p:cNvPr id="1025" name="Picture 1" descr="page2image57103024">
            <a:extLst>
              <a:ext uri="{FF2B5EF4-FFF2-40B4-BE49-F238E27FC236}">
                <a16:creationId xmlns:a16="http://schemas.microsoft.com/office/drawing/2014/main" id="{5D9544AA-0B53-0A42-8132-361535AF34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2909" y="4228234"/>
            <a:ext cx="5126181" cy="2487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6793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Location System</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a:bodyPr>
          <a:lstStyle/>
          <a:p>
            <a:r>
              <a:rPr lang="en-US" dirty="0"/>
              <a:t>Large distributed systems that are dispersed across a wide area network is often necessary to take proximity into account.</a:t>
            </a:r>
          </a:p>
          <a:p>
            <a:r>
              <a:rPr lang="en-US" dirty="0"/>
              <a:t>Distributed systems for locating people and equipment will be at the heart of tomorrow's active offices.</a:t>
            </a:r>
          </a:p>
          <a:p>
            <a:r>
              <a:rPr lang="en-US" dirty="0"/>
              <a:t>Annotating a resource database with location information allows location-based heuristics for control and interaction to be constructed.</a:t>
            </a:r>
          </a:p>
          <a:p>
            <a:r>
              <a:rPr lang="en-US" dirty="0"/>
              <a:t>Technology of a system for locating people and equipment.</a:t>
            </a:r>
          </a:p>
        </p:txBody>
      </p:sp>
    </p:spTree>
    <p:extLst>
      <p:ext uri="{BB962C8B-B14F-4D97-AF65-F5344CB8AC3E}">
        <p14:creationId xmlns:p14="http://schemas.microsoft.com/office/powerpoint/2010/main" val="10753603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Location System</a:t>
            </a:r>
          </a:p>
        </p:txBody>
      </p:sp>
      <p:pic>
        <p:nvPicPr>
          <p:cNvPr id="5" name="Content Placeholder 4">
            <a:extLst>
              <a:ext uri="{FF2B5EF4-FFF2-40B4-BE49-F238E27FC236}">
                <a16:creationId xmlns:a16="http://schemas.microsoft.com/office/drawing/2014/main" id="{A59F0725-BE62-3043-881B-9182F60DE53A}"/>
              </a:ext>
            </a:extLst>
          </p:cNvPr>
          <p:cNvPicPr>
            <a:picLocks noGrp="1" noChangeAspect="1"/>
          </p:cNvPicPr>
          <p:nvPr>
            <p:ph idx="1"/>
          </p:nvPr>
        </p:nvPicPr>
        <p:blipFill>
          <a:blip r:embed="rId2"/>
          <a:stretch>
            <a:fillRect/>
          </a:stretch>
        </p:blipFill>
        <p:spPr>
          <a:xfrm>
            <a:off x="2955416" y="1825625"/>
            <a:ext cx="6281168" cy="4351338"/>
          </a:xfrm>
        </p:spPr>
      </p:pic>
    </p:spTree>
    <p:extLst>
      <p:ext uri="{BB962C8B-B14F-4D97-AF65-F5344CB8AC3E}">
        <p14:creationId xmlns:p14="http://schemas.microsoft.com/office/powerpoint/2010/main" val="22180448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Global Positioning System (GPS)</a:t>
            </a:r>
          </a:p>
        </p:txBody>
      </p:sp>
      <p:pic>
        <p:nvPicPr>
          <p:cNvPr id="5" name="Content Placeholder 4">
            <a:extLst>
              <a:ext uri="{FF2B5EF4-FFF2-40B4-BE49-F238E27FC236}">
                <a16:creationId xmlns:a16="http://schemas.microsoft.com/office/drawing/2014/main" id="{E1CEB82A-F47B-8F44-AD99-5E432889582E}"/>
              </a:ext>
            </a:extLst>
          </p:cNvPr>
          <p:cNvPicPr>
            <a:picLocks noGrp="1" noChangeAspect="1"/>
          </p:cNvPicPr>
          <p:nvPr>
            <p:ph idx="1"/>
          </p:nvPr>
        </p:nvPicPr>
        <p:blipFill>
          <a:blip r:embed="rId2"/>
          <a:stretch>
            <a:fillRect/>
          </a:stretch>
        </p:blipFill>
        <p:spPr>
          <a:xfrm>
            <a:off x="3472882" y="1825625"/>
            <a:ext cx="5246235" cy="4351338"/>
          </a:xfrm>
        </p:spPr>
      </p:pic>
    </p:spTree>
    <p:extLst>
      <p:ext uri="{BB962C8B-B14F-4D97-AF65-F5344CB8AC3E}">
        <p14:creationId xmlns:p14="http://schemas.microsoft.com/office/powerpoint/2010/main" val="9918916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Distributed Event Matching</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a:bodyPr>
          <a:lstStyle/>
          <a:p>
            <a:r>
              <a:rPr lang="en-US" dirty="0"/>
              <a:t>Also called Notification filtering.</a:t>
            </a:r>
          </a:p>
          <a:p>
            <a:r>
              <a:rPr lang="en-US" dirty="0"/>
              <a:t>Is at the heart of publish - subscribe systems.</a:t>
            </a:r>
          </a:p>
          <a:p>
            <a:r>
              <a:rPr lang="en-US" dirty="0"/>
              <a:t>Goes like this:</a:t>
            </a:r>
          </a:p>
          <a:p>
            <a:pPr lvl="1"/>
            <a:r>
              <a:rPr lang="en-US" dirty="0"/>
              <a:t>A process specifies through a subscription S in which events it is interested.</a:t>
            </a:r>
          </a:p>
          <a:p>
            <a:pPr lvl="1"/>
            <a:r>
              <a:rPr lang="en-US" dirty="0"/>
              <a:t>When a process publishes a notification N on the occurrence of an event, the system needs to see if S matches N.</a:t>
            </a:r>
          </a:p>
          <a:p>
            <a:pPr lvl="1"/>
            <a:r>
              <a:rPr lang="en-US" dirty="0"/>
              <a:t>In the case of a match, the system should send the notification N, possibly including the data associated with the event that took place, to the subscriber. </a:t>
            </a:r>
          </a:p>
        </p:txBody>
      </p:sp>
    </p:spTree>
    <p:extLst>
      <p:ext uri="{BB962C8B-B14F-4D97-AF65-F5344CB8AC3E}">
        <p14:creationId xmlns:p14="http://schemas.microsoft.com/office/powerpoint/2010/main" val="26775878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Distributed Event Matching - Centralized</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fontScale="92500" lnSpcReduction="10000"/>
          </a:bodyPr>
          <a:lstStyle/>
          <a:p>
            <a:r>
              <a:rPr lang="en-US" dirty="0"/>
              <a:t>Simple implementation – a fully centralized server that handles all subscriptions and notifications. </a:t>
            </a:r>
          </a:p>
          <a:p>
            <a:r>
              <a:rPr lang="en-US" dirty="0"/>
              <a:t>A subscriber simply submits a subscription, which is subsequently stored.</a:t>
            </a:r>
          </a:p>
          <a:p>
            <a:r>
              <a:rPr lang="en-US" dirty="0"/>
              <a:t>When a publisher submits a notification, it is checked against each and every subscription, </a:t>
            </a:r>
          </a:p>
          <a:p>
            <a:r>
              <a:rPr lang="en-US" dirty="0"/>
              <a:t>And when a match is found, the notification is copied and forwarded to the associated subscriber. </a:t>
            </a:r>
          </a:p>
          <a:p>
            <a:r>
              <a:rPr lang="en-US" dirty="0"/>
              <a:t>Not a scalable solution. </a:t>
            </a:r>
          </a:p>
          <a:p>
            <a:r>
              <a:rPr lang="en-US" dirty="0"/>
              <a:t>Feasible for high processing server.</a:t>
            </a:r>
          </a:p>
          <a:p>
            <a:r>
              <a:rPr lang="en-US" dirty="0"/>
              <a:t>This can be scaled up by deterministically dividing the work across multiple servers.</a:t>
            </a:r>
          </a:p>
        </p:txBody>
      </p:sp>
    </p:spTree>
    <p:extLst>
      <p:ext uri="{BB962C8B-B14F-4D97-AF65-F5344CB8AC3E}">
        <p14:creationId xmlns:p14="http://schemas.microsoft.com/office/powerpoint/2010/main" val="4632453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Gossip – Based Coordination</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lnSpcReduction="10000"/>
          </a:bodyPr>
          <a:lstStyle/>
          <a:p>
            <a:r>
              <a:rPr lang="en-US" dirty="0"/>
              <a:t>Is a procedure or process of computer peer-to-peer communication that is based on the way epidemics spread.</a:t>
            </a:r>
            <a:endParaRPr lang="en-US" baseline="30000" dirty="0"/>
          </a:p>
          <a:p>
            <a:r>
              <a:rPr lang="en-US" dirty="0"/>
              <a:t>Some distributed systems use peer-to-peer gossip to ensure that data is disseminated to all members of a group. </a:t>
            </a:r>
          </a:p>
          <a:p>
            <a:r>
              <a:rPr lang="en-US" dirty="0"/>
              <a:t>Some ad-hoc networks have no central registry and the only way to spread common data is to rely on each member to pass it along to their neighbors.</a:t>
            </a:r>
          </a:p>
          <a:p>
            <a:r>
              <a:rPr lang="en-US" dirty="0"/>
              <a:t>Aggregation</a:t>
            </a:r>
          </a:p>
          <a:p>
            <a:r>
              <a:rPr lang="en-US" dirty="0"/>
              <a:t>A peer – sampling service</a:t>
            </a:r>
          </a:p>
          <a:p>
            <a:r>
              <a:rPr lang="en-US" dirty="0"/>
              <a:t>Gossip – based overlay construction</a:t>
            </a:r>
          </a:p>
        </p:txBody>
      </p:sp>
    </p:spTree>
    <p:extLst>
      <p:ext uri="{BB962C8B-B14F-4D97-AF65-F5344CB8AC3E}">
        <p14:creationId xmlns:p14="http://schemas.microsoft.com/office/powerpoint/2010/main" val="1909852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Clock Synchronization</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a:bodyPr>
          <a:lstStyle/>
          <a:p>
            <a:r>
              <a:rPr lang="en-US" dirty="0">
                <a:effectLst/>
              </a:rPr>
              <a:t>Distributed system uses distributed algorithms. </a:t>
            </a:r>
          </a:p>
          <a:p>
            <a:r>
              <a:rPr lang="en-US" dirty="0"/>
              <a:t>They have the following properties:</a:t>
            </a:r>
          </a:p>
          <a:p>
            <a:pPr lvl="1"/>
            <a:r>
              <a:rPr lang="en-US" dirty="0">
                <a:effectLst/>
              </a:rPr>
              <a:t>The relevant information is scattered among multiple machines.</a:t>
            </a:r>
          </a:p>
          <a:p>
            <a:pPr lvl="1"/>
            <a:r>
              <a:rPr lang="en-US" dirty="0"/>
              <a:t>Processes make decisions based only on local information.</a:t>
            </a:r>
          </a:p>
          <a:p>
            <a:pPr lvl="1"/>
            <a:r>
              <a:rPr lang="en-US" dirty="0">
                <a:effectLst/>
              </a:rPr>
              <a:t>A single point failure in the system should be avoided. </a:t>
            </a:r>
          </a:p>
          <a:p>
            <a:pPr lvl="1"/>
            <a:r>
              <a:rPr lang="en-US" dirty="0"/>
              <a:t>No common clock or other precise global time source exists.</a:t>
            </a:r>
          </a:p>
          <a:p>
            <a:r>
              <a:rPr lang="en-US" dirty="0">
                <a:effectLst/>
              </a:rPr>
              <a:t>Main objective: it is generally not acceptable/possible/desirable to send all the requests to a single manager process, which examines them all and grants or denies requests based on information in its tables. </a:t>
            </a:r>
          </a:p>
        </p:txBody>
      </p:sp>
    </p:spTree>
    <p:extLst>
      <p:ext uri="{BB962C8B-B14F-4D97-AF65-F5344CB8AC3E}">
        <p14:creationId xmlns:p14="http://schemas.microsoft.com/office/powerpoint/2010/main" val="36615544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Gossip – Based Coordination</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a:bodyPr>
          <a:lstStyle/>
          <a:p>
            <a:r>
              <a:rPr lang="en-US" dirty="0"/>
              <a:t>Gossip protocols can be used to propagate information in a manner rather similar to the way that a viral infection spreads in a biological population. </a:t>
            </a:r>
          </a:p>
          <a:p>
            <a:r>
              <a:rPr lang="en-US" dirty="0"/>
              <a:t>Indeed, the mathematics of epidemics are often used to model the mathematics of gossip communication. </a:t>
            </a:r>
          </a:p>
          <a:p>
            <a:r>
              <a:rPr lang="en-US" dirty="0"/>
              <a:t>The term </a:t>
            </a:r>
            <a:r>
              <a:rPr lang="en-US" i="1" dirty="0"/>
              <a:t>epidemic algorithm</a:t>
            </a:r>
            <a:r>
              <a:rPr lang="en-US" dirty="0"/>
              <a:t> is sometimes employed when describing a software system in which this kind of gossip-based information propagation is employed.</a:t>
            </a:r>
          </a:p>
        </p:txBody>
      </p:sp>
    </p:spTree>
    <p:extLst>
      <p:ext uri="{BB962C8B-B14F-4D97-AF65-F5344CB8AC3E}">
        <p14:creationId xmlns:p14="http://schemas.microsoft.com/office/powerpoint/2010/main" val="39783351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3799D-7A15-B548-90E9-9CEFC2934271}"/>
              </a:ext>
            </a:extLst>
          </p:cNvPr>
          <p:cNvSpPr>
            <a:spLocks noGrp="1"/>
          </p:cNvSpPr>
          <p:nvPr>
            <p:ph type="title"/>
          </p:nvPr>
        </p:nvSpPr>
        <p:spPr/>
        <p:txBody>
          <a:bodyPr/>
          <a:lstStyle/>
          <a:p>
            <a:r>
              <a:rPr lang="en-NP" dirty="0"/>
              <a:t>Refrences</a:t>
            </a:r>
          </a:p>
        </p:txBody>
      </p:sp>
      <p:sp>
        <p:nvSpPr>
          <p:cNvPr id="3" name="Content Placeholder 2">
            <a:extLst>
              <a:ext uri="{FF2B5EF4-FFF2-40B4-BE49-F238E27FC236}">
                <a16:creationId xmlns:a16="http://schemas.microsoft.com/office/drawing/2014/main" id="{C1140307-889A-134C-A6A5-6018B883E619}"/>
              </a:ext>
            </a:extLst>
          </p:cNvPr>
          <p:cNvSpPr>
            <a:spLocks noGrp="1"/>
          </p:cNvSpPr>
          <p:nvPr>
            <p:ph idx="1"/>
          </p:nvPr>
        </p:nvSpPr>
        <p:spPr/>
        <p:txBody>
          <a:bodyPr/>
          <a:lstStyle/>
          <a:p>
            <a:r>
              <a:rPr lang="en-US" dirty="0">
                <a:hlinkClick r:id="rId2"/>
              </a:rPr>
              <a:t>http://</a:t>
            </a:r>
            <a:r>
              <a:rPr lang="en-US" dirty="0" err="1">
                <a:hlinkClick r:id="rId2"/>
              </a:rPr>
              <a:t>www.nitjsr.ac.in</a:t>
            </a:r>
            <a:r>
              <a:rPr lang="en-US" dirty="0">
                <a:hlinkClick r:id="rId2"/>
              </a:rPr>
              <a:t>/</a:t>
            </a:r>
            <a:r>
              <a:rPr lang="en-US" dirty="0" err="1">
                <a:hlinkClick r:id="rId2"/>
              </a:rPr>
              <a:t>course_assignment</a:t>
            </a:r>
            <a:r>
              <a:rPr lang="en-US" dirty="0">
                <a:hlinkClick r:id="rId2"/>
              </a:rPr>
              <a:t>/CS02CS802%20Distributed%20Operating%20System%20(DOS)Unit-3%20Synchronization.pdf</a:t>
            </a:r>
            <a:endParaRPr lang="en-NP" dirty="0"/>
          </a:p>
        </p:txBody>
      </p:sp>
    </p:spTree>
    <p:extLst>
      <p:ext uri="{BB962C8B-B14F-4D97-AF65-F5344CB8AC3E}">
        <p14:creationId xmlns:p14="http://schemas.microsoft.com/office/powerpoint/2010/main" val="3003082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Logical Clock</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fontScale="92500" lnSpcReduction="20000"/>
          </a:bodyPr>
          <a:lstStyle/>
          <a:p>
            <a:r>
              <a:rPr lang="en-US" dirty="0"/>
              <a:t>A computer clock usually consists of three components-a quartz crystal that oscillates at a well- defined frequency, a counter register, and a constant register. </a:t>
            </a:r>
          </a:p>
          <a:p>
            <a:r>
              <a:rPr lang="en-US" dirty="0"/>
              <a:t>The constant register is used to store a constant value that is decided based on the frequency of oscillation of the quartz crystal. </a:t>
            </a:r>
          </a:p>
          <a:p>
            <a:r>
              <a:rPr lang="en-US" dirty="0"/>
              <a:t>The counter register is used to keep track of the oscillations of the quartz crystal. </a:t>
            </a:r>
          </a:p>
          <a:p>
            <a:r>
              <a:rPr lang="en-US" dirty="0"/>
              <a:t>That is, the value in the counter register is decremented by 1 for each oscillation of the quartz crystal. </a:t>
            </a:r>
          </a:p>
          <a:p>
            <a:r>
              <a:rPr lang="en-US" dirty="0"/>
              <a:t>When the value of the counter register becomes zero, an interrupt is generated and its value is reinitialized to the value in the constant register. </a:t>
            </a:r>
          </a:p>
          <a:p>
            <a:r>
              <a:rPr lang="en-US" dirty="0"/>
              <a:t>Each interrupt is called a clock tick. </a:t>
            </a:r>
            <a:endParaRPr lang="en-US" dirty="0">
              <a:effectLst/>
            </a:endParaRPr>
          </a:p>
        </p:txBody>
      </p:sp>
    </p:spTree>
    <p:extLst>
      <p:ext uri="{BB962C8B-B14F-4D97-AF65-F5344CB8AC3E}">
        <p14:creationId xmlns:p14="http://schemas.microsoft.com/office/powerpoint/2010/main" val="754301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E971-28B8-1B48-9C21-163FF579D345}"/>
              </a:ext>
            </a:extLst>
          </p:cNvPr>
          <p:cNvSpPr>
            <a:spLocks noGrp="1"/>
          </p:cNvSpPr>
          <p:nvPr>
            <p:ph type="title"/>
          </p:nvPr>
        </p:nvSpPr>
        <p:spPr/>
        <p:txBody>
          <a:bodyPr/>
          <a:lstStyle/>
          <a:p>
            <a:r>
              <a:rPr lang="en-NP" dirty="0"/>
              <a:t>Logical Clock</a:t>
            </a:r>
          </a:p>
        </p:txBody>
      </p:sp>
      <p:sp>
        <p:nvSpPr>
          <p:cNvPr id="3" name="Content Placeholder 2">
            <a:extLst>
              <a:ext uri="{FF2B5EF4-FFF2-40B4-BE49-F238E27FC236}">
                <a16:creationId xmlns:a16="http://schemas.microsoft.com/office/drawing/2014/main" id="{CD7EF581-35C0-514E-B31F-ECEDACA368D6}"/>
              </a:ext>
            </a:extLst>
          </p:cNvPr>
          <p:cNvSpPr>
            <a:spLocks noGrp="1"/>
          </p:cNvSpPr>
          <p:nvPr>
            <p:ph idx="1"/>
          </p:nvPr>
        </p:nvSpPr>
        <p:spPr/>
        <p:txBody>
          <a:bodyPr>
            <a:normAutofit fontScale="92500" lnSpcReduction="10000"/>
          </a:bodyPr>
          <a:lstStyle/>
          <a:p>
            <a:r>
              <a:rPr lang="en-US" dirty="0"/>
              <a:t>To make the computer clock function as an ordinary clock used by us in our day-today life, the following things are done: </a:t>
            </a:r>
          </a:p>
          <a:p>
            <a:pPr lvl="1"/>
            <a:r>
              <a:rPr lang="en-US" dirty="0"/>
              <a:t>The value in the constant register is chosen so that 60 clock ticks occur in a second.</a:t>
            </a:r>
          </a:p>
          <a:p>
            <a:pPr lvl="1"/>
            <a:r>
              <a:rPr lang="en-US" dirty="0"/>
              <a:t>The computer clock is synchronized with real time (external clock). For this, two more values are stored in the system a fixed starting date and time and the number of ticks. </a:t>
            </a:r>
          </a:p>
          <a:p>
            <a:pPr lvl="1"/>
            <a:r>
              <a:rPr lang="en-US" dirty="0"/>
              <a:t>For example, in UNIX, time begins at 0000 on January 1, 1970. </a:t>
            </a:r>
          </a:p>
          <a:p>
            <a:pPr lvl="1"/>
            <a:r>
              <a:rPr lang="en-US" dirty="0"/>
              <a:t>At the time of initial booting, the system asks the operator to enter the current date and time. </a:t>
            </a:r>
          </a:p>
          <a:p>
            <a:pPr lvl="1"/>
            <a:r>
              <a:rPr lang="en-US" dirty="0"/>
              <a:t>The system converts the entered value to the number of ticks after the fixed starting date and time.</a:t>
            </a:r>
          </a:p>
          <a:p>
            <a:pPr lvl="1"/>
            <a:r>
              <a:rPr lang="en-US" dirty="0"/>
              <a:t>At every clock tick, the interrupt service routine increments the value of the number of ticks to keep the clock running. </a:t>
            </a:r>
          </a:p>
          <a:p>
            <a:pPr lvl="1"/>
            <a:endParaRPr lang="en-US" dirty="0"/>
          </a:p>
        </p:txBody>
      </p:sp>
    </p:spTree>
    <p:extLst>
      <p:ext uri="{BB962C8B-B14F-4D97-AF65-F5344CB8AC3E}">
        <p14:creationId xmlns:p14="http://schemas.microsoft.com/office/powerpoint/2010/main" val="170169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634D2BF70D5C243AA49EFB8E399B948" ma:contentTypeVersion="2" ma:contentTypeDescription="Create a new document." ma:contentTypeScope="" ma:versionID="2f57aec0a58513104191007d472d9b92">
  <xsd:schema xmlns:xsd="http://www.w3.org/2001/XMLSchema" xmlns:xs="http://www.w3.org/2001/XMLSchema" xmlns:p="http://schemas.microsoft.com/office/2006/metadata/properties" xmlns:ns2="331e0170-885a-49fa-8fae-aacb5c08b328" targetNamespace="http://schemas.microsoft.com/office/2006/metadata/properties" ma:root="true" ma:fieldsID="29959682f4ea3c38173a9b90c359d7dc" ns2:_="">
    <xsd:import namespace="331e0170-885a-49fa-8fae-aacb5c08b32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1e0170-885a-49fa-8fae-aacb5c08b3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0D7935E-80D4-48ED-8395-189B1B911A1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2DF7F80-74A5-4798-BA55-DD0DA3E14E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1e0170-885a-49fa-8fae-aacb5c08b3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4F7D2C1-C49A-42C6-9D79-E01F001E5F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4613</TotalTime>
  <Words>6615</Words>
  <Application>Microsoft Macintosh PowerPoint</Application>
  <PresentationFormat>Widescreen</PresentationFormat>
  <Paragraphs>435</Paragraphs>
  <Slides>71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71</vt:i4>
      </vt:variant>
    </vt:vector>
  </HeadingPairs>
  <TitlesOfParts>
    <vt:vector size="75" baseType="lpstr">
      <vt:lpstr>Arial</vt:lpstr>
      <vt:lpstr>Calibri</vt:lpstr>
      <vt:lpstr>Calibri Light</vt:lpstr>
      <vt:lpstr>Office Theme</vt:lpstr>
      <vt:lpstr>Distributed System</vt:lpstr>
      <vt:lpstr>Unit 6: Coordination</vt:lpstr>
      <vt:lpstr>Introduction</vt:lpstr>
      <vt:lpstr>Clock Synchronization</vt:lpstr>
      <vt:lpstr>Clock Synchronization</vt:lpstr>
      <vt:lpstr>Clock Synchronization</vt:lpstr>
      <vt:lpstr>Clock Synchronization</vt:lpstr>
      <vt:lpstr>Logical Clock</vt:lpstr>
      <vt:lpstr>Logical Clock</vt:lpstr>
      <vt:lpstr>Lamport’s Logical Clocks</vt:lpstr>
      <vt:lpstr>Logical Clocks VS Physical Clocks</vt:lpstr>
      <vt:lpstr>Lamport’s Logical Clocks</vt:lpstr>
      <vt:lpstr>Lamport’s Algorithm Example</vt:lpstr>
      <vt:lpstr>Lamport’s Algorithm Example</vt:lpstr>
      <vt:lpstr>Lamport’s Algorithm Example</vt:lpstr>
      <vt:lpstr>Lamport’s Algorithm Example</vt:lpstr>
      <vt:lpstr>Lamport’s Algorithm Example</vt:lpstr>
      <vt:lpstr>Lamport’s Algorithm Example</vt:lpstr>
      <vt:lpstr>Vector Clocks</vt:lpstr>
      <vt:lpstr>Vector Clocks</vt:lpstr>
      <vt:lpstr>Physical Clocks</vt:lpstr>
      <vt:lpstr>Physical Clocks</vt:lpstr>
      <vt:lpstr>Physical Clocks</vt:lpstr>
      <vt:lpstr>Physical Clocks</vt:lpstr>
      <vt:lpstr>Physical Clocks</vt:lpstr>
      <vt:lpstr>Physical Clocks – Extras </vt:lpstr>
      <vt:lpstr>Clock Synchronization Algorithms</vt:lpstr>
      <vt:lpstr>Clock Synchronization Algorithms</vt:lpstr>
      <vt:lpstr>Clock Synchronization Algorithms</vt:lpstr>
      <vt:lpstr>Clock Synchronization Algorithms</vt:lpstr>
      <vt:lpstr>Network Time Protocol</vt:lpstr>
      <vt:lpstr>Network Time Protocol (Cristian’s Algorithm)</vt:lpstr>
      <vt:lpstr>Network Time Protocol</vt:lpstr>
      <vt:lpstr>Network Time Protocol</vt:lpstr>
      <vt:lpstr>Network Time Protocol</vt:lpstr>
      <vt:lpstr>The Berkely Algorithm</vt:lpstr>
      <vt:lpstr>The Berkely Algorithm</vt:lpstr>
      <vt:lpstr>The Berkely Algorithm</vt:lpstr>
      <vt:lpstr>Mutual Exclusion</vt:lpstr>
      <vt:lpstr>Mutual Exclusion Algorithm</vt:lpstr>
      <vt:lpstr>Mutual Exclusion Algorithm</vt:lpstr>
      <vt:lpstr>Centralized Algorithm</vt:lpstr>
      <vt:lpstr>Centralized Algorithm</vt:lpstr>
      <vt:lpstr>Centralized Algorithm</vt:lpstr>
      <vt:lpstr>Distibuted Algorithm</vt:lpstr>
      <vt:lpstr>Distibuted Algorithm</vt:lpstr>
      <vt:lpstr>Distibuted Algorithm</vt:lpstr>
      <vt:lpstr>Distibuted Algorithm</vt:lpstr>
      <vt:lpstr>Distibuted Algorithm</vt:lpstr>
      <vt:lpstr>Distibuted Algorithm</vt:lpstr>
      <vt:lpstr>Distibuted Algorithm</vt:lpstr>
      <vt:lpstr>Distibuted Algorithm</vt:lpstr>
      <vt:lpstr>Token Ring Algorithm</vt:lpstr>
      <vt:lpstr>Token Ring Algorithm</vt:lpstr>
      <vt:lpstr>Token Ring Algorithm</vt:lpstr>
      <vt:lpstr>Election Algorithms</vt:lpstr>
      <vt:lpstr>Election Algorithms</vt:lpstr>
      <vt:lpstr>Bully Algorithm</vt:lpstr>
      <vt:lpstr>Bully Algorithm</vt:lpstr>
      <vt:lpstr>Bully Algorithm</vt:lpstr>
      <vt:lpstr>Bully Algorithm</vt:lpstr>
      <vt:lpstr>Ring Algorithm</vt:lpstr>
      <vt:lpstr>Ring Algorithm</vt:lpstr>
      <vt:lpstr>Location System</vt:lpstr>
      <vt:lpstr>Location System</vt:lpstr>
      <vt:lpstr>Global Positioning System (GPS)</vt:lpstr>
      <vt:lpstr>Distributed Event Matching</vt:lpstr>
      <vt:lpstr>Distributed Event Matching - Centralized</vt:lpstr>
      <vt:lpstr>Gossip – Based Coordination</vt:lpstr>
      <vt:lpstr>Gossip – Based Coordination</vt:lpstr>
      <vt:lpstr>Refrences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System</dc:title>
  <dc:creator>Microsoft Office User</dc:creator>
  <cp:lastModifiedBy>Shamal Budhathoki</cp:lastModifiedBy>
  <cp:revision>215</cp:revision>
  <dcterms:created xsi:type="dcterms:W3CDTF">2021-12-28T05:48:27Z</dcterms:created>
  <dcterms:modified xsi:type="dcterms:W3CDTF">2023-04-20T00:51:10Z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0x010100F634D2BF70D5C243AA49EFB8E399B948</vt:lpwstr>
  </property>
</Properties>
</file>