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B0604020202020204" charset="0"/>
      <p:regular r:id="rId24"/>
      <p:bold r:id="rId25"/>
      <p:italic r:id="rId26"/>
      <p:boldItalic r:id="rId27"/>
    </p:embeddedFont>
    <p:embeddedFont>
      <p:font typeface="Montserra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fd6ea80d5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fd6ea80d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fd6ea80d5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fd6ea80d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fd6ea80d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fd6ea80d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fd6ea80d5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fd6ea80d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fd6ea80d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fd6ea80d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fd6ea80d5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fd6ea80d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fd6ea80d5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fd6ea80d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fd6ea80d5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fd6ea80d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fd6ea80d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fd6ea80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fe4f0961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fe4f096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new user logins, corresponding public key is created and stored in publickeys.json file.</a:t>
            </a:r>
            <a:endParaRPr/>
          </a:p>
          <a:p>
            <a:pPr marL="0" lvl="0" indent="0" algn="l" rtl="0">
              <a:spcBef>
                <a:spcPts val="0"/>
              </a:spcBef>
              <a:spcAft>
                <a:spcPts val="0"/>
              </a:spcAft>
              <a:buNone/>
            </a:pPr>
            <a:r>
              <a:rPr lang="en"/>
              <a:t>When existing user logins, his password (private key) is verified using ZKP.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d5455283d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d5455283d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fe4f0961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fe4f096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Each time a user sends a message, that transaction is verified using ZKP.</a:t>
            </a:r>
            <a:endParaRPr/>
          </a:p>
          <a:p>
            <a:pPr marL="0" lvl="0" indent="0" algn="l" rtl="0">
              <a:spcBef>
                <a:spcPts val="0"/>
              </a:spcBef>
              <a:spcAft>
                <a:spcPts val="0"/>
              </a:spcAft>
              <a:buNone/>
            </a:pPr>
            <a:r>
              <a:rPr lang="en"/>
              <a:t>The loading symbol in the UI = Verifying the transaction by the blockchain node.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4fa7bb5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74fa7bb5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fd6ea80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fd6ea80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fd6ea80d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fd6ea80d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fd6ea80d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fd6ea80d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fd6ea80d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fd6ea80d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fd6ea80d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fd6ea80d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fd6ea80d5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fd6ea80d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fd6ea80d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fd6ea80d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people.eecs.berkeley.edu/~jfc/cs174/lecs/lec24/lec24.pdf"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73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Chatroom Application using Blockchain</a:t>
            </a:r>
            <a:endParaRPr sz="3400"/>
          </a:p>
          <a:p>
            <a:pPr marL="0" lvl="0" indent="0" algn="l" rtl="0">
              <a:spcBef>
                <a:spcPts val="0"/>
              </a:spcBef>
              <a:spcAft>
                <a:spcPts val="0"/>
              </a:spcAft>
              <a:buNone/>
            </a:pPr>
            <a:endParaRPr/>
          </a:p>
          <a:p>
            <a:pPr marL="0" lvl="0" indent="0" algn="l" rtl="0">
              <a:spcBef>
                <a:spcPts val="0"/>
              </a:spcBef>
              <a:spcAft>
                <a:spcPts val="0"/>
              </a:spcAft>
              <a:buNone/>
            </a:pPr>
            <a:r>
              <a:rPr lang="en" sz="1800"/>
              <a:t>Cryptography (BITS F463) - Project</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297500" y="485225"/>
            <a:ext cx="7038900" cy="914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2300"/>
              <a:t>Zero Knowledge Proof Implementation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8" name="Google Shape;188;p22"/>
          <p:cNvSpPr txBox="1">
            <a:spLocks noGrp="1"/>
          </p:cNvSpPr>
          <p:nvPr>
            <p:ph type="body" idx="1"/>
          </p:nvPr>
        </p:nvSpPr>
        <p:spPr>
          <a:xfrm>
            <a:off x="1297500" y="1648875"/>
            <a:ext cx="7038900" cy="2911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2000">
                <a:latin typeface="Arial"/>
                <a:ea typeface="Arial"/>
                <a:cs typeface="Arial"/>
                <a:sym typeface="Arial"/>
              </a:rPr>
              <a:t>The verifier has verified that the prover knows the value of x without actually knowing the value of x</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This process is known as Zero Knowledge Proof</a:t>
            </a:r>
            <a:endParaRPr sz="20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en"/>
              <a:t>Proof of work Implementation</a:t>
            </a:r>
            <a:endParaRPr/>
          </a:p>
        </p:txBody>
      </p:sp>
      <p:sp>
        <p:nvSpPr>
          <p:cNvPr id="194" name="Google Shape;194;p23"/>
          <p:cNvSpPr txBox="1">
            <a:spLocks noGrp="1"/>
          </p:cNvSpPr>
          <p:nvPr>
            <p:ph type="body" idx="1"/>
          </p:nvPr>
        </p:nvSpPr>
        <p:spPr>
          <a:xfrm>
            <a:off x="1297500" y="1307850"/>
            <a:ext cx="7038900" cy="3466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Char char="●"/>
            </a:pPr>
            <a:r>
              <a:rPr lang="en" sz="2000">
                <a:latin typeface="Arial"/>
                <a:ea typeface="Arial"/>
                <a:cs typeface="Arial"/>
                <a:sym typeface="Arial"/>
              </a:rPr>
              <a:t>ZKP verifies the transaction, and the transaction is added to the list of current transactions yet to be mined.</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Before placing the current list of transactions in a new block and adding the block to the blockchain, proof of work problem has to be done.</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The proof of work problem takes a significant amount of computation work, and the exact amount varies depending on the type of the problem and the computer solving the problem.</a:t>
            </a:r>
            <a:endParaRPr sz="20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en"/>
              <a:t>Proof of work Implementation</a:t>
            </a:r>
            <a:endParaRPr/>
          </a:p>
          <a:p>
            <a:pPr marL="0" lvl="0" indent="0" algn="l" rtl="0">
              <a:spcBef>
                <a:spcPts val="0"/>
              </a:spcBef>
              <a:spcAft>
                <a:spcPts val="0"/>
              </a:spcAft>
              <a:buNone/>
            </a:pPr>
            <a:endParaRPr/>
          </a:p>
        </p:txBody>
      </p:sp>
      <p:sp>
        <p:nvSpPr>
          <p:cNvPr id="200" name="Google Shape;200;p24"/>
          <p:cNvSpPr txBox="1">
            <a:spLocks noGrp="1"/>
          </p:cNvSpPr>
          <p:nvPr>
            <p:ph type="body" idx="1"/>
          </p:nvPr>
        </p:nvSpPr>
        <p:spPr>
          <a:xfrm>
            <a:off x="1297500" y="1440000"/>
            <a:ext cx="7038900" cy="3170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Char char="●"/>
            </a:pPr>
            <a:r>
              <a:rPr lang="en" sz="2000">
                <a:latin typeface="Arial"/>
                <a:ea typeface="Arial"/>
                <a:cs typeface="Arial"/>
                <a:sym typeface="Arial"/>
              </a:rPr>
              <a:t>Why do we need proof of work?</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It makes it hard to create a fake chain</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To create a fake chain and adversary will need to work faster and also needs to catch up to the rest of the network to get the fake chain accepted, which is practically impossible, especially on some established blockchains like bitcoin.</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297500" y="475075"/>
            <a:ext cx="7038900" cy="9141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en"/>
              <a:t>Proof of work Implementation</a:t>
            </a:r>
            <a:endParaRPr/>
          </a:p>
          <a:p>
            <a:pPr marL="0" lvl="0" indent="0" algn="l" rtl="0">
              <a:spcBef>
                <a:spcPts val="0"/>
              </a:spcBef>
              <a:spcAft>
                <a:spcPts val="0"/>
              </a:spcAft>
              <a:buNone/>
            </a:pPr>
            <a:endParaRPr/>
          </a:p>
        </p:txBody>
      </p:sp>
      <p:sp>
        <p:nvSpPr>
          <p:cNvPr id="206" name="Google Shape;206;p25"/>
          <p:cNvSpPr txBox="1">
            <a:spLocks noGrp="1"/>
          </p:cNvSpPr>
          <p:nvPr>
            <p:ph type="body" idx="1"/>
          </p:nvPr>
        </p:nvSpPr>
        <p:spPr>
          <a:xfrm>
            <a:off x="1297500" y="1307850"/>
            <a:ext cx="7038900" cy="32325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Char char="●"/>
            </a:pPr>
            <a:r>
              <a:rPr lang="en" sz="2000">
                <a:latin typeface="Arial"/>
                <a:ea typeface="Arial"/>
                <a:cs typeface="Arial"/>
                <a:sym typeface="Arial"/>
              </a:rPr>
              <a:t>There are various types of proof of work problems:-</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Enumerating an integer that has some ‘k’ number of leading 0s when it is hashed using some hashing algorithm. That integer is known as the nonce.</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Another one is to enumerate a nonce such that hash of the block number, data, previous hash, the nonce will have some ‘k’ number of leadings 0s</a:t>
            </a:r>
            <a:endParaRPr sz="20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en"/>
              <a:t>Proof of work Implementation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2" name="Google Shape;212;p26"/>
          <p:cNvSpPr txBox="1">
            <a:spLocks noGrp="1"/>
          </p:cNvSpPr>
          <p:nvPr>
            <p:ph type="body" idx="1"/>
          </p:nvPr>
        </p:nvSpPr>
        <p:spPr>
          <a:xfrm>
            <a:off x="1297500" y="1266550"/>
            <a:ext cx="7038900" cy="3645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 sz="1800">
                <a:latin typeface="Arial"/>
                <a:ea typeface="Arial"/>
                <a:cs typeface="Arial"/>
                <a:sym typeface="Arial"/>
              </a:rPr>
              <a:t>In our implementation as part of our proof of work, the function proof_of_work() in blockchain.py takes previous block nonce value as parameter and enumerates a new nonce such that hash of difference of squared new nonce and squared the previous nonce gives four leading 0s. Sha256 hashing algorithm is used.</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mine_block() in server.py calls proof_of_work() to get a new nonce value and uses that nonce, current list of transactions, and previous block hash(hashed using sha256 algorithm) calls createBlock() in blockchain.py to create a new block and add it to the blockchain.</a:t>
            </a:r>
            <a:endParaRPr sz="18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914400" lvl="0" indent="457200" algn="l" rtl="0">
              <a:spcBef>
                <a:spcPts val="0"/>
              </a:spcBef>
              <a:spcAft>
                <a:spcPts val="0"/>
              </a:spcAft>
              <a:buNone/>
            </a:pPr>
            <a:r>
              <a:rPr lang="en"/>
              <a:t>viewUser() in server.py</a:t>
            </a:r>
            <a:endParaRPr/>
          </a:p>
        </p:txBody>
      </p:sp>
      <p:sp>
        <p:nvSpPr>
          <p:cNvPr id="218" name="Google Shape;218;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Char char="●"/>
            </a:pPr>
            <a:r>
              <a:rPr lang="en" sz="2000">
                <a:latin typeface="Arial"/>
                <a:ea typeface="Arial"/>
                <a:cs typeface="Arial"/>
                <a:sym typeface="Arial"/>
              </a:rPr>
              <a:t>The function can be used to list all successful transactions against a user.</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All successful transactions are stored in the blockchain, so this function iterates over all the blocks and returns all the transactions(messages sent) by that user.</a:t>
            </a:r>
            <a:endParaRPr sz="2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1297500" y="2717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do we need blockchain in chat based applications?</a:t>
            </a:r>
            <a:endParaRPr/>
          </a:p>
        </p:txBody>
      </p:sp>
      <p:sp>
        <p:nvSpPr>
          <p:cNvPr id="224" name="Google Shape;224;p28"/>
          <p:cNvSpPr txBox="1">
            <a:spLocks noGrp="1"/>
          </p:cNvSpPr>
          <p:nvPr>
            <p:ph type="body" idx="1"/>
          </p:nvPr>
        </p:nvSpPr>
        <p:spPr>
          <a:xfrm>
            <a:off x="1297500" y="1284900"/>
            <a:ext cx="7038900" cy="3858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 sz="1800">
                <a:latin typeface="Arial"/>
                <a:ea typeface="Arial"/>
                <a:cs typeface="Arial"/>
                <a:sym typeface="Arial"/>
              </a:rPr>
              <a:t>One of the most critical issues of present messengers is the lack of privacy. Whereas several apps use secure technologies and robust cryptography to create messages challenging to crack, it doesn't mean that users' private data are adequately secured.</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This drawback could be resolved with blockchain. The immutable nature of blockchain ensures that the record during this info is correct and wasn't altered.</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The data within the blockchain info is also distributed everywhere the globe, that means that the availability is much higher than in centralized systems where the core server can go offline</a:t>
            </a:r>
            <a:endParaRPr sz="1800">
              <a:latin typeface="Arial"/>
              <a:ea typeface="Arial"/>
              <a:cs typeface="Arial"/>
              <a:sym typeface="Arial"/>
            </a:endParaRPr>
          </a:p>
          <a:p>
            <a:pPr marL="0" lvl="0" indent="0" algn="l" rtl="0">
              <a:spcBef>
                <a:spcPts val="1600"/>
              </a:spcBef>
              <a:spcAft>
                <a:spcPts val="1600"/>
              </a:spcAft>
              <a:buNone/>
            </a:pPr>
            <a:endParaRPr sz="18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do we need blockchain in chat based applications?</a:t>
            </a:r>
            <a:endParaRPr/>
          </a:p>
          <a:p>
            <a:pPr marL="0" lvl="0" indent="0" algn="l" rtl="0">
              <a:spcBef>
                <a:spcPts val="0"/>
              </a:spcBef>
              <a:spcAft>
                <a:spcPts val="0"/>
              </a:spcAft>
              <a:buNone/>
            </a:pPr>
            <a:endParaRPr/>
          </a:p>
        </p:txBody>
      </p:sp>
      <p:sp>
        <p:nvSpPr>
          <p:cNvPr id="230" name="Google Shape;230;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 sz="1800">
                <a:latin typeface="Arial"/>
                <a:ea typeface="Arial"/>
                <a:cs typeface="Arial"/>
                <a:sym typeface="Arial"/>
              </a:rPr>
              <a:t>Blockchain has speed limitations moreover. Even the quickest blockchain-based electronic messaging tool can invariably be slower than old-fashioned messengers, with every message delivery time consuming too many seconds.</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While this technology has some restrictions, it conjointly provides a far higher degree of privacy than any popular centralized chat app can give.</a:t>
            </a:r>
            <a:endParaRPr sz="1800">
              <a:latin typeface="Arial"/>
              <a:ea typeface="Arial"/>
              <a:cs typeface="Arial"/>
              <a:sym typeface="Arial"/>
            </a:endParaRPr>
          </a:p>
          <a:p>
            <a:pPr marL="0" lvl="0" indent="0" algn="l" rtl="0">
              <a:spcBef>
                <a:spcPts val="1600"/>
              </a:spcBef>
              <a:spcAft>
                <a:spcPts val="0"/>
              </a:spcAft>
              <a:buNone/>
            </a:pPr>
            <a:endParaRPr sz="1800">
              <a:latin typeface="Arial"/>
              <a:ea typeface="Arial"/>
              <a:cs typeface="Arial"/>
              <a:sym typeface="Arial"/>
            </a:endParaRPr>
          </a:p>
          <a:p>
            <a:pPr marL="0" lvl="0" indent="0" algn="l" rtl="0">
              <a:spcBef>
                <a:spcPts val="1600"/>
              </a:spcBef>
              <a:spcAft>
                <a:spcPts val="0"/>
              </a:spcAft>
              <a:buNone/>
            </a:pPr>
            <a:endParaRPr sz="1800">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1297500" y="275900"/>
            <a:ext cx="7038900" cy="445800"/>
          </a:xfrm>
          <a:prstGeom prst="rect">
            <a:avLst/>
          </a:prstGeom>
        </p:spPr>
        <p:txBody>
          <a:bodyPr spcFirstLastPara="1" wrap="square" lIns="91425" tIns="91425" rIns="91425" bIns="91425" anchor="t" anchorCtr="0">
            <a:noAutofit/>
          </a:bodyPr>
          <a:lstStyle/>
          <a:p>
            <a:pPr marL="1371600" lvl="0" indent="457200" algn="l" rtl="0">
              <a:spcBef>
                <a:spcPts val="0"/>
              </a:spcBef>
              <a:spcAft>
                <a:spcPts val="0"/>
              </a:spcAft>
              <a:buNone/>
            </a:pPr>
            <a:r>
              <a:rPr lang="en"/>
              <a:t>Distributed System </a:t>
            </a:r>
            <a:endParaRPr/>
          </a:p>
        </p:txBody>
      </p:sp>
      <p:sp>
        <p:nvSpPr>
          <p:cNvPr id="236" name="Google Shape;236;p30"/>
          <p:cNvSpPr txBox="1">
            <a:spLocks noGrp="1"/>
          </p:cNvSpPr>
          <p:nvPr>
            <p:ph type="body" idx="1"/>
          </p:nvPr>
        </p:nvSpPr>
        <p:spPr>
          <a:xfrm>
            <a:off x="1297500" y="868700"/>
            <a:ext cx="7038900" cy="3984600"/>
          </a:xfrm>
          <a:prstGeom prst="rect">
            <a:avLst/>
          </a:prstGeom>
        </p:spPr>
        <p:txBody>
          <a:bodyPr spcFirstLastPara="1" wrap="square" lIns="91425" tIns="91425" rIns="91425" bIns="91425" anchor="t" anchorCtr="0">
            <a:noAutofit/>
          </a:bodyPr>
          <a:lstStyle/>
          <a:p>
            <a:pPr marL="457200" lvl="0" indent="-339725" algn="l" rtl="0">
              <a:spcBef>
                <a:spcPts val="0"/>
              </a:spcBef>
              <a:spcAft>
                <a:spcPts val="0"/>
              </a:spcAft>
              <a:buSzPts val="1750"/>
              <a:buFont typeface="Arial"/>
              <a:buChar char="●"/>
            </a:pPr>
            <a:r>
              <a:rPr lang="en" sz="1750">
                <a:latin typeface="Arial"/>
                <a:ea typeface="Arial"/>
                <a:cs typeface="Arial"/>
                <a:sym typeface="Arial"/>
              </a:rPr>
              <a:t>The blockchain has a peer to peer connection among various nodes (machines). </a:t>
            </a:r>
            <a:endParaRPr sz="1750">
              <a:latin typeface="Arial"/>
              <a:ea typeface="Arial"/>
              <a:cs typeface="Arial"/>
              <a:sym typeface="Arial"/>
            </a:endParaRPr>
          </a:p>
          <a:p>
            <a:pPr marL="457200" lvl="0" indent="-339725" algn="l" rtl="0">
              <a:spcBef>
                <a:spcPts val="0"/>
              </a:spcBef>
              <a:spcAft>
                <a:spcPts val="0"/>
              </a:spcAft>
              <a:buSzPts val="1750"/>
              <a:buFont typeface="Arial"/>
              <a:buChar char="●"/>
            </a:pPr>
            <a:r>
              <a:rPr lang="en" sz="1750">
                <a:latin typeface="Arial"/>
                <a:ea typeface="Arial"/>
                <a:cs typeface="Arial"/>
                <a:sym typeface="Arial"/>
              </a:rPr>
              <a:t>Any new block added to one of the nodes is copied on all other nodes.</a:t>
            </a:r>
            <a:endParaRPr sz="1750">
              <a:latin typeface="Arial"/>
              <a:ea typeface="Arial"/>
              <a:cs typeface="Arial"/>
              <a:sym typeface="Arial"/>
            </a:endParaRPr>
          </a:p>
          <a:p>
            <a:pPr marL="457200" lvl="0" indent="-339725" algn="l" rtl="0">
              <a:spcBef>
                <a:spcPts val="0"/>
              </a:spcBef>
              <a:spcAft>
                <a:spcPts val="0"/>
              </a:spcAft>
              <a:buSzPts val="1750"/>
              <a:buFont typeface="Arial"/>
              <a:buChar char="●"/>
            </a:pPr>
            <a:r>
              <a:rPr lang="en" sz="1750">
                <a:latin typeface="Arial"/>
                <a:ea typeface="Arial"/>
                <a:cs typeface="Arial"/>
                <a:sym typeface="Arial"/>
              </a:rPr>
              <a:t>When a hacker attempts to modify the blockchain to his own wishes at one node, that blockchain is replaced with the correct version present at other nodes.</a:t>
            </a:r>
            <a:endParaRPr sz="1750">
              <a:latin typeface="Arial"/>
              <a:ea typeface="Arial"/>
              <a:cs typeface="Arial"/>
              <a:sym typeface="Arial"/>
            </a:endParaRPr>
          </a:p>
          <a:p>
            <a:pPr marL="457200" lvl="0" indent="-339725" algn="l" rtl="0">
              <a:spcBef>
                <a:spcPts val="0"/>
              </a:spcBef>
              <a:spcAft>
                <a:spcPts val="0"/>
              </a:spcAft>
              <a:buSzPts val="1750"/>
              <a:buFont typeface="Arial"/>
              <a:buChar char="●"/>
            </a:pPr>
            <a:r>
              <a:rPr lang="en" sz="1750">
                <a:latin typeface="Arial"/>
                <a:ea typeface="Arial"/>
                <a:cs typeface="Arial"/>
                <a:sym typeface="Arial"/>
              </a:rPr>
              <a:t>In the current implementation the longest chain is taken as the correct one.</a:t>
            </a:r>
            <a:endParaRPr sz="1750">
              <a:latin typeface="Arial"/>
              <a:ea typeface="Arial"/>
              <a:cs typeface="Arial"/>
              <a:sym typeface="Arial"/>
            </a:endParaRPr>
          </a:p>
          <a:p>
            <a:pPr marL="457200" lvl="0" indent="-339725" algn="l" rtl="0">
              <a:spcBef>
                <a:spcPts val="0"/>
              </a:spcBef>
              <a:spcAft>
                <a:spcPts val="0"/>
              </a:spcAft>
              <a:buSzPts val="1750"/>
              <a:buFont typeface="Arial"/>
              <a:buChar char="●"/>
            </a:pPr>
            <a:r>
              <a:rPr lang="en" sz="1750">
                <a:latin typeface="Arial"/>
                <a:ea typeface="Arial"/>
                <a:cs typeface="Arial"/>
                <a:sym typeface="Arial"/>
              </a:rPr>
              <a:t>This kind of decentralization makes it impossible to modify the blockchain and makes it more secure.</a:t>
            </a:r>
            <a:endParaRPr sz="1750">
              <a:latin typeface="Arial"/>
              <a:ea typeface="Arial"/>
              <a:cs typeface="Arial"/>
              <a:sym typeface="Arial"/>
            </a:endParaRPr>
          </a:p>
          <a:p>
            <a:pPr marL="457200" lvl="0" indent="-339725" algn="l" rtl="0">
              <a:spcBef>
                <a:spcPts val="0"/>
              </a:spcBef>
              <a:spcAft>
                <a:spcPts val="0"/>
              </a:spcAft>
              <a:buSzPts val="1750"/>
              <a:buFont typeface="Arial"/>
              <a:buChar char="●"/>
            </a:pPr>
            <a:r>
              <a:rPr lang="en" sz="1750">
                <a:latin typeface="Arial"/>
                <a:ea typeface="Arial"/>
                <a:cs typeface="Arial"/>
                <a:sym typeface="Arial"/>
              </a:rPr>
              <a:t>It is also resistant to failure at any of the nodes because of decentralization.</a:t>
            </a:r>
            <a:endParaRPr sz="175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1"/>
          <p:cNvSpPr txBox="1">
            <a:spLocks noGrp="1"/>
          </p:cNvSpPr>
          <p:nvPr>
            <p:ph type="title" idx="4294967295"/>
          </p:nvPr>
        </p:nvSpPr>
        <p:spPr>
          <a:xfrm>
            <a:off x="3132875" y="-302200"/>
            <a:ext cx="2623500" cy="9081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2500"/>
              <a:t>					Interface</a:t>
            </a:r>
            <a:endParaRPr sz="2500"/>
          </a:p>
        </p:txBody>
      </p:sp>
      <p:sp>
        <p:nvSpPr>
          <p:cNvPr id="242" name="Google Shape;242;p31"/>
          <p:cNvSpPr txBox="1">
            <a:spLocks noGrp="1"/>
          </p:cNvSpPr>
          <p:nvPr>
            <p:ph type="body" idx="4294967295"/>
          </p:nvPr>
        </p:nvSpPr>
        <p:spPr>
          <a:xfrm>
            <a:off x="1104000" y="605900"/>
            <a:ext cx="6936000"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t>Login page :- </a:t>
            </a:r>
            <a:r>
              <a:rPr lang="en" sz="1700">
                <a:solidFill>
                  <a:srgbClr val="FFFFFF"/>
                </a:solidFill>
                <a:latin typeface="Arial"/>
                <a:ea typeface="Arial"/>
                <a:cs typeface="Arial"/>
                <a:sym typeface="Arial"/>
              </a:rPr>
              <a:t>New user/Existing user can sign in through this page</a:t>
            </a:r>
            <a:endParaRPr sz="1700">
              <a:solidFill>
                <a:srgbClr val="FFFFFF"/>
              </a:solidFill>
              <a:latin typeface="Arial"/>
              <a:ea typeface="Arial"/>
              <a:cs typeface="Arial"/>
              <a:sym typeface="Arial"/>
            </a:endParaRPr>
          </a:p>
          <a:p>
            <a:pPr marL="0" lvl="0" indent="0" algn="l" rtl="0">
              <a:spcBef>
                <a:spcPts val="1600"/>
              </a:spcBef>
              <a:spcAft>
                <a:spcPts val="0"/>
              </a:spcAft>
              <a:buNone/>
            </a:pPr>
            <a:endParaRPr sz="2200" b="1"/>
          </a:p>
          <a:p>
            <a:pPr marL="0" lvl="0" indent="0" algn="l" rtl="0">
              <a:spcBef>
                <a:spcPts val="1600"/>
              </a:spcBef>
              <a:spcAft>
                <a:spcPts val="1600"/>
              </a:spcAft>
              <a:buNone/>
            </a:pPr>
            <a:endParaRPr sz="2200" b="1"/>
          </a:p>
        </p:txBody>
      </p:sp>
      <p:pic>
        <p:nvPicPr>
          <p:cNvPr id="243" name="Google Shape;243;p31"/>
          <p:cNvPicPr preferRelativeResize="0"/>
          <p:nvPr/>
        </p:nvPicPr>
        <p:blipFill>
          <a:blip r:embed="rId3">
            <a:alphaModFix/>
          </a:blip>
          <a:stretch>
            <a:fillRect/>
          </a:stretch>
        </p:blipFill>
        <p:spPr>
          <a:xfrm>
            <a:off x="0" y="1129700"/>
            <a:ext cx="9144000" cy="4013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1828800" lvl="0" indent="457200" algn="l" rtl="0">
              <a:spcBef>
                <a:spcPts val="0"/>
              </a:spcBef>
              <a:spcAft>
                <a:spcPts val="0"/>
              </a:spcAft>
              <a:buNone/>
            </a:pPr>
            <a:r>
              <a:rPr lang="en"/>
              <a:t>Description</a:t>
            </a:r>
            <a:endParaRPr/>
          </a:p>
        </p:txBody>
      </p:sp>
      <p:sp>
        <p:nvSpPr>
          <p:cNvPr id="140" name="Google Shape;140;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Char char="●"/>
            </a:pPr>
            <a:r>
              <a:rPr lang="en" sz="2000">
                <a:latin typeface="Arial"/>
                <a:ea typeface="Arial"/>
                <a:cs typeface="Arial"/>
                <a:sym typeface="Arial"/>
              </a:rPr>
              <a:t>This project implements a chatroom using blockchain</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A chatroom is similar to group chat. User needs to sign in to the website, and they are taken to the chatroom where every message they send is treated as a transaction</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For every new user, public keys are created using their password (private key) &amp; shared among other nodes.</a:t>
            </a:r>
            <a:endParaRPr sz="20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32"/>
          <p:cNvPicPr preferRelativeResize="0"/>
          <p:nvPr/>
        </p:nvPicPr>
        <p:blipFill>
          <a:blip r:embed="rId3">
            <a:alphaModFix/>
          </a:blip>
          <a:stretch>
            <a:fillRect/>
          </a:stretch>
        </p:blipFill>
        <p:spPr>
          <a:xfrm>
            <a:off x="907642" y="595675"/>
            <a:ext cx="7232683" cy="4547825"/>
          </a:xfrm>
          <a:prstGeom prst="rect">
            <a:avLst/>
          </a:prstGeom>
          <a:noFill/>
          <a:ln>
            <a:noFill/>
          </a:ln>
        </p:spPr>
      </p:pic>
      <p:sp>
        <p:nvSpPr>
          <p:cNvPr id="249" name="Google Shape;249;p32"/>
          <p:cNvSpPr txBox="1"/>
          <p:nvPr/>
        </p:nvSpPr>
        <p:spPr>
          <a:xfrm>
            <a:off x="2350175" y="128075"/>
            <a:ext cx="4188000" cy="3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FFFFFF"/>
                </a:solidFill>
                <a:latin typeface="Lato"/>
                <a:ea typeface="Lato"/>
                <a:cs typeface="Lato"/>
                <a:sym typeface="Lato"/>
              </a:rPr>
              <a:t>Chatroom</a:t>
            </a:r>
            <a:r>
              <a:rPr lang="en" sz="1700">
                <a:solidFill>
                  <a:srgbClr val="FFFFFF"/>
                </a:solidFill>
                <a:latin typeface="Lato"/>
                <a:ea typeface="Lato"/>
                <a:cs typeface="Lato"/>
                <a:sym typeface="Lato"/>
              </a:rPr>
              <a:t>:-   Where users can chat</a:t>
            </a:r>
            <a:endParaRPr sz="1700">
              <a:solidFill>
                <a:srgbClr val="FFFFF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idx="4294967295"/>
          </p:nvPr>
        </p:nvSpPr>
        <p:spPr>
          <a:xfrm>
            <a:off x="1052550" y="811915"/>
            <a:ext cx="7038900" cy="57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
        <p:nvSpPr>
          <p:cNvPr id="255" name="Google Shape;255;p33"/>
          <p:cNvSpPr txBox="1">
            <a:spLocks noGrp="1"/>
          </p:cNvSpPr>
          <p:nvPr>
            <p:ph type="title" idx="4294967295"/>
          </p:nvPr>
        </p:nvSpPr>
        <p:spPr>
          <a:xfrm>
            <a:off x="1052550" y="1650270"/>
            <a:ext cx="7038900" cy="2212901"/>
          </a:xfrm>
          <a:prstGeom prst="rect">
            <a:avLst/>
          </a:prstGeom>
        </p:spPr>
        <p:txBody>
          <a:bodyPr spcFirstLastPara="1" wrap="square" lIns="91425" tIns="91425" rIns="91425" bIns="91425" anchor="t" anchorCtr="0">
            <a:noAutofit/>
          </a:bodyPr>
          <a:lstStyle/>
          <a:p>
            <a:pPr lvl="0" algn="ctr"/>
            <a:r>
              <a:rPr lang="pt-BR" sz="1800" dirty="0"/>
              <a:t>Team No 32</a:t>
            </a:r>
            <a:br>
              <a:rPr lang="pt-BR" sz="1800" dirty="0"/>
            </a:br>
            <a:br>
              <a:rPr lang="pt-BR" sz="1800" dirty="0"/>
            </a:br>
            <a:r>
              <a:rPr lang="pt-BR" sz="1800" dirty="0"/>
              <a:t> </a:t>
            </a:r>
            <a:r>
              <a:rPr lang="pt-BR" sz="1600" dirty="0"/>
              <a:t>S Rohith		2017A7PS0034H</a:t>
            </a:r>
            <a:br>
              <a:rPr lang="pt-BR" sz="1600" dirty="0"/>
            </a:br>
            <a:r>
              <a:rPr lang="pt-BR" sz="1600"/>
              <a:t>Sai Charan	                2017A7PS0110H</a:t>
            </a:r>
            <a:br>
              <a:rPr lang="pt-BR" sz="1600" dirty="0"/>
            </a:br>
            <a:r>
              <a:rPr lang="pt-BR" sz="1600" dirty="0"/>
              <a:t>C Mahesh Babu		2017A7PS0235H</a:t>
            </a:r>
            <a:br>
              <a:rPr lang="pt-BR" sz="1600" dirty="0"/>
            </a:br>
            <a:r>
              <a:rPr lang="pt-BR" sz="1600" dirty="0"/>
              <a:t>Hemanth 		2017A7PS0231H</a:t>
            </a:r>
            <a:br>
              <a:rPr lang="pt-BR" sz="1600" dirty="0"/>
            </a:br>
            <a:r>
              <a:rPr lang="pt-BR" sz="1600"/>
              <a:t>Nimmagadda Bhargav	2017A7PS1574H</a:t>
            </a:r>
            <a:endParaRPr sz="1800" dirty="0"/>
          </a:p>
        </p:txBody>
      </p:sp>
      <p:sp>
        <p:nvSpPr>
          <p:cNvPr id="3" name="Rectangle 1">
            <a:extLst>
              <a:ext uri="{FF2B5EF4-FFF2-40B4-BE49-F238E27FC236}">
                <a16:creationId xmlns:a16="http://schemas.microsoft.com/office/drawing/2014/main" id="{AE6FB8B4-9B72-4C28-B1F9-CC72C0663E0D}"/>
              </a:ext>
            </a:extLst>
          </p:cNvPr>
          <p:cNvSpPr>
            <a:spLocks noChangeArrowheads="1"/>
          </p:cNvSpPr>
          <p:nvPr/>
        </p:nvSpPr>
        <p:spPr bwMode="auto">
          <a:xfrm>
            <a:off x="188162" y="9959270"/>
            <a:ext cx="610123" cy="600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72000" b="0" i="0" u="none" strike="noStrike" cap="none" normalizeH="0" baseline="0">
                <a:ln>
                  <a:noFill/>
                </a:ln>
                <a:solidFill>
                  <a:schemeClr val="tx1"/>
                </a:solidFill>
                <a:effectLst/>
                <a:latin typeface="Arial" panose="020B0604020202020204" pitchFamily="34" charset="0"/>
              </a:rPr>
              <a:t>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3F3F3"/>
                </a:solidFill>
                <a:effectLst/>
                <a:latin typeface="Gill Sans"/>
              </a:rPr>
              <a:t>Birla Institute of Technology &amp; Science, Pilani</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3F3F3"/>
                </a:solidFill>
                <a:effectLst/>
                <a:latin typeface="Gill Sans"/>
              </a:rPr>
              <a:t>Hyderabad Campus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2CFED797-4328-43BE-BB1E-733C00D73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3079" y="3928895"/>
            <a:ext cx="737443" cy="7374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65F98C1-A376-4C22-97FC-640A4278407C}"/>
              </a:ext>
            </a:extLst>
          </p:cNvPr>
          <p:cNvSpPr/>
          <p:nvPr/>
        </p:nvSpPr>
        <p:spPr>
          <a:xfrm>
            <a:off x="3310522" y="4093058"/>
            <a:ext cx="4572000" cy="477054"/>
          </a:xfrm>
          <a:prstGeom prst="rect">
            <a:avLst/>
          </a:prstGeom>
        </p:spPr>
        <p:txBody>
          <a:bodyPr>
            <a:spAutoFit/>
          </a:bodyPr>
          <a:lstStyle/>
          <a:p>
            <a:r>
              <a:rPr lang="en-US" dirty="0">
                <a:solidFill>
                  <a:srgbClr val="F3F3F3"/>
                </a:solidFill>
                <a:latin typeface="Gill Sans"/>
              </a:rPr>
              <a:t>Birla Institute of Technology &amp; Science, </a:t>
            </a:r>
            <a:r>
              <a:rPr lang="en-US" dirty="0" err="1">
                <a:solidFill>
                  <a:srgbClr val="F3F3F3"/>
                </a:solidFill>
                <a:latin typeface="Gill Sans"/>
              </a:rPr>
              <a:t>Pilani</a:t>
            </a:r>
            <a:endParaRPr lang="en-US" dirty="0"/>
          </a:p>
          <a:p>
            <a:r>
              <a:rPr lang="en-US" sz="1100" dirty="0">
                <a:solidFill>
                  <a:srgbClr val="F3F3F3"/>
                </a:solidFill>
                <a:latin typeface="Gill Sans"/>
              </a:rPr>
              <a:t>Hyderabad Campus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1828800" lvl="0" indent="457200" algn="l" rtl="0">
              <a:spcBef>
                <a:spcPts val="0"/>
              </a:spcBef>
              <a:spcAft>
                <a:spcPts val="0"/>
              </a:spcAft>
              <a:buNone/>
            </a:pPr>
            <a:r>
              <a:rPr lang="en"/>
              <a:t>Description</a:t>
            </a:r>
            <a:endParaRPr/>
          </a:p>
        </p:txBody>
      </p:sp>
      <p:sp>
        <p:nvSpPr>
          <p:cNvPr id="146" name="Google Shape;146;p15"/>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Char char="●"/>
            </a:pPr>
            <a:r>
              <a:rPr lang="en" sz="2000">
                <a:latin typeface="Arial"/>
                <a:ea typeface="Arial"/>
                <a:cs typeface="Arial"/>
                <a:sym typeface="Arial"/>
              </a:rPr>
              <a:t>Each transaction is verified using Zero-Knowledge Proof on the “password” attribute of the answer</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Mining a block places the verified transactions in a block and added to the blockchain, which is just a list of blocks</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As part of mining, the miners do the proof of work, which takes significant amount of computation time</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The blockchain is distributed across various nodes (machines). A new block added at one node is reflected at all the other nodes.</a:t>
            </a:r>
            <a:endParaRPr sz="2000">
              <a:latin typeface="Arial"/>
              <a:ea typeface="Arial"/>
              <a:cs typeface="Arial"/>
              <a:sym typeface="Arial"/>
            </a:endParaRPr>
          </a:p>
          <a:p>
            <a:pPr marL="457200" lvl="0" indent="0" algn="l" rtl="0">
              <a:spcBef>
                <a:spcPts val="1600"/>
              </a:spcBef>
              <a:spcAft>
                <a:spcPts val="1600"/>
              </a:spcAft>
              <a:buNone/>
            </a:pPr>
            <a:endParaRPr sz="2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1371600" lvl="0" indent="457200" algn="l" rtl="0">
              <a:spcBef>
                <a:spcPts val="0"/>
              </a:spcBef>
              <a:spcAft>
                <a:spcPts val="0"/>
              </a:spcAft>
              <a:buNone/>
            </a:pPr>
            <a:r>
              <a:rPr lang="en"/>
              <a:t>Important Functions</a:t>
            </a:r>
            <a:endParaRPr/>
          </a:p>
        </p:txBody>
      </p:sp>
      <p:sp>
        <p:nvSpPr>
          <p:cNvPr id="152" name="Google Shape;152;p16"/>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These functions are a significant part of our blockchain implementation</a:t>
            </a:r>
            <a:endParaRPr sz="2000"/>
          </a:p>
          <a:p>
            <a:pPr marL="457200" lvl="0" indent="-355600" algn="l" rtl="0">
              <a:spcBef>
                <a:spcPts val="1600"/>
              </a:spcBef>
              <a:spcAft>
                <a:spcPts val="0"/>
              </a:spcAft>
              <a:buSzPts val="2000"/>
              <a:buAutoNum type="arabicPeriod"/>
            </a:pPr>
            <a:r>
              <a:rPr lang="en" sz="2000"/>
              <a:t>createBlock() in Blockchain.py</a:t>
            </a:r>
            <a:endParaRPr sz="2000"/>
          </a:p>
          <a:p>
            <a:pPr marL="457200" lvl="0" indent="-355600" algn="l" rtl="0">
              <a:spcBef>
                <a:spcPts val="0"/>
              </a:spcBef>
              <a:spcAft>
                <a:spcPts val="0"/>
              </a:spcAft>
              <a:buSzPts val="2000"/>
              <a:buAutoNum type="arabicPeriod"/>
            </a:pPr>
            <a:r>
              <a:rPr lang="en" sz="2000"/>
              <a:t>keygen() in keygen.py</a:t>
            </a:r>
            <a:endParaRPr sz="2000"/>
          </a:p>
          <a:p>
            <a:pPr marL="457200" lvl="0" indent="-355600" algn="l" rtl="0">
              <a:spcBef>
                <a:spcPts val="0"/>
              </a:spcBef>
              <a:spcAft>
                <a:spcPts val="0"/>
              </a:spcAft>
              <a:buSzPts val="2000"/>
              <a:buAutoNum type="arabicPeriod"/>
            </a:pPr>
            <a:r>
              <a:rPr lang="en" sz="2000"/>
              <a:t>verifyTransaction() in Blockchain.py</a:t>
            </a:r>
            <a:endParaRPr sz="2000"/>
          </a:p>
          <a:p>
            <a:pPr marL="457200" lvl="0" indent="-355600" algn="l" rtl="0">
              <a:spcBef>
                <a:spcPts val="0"/>
              </a:spcBef>
              <a:spcAft>
                <a:spcPts val="0"/>
              </a:spcAft>
              <a:buSzPts val="2000"/>
              <a:buAutoNum type="arabicPeriod"/>
            </a:pPr>
            <a:r>
              <a:rPr lang="en" sz="2000"/>
              <a:t>mine_block() in server.py</a:t>
            </a:r>
            <a:endParaRPr sz="2000"/>
          </a:p>
          <a:p>
            <a:pPr marL="457200" lvl="0" indent="-355600" algn="l" rtl="0">
              <a:spcBef>
                <a:spcPts val="0"/>
              </a:spcBef>
              <a:spcAft>
                <a:spcPts val="0"/>
              </a:spcAft>
              <a:buSzPts val="2000"/>
              <a:buAutoNum type="arabicPeriod"/>
            </a:pPr>
            <a:r>
              <a:rPr lang="en" sz="2000"/>
              <a:t>proof_of_work() in Blockchain.py</a:t>
            </a:r>
            <a:endParaRPr sz="2000"/>
          </a:p>
          <a:p>
            <a:pPr marL="457200" lvl="0" indent="-355600" algn="l" rtl="0">
              <a:spcBef>
                <a:spcPts val="0"/>
              </a:spcBef>
              <a:spcAft>
                <a:spcPts val="0"/>
              </a:spcAft>
              <a:buSzPts val="2000"/>
              <a:buAutoNum type="arabicPeriod"/>
            </a:pPr>
            <a:r>
              <a:rPr lang="en" sz="2000"/>
              <a:t>viewUser() in server.py</a:t>
            </a:r>
            <a:endParaRPr sz="2000"/>
          </a:p>
          <a:p>
            <a:pPr marL="0" lvl="0" indent="0" algn="l" rtl="0">
              <a:spcBef>
                <a:spcPts val="1600"/>
              </a:spcBef>
              <a:spcAft>
                <a:spcPts val="1600"/>
              </a:spcAft>
              <a:buNone/>
            </a:pP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251425"/>
            <a:ext cx="7038900" cy="578100"/>
          </a:xfrm>
          <a:prstGeom prst="rect">
            <a:avLst/>
          </a:prstGeom>
        </p:spPr>
        <p:txBody>
          <a:bodyPr spcFirstLastPara="1" wrap="square" lIns="91425" tIns="91425" rIns="91425" bIns="91425" anchor="t" anchorCtr="0">
            <a:noAutofit/>
          </a:bodyPr>
          <a:lstStyle/>
          <a:p>
            <a:pPr marL="457200" lvl="0" indent="457200" algn="l" rtl="0">
              <a:lnSpc>
                <a:spcPct val="115000"/>
              </a:lnSpc>
              <a:spcBef>
                <a:spcPts val="0"/>
              </a:spcBef>
              <a:spcAft>
                <a:spcPts val="1600"/>
              </a:spcAft>
              <a:buNone/>
            </a:pPr>
            <a:r>
              <a:rPr lang="en"/>
              <a:t>createBlock() in Blockchain.py</a:t>
            </a:r>
            <a:endParaRPr/>
          </a:p>
        </p:txBody>
      </p:sp>
      <p:sp>
        <p:nvSpPr>
          <p:cNvPr id="158" name="Google Shape;158;p17"/>
          <p:cNvSpPr txBox="1">
            <a:spLocks noGrp="1"/>
          </p:cNvSpPr>
          <p:nvPr>
            <p:ph type="body" idx="1"/>
          </p:nvPr>
        </p:nvSpPr>
        <p:spPr>
          <a:xfrm>
            <a:off x="1297500" y="829525"/>
            <a:ext cx="7038900" cy="4238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 sz="1700">
                <a:latin typeface="Arial"/>
                <a:ea typeface="Arial"/>
                <a:cs typeface="Arial"/>
                <a:sym typeface="Arial"/>
              </a:rPr>
              <a:t>Each block is a dictionary in python storing:-</a:t>
            </a:r>
            <a:endParaRPr sz="1700">
              <a:latin typeface="Arial"/>
              <a:ea typeface="Arial"/>
              <a:cs typeface="Arial"/>
              <a:sym typeface="Arial"/>
            </a:endParaRPr>
          </a:p>
          <a:p>
            <a:pPr marL="457200" lvl="0" indent="0" algn="l" rtl="0">
              <a:spcBef>
                <a:spcPts val="1600"/>
              </a:spcBef>
              <a:spcAft>
                <a:spcPts val="0"/>
              </a:spcAft>
              <a:buNone/>
            </a:pPr>
            <a:r>
              <a:rPr lang="en" sz="1700">
                <a:latin typeface="Arial"/>
                <a:ea typeface="Arial"/>
                <a:cs typeface="Arial"/>
                <a:sym typeface="Arial"/>
              </a:rPr>
              <a:t>1. </a:t>
            </a:r>
            <a:r>
              <a:rPr lang="en" sz="1650">
                <a:latin typeface="Arial"/>
                <a:ea typeface="Arial"/>
                <a:cs typeface="Arial"/>
                <a:sym typeface="Arial"/>
              </a:rPr>
              <a:t>Index of the block</a:t>
            </a:r>
            <a:endParaRPr sz="1650">
              <a:latin typeface="Arial"/>
              <a:ea typeface="Arial"/>
              <a:cs typeface="Arial"/>
              <a:sym typeface="Arial"/>
            </a:endParaRPr>
          </a:p>
          <a:p>
            <a:pPr marL="457200" lvl="0" indent="0" algn="l" rtl="0">
              <a:spcBef>
                <a:spcPts val="1600"/>
              </a:spcBef>
              <a:spcAft>
                <a:spcPts val="0"/>
              </a:spcAft>
              <a:buNone/>
            </a:pPr>
            <a:r>
              <a:rPr lang="en" sz="1650">
                <a:latin typeface="Arial"/>
                <a:ea typeface="Arial"/>
                <a:cs typeface="Arial"/>
                <a:sym typeface="Arial"/>
              </a:rPr>
              <a:t>2. Timestamp</a:t>
            </a:r>
            <a:endParaRPr sz="1650">
              <a:latin typeface="Arial"/>
              <a:ea typeface="Arial"/>
              <a:cs typeface="Arial"/>
              <a:sym typeface="Arial"/>
            </a:endParaRPr>
          </a:p>
          <a:p>
            <a:pPr marL="457200" lvl="0" indent="0" algn="l" rtl="0">
              <a:spcBef>
                <a:spcPts val="1600"/>
              </a:spcBef>
              <a:spcAft>
                <a:spcPts val="0"/>
              </a:spcAft>
              <a:buNone/>
            </a:pPr>
            <a:r>
              <a:rPr lang="en" sz="1650">
                <a:latin typeface="Arial"/>
                <a:ea typeface="Arial"/>
                <a:cs typeface="Arial"/>
                <a:sym typeface="Arial"/>
              </a:rPr>
              <a:t>3. Nonce which is an integer value used for proof of work</a:t>
            </a:r>
            <a:endParaRPr sz="1650">
              <a:latin typeface="Arial"/>
              <a:ea typeface="Arial"/>
              <a:cs typeface="Arial"/>
              <a:sym typeface="Arial"/>
            </a:endParaRPr>
          </a:p>
          <a:p>
            <a:pPr marL="457200" lvl="0" indent="0" algn="l" rtl="0">
              <a:spcBef>
                <a:spcPts val="1600"/>
              </a:spcBef>
              <a:spcAft>
                <a:spcPts val="0"/>
              </a:spcAft>
              <a:buNone/>
            </a:pPr>
            <a:r>
              <a:rPr lang="en" sz="1650">
                <a:latin typeface="Arial"/>
                <a:ea typeface="Arial"/>
                <a:cs typeface="Arial"/>
                <a:sym typeface="Arial"/>
              </a:rPr>
              <a:t>4. The previous block hashed value using sha256 hashing algorithm</a:t>
            </a:r>
            <a:endParaRPr sz="1650">
              <a:latin typeface="Arial"/>
              <a:ea typeface="Arial"/>
              <a:cs typeface="Arial"/>
              <a:sym typeface="Arial"/>
            </a:endParaRPr>
          </a:p>
          <a:p>
            <a:pPr marL="457200" lvl="0" indent="0" algn="l" rtl="0">
              <a:spcBef>
                <a:spcPts val="1600"/>
              </a:spcBef>
              <a:spcAft>
                <a:spcPts val="0"/>
              </a:spcAft>
              <a:buNone/>
            </a:pPr>
            <a:r>
              <a:rPr lang="en" sz="1650">
                <a:latin typeface="Arial"/>
                <a:ea typeface="Arial"/>
                <a:cs typeface="Arial"/>
                <a:sym typeface="Arial"/>
              </a:rPr>
              <a:t>5. Data = The list of transactions where each transaction is a dictionary storing sender, message, and time at which the message is sent</a:t>
            </a:r>
            <a:endParaRPr sz="1650">
              <a:latin typeface="Arial"/>
              <a:ea typeface="Arial"/>
              <a:cs typeface="Arial"/>
              <a:sym typeface="Arial"/>
            </a:endParaRPr>
          </a:p>
          <a:p>
            <a:pPr marL="457200" lvl="0" indent="-336550" algn="l" rtl="0">
              <a:spcBef>
                <a:spcPts val="1600"/>
              </a:spcBef>
              <a:spcAft>
                <a:spcPts val="0"/>
              </a:spcAft>
              <a:buSzPts val="1700"/>
              <a:buFont typeface="Arial"/>
              <a:buChar char="●"/>
            </a:pPr>
            <a:r>
              <a:rPr lang="en" sz="1700">
                <a:latin typeface="Arial"/>
                <a:ea typeface="Arial"/>
                <a:cs typeface="Arial"/>
                <a:sym typeface="Arial"/>
              </a:rPr>
              <a:t>The block is added to the list of nodes and the new list of nodes is added to the database</a:t>
            </a:r>
            <a:endParaRPr sz="17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2300"/>
              <a:t>Zero Knowledge Proof Implementation</a:t>
            </a:r>
            <a:endParaRPr sz="2300"/>
          </a:p>
        </p:txBody>
      </p:sp>
      <p:sp>
        <p:nvSpPr>
          <p:cNvPr id="164" name="Google Shape;164;p18"/>
          <p:cNvSpPr txBox="1">
            <a:spLocks noGrp="1"/>
          </p:cNvSpPr>
          <p:nvPr>
            <p:ph type="body" idx="1"/>
          </p:nvPr>
        </p:nvSpPr>
        <p:spPr>
          <a:xfrm>
            <a:off x="1297500" y="1185250"/>
            <a:ext cx="7038900" cy="3771300"/>
          </a:xfrm>
          <a:prstGeom prst="rect">
            <a:avLst/>
          </a:prstGeom>
        </p:spPr>
        <p:txBody>
          <a:bodyPr spcFirstLastPara="1" wrap="square" lIns="91425" tIns="91425" rIns="91425" bIns="91425" anchor="t" anchorCtr="0">
            <a:noAutofit/>
          </a:bodyPr>
          <a:lstStyle/>
          <a:p>
            <a:pPr marL="457200" lvl="0" indent="-339725" algn="l" rtl="0">
              <a:spcBef>
                <a:spcPts val="0"/>
              </a:spcBef>
              <a:spcAft>
                <a:spcPts val="0"/>
              </a:spcAft>
              <a:buSzPts val="1750"/>
              <a:buFont typeface="Arial"/>
              <a:buChar char="●"/>
            </a:pPr>
            <a:r>
              <a:rPr lang="en" sz="1750">
                <a:latin typeface="Arial"/>
                <a:ea typeface="Arial"/>
                <a:cs typeface="Arial"/>
                <a:sym typeface="Arial"/>
              </a:rPr>
              <a:t>Using ZKP for discrete logs as given in </a:t>
            </a:r>
            <a:r>
              <a:rPr lang="en" sz="1750" u="sng">
                <a:solidFill>
                  <a:schemeClr val="hlink"/>
                </a:solidFill>
                <a:latin typeface="Arial"/>
                <a:ea typeface="Arial"/>
                <a:cs typeface="Arial"/>
                <a:sym typeface="Arial"/>
                <a:hlinkClick r:id="rId3"/>
              </a:rPr>
              <a:t>https://people.eecs.berkeley.edu/~jfc/cs174/lecs/lec24/lec24.pdf</a:t>
            </a:r>
            <a:endParaRPr sz="1750">
              <a:latin typeface="Arial"/>
              <a:ea typeface="Arial"/>
              <a:cs typeface="Arial"/>
              <a:sym typeface="Arial"/>
            </a:endParaRPr>
          </a:p>
          <a:p>
            <a:pPr marL="1371600" lvl="0" indent="0" algn="l" rtl="0">
              <a:spcBef>
                <a:spcPts val="1600"/>
              </a:spcBef>
              <a:spcAft>
                <a:spcPts val="0"/>
              </a:spcAft>
              <a:buNone/>
            </a:pPr>
            <a:r>
              <a:rPr lang="en" sz="1750" u="sng">
                <a:latin typeface="Arial"/>
                <a:ea typeface="Arial"/>
                <a:cs typeface="Arial"/>
                <a:sym typeface="Arial"/>
              </a:rPr>
              <a:t>Generation of public key and private key</a:t>
            </a:r>
            <a:endParaRPr sz="1750" u="sng">
              <a:latin typeface="Arial"/>
              <a:ea typeface="Arial"/>
              <a:cs typeface="Arial"/>
              <a:sym typeface="Arial"/>
            </a:endParaRPr>
          </a:p>
          <a:p>
            <a:pPr marL="457200" lvl="0" indent="-346075" algn="l" rtl="0">
              <a:spcBef>
                <a:spcPts val="1600"/>
              </a:spcBef>
              <a:spcAft>
                <a:spcPts val="0"/>
              </a:spcAft>
              <a:buSzPts val="1850"/>
              <a:buFont typeface="Arial"/>
              <a:buChar char="●"/>
            </a:pPr>
            <a:r>
              <a:rPr lang="en" sz="1850">
                <a:latin typeface="Arial"/>
                <a:ea typeface="Arial"/>
                <a:cs typeface="Arial"/>
                <a:sym typeface="Arial"/>
              </a:rPr>
              <a:t>Whenever a new user enters the chatroom using “username” and “password” his respective public key is creating using keygen(password) function in keygen.py</a:t>
            </a:r>
            <a:endParaRPr sz="1850">
              <a:latin typeface="Arial"/>
              <a:ea typeface="Arial"/>
              <a:cs typeface="Arial"/>
              <a:sym typeface="Arial"/>
            </a:endParaRPr>
          </a:p>
          <a:p>
            <a:pPr marL="457200" lvl="0" indent="-346075" algn="l" rtl="0">
              <a:spcBef>
                <a:spcPts val="0"/>
              </a:spcBef>
              <a:spcAft>
                <a:spcPts val="0"/>
              </a:spcAft>
              <a:buSzPts val="1850"/>
              <a:buFont typeface="Arial"/>
              <a:buChar char="●"/>
            </a:pPr>
            <a:r>
              <a:rPr lang="en" sz="1850">
                <a:latin typeface="Arial"/>
                <a:ea typeface="Arial"/>
                <a:cs typeface="Arial"/>
                <a:sym typeface="Arial"/>
              </a:rPr>
              <a:t>Keygen function generates a large prime number ‘p,’ generates a random integer ‘A,’ calculates B = (A^x) mod(p) where ‘x’ is the first eight digits in hashed values of the password using ‘sha1’ hashing algorithm</a:t>
            </a:r>
            <a:endParaRPr sz="185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466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2300"/>
              <a:t>Zero Knowledge Proof Implementation</a:t>
            </a:r>
            <a:endParaRPr/>
          </a:p>
        </p:txBody>
      </p:sp>
      <p:sp>
        <p:nvSpPr>
          <p:cNvPr id="170" name="Google Shape;170;p19"/>
          <p:cNvSpPr txBox="1">
            <a:spLocks noGrp="1"/>
          </p:cNvSpPr>
          <p:nvPr>
            <p:ph type="body" idx="1"/>
          </p:nvPr>
        </p:nvSpPr>
        <p:spPr>
          <a:xfrm>
            <a:off x="1297500" y="1154750"/>
            <a:ext cx="7038900" cy="3873000"/>
          </a:xfrm>
          <a:prstGeom prst="rect">
            <a:avLst/>
          </a:prstGeom>
        </p:spPr>
        <p:txBody>
          <a:bodyPr spcFirstLastPara="1" wrap="square" lIns="91425" tIns="91425" rIns="91425" bIns="91425" anchor="t" anchorCtr="0">
            <a:noAutofit/>
          </a:bodyPr>
          <a:lstStyle/>
          <a:p>
            <a:pPr marL="457200" lvl="0" indent="-346075" algn="l" rtl="0">
              <a:spcBef>
                <a:spcPts val="0"/>
              </a:spcBef>
              <a:spcAft>
                <a:spcPts val="0"/>
              </a:spcAft>
              <a:buSzPts val="1850"/>
              <a:buFont typeface="Arial"/>
              <a:buChar char="●"/>
            </a:pPr>
            <a:r>
              <a:rPr lang="en" sz="1850">
                <a:latin typeface="Arial"/>
                <a:ea typeface="Arial"/>
                <a:cs typeface="Arial"/>
                <a:sym typeface="Arial"/>
              </a:rPr>
              <a:t>Modular exponentiation is done using an efficient algorithm called the K-ary LR method</a:t>
            </a:r>
            <a:endParaRPr sz="1850">
              <a:latin typeface="Arial"/>
              <a:ea typeface="Arial"/>
              <a:cs typeface="Arial"/>
              <a:sym typeface="Arial"/>
            </a:endParaRPr>
          </a:p>
          <a:p>
            <a:pPr marL="457200" lvl="0" indent="-346075" algn="l" rtl="0">
              <a:spcBef>
                <a:spcPts val="0"/>
              </a:spcBef>
              <a:spcAft>
                <a:spcPts val="0"/>
              </a:spcAft>
              <a:buSzPts val="1850"/>
              <a:buFont typeface="Arial"/>
              <a:buChar char="●"/>
            </a:pPr>
            <a:r>
              <a:rPr lang="en" sz="1850">
                <a:latin typeface="Arial"/>
                <a:ea typeface="Arial"/>
                <a:cs typeface="Arial"/>
                <a:sym typeface="Arial"/>
              </a:rPr>
              <a:t>A large prime number is computed using nth_prime() function in keygen.py, which generates nth prime where n can be any value between 1000 and 10000. Also, caching the prime values in the local storage incase the same nth prime needs to be calculated again and not to waste any computation time</a:t>
            </a:r>
            <a:endParaRPr sz="1850">
              <a:latin typeface="Arial"/>
              <a:ea typeface="Arial"/>
              <a:cs typeface="Arial"/>
              <a:sym typeface="Arial"/>
            </a:endParaRPr>
          </a:p>
          <a:p>
            <a:pPr marL="457200" lvl="0" indent="-346075" algn="l" rtl="0">
              <a:spcBef>
                <a:spcPts val="0"/>
              </a:spcBef>
              <a:spcAft>
                <a:spcPts val="0"/>
              </a:spcAft>
              <a:buSzPts val="1850"/>
              <a:buFont typeface="Arial"/>
              <a:buChar char="●"/>
            </a:pPr>
            <a:r>
              <a:rPr lang="en" sz="1850">
                <a:latin typeface="Arial"/>
                <a:ea typeface="Arial"/>
                <a:cs typeface="Arial"/>
                <a:sym typeface="Arial"/>
              </a:rPr>
              <a:t>The public key of the user is (A, B, p) and is stored locally</a:t>
            </a:r>
            <a:endParaRPr sz="1850">
              <a:latin typeface="Arial"/>
              <a:ea typeface="Arial"/>
              <a:cs typeface="Arial"/>
              <a:sym typeface="Arial"/>
            </a:endParaRPr>
          </a:p>
          <a:p>
            <a:pPr marL="457200" lvl="0" indent="-346075" algn="l" rtl="0">
              <a:spcBef>
                <a:spcPts val="0"/>
              </a:spcBef>
              <a:spcAft>
                <a:spcPts val="0"/>
              </a:spcAft>
              <a:buSzPts val="1850"/>
              <a:buFont typeface="Arial"/>
              <a:buChar char="●"/>
            </a:pPr>
            <a:r>
              <a:rPr lang="en" sz="1850">
                <a:latin typeface="Arial"/>
                <a:ea typeface="Arial"/>
                <a:cs typeface="Arial"/>
                <a:sym typeface="Arial"/>
              </a:rPr>
              <a:t>‘X’ is the private key of the user, and it should be kept as secret</a:t>
            </a:r>
            <a:endParaRPr sz="1850">
              <a:latin typeface="Arial"/>
              <a:ea typeface="Arial"/>
              <a:cs typeface="Arial"/>
              <a:sym typeface="Arial"/>
            </a:endParaRPr>
          </a:p>
          <a:p>
            <a:pPr marL="457200" lvl="0" indent="-346075" algn="l" rtl="0">
              <a:spcBef>
                <a:spcPts val="0"/>
              </a:spcBef>
              <a:spcAft>
                <a:spcPts val="0"/>
              </a:spcAft>
              <a:buSzPts val="1850"/>
              <a:buFont typeface="Arial"/>
              <a:buChar char="●"/>
            </a:pPr>
            <a:r>
              <a:rPr lang="en" sz="1850">
                <a:latin typeface="Arial"/>
                <a:ea typeface="Arial"/>
                <a:cs typeface="Arial"/>
                <a:sym typeface="Arial"/>
              </a:rPr>
              <a:t>Computing x from (A, B, p) is computationally infeasible</a:t>
            </a:r>
            <a:endParaRPr sz="185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297500" y="393750"/>
            <a:ext cx="7038900" cy="567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2300"/>
              <a:t>Zero Knowledge Proof Implementation</a:t>
            </a:r>
            <a:endParaRPr/>
          </a:p>
          <a:p>
            <a:pPr marL="0" lvl="0" indent="0" algn="l" rtl="0">
              <a:spcBef>
                <a:spcPts val="0"/>
              </a:spcBef>
              <a:spcAft>
                <a:spcPts val="0"/>
              </a:spcAft>
              <a:buNone/>
            </a:pPr>
            <a:endParaRPr/>
          </a:p>
        </p:txBody>
      </p:sp>
      <p:sp>
        <p:nvSpPr>
          <p:cNvPr id="176" name="Google Shape;176;p20"/>
          <p:cNvSpPr txBox="1">
            <a:spLocks noGrp="1"/>
          </p:cNvSpPr>
          <p:nvPr>
            <p:ph type="body" idx="1"/>
          </p:nvPr>
        </p:nvSpPr>
        <p:spPr>
          <a:xfrm>
            <a:off x="1297500" y="1053100"/>
            <a:ext cx="7038900" cy="3842400"/>
          </a:xfrm>
          <a:prstGeom prst="rect">
            <a:avLst/>
          </a:prstGeom>
        </p:spPr>
        <p:txBody>
          <a:bodyPr spcFirstLastPara="1" wrap="square" lIns="91425" tIns="91425" rIns="91425" bIns="91425" anchor="t" anchorCtr="0">
            <a:noAutofit/>
          </a:bodyPr>
          <a:lstStyle/>
          <a:p>
            <a:pPr marL="1371600" lvl="0" indent="457200" algn="l" rtl="0">
              <a:spcBef>
                <a:spcPts val="0"/>
              </a:spcBef>
              <a:spcAft>
                <a:spcPts val="0"/>
              </a:spcAft>
              <a:buNone/>
            </a:pPr>
            <a:r>
              <a:rPr lang="en" sz="2000" u="sng">
                <a:latin typeface="Arial"/>
                <a:ea typeface="Arial"/>
                <a:cs typeface="Arial"/>
                <a:sym typeface="Arial"/>
              </a:rPr>
              <a:t>Verifying the transaction</a:t>
            </a:r>
            <a:endParaRPr sz="2000" u="sng">
              <a:latin typeface="Arial"/>
              <a:ea typeface="Arial"/>
              <a:cs typeface="Arial"/>
              <a:sym typeface="Arial"/>
            </a:endParaRPr>
          </a:p>
          <a:p>
            <a:pPr marL="457200" lvl="0" indent="-342900" algn="l" rtl="0">
              <a:spcBef>
                <a:spcPts val="1600"/>
              </a:spcBef>
              <a:spcAft>
                <a:spcPts val="0"/>
              </a:spcAft>
              <a:buSzPts val="1800"/>
              <a:buFont typeface="Arial"/>
              <a:buChar char="●"/>
            </a:pPr>
            <a:r>
              <a:rPr lang="en" sz="1800">
                <a:latin typeface="Arial"/>
                <a:ea typeface="Arial"/>
                <a:cs typeface="Arial"/>
                <a:sym typeface="Arial"/>
              </a:rPr>
              <a:t>Now when the user sends a message, it is treated as a transaction and to verify the transaction we use the following process :</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add_msg() function in server.py acts as prover and add_data() function in Blockchain.py acts as verifier</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Prover chooses some random integer between 0 and p-2 (inclusive). Sends to the verifier value of h, which is (A^r)mod(p), which is calculated using the K-ary LR method, which is an efficient modular exponentiation algorithm</a:t>
            </a:r>
            <a:endParaRPr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1297500" y="393750"/>
            <a:ext cx="7038900" cy="527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2300"/>
              <a:t>Zero Knowledge Proof Implementation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2" name="Google Shape;182;p21"/>
          <p:cNvSpPr txBox="1">
            <a:spLocks noGrp="1"/>
          </p:cNvSpPr>
          <p:nvPr>
            <p:ph type="body" idx="1"/>
          </p:nvPr>
        </p:nvSpPr>
        <p:spPr>
          <a:xfrm>
            <a:off x="1297500" y="1114075"/>
            <a:ext cx="7038900" cy="36492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Arial"/>
              <a:buChar char="●"/>
            </a:pPr>
            <a:r>
              <a:rPr lang="en" sz="1900">
                <a:latin typeface="Arial"/>
                <a:ea typeface="Arial"/>
                <a:cs typeface="Arial"/>
                <a:sym typeface="Arial"/>
              </a:rPr>
              <a:t>Verifier sends back a random bit ‘b’ (0 or 1)</a:t>
            </a:r>
            <a:endParaRPr sz="1900">
              <a:latin typeface="Arial"/>
              <a:ea typeface="Arial"/>
              <a:cs typeface="Arial"/>
              <a:sym typeface="Arial"/>
            </a:endParaRPr>
          </a:p>
          <a:p>
            <a:pPr marL="457200" lvl="0" indent="-349250" algn="l" rtl="0">
              <a:spcBef>
                <a:spcPts val="0"/>
              </a:spcBef>
              <a:spcAft>
                <a:spcPts val="0"/>
              </a:spcAft>
              <a:buSzPts val="1900"/>
              <a:buFont typeface="Arial"/>
              <a:buChar char="●"/>
            </a:pPr>
            <a:r>
              <a:rPr lang="en" sz="1900">
                <a:latin typeface="Arial"/>
                <a:ea typeface="Arial"/>
                <a:cs typeface="Arial"/>
                <a:sym typeface="Arial"/>
              </a:rPr>
              <a:t>Prover sends s = (r + b*x)mod(p-1) to the verifier</a:t>
            </a:r>
            <a:endParaRPr sz="1900">
              <a:latin typeface="Arial"/>
              <a:ea typeface="Arial"/>
              <a:cs typeface="Arial"/>
              <a:sym typeface="Arial"/>
            </a:endParaRPr>
          </a:p>
          <a:p>
            <a:pPr marL="457200" lvl="0" indent="-349250" algn="l" rtl="0">
              <a:spcBef>
                <a:spcPts val="0"/>
              </a:spcBef>
              <a:spcAft>
                <a:spcPts val="0"/>
              </a:spcAft>
              <a:buSzPts val="1900"/>
              <a:buFont typeface="Arial"/>
              <a:buChar char="●"/>
            </a:pPr>
            <a:r>
              <a:rPr lang="en" sz="1900">
                <a:latin typeface="Arial"/>
                <a:ea typeface="Arial"/>
                <a:cs typeface="Arial"/>
                <a:sym typeface="Arial"/>
              </a:rPr>
              <a:t>Verifier computes (A^s)mod(p) and verifier is add_data() function in blockchain.py which calls verifyTransaction() in blockchain.py which returns true if (A^s)mod(p) value is equal to (h*(B^b))mod(p) value</a:t>
            </a:r>
            <a:endParaRPr sz="1900">
              <a:latin typeface="Arial"/>
              <a:ea typeface="Arial"/>
              <a:cs typeface="Arial"/>
              <a:sym typeface="Arial"/>
            </a:endParaRPr>
          </a:p>
          <a:p>
            <a:pPr marL="457200" lvl="0" indent="-349250" algn="l" rtl="0">
              <a:spcBef>
                <a:spcPts val="0"/>
              </a:spcBef>
              <a:spcAft>
                <a:spcPts val="0"/>
              </a:spcAft>
              <a:buSzPts val="1900"/>
              <a:buFont typeface="Arial"/>
              <a:buChar char="●"/>
            </a:pPr>
            <a:r>
              <a:rPr lang="en" sz="1900">
                <a:latin typeface="Arial"/>
                <a:ea typeface="Arial"/>
                <a:cs typeface="Arial"/>
                <a:sym typeface="Arial"/>
              </a:rPr>
              <a:t>The add_msg() function in server.py performs this proof three times, and if all the three times the verifier sends true then the transaction is added to list of current transactions using add_data() function in blockchain.py</a:t>
            </a:r>
            <a:endParaRPr sz="19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1665</Words>
  <Application>Microsoft Office PowerPoint</Application>
  <PresentationFormat>On-screen Show (16:9)</PresentationFormat>
  <Paragraphs>101</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Montserrat</vt:lpstr>
      <vt:lpstr>Gill Sans</vt:lpstr>
      <vt:lpstr>Arial</vt:lpstr>
      <vt:lpstr>Lato</vt:lpstr>
      <vt:lpstr>Focus</vt:lpstr>
      <vt:lpstr>Chatroom Application using Blockchain  Cryptography (BITS F463) - Project</vt:lpstr>
      <vt:lpstr>Description</vt:lpstr>
      <vt:lpstr>Description</vt:lpstr>
      <vt:lpstr>Important Functions</vt:lpstr>
      <vt:lpstr>createBlock() in Blockchain.py</vt:lpstr>
      <vt:lpstr>Zero Knowledge Proof Implementation</vt:lpstr>
      <vt:lpstr>Zero Knowledge Proof Implementation</vt:lpstr>
      <vt:lpstr>Zero Knowledge Proof Implementation </vt:lpstr>
      <vt:lpstr>Zero Knowledge Proof Implementation  </vt:lpstr>
      <vt:lpstr>Zero Knowledge Proof Implementation   </vt:lpstr>
      <vt:lpstr>Proof of work Implementation</vt:lpstr>
      <vt:lpstr>Proof of work Implementation </vt:lpstr>
      <vt:lpstr>Proof of work Implementation </vt:lpstr>
      <vt:lpstr>Proof of work Implementation  </vt:lpstr>
      <vt:lpstr>viewUser() in server.py</vt:lpstr>
      <vt:lpstr>Why do we need blockchain in chat based applications?</vt:lpstr>
      <vt:lpstr>Why do we need blockchain in chat based applications? </vt:lpstr>
      <vt:lpstr>Distributed System </vt:lpstr>
      <vt:lpstr>     Interface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Chatroom Application using Blockchain  Cryptography (BITS F463) - Project</dc:title>
  <cp:lastModifiedBy>Rohith Saranga</cp:lastModifiedBy>
  <cp:revision>3</cp:revision>
  <dcterms:modified xsi:type="dcterms:W3CDTF">2020-04-26T04:41:28Z</dcterms:modified>
</cp:coreProperties>
</file>