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17"/>
  </p:notesMasterIdLst>
  <p:handoutMasterIdLst>
    <p:handoutMasterId r:id="rId18"/>
  </p:handoutMasterIdLst>
  <p:sldIdLst>
    <p:sldId id="258" r:id="rId5"/>
    <p:sldId id="284" r:id="rId6"/>
    <p:sldId id="261" r:id="rId7"/>
    <p:sldId id="262" r:id="rId8"/>
    <p:sldId id="294" r:id="rId9"/>
    <p:sldId id="264" r:id="rId10"/>
    <p:sldId id="266" r:id="rId11"/>
    <p:sldId id="293" r:id="rId12"/>
    <p:sldId id="295" r:id="rId13"/>
    <p:sldId id="296" r:id="rId14"/>
    <p:sldId id="297" r:id="rId15"/>
    <p:sldId id="29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9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7/29/2024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533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2779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2155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8266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6621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998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816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018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FB0D-6DB6-450D-981E-DB5B064ABC8F}" type="datetime1">
              <a:rPr lang="en-US" noProof="0" smtClean="0"/>
              <a:t>7/29/2024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B9C849-F1D8-4230-9F2F-9250D675BB2A}" type="datetime1">
              <a:rPr lang="en-US" noProof="0" smtClean="0"/>
              <a:t>7/29/2024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7022-84E8-42F0-8AEA-ADED76AFD446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4C0741-442A-4788-81DA-4F081D559C5A}" type="datetime1">
              <a:rPr lang="en-US" noProof="0" smtClean="0"/>
              <a:t>7/29/2024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0BDB9F-6784-464D-8ED7-29E60E2B21A9}" type="datetime1">
              <a:rPr lang="en-US" noProof="0" smtClean="0"/>
              <a:t>7/29/2024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A3ABBD-A00D-4624-9D57-736F5DDBFABC}" type="datetime1">
              <a:rPr lang="en-US" noProof="0" smtClean="0"/>
              <a:t>7/29/2024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BF20AA-C418-460A-B9CF-8F3DD94C436D}" type="datetime1">
              <a:rPr lang="en-US" noProof="0" smtClean="0"/>
              <a:t>7/29/2024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3F5CE0-F8B8-4EAA-822E-6451047E7D5F}" type="datetime1">
              <a:rPr lang="en-US" noProof="0" smtClean="0"/>
              <a:t>7/29/2024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F8AE65-7CE3-49A8-B2CC-A5A64E5730FA}" type="datetime1">
              <a:rPr lang="en-US" noProof="0" smtClean="0"/>
              <a:t>7/29/2024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46700-360D-4474-9946-7580E8968658}" type="datetime1">
              <a:rPr lang="en-US" noProof="0" smtClean="0"/>
              <a:t>7/29/2024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67F3-A942-43B7-9681-6435F4941075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650-8C82-4FB0-9266-0148B376A8CE}" type="datetime1">
              <a:rPr lang="en-US" noProof="0" smtClean="0"/>
              <a:t>7/29/2024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6BB9-001A-4B59-8C51-603E71AE3226}" type="datetime1">
              <a:rPr lang="en-US" noProof="0" smtClean="0"/>
              <a:t>7/29/2024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E01-3159-42E8-9946-B3F7564EBC72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1FC6A6-F894-471F-8AA4-AE4112290279}" type="datetime1">
              <a:rPr lang="en-US" noProof="0" smtClean="0"/>
              <a:t>7/29/2024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3D98FD-B63D-46E0-B974-EC5BBAC02E27}" type="datetime1">
              <a:rPr lang="en-US" noProof="0" smtClean="0"/>
              <a:t>7/29/2024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ECCD-A9BB-4C40-8999-9FDE0B2AF02D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1315-80A2-4A6F-99BC-2337EDBA509A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FCEE-D38D-4315-8661-B8B16CE6B114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909053-E1DD-4959-BC7A-C98D3D2614DC}" type="datetime1">
              <a:rPr lang="en-US" noProof="0" smtClean="0"/>
              <a:t>7/29/2024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10F8E8D-DF54-49BE-BDBC-401B280C4E3C}" type="datetime1">
              <a:rPr lang="en-US" noProof="0" smtClean="0"/>
              <a:t>7/29/2024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7D5F6B1-1228-4C2A-AE2C-950C34054C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3119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9400" y="699796"/>
            <a:ext cx="4526280" cy="3286669"/>
          </a:xfrm>
        </p:spPr>
        <p:txBody>
          <a:bodyPr/>
          <a:lstStyle/>
          <a:p>
            <a:r>
              <a:rPr lang="en-IN" dirty="0"/>
              <a:t>B</a:t>
            </a:r>
            <a:r>
              <a:rPr lang="en-US" dirty="0" err="1"/>
              <a:t>ike</a:t>
            </a:r>
            <a:r>
              <a:rPr lang="en-US" dirty="0"/>
              <a:t> Share Analysis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+mj-lt"/>
              </a:rPr>
              <a:t>Case study by bipin </a:t>
            </a:r>
            <a:r>
              <a:rPr lang="en-US" b="1" dirty="0" err="1">
                <a:solidFill>
                  <a:schemeClr val="tx1"/>
                </a:solidFill>
                <a:latin typeface="+mj-lt"/>
              </a:rPr>
              <a:t>kumar</a:t>
            </a:r>
            <a:endParaRPr lang="en-US" b="1" dirty="0">
              <a:solidFill>
                <a:schemeClr val="tx1"/>
              </a:solidFill>
              <a:latin typeface="+mj-lt"/>
            </a:endParaRPr>
          </a:p>
          <a:p>
            <a:r>
              <a:rPr lang="en-US" b="1" dirty="0">
                <a:solidFill>
                  <a:schemeClr val="tx1"/>
                </a:solidFill>
                <a:latin typeface="+mj-lt"/>
              </a:rPr>
              <a:t>29 July 2024</a:t>
            </a:r>
          </a:p>
        </p:txBody>
      </p:sp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46B020-2B12-4533-AB98-A078339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E7516D5-86C5-48B5-8E66-B9E6F735DF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4" r="4374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D22D53-586E-4F80-B549-03B4A942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>
                <a:latin typeface="+mj-lt"/>
              </a:rPr>
              <a:t>Can revisit pricing policies to reduce pricing for short trips.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This will address customers who avoid short trips because it charge more to non members.</a:t>
            </a:r>
          </a:p>
        </p:txBody>
      </p:sp>
    </p:spTree>
    <p:extLst>
      <p:ext uri="{BB962C8B-B14F-4D97-AF65-F5344CB8AC3E}">
        <p14:creationId xmlns:p14="http://schemas.microsoft.com/office/powerpoint/2010/main" val="217929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</a:t>
            </a:r>
            <a:r>
              <a:rPr lang="en-US" dirty="0" err="1"/>
              <a:t>onclusion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FC70B0-5D08-4BDC-852E-3FD7214D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3855" y="610853"/>
            <a:ext cx="5625945" cy="4642517"/>
          </a:xfrm>
        </p:spPr>
        <p:txBody>
          <a:bodyPr numCol="1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400" dirty="0" err="1"/>
              <a:t>Analyzed</a:t>
            </a:r>
            <a:r>
              <a:rPr lang="en-IN" sz="2400" dirty="0"/>
              <a:t> bike sharing data.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400" dirty="0"/>
              <a:t>Identified difference in usage patterns of members and non members.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400" dirty="0"/>
              <a:t>Recommended for the best possible solution forward to attract non members to purchase membership.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9356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305886-8ACA-4ED6-AA5B-215F6D7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rgbClr val="FFFFFF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FC70B0-5D08-4BDC-852E-3FD7214D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3855" y="610853"/>
            <a:ext cx="5625945" cy="4642517"/>
          </a:xfrm>
        </p:spPr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Problem Statement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Data Analysis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Key Findings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Recommendations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</a:t>
            </a:r>
            <a:r>
              <a:rPr lang="en-US" dirty="0" err="1"/>
              <a:t>roblem</a:t>
            </a:r>
            <a:r>
              <a:rPr lang="en-US" dirty="0"/>
              <a:t> Statement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922" y="1148703"/>
            <a:ext cx="5210564" cy="39773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analyze last 12 years of bike sharing data to find out the difference between the usage patterns of casual users and subscribed members.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70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46B020-2B12-4533-AB98-A078339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ANALYSIS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E7516D5-86C5-48B5-8E66-B9E6F735DF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4" r="4374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D22D53-586E-4F80-B549-03B4A942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>
                <a:latin typeface="+mj-lt"/>
              </a:rPr>
              <a:t>Analyzed all 12 months of data for uniformity.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Manipulated Data using Python pandas library.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Visualize data using Microsoft Power BI.</a:t>
            </a:r>
          </a:p>
        </p:txBody>
      </p:sp>
    </p:spTree>
    <p:extLst>
      <p:ext uri="{BB962C8B-B14F-4D97-AF65-F5344CB8AC3E}">
        <p14:creationId xmlns:p14="http://schemas.microsoft.com/office/powerpoint/2010/main" val="180767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7" y="516836"/>
            <a:ext cx="3697683" cy="196023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Key Findings</a:t>
            </a:r>
          </a:p>
        </p:txBody>
      </p:sp>
      <p:cxnSp>
        <p:nvCxnSpPr>
          <p:cNvPr id="30" name="Straight Connector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90855"/>
            <a:ext cx="3084844" cy="3311766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>
                <a:latin typeface="+mj-lt"/>
              </a:rPr>
              <a:t>Out of total rides taken, only about 34% rides were taken by casual users.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3634FB2-CF5B-4C8E-9EF0-593506A28F3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0728" y="10"/>
            <a:ext cx="81112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7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6DB04AA-2B2C-4162-AD6D-1FF80268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1306" y="286603"/>
            <a:ext cx="4204373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Findings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CBAAA8-DE36-46A7-8728-72C3486FD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1306" y="2108201"/>
            <a:ext cx="4204374" cy="3760891"/>
          </a:xfrm>
        </p:spPr>
        <p:txBody>
          <a:bodyPr vert="horz" lIns="0" tIns="45720" rIns="0" bIns="45720" rtlCol="0">
            <a:normAutofit/>
          </a:bodyPr>
          <a:lstStyle/>
          <a:p>
            <a:pPr marL="430213" indent="-342900"/>
            <a:r>
              <a:rPr lang="en-IN" dirty="0">
                <a:latin typeface="+mj-lt"/>
              </a:rPr>
              <a:t>Casual users increase almost by 100% on weekend days.</a:t>
            </a:r>
          </a:p>
          <a:p>
            <a:pPr marL="430213" indent="-342900"/>
            <a:r>
              <a:rPr lang="en-IN" dirty="0">
                <a:latin typeface="+mj-lt"/>
              </a:rPr>
              <a:t>Casual users do not prefer much to share bike on weekdays.</a:t>
            </a:r>
          </a:p>
          <a:p>
            <a:pPr marL="430213" indent="-342900"/>
            <a:r>
              <a:rPr lang="en-IN" dirty="0">
                <a:latin typeface="+mj-lt"/>
              </a:rPr>
              <a:t>Member Users are more uniform throughout the week.</a:t>
            </a:r>
            <a:endParaRPr lang="en-US" dirty="0">
              <a:latin typeface="+mj-lt"/>
            </a:endParaRP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4B2FFE9-6D1F-4DC1-8532-95405973AB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695128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97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7" y="516836"/>
            <a:ext cx="3697683" cy="196023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Key Findings</a:t>
            </a:r>
          </a:p>
        </p:txBody>
      </p:sp>
      <p:cxnSp>
        <p:nvCxnSpPr>
          <p:cNvPr id="30" name="Straight Connector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90855"/>
            <a:ext cx="3084844" cy="3311766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>
                <a:latin typeface="+mj-lt"/>
              </a:rPr>
              <a:t>Number of rides for members are way higher than casual users, except for weekends but even there gap exists.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3634FB2-CF5B-4C8E-9EF0-593506A28F3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0728" y="10"/>
            <a:ext cx="81112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2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7" y="516836"/>
            <a:ext cx="3697683" cy="196023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Key Findings</a:t>
            </a:r>
          </a:p>
        </p:txBody>
      </p:sp>
      <p:cxnSp>
        <p:nvCxnSpPr>
          <p:cNvPr id="30" name="Straight Connector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90855"/>
            <a:ext cx="3084844" cy="3311766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>
                <a:latin typeface="+mj-lt"/>
              </a:rPr>
              <a:t>Total time on rides for casual users on weekend days is more even then they take less number of rides.</a:t>
            </a:r>
          </a:p>
          <a:p>
            <a:r>
              <a:rPr lang="en-US" dirty="0">
                <a:latin typeface="+mj-lt"/>
              </a:rPr>
              <a:t>This is because they prefer long routes on weekends.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3634FB2-CF5B-4C8E-9EF0-593506A28F3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0728" y="10"/>
            <a:ext cx="81112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50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46B020-2B12-4533-AB98-A078339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E7516D5-86C5-48B5-8E66-B9E6F735DF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4" r="4374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D22D53-586E-4F80-B549-03B4A942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>
                <a:latin typeface="+mj-lt"/>
              </a:rPr>
              <a:t>Can come up with weekend only membership plan with limited usage for weekdays.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This will address customers who prefer to use bike on weekends for long trips.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This will also make our memberships fees more affordable.</a:t>
            </a:r>
          </a:p>
        </p:txBody>
      </p:sp>
    </p:spTree>
    <p:extLst>
      <p:ext uri="{BB962C8B-B14F-4D97-AF65-F5344CB8AC3E}">
        <p14:creationId xmlns:p14="http://schemas.microsoft.com/office/powerpoint/2010/main" val="30550877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51</TotalTime>
  <Words>298</Words>
  <Application>Microsoft Office PowerPoint</Application>
  <PresentationFormat>Widescreen</PresentationFormat>
  <Paragraphs>61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Wingdings</vt:lpstr>
      <vt:lpstr>RetrospectVTI</vt:lpstr>
      <vt:lpstr>Bike Share Analysis</vt:lpstr>
      <vt:lpstr>Agenda</vt:lpstr>
      <vt:lpstr>Problem Statement</vt:lpstr>
      <vt:lpstr>DATA ANALYSIS</vt:lpstr>
      <vt:lpstr>Key Findings</vt:lpstr>
      <vt:lpstr>Key Findings</vt:lpstr>
      <vt:lpstr>Key Findings</vt:lpstr>
      <vt:lpstr>Key Findings</vt:lpstr>
      <vt:lpstr>Recommendations</vt:lpstr>
      <vt:lpstr>Recommendations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Bipin Kumar</dc:creator>
  <cp:lastModifiedBy>Bipin Kumar</cp:lastModifiedBy>
  <cp:revision>1</cp:revision>
  <dcterms:created xsi:type="dcterms:W3CDTF">2024-07-29T11:17:02Z</dcterms:created>
  <dcterms:modified xsi:type="dcterms:W3CDTF">2024-07-29T12:08:14Z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