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44" r:id="rId3"/>
    <p:sldId id="341" r:id="rId4"/>
    <p:sldId id="337" r:id="rId5"/>
    <p:sldId id="336" r:id="rId6"/>
    <p:sldId id="342" r:id="rId7"/>
    <p:sldId id="345" r:id="rId8"/>
    <p:sldId id="346" r:id="rId9"/>
    <p:sldId id="340" r:id="rId10"/>
    <p:sldId id="347" r:id="rId11"/>
    <p:sldId id="354" r:id="rId12"/>
    <p:sldId id="353" r:id="rId13"/>
    <p:sldId id="356" r:id="rId14"/>
    <p:sldId id="355" r:id="rId15"/>
    <p:sldId id="308" r:id="rId16"/>
    <p:sldId id="266" r:id="rId17"/>
    <p:sldId id="267" r:id="rId18"/>
    <p:sldId id="357" r:id="rId19"/>
    <p:sldId id="358" r:id="rId20"/>
    <p:sldId id="274" r:id="rId21"/>
    <p:sldId id="278" r:id="rId22"/>
    <p:sldId id="348" r:id="rId23"/>
    <p:sldId id="276" r:id="rId24"/>
    <p:sldId id="271" r:id="rId25"/>
    <p:sldId id="320" r:id="rId26"/>
    <p:sldId id="323" r:id="rId27"/>
    <p:sldId id="350" r:id="rId28"/>
    <p:sldId id="352" r:id="rId29"/>
    <p:sldId id="351" r:id="rId30"/>
    <p:sldId id="3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7" autoAdjust="0"/>
    <p:restoredTop sz="78970" autoAdjust="0"/>
  </p:normalViewPr>
  <p:slideViewPr>
    <p:cSldViewPr snapToGrid="0">
      <p:cViewPr varScale="1">
        <p:scale>
          <a:sx n="61" d="100"/>
          <a:sy n="61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5489-6216-4AA5-8BA0-ECF65F45F29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5F0D-7FFD-4E00-93A2-DA85D200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protractor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 is a pretty basic service that allows you to</a:t>
            </a:r>
            <a:r>
              <a:rPr lang="en-US" baseline="0" dirty="0" smtClean="0"/>
              <a:t> store any type of data into a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It can be a simple data type, an object, a function, or whatever.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The value can now be injected into any controller, filter, or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you defined this service in Module X and your in Module 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worry about it. Make sure that Module Y includes Module X as a dependency, then inject the service from Module 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In the code example you see how we define the service and how we inject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write a function as if it were a constructor, using the “this” keyword to set property names and functions that are part of the constructor.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first inject this service into another controller, filter, or service it will build a singleton from the constructor.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subsequent injections of the service will get the same singleton.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End-to-end tests (ensure that the application as a whole operates as expected) -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Protractor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E2E test framework for Angular.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Bascially</a:t>
            </a:r>
            <a:r>
              <a:rPr lang="en-US" dirty="0" smtClean="0"/>
              <a:t> you</a:t>
            </a:r>
            <a:r>
              <a:rPr lang="en-US" baseline="0" dirty="0" smtClean="0"/>
              <a:t> create the project (scaffolding, dependency management) 2) Develop (write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, JS), 3) Test 4) Build (</a:t>
            </a:r>
            <a:r>
              <a:rPr lang="en-US" baseline="0" dirty="0" err="1" smtClean="0"/>
              <a:t>Preporcess</a:t>
            </a:r>
            <a:r>
              <a:rPr lang="en-US" baseline="0" dirty="0" smtClean="0"/>
              <a:t>, minify, optimize images) and finally deploy. There tools makes the build process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Bootstrapping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(document).ready(function() {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[]);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angular.bootstrap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(document, [‘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’]);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module</a:t>
            </a:r>
            <a:r>
              <a:rPr lang="en-US" baseline="0" dirty="0" smtClean="0"/>
              <a:t> runs it has two phases that you can link into.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phase runs early, before most services, objects, and data are available within the JavaScript.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run phase happens after the services, objects, and data have been defined.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times when you will want to run some code before those service, objects, and data are defined. We’ll see that in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container for code for the different parts of your applications.</a:t>
            </a:r>
          </a:p>
          <a:p>
            <a:r>
              <a:rPr lang="en-US" dirty="0" smtClean="0"/>
              <a:t>A module is used to define </a:t>
            </a:r>
            <a:r>
              <a:rPr lang="en-US" b="1" dirty="0" smtClean="0"/>
              <a:t>services</a:t>
            </a:r>
            <a:r>
              <a:rPr lang="en-US" dirty="0" smtClean="0"/>
              <a:t> that are reusable by both the HTML document and other modules: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Constant, Value</a:t>
            </a:r>
          </a:p>
          <a:p>
            <a:pPr lvl="1"/>
            <a:r>
              <a:rPr lang="en-US" dirty="0" smtClean="0"/>
              <a:t>Factory, Provider, Service</a:t>
            </a:r>
          </a:p>
          <a:p>
            <a:pPr lvl="1"/>
            <a:r>
              <a:rPr lang="en-US" dirty="0" smtClean="0"/>
              <a:t>Filter</a:t>
            </a:r>
          </a:p>
          <a:p>
            <a:r>
              <a:rPr lang="en-US" b="1" dirty="0" smtClean="0"/>
              <a:t>Best Practice:</a:t>
            </a:r>
            <a:r>
              <a:rPr lang="en-US" dirty="0" smtClean="0"/>
              <a:t> Divide your code into modules with distinct functionality. Don’t put everything in one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5F0D-7FFD-4E00-93A2-DA85D2008A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65113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58AE-7298-4CA4-910B-18D4356466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2D64-E37F-47DD-9EB9-FF570DC4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ma-runner/karm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smine.github.i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hyperlink" Target="http://cdn.tsq.me/ebook/AngularJS%20Test%20Drive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wer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6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Development with AngularJS</a:t>
            </a:r>
            <a:endParaRPr lang="en-US" sz="6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8726" y="5204200"/>
            <a:ext cx="3454400" cy="11303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Presented by:</a:t>
            </a:r>
          </a:p>
          <a:p>
            <a:pPr algn="r"/>
            <a:r>
              <a:rPr lang="en-US" sz="3600" b="1" dirty="0" smtClean="0"/>
              <a:t>Bipin Upadhyaya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3399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98987"/>
              </p:ext>
            </p:extLst>
          </p:nvPr>
        </p:nvGraphicFramePr>
        <p:xfrm>
          <a:off x="112294" y="1684421"/>
          <a:ext cx="1196741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953"/>
                <a:gridCol w="8509459"/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 Binding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Syncing of the data between the Scope and the HTML (two ways)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Scope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Context where the model data is stored so that templates and controllers can access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Directive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Allows developer to extend HTML with own elements and attributes (reusable pieces)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Template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HTML with additional markup used to describe what should be displayed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Compiler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Processes the template to generate HTML for the browser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Dependency Injection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Fetching and setting up all the functionality needed by a component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Module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container for all the parts of an application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 smtClean="0"/>
                        <a:t>Service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way of packaging functionality to make it available to any view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Concepts and Terminology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Ecosystem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ependency Injec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22" y="1641962"/>
            <a:ext cx="9421561" cy="52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28421" y="6304547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Ref.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7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bootstrapping AngularJS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07" y="1753757"/>
            <a:ext cx="8128836" cy="5088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28421" y="6304547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Ref.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6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2638" y="2728717"/>
            <a:ext cx="8667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(‘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AngularApp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7893776" y="1854331"/>
            <a:ext cx="2484997" cy="575612"/>
          </a:xfrm>
          <a:prstGeom prst="wedgeRectCallout">
            <a:avLst>
              <a:gd name="adj1" fmla="val 26673"/>
              <a:gd name="adj2" fmla="val 95505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What's the Array for?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377" y="3933364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helperModule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729203" y="4944242"/>
            <a:ext cx="3640880" cy="569885"/>
          </a:xfrm>
          <a:prstGeom prst="wedgeRectCallout">
            <a:avLst>
              <a:gd name="adj1" fmla="val -75639"/>
              <a:gd name="adj2" fmla="val -69723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that </a:t>
            </a:r>
            <a:r>
              <a:rPr lang="en-US" sz="1867" b="1" dirty="0" err="1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demoApp</a:t>
            </a:r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depends 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Creating a Module</a:t>
            </a:r>
            <a:endParaRPr lang="en-US" sz="5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68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Phases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44967" cy="3684588"/>
          </a:xfrm>
        </p:spPr>
        <p:txBody>
          <a:bodyPr/>
          <a:lstStyle/>
          <a:p>
            <a:r>
              <a:rPr lang="en-US" dirty="0" smtClean="0"/>
              <a:t>happens </a:t>
            </a:r>
            <a:r>
              <a:rPr lang="en-US" dirty="0" smtClean="0"/>
              <a:t>early while the application is still being built. Only </a:t>
            </a:r>
            <a:r>
              <a:rPr lang="en-US" dirty="0" smtClean="0"/>
              <a:t>provider services </a:t>
            </a:r>
            <a:r>
              <a:rPr lang="en-US" dirty="0" smtClean="0"/>
              <a:t>and constant services are ready for dependency injection at this stage.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0188" y="1681163"/>
            <a:ext cx="4425199" cy="823912"/>
          </a:xfrm>
        </p:spPr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7632" y="2505075"/>
            <a:ext cx="5183188" cy="3684588"/>
          </a:xfrm>
        </p:spPr>
        <p:txBody>
          <a:bodyPr/>
          <a:lstStyle/>
          <a:p>
            <a:r>
              <a:rPr lang="en-US" dirty="0" smtClean="0"/>
              <a:t>happens </a:t>
            </a:r>
            <a:r>
              <a:rPr lang="en-US" dirty="0" smtClean="0"/>
              <a:t>once the module has loaded all of its services and dependencies.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0747" y="4207912"/>
            <a:ext cx="59518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run first'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run second'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Components and Dependency Injection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lets you inject </a:t>
            </a:r>
            <a:r>
              <a:rPr lang="en-US" b="1" dirty="0" smtClean="0"/>
              <a:t>services</a:t>
            </a:r>
            <a:r>
              <a:rPr lang="en-US" dirty="0" smtClean="0"/>
              <a:t> (either from its own module or from other modules) with the following pattern: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44905" y="3008107"/>
            <a:ext cx="100584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AngularApp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 })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... })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Using Directives and Data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ng-app= “</a:t>
            </a:r>
            <a:r>
              <a:rPr lang="en-US" sz="18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AngularApp</a:t>
            </a:r>
            <a:r>
              <a:rPr lang="en-US" sz="1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-model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{{ </a:t>
            </a:r>
            <a:r>
              <a:rPr lang="en-US" sz="1800" b="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=“scripts/angular.js"&gt;&lt;/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156544" y="1600202"/>
            <a:ext cx="1980109" cy="465137"/>
          </a:xfrm>
          <a:prstGeom prst="wedgeRectCallout">
            <a:avLst>
              <a:gd name="adj1" fmla="val -83379"/>
              <a:gd name="adj2" fmla="val 592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656972" y="3178864"/>
            <a:ext cx="1981200" cy="437776"/>
          </a:xfrm>
          <a:prstGeom prst="wedgeRectCallout">
            <a:avLst>
              <a:gd name="adj1" fmla="val -13717"/>
              <a:gd name="adj2" fmla="val 126311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205797" y="4767615"/>
            <a:ext cx="2784317" cy="573597"/>
          </a:xfrm>
          <a:prstGeom prst="wedgeRectCallout">
            <a:avLst>
              <a:gd name="adj1" fmla="val -56829"/>
              <a:gd name="adj2" fmla="val -10549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 Expression</a:t>
            </a:r>
          </a:p>
        </p:txBody>
      </p:sp>
    </p:spTree>
    <p:extLst>
      <p:ext uri="{BB962C8B-B14F-4D97-AF65-F5344CB8AC3E}">
        <p14:creationId xmlns:p14="http://schemas.microsoft.com/office/powerpoint/2010/main" val="1413581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026" y="1992963"/>
            <a:ext cx="104684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-app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="names=['Dave','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Napur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','Heedy','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Shriva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']"&gt;</a:t>
            </a:r>
            <a:b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Looping with the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-repeat Directive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it-IT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data-ng-repeat</a:t>
            </a:r>
            <a:r>
              <a:rPr lang="it-IT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in names"&gt;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it-IT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443928" y="5210913"/>
            <a:ext cx="2438400" cy="575211"/>
          </a:xfrm>
          <a:prstGeom prst="wedgeRectCallout">
            <a:avLst>
              <a:gd name="adj1" fmla="val -30978"/>
              <a:gd name="adj2" fmla="val -129478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Iterate through names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Iterating with the </a:t>
            </a:r>
            <a:r>
              <a:rPr lang="en-US" sz="5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ng</a:t>
            </a:r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-repeat Directive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183" y="1068766"/>
            <a:ext cx="2298596" cy="56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6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Custom Directive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defining a directive in JavaScript, the name is in camel case format:</a:t>
            </a:r>
          </a:p>
          <a:p>
            <a:endParaRPr lang="en-US" dirty="0"/>
          </a:p>
          <a:p>
            <a:r>
              <a:rPr lang="en-US" dirty="0" smtClean="0"/>
              <a:t>When we activate that directive we use a lower case form: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12759" y="2670442"/>
            <a:ext cx="78445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myDirective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 }])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25029" y="4283757"/>
            <a:ext cx="5584371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&lt;my-directive&gt;&lt;/my-directive&gt;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my-directive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Custom Directive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8" y="3048188"/>
            <a:ext cx="6315075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7035" y="5232583"/>
            <a:ext cx="24521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comment directives must set replace to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74305"/>
            <a:ext cx="5715000" cy="132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05" y="4135483"/>
            <a:ext cx="3171825" cy="9715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739739" y="3766151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in 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4553" y="2582125"/>
            <a:ext cx="2033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Define the directive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6344" y="1321356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it in HMTL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package manager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Image result for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5" y="1920932"/>
            <a:ext cx="2905125" cy="1571625"/>
          </a:xfrm>
          <a:prstGeom prst="rect">
            <a:avLst/>
          </a:prstGeom>
        </p:spPr>
      </p:pic>
      <p:pic>
        <p:nvPicPr>
          <p:cNvPr id="3076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06" y="-632815"/>
            <a:ext cx="3719784" cy="18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5576" y="3628546"/>
            <a:ext cx="11198224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Node.js </a:t>
            </a:r>
            <a:r>
              <a:rPr lang="en-US" sz="3200" dirty="0"/>
              <a:t>Package Management (</a:t>
            </a:r>
            <a:r>
              <a:rPr lang="en-US" sz="3200" dirty="0" smtClean="0"/>
              <a:t>NPM)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 smtClean="0"/>
              <a:t>Package </a:t>
            </a:r>
            <a:r>
              <a:rPr lang="en-US" sz="3200" dirty="0"/>
              <a:t>manager for Node.js </a:t>
            </a:r>
            <a:r>
              <a:rPr lang="en-US" sz="3200" dirty="0" smtClean="0"/>
              <a:t>modules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dirty="0" smtClean="0"/>
              <a:t>Initializes </a:t>
            </a:r>
            <a:r>
              <a:rPr lang="en-US" sz="3200" dirty="0"/>
              <a:t>an empty Node.js project with </a:t>
            </a:r>
            <a:r>
              <a:rPr lang="en-US" sz="3200" b="1" dirty="0" err="1">
                <a:solidFill>
                  <a:srgbClr val="C00000"/>
                </a:solidFill>
              </a:rPr>
              <a:t>package.json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54688" y="2445134"/>
            <a:ext cx="18437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9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 bwMode="auto">
          <a:xfrm>
            <a:off x="9714697" y="2839960"/>
            <a:ext cx="0" cy="64906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8953900" y="3469693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18681" y="3478435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297100" y="3471917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4663641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00725" y="2187583"/>
            <a:ext cx="86106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</a:t>
            </a:r>
            <a:endParaRPr lang="en-US" sz="2000" b="1" dirty="0"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3473316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 err="1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sz="2400" b="1" dirty="0"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562725" y="4064507"/>
            <a:ext cx="0" cy="58025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861431" y="2852279"/>
            <a:ext cx="0" cy="64906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116275" y="4097993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16275" y="4717543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021000" y="2842652"/>
            <a:ext cx="0" cy="64906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562325" y="2849584"/>
            <a:ext cx="0" cy="64906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3777844" y="1369213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-app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Modules are Containers</a:t>
            </a:r>
            <a:endParaRPr lang="en-US" sz="5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 Gothic Com Thin" panose="020B020403050302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116275" y="5334000"/>
            <a:ext cx="1447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537687" y="3469693"/>
            <a:ext cx="1470659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4261587" y="2840428"/>
            <a:ext cx="0" cy="64906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7407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Defining Routes</a:t>
            </a:r>
            <a:endParaRPr lang="en-US" sz="5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 Gothic Com Thin" panose="020B02040305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" y="1371602"/>
            <a:ext cx="8534400" cy="468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867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67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sz="1867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r>
              <a:rPr lang="en-US" sz="1867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demoApp.config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.when(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templateUrl: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'View1.html'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.when(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'/view2'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controller: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templateUrl: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'View2.html'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.otherwise({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867" dirty="0"/>
          </a:p>
        </p:txBody>
      </p:sp>
      <p:sp>
        <p:nvSpPr>
          <p:cNvPr id="6" name="Rectangular Callout 5"/>
          <p:cNvSpPr/>
          <p:nvPr/>
        </p:nvSpPr>
        <p:spPr>
          <a:xfrm>
            <a:off x="6893084" y="2068912"/>
            <a:ext cx="2209800" cy="685800"/>
          </a:xfrm>
          <a:prstGeom prst="wedgeRectCallout">
            <a:avLst>
              <a:gd name="adj1" fmla="val -92393"/>
              <a:gd name="adj2" fmla="val 6280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Module Routes</a:t>
            </a:r>
          </a:p>
        </p:txBody>
      </p:sp>
    </p:spTree>
    <p:extLst>
      <p:ext uri="{BB962C8B-B14F-4D97-AF65-F5344CB8AC3E}">
        <p14:creationId xmlns:p14="http://schemas.microsoft.com/office/powerpoint/2010/main" val="1598972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  <a:endParaRPr lang="en-US" sz="5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71424"/>
            <a:ext cx="10904621" cy="845534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Formats </a:t>
            </a:r>
            <a:r>
              <a:rPr lang="en-US" sz="2800" dirty="0"/>
              <a:t>the value of an expression for display to the user. </a:t>
            </a:r>
            <a:endParaRPr lang="en-US" sz="2800" dirty="0" smtClean="0"/>
          </a:p>
          <a:p>
            <a:r>
              <a:rPr lang="en-US" sz="2800" dirty="0" smtClean="0"/>
              <a:t>Filter </a:t>
            </a:r>
            <a:r>
              <a:rPr lang="en-US" sz="2800" dirty="0"/>
              <a:t>can be used in view templates, controllers or services </a:t>
            </a:r>
            <a:r>
              <a:rPr lang="en-US" sz="2800" dirty="0" smtClean="0"/>
              <a:t>&amp; it </a:t>
            </a:r>
            <a:r>
              <a:rPr lang="en-US" sz="2800" dirty="0"/>
              <a:t>is easy to define your own filter.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141" y="2998870"/>
            <a:ext cx="8763000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67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867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67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="cust in customers | orderBy:'name'"&gt;</a:t>
            </a:r>
            <a:b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sz="1867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cust.name | uppercase </a:t>
            </a:r>
            <a:r>
              <a:rPr lang="it-IT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br>
              <a:rPr lang="it-IT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867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67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67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754487" y="4398526"/>
            <a:ext cx="2729900" cy="685800"/>
          </a:xfrm>
          <a:prstGeom prst="wedgeRectCallout">
            <a:avLst>
              <a:gd name="adj1" fmla="val 41327"/>
              <a:gd name="adj2" fmla="val -109829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customers by name property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41" y="5329055"/>
            <a:ext cx="10759947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67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67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nameText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67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67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67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customers | </a:t>
            </a:r>
            <a:r>
              <a:rPr lang="en-US" sz="1867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filter:nameText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867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:'name'"&gt;</a:t>
            </a:r>
            <a:b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cust.name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cust.city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67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67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67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67" dirty="0"/>
          </a:p>
        </p:txBody>
      </p:sp>
      <p:sp>
        <p:nvSpPr>
          <p:cNvPr id="9" name="Rectangular Callout 8"/>
          <p:cNvSpPr/>
          <p:nvPr/>
        </p:nvSpPr>
        <p:spPr>
          <a:xfrm>
            <a:off x="6912353" y="4884814"/>
            <a:ext cx="2209800" cy="651767"/>
          </a:xfrm>
          <a:prstGeom prst="wedgeRectCallout">
            <a:avLst>
              <a:gd name="adj1" fmla="val -37076"/>
              <a:gd name="adj2" fmla="val 109119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customers by model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164" y="2910526"/>
            <a:ext cx="2633804" cy="27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7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8298" y="1738477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AngularApp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demoApp.controller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($scope)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328498" y="2271876"/>
            <a:ext cx="2209800" cy="609601"/>
          </a:xfrm>
          <a:prstGeom prst="wedgeRectCallout">
            <a:avLst>
              <a:gd name="adj1" fmla="val -73228"/>
              <a:gd name="adj2" fmla="val -67723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Module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289898" y="2789623"/>
            <a:ext cx="2209800" cy="609601"/>
          </a:xfrm>
          <a:prstGeom prst="wedgeRectCallout">
            <a:avLst>
              <a:gd name="adj1" fmla="val 36972"/>
              <a:gd name="adj2" fmla="val 76838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Controller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Creating a Controller in a Module</a:t>
            </a:r>
          </a:p>
        </p:txBody>
      </p:sp>
    </p:spTree>
    <p:extLst>
      <p:ext uri="{BB962C8B-B14F-4D97-AF65-F5344CB8AC3E}">
        <p14:creationId xmlns:p14="http://schemas.microsoft.com/office/powerpoint/2010/main" val="3779922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910" y="1639489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ng-controller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Adding a Simple Controller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data-ng-repeat</a:t>
            </a: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="cust in customers"&gt;</a:t>
            </a:r>
            <a:b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it-IT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cust.name 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- {{ </a:t>
            </a:r>
            <a:r>
              <a:rPr lang="it-IT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cust.city 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b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SimpleController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($scope) {</a:t>
            </a: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name: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'Dave Jones'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'Phoenix'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name: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'Jamie Riley'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'Atlanta'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name: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'Heedy Wahlin'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'Chandler'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name: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'Thomas Winter'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'Seattle'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9321498" y="1723447"/>
            <a:ext cx="2209800" cy="685800"/>
          </a:xfrm>
          <a:prstGeom prst="wedgeRectCallout">
            <a:avLst>
              <a:gd name="adj1" fmla="val -74453"/>
              <a:gd name="adj2" fmla="val -32535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the controller to use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111698" y="3731644"/>
            <a:ext cx="2209800" cy="685800"/>
          </a:xfrm>
          <a:prstGeom prst="wedgeRectCallout">
            <a:avLst>
              <a:gd name="adj1" fmla="val -74535"/>
              <a:gd name="adj2" fmla="val 59996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controller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27810" y="3143864"/>
            <a:ext cx="2209800" cy="685800"/>
          </a:xfrm>
          <a:prstGeom prst="wedgeRectCallout">
            <a:avLst>
              <a:gd name="adj1" fmla="val 37407"/>
              <a:gd name="adj2" fmla="val 9508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$scope injected dynamically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453708" y="2800964"/>
            <a:ext cx="2209800" cy="685800"/>
          </a:xfrm>
          <a:prstGeom prst="wedgeRectCallout">
            <a:avLst>
              <a:gd name="adj1" fmla="val -57983"/>
              <a:gd name="adj2" fmla="val -7614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$scope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4056" y="454510"/>
            <a:ext cx="10719531" cy="762000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Com Thin" panose="020B0204030503020204" pitchFamily="34" charset="0"/>
              </a:rPr>
              <a:t>Creating a View and Controller</a:t>
            </a:r>
            <a:endParaRPr lang="en-US" sz="5400" b="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33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recipe stores a value within an injectable service.</a:t>
            </a:r>
            <a:endParaRPr lang="en-US" dirty="0"/>
          </a:p>
          <a:p>
            <a:r>
              <a:rPr lang="en-US" dirty="0"/>
              <a:t>A value can store any service type: a string, a number, a function, and object, etc.</a:t>
            </a:r>
          </a:p>
          <a:p>
            <a:r>
              <a:rPr lang="en-US" dirty="0" smtClean="0"/>
              <a:t>This value of this service can now be injected into any controller, filter, or service.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63955" y="4005257"/>
            <a:ext cx="100584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module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AngularApp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value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'a12345654321x'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controller that injects the value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function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recipe will generate a singleton of an instantiated object.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4480" y="2460179"/>
            <a:ext cx="81229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service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'Jones'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//inject the person service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$scope.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9883739" y="2460179"/>
            <a:ext cx="2116478" cy="17008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$http </a:t>
            </a:r>
          </a:p>
          <a:p>
            <a:pPr algn="ctr"/>
            <a:r>
              <a:rPr lang="en-US" dirty="0" smtClean="0"/>
              <a:t>$q</a:t>
            </a:r>
          </a:p>
          <a:p>
            <a:pPr algn="ctr"/>
            <a:r>
              <a:rPr lang="en-US" dirty="0"/>
              <a:t>$timeout</a:t>
            </a:r>
          </a:p>
          <a:p>
            <a:pPr algn="ctr"/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Testing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</a:t>
            </a:r>
            <a:r>
              <a:rPr lang="en-US" dirty="0" smtClean="0"/>
              <a:t>designed </a:t>
            </a:r>
            <a:r>
              <a:rPr lang="en-US" dirty="0"/>
              <a:t>to be testable (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behavior-view separation, pre-bundled mocks, dependency injection).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Unit tests (ensure that the JavaScript code in our application is operating correctly) -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Karma Test Runner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4"/>
              </a:rPr>
              <a:t>Jasmine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dirty="0">
              <a:solidFill>
                <a:srgbClr val="000000"/>
              </a:solidFill>
              <a:latin typeface="Calibri" charset="0"/>
              <a:hlinkClick r:id="rId4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06905" y="4235115"/>
            <a:ext cx="9200148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Jasmine describes the test in natural language.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18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06" y="2353452"/>
            <a:ext cx="9801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describe</a:t>
            </a:r>
            <a:r>
              <a:rPr lang="en-US" sz="3600" dirty="0"/>
              <a:t> ("A simple test", function (){</a:t>
            </a:r>
          </a:p>
          <a:p>
            <a:r>
              <a:rPr lang="en-US" sz="3600" dirty="0"/>
              <a:t>  </a:t>
            </a:r>
            <a:r>
              <a:rPr lang="en-US" sz="3600" b="1" dirty="0">
                <a:solidFill>
                  <a:srgbClr val="FF0000"/>
                </a:solidFill>
              </a:rPr>
              <a:t>it</a:t>
            </a:r>
            <a:r>
              <a:rPr lang="en-US" sz="3600" dirty="0"/>
              <a:t>("contains a spec with expectations", function(){</a:t>
            </a:r>
          </a:p>
          <a:p>
            <a:r>
              <a:rPr lang="en-US" sz="3600" dirty="0"/>
              <a:t>	expect(true).</a:t>
            </a:r>
            <a:r>
              <a:rPr lang="en-US" sz="3600" dirty="0" err="1"/>
              <a:t>toEqual</a:t>
            </a:r>
            <a:r>
              <a:rPr lang="en-US" sz="3600" dirty="0"/>
              <a:t>(true);</a:t>
            </a:r>
          </a:p>
          <a:p>
            <a:r>
              <a:rPr lang="en-US" sz="3600" dirty="0" smtClean="0"/>
              <a:t>  });</a:t>
            </a:r>
            <a:endParaRPr lang="en-US" sz="3600" dirty="0"/>
          </a:p>
          <a:p>
            <a:r>
              <a:rPr lang="en-US" sz="3600" dirty="0" smtClean="0"/>
              <a:t>   });</a:t>
            </a:r>
            <a:endParaRPr lang="en-US" sz="3600" dirty="0"/>
          </a:p>
        </p:txBody>
      </p:sp>
      <p:sp>
        <p:nvSpPr>
          <p:cNvPr id="6" name="Rectangular Callout 5"/>
          <p:cNvSpPr/>
          <p:nvPr/>
        </p:nvSpPr>
        <p:spPr>
          <a:xfrm>
            <a:off x="1091923" y="1299411"/>
            <a:ext cx="2484997" cy="857818"/>
          </a:xfrm>
          <a:prstGeom prst="wedgeRectCallout">
            <a:avLst>
              <a:gd name="adj1" fmla="val 26673"/>
              <a:gd name="adj2" fmla="val 95505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TestSuite</a:t>
            </a:r>
            <a:r>
              <a:rPr lang="en-US" sz="2000" b="1" dirty="0"/>
              <a:t> begins with a call to </a:t>
            </a:r>
            <a:r>
              <a:rPr lang="en-US" sz="2000" b="1" dirty="0" smtClean="0"/>
              <a:t>describe()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0210" y="3777518"/>
            <a:ext cx="2254211" cy="857818"/>
          </a:xfrm>
          <a:prstGeom prst="wedgeRectCallout">
            <a:avLst>
              <a:gd name="adj1" fmla="val 55723"/>
              <a:gd name="adj2" fmla="val -106466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TestCase</a:t>
            </a:r>
            <a:r>
              <a:rPr lang="en-US" sz="2000" b="1" dirty="0"/>
              <a:t> (or spec) begins with a it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538218" y="4786865"/>
            <a:ext cx="2484997" cy="857818"/>
          </a:xfrm>
          <a:prstGeom prst="wedgeRectCallout">
            <a:avLst>
              <a:gd name="adj1" fmla="val -55958"/>
              <a:gd name="adj2" fmla="val -112077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Testcase</a:t>
            </a:r>
            <a:r>
              <a:rPr lang="en-US" sz="2000" b="1" dirty="0"/>
              <a:t> contains one or more matchers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65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27" y="57150"/>
            <a:ext cx="5457825" cy="68008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0" y="1744746"/>
            <a:ext cx="6204284" cy="2201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components through </a:t>
            </a:r>
            <a:r>
              <a:rPr lang="en-US" dirty="0" err="1" smtClean="0"/>
              <a:t>yo</a:t>
            </a:r>
            <a:r>
              <a:rPr lang="en-US" dirty="0" smtClean="0"/>
              <a:t> generates the necessary skeleton for tests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" y="3457575"/>
            <a:ext cx="6223717" cy="9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start bootstrapping </a:t>
            </a:r>
          </a:p>
          <a:p>
            <a:pPr marL="0" indent="0" algn="ctr">
              <a:buNone/>
            </a:pPr>
            <a:r>
              <a:rPr lang="en-US" sz="4400" dirty="0" smtClean="0"/>
              <a:t>(you no longer have to write the boilerplate)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68" y="4323847"/>
            <a:ext cx="4524626" cy="7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cdn.tsq.me/ebook/AngularJS%20Test%20Driven.pdf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</a:t>
            </a:r>
            <a:endParaRPr lang="en-US" dirty="0" smtClean="0"/>
          </a:p>
          <a:p>
            <a:r>
              <a:rPr lang="en-US" dirty="0"/>
              <a:t>https://dzone.com/refcardz/angularjs-essentials</a:t>
            </a:r>
          </a:p>
        </p:txBody>
      </p:sp>
    </p:spTree>
    <p:extLst>
      <p:ext uri="{BB962C8B-B14F-4D97-AF65-F5344CB8AC3E}">
        <p14:creationId xmlns:p14="http://schemas.microsoft.com/office/powerpoint/2010/main" val="39417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 package manager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data:image/png;base64,iVBORw0KGgoAAAANSUhEUgAAAOkAAADYCAMAAAA5zzTZAAABCFBMVEX////7qRlGMBTnhyTJycn/rBnpiCRGMBNCLhQ6KBT4pxnriSTmhSW2exc+JQBBLRQwIRRAKAA5KBQ7IQA8KxM7IABDLA33ohv/rxk1JRT0nR05HQBBKgg/KxQ3GgDwlx/hmBjrjiI0FQBLNBS5bh+XXBzpnRhYPBR+ThlTNxXs6ufagCJ/VhXTjhjdgiPclBisZx6VZRbIdiGwaR61rqZSPiTn5+esdBaGemucXhwyEQByTRVlRRV6TBnCgxfPeiJrSRW6ubfLxsDd2tZ0ZlWTiHtfTTihmI2gbBYvCgAsAAB5a1vEw8FuRRhaSDPU1NSHfnRpWUYlGxPXhx2opKCGWxWAcmDLgB1VFRZCAAAgAElEQVR4nN1de1/iutYeCr3QYjvFchUErFLLRRFhlBFBQcV9HC+crXO+/zd5k5WktLQIOFT3ftcf/ma0bfJkJSsr65Zv376KRue1L2v7M6lzs6t/dR8+gzrd3cL25Kt7ET6Nb9Q0x+2OvrofodNE1TlE6virOxIK1RwG1s53RAxUNP9fIu1076igrU23ASjH/b9EeptSpwRp7WGb4/5NSMejzgRRpzNapbs3Ka5AkZ6nuA8gRc3h9l5Xa25TVBtPprququr29jb6qYrT1/H7KsBvhC7dhWc6u6KDdDc2e2TcuZ1OA7+CmyvMmtPV6WRJcxuiGoKZKoiz/opiIYVbX/zKrQryB3evdpd2XuR2OuyJ0UN3V905D3h3fDtNbePmRFdz+vQ1dKzj879Qu5yPCupf00W7Y4eI2p94LCY77pduyAOj7p6OoOj+3o/ufqppf2sI7M/bUKdxbdJV/e1S0vXzwMZr3fSMg113v0XQBmvnOvxSfZl/E+kXhYXNbXdD1LBGesrFTknSNE2S3B3/6zZgUv2mg6OjyTnyDJSYQtNgZJJNR9Tn5kTtZU93PexrLr3TDUvHutUZQ6RiUbQtq9G4sCybKxad1tU7X+MjNtnTT1g58vBFnXx7Tadnf/a89zR7VityqLkL3JwpFosMbkEPha21G8ZQLWefbDXLfBZTpDo4axTjTuPqfOM3DmPUzrepdzamp+d7bJakvC9OUuxRKc41zgbVCDTHl5tbb3aONbf7OwSk5wyodNGUIzwfYcTzcvXM0ljj295D53h3hovrdOeEmeggF3X3IkfqBWut2D+ryt7m5OYVa23nduNAb1Wnk/0tmcctzlqP8Jktkc5hMeXZFs9d8zVtBshRNhncb9WcmRs3obEZTNyyfOYg5Xxz6E+p49odpKI1qJbLx8fl8my0+eoba12/m7Gn9uQRtguBcqqLOaOuzlo6qfKzmQNtVqsDqzgTTOJ2J6C7H6fR3s8dVU+znmpFyyzmcqbZfztrUqx8ZEvTKNSuA3Wkc6vR9qvT2Finc1rjtrIMZ/Ps7co0cznNtpIOzrSu7vy16bMf0tYenlK036IosUEvGtZWmWI97musB0wET7a51SjlCO0Rm+NFi324fG8bxSL5uMRRfUlU1aeH204oCkRt9HsPRKJnFkpxeyvCkxls0cVaYFy9Wbz1e0hMsR6PGdD4FZm5PH9mxyX3s9BCauf8OUw1qdaB06UIDbJ9XEraTdIpucGgmkTAmO8sTQ/tUIE07tKxKV7Q4Rs405W1J3Lp1HSzyzMQ66uu0+5fPtoc2V0k8YxCZVxVb6Dru9xqJDKkU50BrZLVf8+RFjTOfrykD6tm53NOM9Q6oh0qyrD1aEBPkm8w1/gqW6upB/zsX4wLy4iu0we6vWh9mXyukQOcxmNrqAiX0JS493l24gnhqrGvCMrRvq2JhAnQt2M2x3bRTlf7uSJPOXI8mFCFQSPCiJf7RfLf0wRqqgWDKIajAy6gV1DipL4SjQpK/dDA/zOIBOEHrPPpyW13saowT+rP7mTiHAibhKNXGKhoXB4pAmrJhjHcC3+FuumWLKch6kBUoLOKLa37JAw96nzQ2XIxpVWmhxXPYHeRyUowDqLQzBC+q25e/3uXamB00FqIqagPiUcDOvhG9r+GtsLCfIeKDfiO/BYHoJcCBhpVeriR9N1n+3IedBhtQBoVjkwils5ALd0KxKlpxXgujv9kmuiHmEzGi5rkeYS9NwDF+h4elqwjABpVDrUvYClVfrTDKCGlRbYCu5zlty7iXoiSVkzmvpv9xv3ZYNB0aDA4u2/0xe85H2C0Drb47DH5t3FKRjNK1kjqc1cpohHeKaVHOt5o/pKl2hhYcc3DybhmNdBxFh9DAinS3DppWMXZW7As4v3BGxG7bDCFI2ji83054z2MtE+RRpV9Kobc7JGK8fjVWbMsZ90nvHni+axcbp710WR2vatpdL9pM5YOLfznvU+3hgNSzqwLbMj7czMQ8cU6GUTeBemFOzixktrcR2Ajo0ht/Iufn+5cJkg5B6nSMtwCVypyF4PqaihnaKuDC67oGTFnlUaFNnz+83naAadDcuggJUNOcSats2p2LZgUbBYf0IjOB8Ds2VDuA793Pl0iEauJ0XKGvDfDKVmnRx+ASRlbP7WoQokt904DZDv9gl2GWE20SyYveklnwvVPo0rpo0gjfEWJnlqG87Uek3lEuusPnwqzVvtGF6U5VEBT67HVpdmtI4S+9FGgkUgJoTrq2Uw2aT2FrA4ylOnpuPZZQmk0eZl22QlbumwfKYpySjkq5Q7qGHoi/0dI0bFheMgmiXaKGjjaf2Qz2uxOz1/D31V/TLqFbTWddnxtEmf2D05N+h/7VCGT7Q+R4mPDqUnniXl6YJmOn0IU0+goUOhOwuVsp7tDDYTuHcWgq0pCc5nKjz+bvVTY2hSdYUjzRwYxvfN0HSLQ8933jmGSVWdAo5UPA+Ur7BtK3bVxceL8sSG9F+Rv3Qz9TnnbEr3dkKx9xdl0Mh9FmmFfQCLYnps9XrCiHtaOM9mjvCvmNBORmIsbHr1cStpog/kzpsqUpUq0ZSY94DQjmeNwu1qO6VE/w1EjxkTeapp10jwuYzoe3F/YnFacKauSdtkmMumj0pfJo/aj66yAmhDNxv2ANts8of6KdDcU3fAWzPHF/oCetuBnNlse3F+5zlxa8uCIbIDyh1hKzAv1A8P1ReniHunQ2dlJL8sPiCktFcb8rYFtXetX57Ufns+Ut/qm4egOFmHrh8Qv2Uz3Hb1BKppXZ2XZd1Sg1lYxjGjSEaxSsxmk5qFhLt/3c7R7ktQDE9cHgGJxJEQP2Oap5fpn5eADEd+EtRTGwZyYUxqL5iTPy4MLiWI1Lusf0wixJji8pNuzpl0M/Nx0CA7EG/YpAkFQUfEku7ibCOsV5avRRzrE+jtNBgOl2r32/WIQeeeckG1o4SJ994zCR5pXxC+jmW0huvaBpoIUI5G6YS6a7+EMEynMXmbRXYxVHhTBNCiZ+0p0TfGbiSpt4m+K2wN5SUvZC0D6urzn69I19v9L/eqy7vLyvQhTOLkvrLlSKwIxphbN+2U4I5EqGNB2QpBINeKKOV4+I/nmFXg8EVfXYmpG2ZdA07oIFPBzjRD3TygGtGkapi8SScv6z/MDGy9XY3+tlVrax7Io3t9aaoHCEwvMweluCEBZfFgVDefS/vPlBtLXJHu4BtBIGx1IJa3hU038X0cdqEJntkPR8UdwMi3e8/xJeWmv+ewWYqtkrs5U/m8kjIrW8lFEcwr3AfM/rEh+EgpnHmffVukOX0XCUbtYeU+tXhSlYqO8ype3TrJNsHKEZT4j+mDxItu4X4VTfGQrriXfUzXclH2LF8WtlUzh2ZOT7AVs23+FZU4CTyJX3Gos1AnnsDav4toq/Md8ysWvVpDrmOSLkzMwp+k3IQH9NiJBkpbdX3H34OW3nLhcwuDoCDN3snwPJVTt9y0uxFWK6ZxGjBVX3if5La6xymOWOFj5k8c0wm0nxMiO2h0Ji8qtIjhov5rmCpvSltVccT3jL8ZJlFmocQA0Wje32uIjHZPvl86A6v372rz3gwPqqg3X60aQxs/W0X3kpUiXP+FGegZHiMI0VKDU8WSstM2ERFkSFhC2K+oBFipov1+G9JAgDc+uDfSbbKnLjqk+ekdVWteGyF9qn4dUO/T0XKb0HtLSAqwL/+D+sPfLcDDlwk69JkgNhpSPZPKlSkUQoomoUKmUSplF238pWsrPmb94Hr2cWHAG4OV8CX8Zfxh/Oe8MSOYzkWqHecqQSjSRSEQVRXBiWCr5YN7+faRAjxFl8A8YIaVeCWZmvuJ8UFEUaKRCuZ//fKSZ/7V6B4eYeq39OuoQ6VyiEmhUqfbAP5VwKIoG6LQXYK3h0QAmHJT1/RZp5KDX+h/GmifrNOyAB4r0AIM5vm/YOUNDZGgSZx20jxTGiJKfr+gUZ+HxEBxXWr1lBR275ZLDzXr70EaHc9JGzm7c44Nx6fBTJBI5oxotYBvPlwcXHCXJMB4PhtStmKhkfBAQ1O/2YauNGaVE271D679XAas6w5xtyvDAMmZuqMaAWvNLB8ZnICWhyck2naDZpsXNCINt0xWb8E9hXj6JG4aRTNpmMon/EWQBLDGn4v6jYbgj82yma1fA3BS6jkS0wSQTJFVrLvxNEw+HdIIGCdWzuJPXWOTO/H+PlBJRGtAhzb5MYomZAbbShl+mw0Va2yPje0SR3idn3WFYDepWDOBqJFt+I1iLWqPq17NkIolcTkVx5vZPUhW0Ugfhm34KVcMf7RDRS13esuXMLzHtpPihKUzYGsBVXm42TFG0G82gjbdEGLrfZ4FXoj4Lb5BsMjSVBAT6ioVQI3VuSQxdj1rnq98dluq3rzrDKtHI+UC/OJ+Vj4/lQJMuTF3h6IBlAomq3nlwJVGR6VtRiEgKdUMdk6OMSP0QfDPnzFr1+tv4t5N0TNyK0WiwprfALpYnM/eRLdCC/vKDRmJynI2mEjHtlwQSS0zLJoRCNZqgZB8lHKTFN5LEIuJVM+qy6BbDgtCkSiCkBYRfUNpMxompJzw9R0QGauioJlGk0SiZ3DTNKgRiaaHaoUJjyOTvnNmkFgBotXa7Tdmq2fvKeiEA4PjfZ4Fl6QLRgWokiyr5PyQSqvQ5Gizpzv7cKHVYyYHkvoPULjaONRdS9JRJ87UkEaCubNnGjn/llPn9VZPJG4L0e75RpBIpD1HTZH6bYaxVmswGe4zj7j7JbVUh5m22aGo3DKqEY3Mrqx4/BSdDA4siJ3ON5ovZkfsc9VJnWEg+bjbEPHFNRIKV9Z8fFAcZkCBu+9XkP3QGS+3Vox2Q3CVORdz/vRmrfuxBq5eRre/M10hSZ+hy3rgP6naPdh61gfpfYR1sNCMQSy1yv2YPj2gOKUzgIAXCRzwO5aCOf67grkgRA4lktLLHF3R28BUkt5L2IR2WDVt9RzQCNNmq5x5djOKb1UgbRjftrvkyokVLJHvFGBYMtE2FkW66qwC8gjFdbPNVx32MRZdlDkm0+lx5hD+mJ8IksaXs5zCfHDmDWq8Qt9fts+v52g2x9kvcviIklq1VpAQKCgvn3X5w7x3PoKtIj5XIzCKcx/xHHz6lI7NJBXhM5i7SjZTeIz5Ce/gBKkvh4dcPD1TKVRFpwYICotqvMJDf5HEWK422Er1HlB8xOCYaPfe8gHPdY0uhuhLZyjdERAnkTCwLfFImP4SEPPM65oVKfTiG3UNH0ko+k2nOG/PLZ8eZTL6CD6si3TdSnvIiP2K0qseRZ7OCRX2gCDT+d5NqIcngx5mJR3jnmAupEmBs9fNYzFNQhO02nGFal4eHl32Tm9tcy6bdx3+xTKbReyp1fBvHnklKZK/ieTOD9eNTtNcdEOvD5mzctNCGhleo/zjGV45A+oqvsdizi621We0RXPBHk4oXczyVL4rkL+w5j1PpRywWe00RuVaZaxHnDOL9F06AG1SAaWQvt08TE+c6nCc7frrbQX2jYGs/np9f5+rJFOf9VvxWzvOAyF0/P/+okdfxtybQsLEvzB2KMjQjlaRFieYGkUJH7HZw3oQsRA8h3bd7G3PT84unFEn8IuKjftH9BJLfng+QgkzGgTA/tpF8woV0g0FJDk+VIKAznVtU715/MZi/Og8elvrmLmZq+cqTlSv+7rD3Y9eTLlQYMNB5wr8j5908DSiA9lGkxE5mUKS+zSKTEI4OoTpTevvuZdK5vu5MXqYFF0elYq7htxaSeg0utoq6OX2ZXOP3z+8gnV5KHiQCgkp5gnTj65TKXu1QCLYPIV1OUPZJtGpaV7dTqW0VJh4VNfGc9bYgQI7nmw07SUQvVh1E9H7KeZ8z+qBP+t4lhrXE5aZlL9tPDZpB7NN5sIRQ6gec22yJbWc9MEIbZ8flxT5vXi4f32Oo2sGB933JMHvY+OZbpTT/QhmS5zYZDzomRyftklrXfWsVSwik6PQeNdZZSTOQklHHEHLLom/4Y5DBdaX96Gw52Hbci4Llbb4xahIWhEd6NN6k4kvLrklONmglE9A6wjo8eDSR/BJN+7CNU2dwCPn3ZZGygFRCJwflqH1oY/Fn2o895vyYWyx5liOl9IjkVTfqHH+mxsgky9CLJireoaYmaUFRovV2u40dUlGaHistAYqUJQsrQgpxOQ3x6zP3nRdonvqmUEvU8JDepNr7zVXlktg3CV89/kPmNwK4zMmID9dawD46R/KFxhlOkr/guKnmbG5yfpbzho4EpEOpTUdtOwr75SxNLyG4HdozqDNCp2suvrU8Hum+yIlDIeADromTKQkJ57vDS+o92N24I6r2m0LVzNOEMuuKaxJnKr6OCuh4bS0P0+LLcc4MQOqSBnnXx5VoixVSS4VQKql2w0xmxuXQNb3c3clUEglPVxFPV4r+yDaK3BzShHcQZ98VkIhmZ5+dcNxQt6yql2YcuLF69G8S9iBUKuC+R/qatlLI7rGYBK0aXsQ/Sp6PumaJMLxk1f7E0CIHO7tMwUPH64QLq3fLyWCS4byhtL6fLMeJ6e071KgQIjK87dE0MsKMn4kDk3kzVDW82g7jhx3H82K0jmYZxAGGIsiYFQ6tpWknhKrYM4DmbMCXZAco0k1YpjaXVh9CzRR/Nf3Ow2ig/5AcrOzlgpcQf2YD0gCb/yzuweVuVM2wi3XUzp0ifFLykJXS8Wc78eBmGb6thhPT2zA4l1NmDK1fMlVT1PWgmsibpvFUd5brI9tcfYdWHuRLe8W5i6kKIqni+z3RvrC70bE2FW4+qc7MaLpTYFDZ8Wa+f5lF63cxge/ffxYlG6lwxCqUpHcX1i4PgTp31HvolKSa72BpbaD0NDY/fZngpVmpaf3pk6teTWg55SQpYDTv6JeR5vaBnHis8M39iuyltJIO91l1Mt1Ue4LVKtEKRogVGdnd5YAwsxVILrkTHDMZdh6sk010O9ydZQGNnxx7N56pfMSFTc5/vHKF64SUz9NlSm3Y4SYZvAOVnOSkBIhZPjJ/Ov9zyqPxI+UjwQ77dRfS3KZmKxWpcUG7/p9RJhGJJKJR5u4PM0HmfSJeDFr3Ss6HgTQvA1IwJ39+ocwZEedmH2QSOliFgLQE3qYoTN6NF4Rfg4jN0ATlBm0QISAV8nD2g1Wa/sorhsCdBrZ9oRKonf8p0mgFlimWvOFkSq9K5+DepNUPQ0E6Uxv0MO6oWJkgd5zVtg06W24Q6VcuU1pJMnSkxOn++fVs3QTlLEJESo8P4N75pyOVl9cJAAp8jJ1jAOnnVwRdCyl/drwi0qD0Rw/Sr+Xp0nVaXe6qoEMSZFr7ByG9dcten58Ts7S/Yv4mbwXY1v5FSGXr/YJKLqRv1sIsIRJM9rX3wi5Bym/9d2Ur6NZ3f/I5Q0r200+v3LsQacXPk4vvq1YJ4JvxQ99IfS3SsbvB95Hy/9PMVc2g/LEd/3t+VOSFSIOv+9ssUNOtaENQC43e8SPNXxpXq8fhXyUPF1hAKVK3p9QMKdlgRrU7lXOdhz1I5+2X8lHSWFUgIaY2DPtoEVIse93xsLW/9OArRDdHU53TXXVz30PKVw6M4qoCCa6p0Hq+TxCkEJfoRor28e1wqxx0dr3rBW4zTQYjzdT7krRCRTKGqpmTHudtxCWKdJ6n+LQYok/x27dn7HxyB6/BSVyksRjeXmaUU4Mz11H6k2jM5sz+NBLyVPKexCG8z7k6KgwiYUk7s+nbdSP1yBO+pDxK2qoaElBf0i4V78TI0JhPsK5wTrMk2U0NL6t4RII6CnfOb8COJJJoWK/vKI+v+ImvU7WEv0dzoK14ZoZMkLbnkJKgQt+NqZujc52bawFSsWwSiyF4uqhgs3tu9WUKaUY4p6Hi+aUbqchmKykzFmLplWd2+ZojG0gqFkVacaOqJOqWJK3q+idIj22OMxPeUFPiq6ibbqQ15xbV/4S0UslVFaLrUPyMB1eyhr74vnwUy6PFNXCD6UqDHcs9f0supAWqLHTY3ahhmZbgZmXiS0w/kcF0Xxzk9ivKQlTpS7g24TpAsydFcAi4lwERvmDZZoumBpEWkJSVDkd9gAs+9RdIZ6YWSZCBDKknsE7ASyu+zjLFCzVHloLbr0g2VGLDJzMJimcUfkOQfzgyCZe1Fc3rDoglUp8dKt1KxC/j2gnz1A1YXAdnBEfq0JBQd9QaIMUpQCJBOgFpsTt6xesonDMrlgPp6a8xyAMRMmHhKEM9UBWnd2juQnqSdrFmvSgZFx82Bc9JlyAFDxTEZl9D5Ezh5kcMu79CsevX8EzVz2OgEeI7h2t02yEhU64pB6mkxrrVziK0Qhnolq6PzZBiNZQkP4jq9TeS8bYXAlLYxNTbWO0bKcVXeBp7rqdzZlyedU1csSbkDCmuh07yGhzxBlqSAi5x/Zzdjop0l1rsReXCqZ0O0kedxH4g0QRSXr8bk6MMuerG6a9AfdhaQILMEoJKGLA9V5zfAU/BZFa4Gd+BkBC3R99+xMBTEoYZjX4YJyTeErd/gWzg5C4oR2/AgVICPjob92uXdYOyc2TknPlLnG2QOdelOfn4vtEfMcjBDUMkwZrcucb5iKyuA43Nxwq+s5viuSsc4USDtVRBQlAKQ7I9q6EEhxlj1h6nYr17HAOrehi6w2+KFKcO0wgdjiIVZh2DuE2ljUPHtQ/UJKzazgfZrpUR6IWgjmIE6sIzRRqCGQ1E3W4MkLIIHYIUZ3uwfpWcZbV+pT48UDB9DzzCvIKLCM1KCOnkeBwLG+mvWAz+V+s6F4Vrl62hQJPdICCM3AuorT95sdUXZ6qRYC6qdPElYdh6dG6BShEFsEaRhnGcATmLZi/Nka6dO3q2Zpj9k0G1KvN8BSeQkCSZ5ZXzg6hqEmmOM1EqiMfV6uDEMp1c3DQ7ff8IkadsncZYjv/EqRIEuYhSv3F/39rfb9eBpUvufVhE5OYCu15v7++37k8afSM3S3YTZ/HozyEiBdmbwmnD7De137o7lVbSilBgTYQMjw9IXkz8ABJSccqVpBneK2B1/cU5uqBVBLtMGEhBx0WaQ8yV4j+a7i26dFn8oIO8agd/L63+dIX14hxy6FAY+ynoSPpLbDZ9MY1fujsFbzo4/G/No6mLqSdFH0qRK+zevbiN9jjpmE6yzSOFU7f+EPMwFWPtTHdwYuzcdWofm7zO9HUxU1e3d6feqF7M0me4XSIMvRdu6ECntphrpTK6njx0d3e31UKaAtau5EX3Ei8lk0FMFxDG7aeHyWjesoD78AuCFsO4oYMYV7hrH1Ppn8ejyfn06YlN3mqzubU+DZrNKpu+T0/T88loHAAFszQGJ3HR3DxQKny3J5CYv3gkyfmRK+Zyufj6lESvEaCFxVX9a7QEAhdW3BlI9cIUSi48L3poss1thsTFujupgkA0mVB8MyO8yYk6KbiwAOpIF5diWBXqouuASHWLa7zHbLg2kkPgWNNpHY5AqLTww2aocBcIg5bxAItDWEZ8uG4wffdrIVR2buW0YjL3/WOElje7H1K98zfBgF6D5E2FFM4yBj1XfWH1RnxiidYJKpoXJ1vNqvwhKh+fnVyJRdySmPI502qsMAsp6bIbll8RlHzR7LDSKHObDVmkUu4Nl/38+N3TfFZuNuJQx2XecP2DtdyBMQ3PrTgCphaenCowHrbW4HSuWccfuTJ9Dm22CVXN0p7t0mEonbthhquTdaieuyoDzbDSCp5rXN7xHlZySZlL2ZvhjD3f6OGylJUPEtWHGdRfTpmr8xWuI1ydyO0UbFOt/Yj9mrX5AJt2uhBm9AotYOHmKh5jKFQFW7lzH4tfn13AvAWPEU0flw3H5bM8zZGSvmIYFw26aErEq/rwKzZHRONmNVb48mBeow0qp8PL89rxoEytxFVcdYaeKNx0/UC6sB1yAsKYuCpEddqZ7wFBSuDIJ7aWjCdnFEdbT4BhqXzBxT2PxTmb1uojSJ+u55rpPBE1rPAUdkLUmF4pXtAn3uF285Q/S3oqHQEl/UuYb8R9j0k5Eq0VyNNfL2nafOjRdEjEsuJ6evfV3Q1yMqbmoze/4SDIycjb/gHhio1shLqN0YnGg5OWNvscoBgqWShiWp1OfjnCghRBpOVk7g0/AuPAz9ODgOdINXj+HiTSy2wkf91OVXrQV0PS7OepdsOqaad17uaVrSRyFSzcWcY3/QA40xfUGuH/DrCPmeCM5MEcqk4oN69fH9KOBWfn0zKLa7e7zFkhFtTuzcukg3aaX5in1KCdefRNX+MgoLptyc9UencN2AjFbfTdWGfyctNNsfOgWNj9zJDm0XTHOYiKBV1VU3q3CwagJGyofH3+nCpZQWlv+YRvpUp/A7fBbcGZT101par6zPyYTk0/N2Wx9qpvu2rycyKXJgXAqNwp9eaYZZwGXXCbqbTmLr4weuCfhJAHLAtEzjVmYmH7C3L/v71Odwucn5IwfWXl0APVOAi+tLjifw5YWk5yftJ3pl+TSVIbTXV/d4okjqM0Kx6COd1fUC8+nzjqu7havDwidwrcE6eF58uFG5859POomxZ9C5LKJMUpH0IC7ipBQCMRQRjOliqu40LkkeXbaMWvzbTtqHAtimhzccddRGRSpCTUnWvtcTW2BRU78riUOOGqZBzW6YUYRB6BU8vgbBhMMYxL0lcnenmmedbcun+7sIhM6gNb5IoQ7dlwN9DlUFl8g0Ulqgwf4TGrFSWc5/PAZsm0rt7ut5pnJFQmtGtdVyNy4Yxky/jybRn8vJy2D/zLCFHhqN3rtYZRISgTjBJ6TIkOW71eGz1Gil/kT5OwDMr4SrosuUQhFA/MWvQbVMMiiW/NnmBBotHEAaiLSi4389cCckGNktqRzmN5CH3h4hDlw8vkSuLtkC+4Wk41YuKNQ3ErvgxMNVoknF5mNQLfLx+U8T5WogU/RbJdNUiN3i+sWsHomtSBpXvVmMAAAALCSURBVBeFwiEG19epwO1HmVIFV4h/D2eE3LgnkCv2eAT7CGZr3KXoc9x/vnruYpqQ0A64UZmvwo4PsX9EU1hoVvESfUzGEWpQfxgi23n5jWgQ+pdmZDpELS5orfJQDJIjaVGJ9Wvr4JKYyil8LX6Cx61BgIZtSVmVahRqvN/kebLnS1Dlc77y7VKcuMb9MEl0jSrPN22yraohX0K3OtXYtUnimZwll5pLj6T6bWXV0ldyiaZRkCCr4lZWPhFpKeKwk/XWIMRVohTGrYEMWwQ6ZhKouJDp0lmcQdOWXr5H9CrtQt6yqY1p+x8E1AVV067eSKCCdOC6E7WUX3TjrSznS7O7TqP0ZC6eXLFQpJCLYq5Ptz/ZlUgaux3QVb4Zsxbf8prJIMRgv5blTAZue4266tUKjgmClXNNf6qBYTXqdNndI4zYBHaT4CLf3458thb16UvV+gU0vtllRhBW0vhwVg52OSlHl3NAC3v/tJnLqDNVvadVzWoHFc8OJKFtew0tafUzq2KuSbVXdRfAMsCS2VNWYquiHJhODC/A3DOv/6EMpXT9Yu7oLjOXYe1Hl2JVoqe2M3PRy/pu9/yfy0+Hxp0HUVW3nStCucu2u8C9f9oqStupzJtWEYkPna8szrYWjTuvt11mTtMM63S4ACyCOWxZSad0dnfy+u9ByejH1Nl2JM0+bNXxDesK2V3wJgM3og9bh7Yxiz1/+NehJPS6Ows50wzDOmydtof1+pGiHNXrw/3T3qGVNByBi2+w/eoef5jGD7rL+C1phmTalm31++iHLUqGO/hcL3xCLZUQaTTd0+cj7CRJmrfmptWfD/8CYfs+jc+7qSCvhosKqe7Lv5qfjMad6X92VB9rCTN1dWdv+u8Ttwup1rl9eFJJ/DogTuPY89Su/vRw+wXOs5CpNh4hvNMpxEPcTacIY2DseXj0fxvsPBlK6Hy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gulpjs.com/img/gulp-white-tex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gulpjs.com/img/gulp-white-text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bower.io/img/bow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21099"/>
            <a:ext cx="2615480" cy="22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3499" y="4699254"/>
            <a:ext cx="210474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-g bower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54171" y="3031034"/>
            <a:ext cx="2293957" cy="441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84047"/>
                </a:solidFill>
                <a:effectLst/>
                <a:latin typeface="Bitstream Vera Sans Mono"/>
              </a:rPr>
              <a:t>bower search &lt;query&gt;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54171" y="3692820"/>
            <a:ext cx="2856329" cy="441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84047"/>
                </a:solidFill>
                <a:effectLst/>
                <a:latin typeface="Bitstream Vera Sans Mono"/>
              </a:rPr>
              <a:t>bower install &lt;package&gt;#&lt;version&gt;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53975" y="4397250"/>
            <a:ext cx="2423239" cy="441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84047"/>
                </a:solidFill>
                <a:effectLst/>
                <a:latin typeface="Bitstream Vera Sans Mono"/>
              </a:rPr>
              <a:t>bower uninstall &lt;package&gt;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953975" y="5168313"/>
            <a:ext cx="2423239" cy="441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84047"/>
                </a:solidFill>
                <a:effectLst/>
                <a:latin typeface="Bitstream Vera Sans Mono"/>
              </a:rPr>
              <a:t>bower list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4048" y="1631095"/>
            <a:ext cx="8973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>
                <a:solidFill>
                  <a:srgbClr val="508B88"/>
                </a:solidFill>
                <a:latin typeface="Helvetica" panose="020B0604020202020204" pitchFamily="34" charset="0"/>
                <a:hlinkClick r:id="rId4"/>
              </a:rPr>
              <a:t>Bower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 is to the web browser what NPM is to Node.js. It is a package manager for your front-end development libraries like jQuery, Bootstrap and so on</a:t>
            </a:r>
            <a:r>
              <a:rPr lang="en-US" sz="2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5" name="Right Brace 4"/>
          <p:cNvSpPr/>
          <p:nvPr/>
        </p:nvSpPr>
        <p:spPr>
          <a:xfrm>
            <a:off x="7912100" y="2956658"/>
            <a:ext cx="711200" cy="2478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23300" y="3913353"/>
            <a:ext cx="217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commands (self explanatory)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 your frontend workflows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98" y="1978269"/>
            <a:ext cx="2219325" cy="2057400"/>
          </a:xfrm>
          <a:prstGeom prst="rect">
            <a:avLst/>
          </a:prstGeom>
        </p:spPr>
      </p:pic>
      <p:pic>
        <p:nvPicPr>
          <p:cNvPr id="5" name="Picture 12" descr="http://engineroom.teamwork.com/content/images/2015/Oct/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13" y="2214867"/>
            <a:ext cx="3168406" cy="15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32907" y="4149969"/>
            <a:ext cx="3574561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install -g </a:t>
            </a:r>
            <a:r>
              <a:rPr lang="en-US" sz="2400" dirty="0" smtClean="0"/>
              <a:t>grunt-cli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47113" y="4113879"/>
            <a:ext cx="302442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/>
              <a:t>install -g gulp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300" y="5379241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Grunt and Gulp make it easy to incorporate best practices and automate the tedious parts of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23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408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</a:t>
            </a:r>
            <a:r>
              <a:rPr lang="en-US" sz="5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Web scaffolding tool for modern app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785" y="93785"/>
            <a:ext cx="2573215" cy="257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857500"/>
            <a:ext cx="806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 types of tools for improving productivity and satisfaction when building a web app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45154" y="1918206"/>
            <a:ext cx="292740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npm</a:t>
            </a:r>
            <a:r>
              <a:rPr lang="en-US" sz="3200" dirty="0"/>
              <a:t> install -g </a:t>
            </a:r>
            <a:r>
              <a:rPr lang="en-US" sz="3200" dirty="0" err="1"/>
              <a:t>yo</a:t>
            </a:r>
            <a:endParaRPr lang="en-US" sz="3200" dirty="0"/>
          </a:p>
        </p:txBody>
      </p:sp>
      <p:pic>
        <p:nvPicPr>
          <p:cNvPr id="6" name="Picture 8" descr="http://bower.io/img/bow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89" y="3979621"/>
            <a:ext cx="1883566" cy="16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90" y="3873879"/>
            <a:ext cx="2013899" cy="1866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9" y="3722403"/>
            <a:ext cx="2238375" cy="2238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299" y="5933908"/>
            <a:ext cx="11392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yo</a:t>
            </a:r>
            <a:r>
              <a:rPr lang="en-US" sz="2400" dirty="0"/>
              <a:t> scaffolds out a new application, writing your build configuration ad pulling relevant build tasks and package manager dependencies that you might need for your build.</a:t>
            </a:r>
          </a:p>
        </p:txBody>
      </p:sp>
    </p:spTree>
    <p:extLst>
      <p:ext uri="{BB962C8B-B14F-4D97-AF65-F5344CB8AC3E}">
        <p14:creationId xmlns:p14="http://schemas.microsoft.com/office/powerpoint/2010/main" val="39701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717" y="-102062"/>
            <a:ext cx="2775284" cy="696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99969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620000" y="3144252"/>
            <a:ext cx="1507958" cy="118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58" y="1358984"/>
            <a:ext cx="3316705" cy="693654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$ grunt serve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50" y="27127"/>
            <a:ext cx="6677957" cy="67827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6806"/>
            <a:ext cx="5294962" cy="38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MVC Architecture Pattern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: Defines visual appearance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: Defines data model of the app (JS objects)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Controller</a:t>
            </a:r>
            <a:r>
              <a:rPr lang="en-US" dirty="0" smtClean="0"/>
              <a:t>: Adds behavior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User interacts with the view</a:t>
            </a:r>
          </a:p>
          <a:p>
            <a:pPr lvl="1"/>
            <a:r>
              <a:rPr lang="en-US" dirty="0" smtClean="0"/>
              <a:t>Changes the model, call controller</a:t>
            </a:r>
          </a:p>
          <a:p>
            <a:pPr lvl="1"/>
            <a:r>
              <a:rPr lang="en-US" dirty="0" smtClean="0"/>
              <a:t>Controller manipulates the model, interacts with service</a:t>
            </a:r>
          </a:p>
          <a:p>
            <a:pPr lvl="1"/>
            <a:r>
              <a:rPr lang="en-US" dirty="0" smtClean="0"/>
              <a:t>Angular JS detects model changes and updates the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5" y="1825625"/>
            <a:ext cx="6307138" cy="43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1459</Words>
  <Application>Microsoft Office PowerPoint</Application>
  <PresentationFormat>Widescreen</PresentationFormat>
  <Paragraphs>278</Paragraphs>
  <Slides>30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Bitstream Vera Sans Mono</vt:lpstr>
      <vt:lpstr>Calibri</vt:lpstr>
      <vt:lpstr>Calibri Light</vt:lpstr>
      <vt:lpstr>Consolas</vt:lpstr>
      <vt:lpstr>Courier New</vt:lpstr>
      <vt:lpstr>Helvetica</vt:lpstr>
      <vt:lpstr>Myriad Pro</vt:lpstr>
      <vt:lpstr>Myriad Pro Light</vt:lpstr>
      <vt:lpstr>News Gothic Com Thin</vt:lpstr>
      <vt:lpstr>Tahoma</vt:lpstr>
      <vt:lpstr>Wingdings</vt:lpstr>
      <vt:lpstr>Office Theme</vt:lpstr>
      <vt:lpstr>Front End Development with AngularJS</vt:lpstr>
      <vt:lpstr>Node package manager</vt:lpstr>
      <vt:lpstr>PowerPoint Presentation</vt:lpstr>
      <vt:lpstr>Client side package manager</vt:lpstr>
      <vt:lpstr>Automate your frontend workflows</vt:lpstr>
      <vt:lpstr>Yoman: Web scaffolding tool for modern app</vt:lpstr>
      <vt:lpstr>PowerPoint Presentation</vt:lpstr>
      <vt:lpstr>$ grunt serve</vt:lpstr>
      <vt:lpstr>Angular MVC Architecture Pattern</vt:lpstr>
      <vt:lpstr>Angular Concepts and Terminology</vt:lpstr>
      <vt:lpstr>Angular Ecosystem</vt:lpstr>
      <vt:lpstr>Automatically bootstrapping AngularJS</vt:lpstr>
      <vt:lpstr>Creating a Module</vt:lpstr>
      <vt:lpstr>Module Phases</vt:lpstr>
      <vt:lpstr>Module Components and Dependency Injection</vt:lpstr>
      <vt:lpstr>Using Directives and Data Binding</vt:lpstr>
      <vt:lpstr>Iterating with the ng-repeat Directive</vt:lpstr>
      <vt:lpstr>Naming Custom Directive</vt:lpstr>
      <vt:lpstr>Example Custom Directive</vt:lpstr>
      <vt:lpstr>Modules are Containers</vt:lpstr>
      <vt:lpstr>Defining Routes</vt:lpstr>
      <vt:lpstr>Filters</vt:lpstr>
      <vt:lpstr>Creating a Controller in a Module</vt:lpstr>
      <vt:lpstr>Creating a View and Controller</vt:lpstr>
      <vt:lpstr>Value</vt:lpstr>
      <vt:lpstr>Service</vt:lpstr>
      <vt:lpstr>JS Testing</vt:lpstr>
      <vt:lpstr>PowerPoint Presentation</vt:lpstr>
      <vt:lpstr>Generating components through yo generates the necessary skeleton for tests 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 with AngularJS</dc:title>
  <dc:creator>Bipin Upadhyaya</dc:creator>
  <cp:lastModifiedBy>Bipin Upadhyaya</cp:lastModifiedBy>
  <cp:revision>52</cp:revision>
  <dcterms:created xsi:type="dcterms:W3CDTF">2016-03-10T22:07:57Z</dcterms:created>
  <dcterms:modified xsi:type="dcterms:W3CDTF">2016-04-07T20:51:59Z</dcterms:modified>
</cp:coreProperties>
</file>