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717604B-D8BF-422E-9CFE-23E79CDC1292}">
  <a:tblStyle styleId="{9717604B-D8BF-422E-9CFE-23E79CDC12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d33e0ca2e_2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d33e0ca2e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e93d16325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e93d16325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d33e0ca2e_2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d33e0ca2e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d3387ac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d3387ac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e93d16325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e93d16325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e93d16325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e93d16325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d33e0ca2e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d33e0ca2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d33e0ca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d33e0ca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d3387ac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d3387ac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e93d16325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e93d16325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e93d16325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e93d16325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udhungana/team7cse3311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mmons.wikimedia.org/wiki/File:Carronade_12_pounder.jpg" TargetMode="External"/><Relationship Id="rId4" Type="http://schemas.openxmlformats.org/officeDocument/2006/relationships/hyperlink" Target="https://github.com/udhungana/team7cse3311" TargetMode="External"/><Relationship Id="rId5" Type="http://schemas.openxmlformats.org/officeDocument/2006/relationships/hyperlink" Target="https://mspoweruser.com/subway-surfers-updated-with-new-york-city-world-tour-in-windows-phone-store/" TargetMode="External"/><Relationship Id="rId6" Type="http://schemas.openxmlformats.org/officeDocument/2006/relationships/hyperlink" Target="https://www.malavida.com/en/soft/jetpack-joyride/iphone/#gre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hyperlink" Target="https://www.malavida.com/en/soft/jetpack-joyride/iphone/#gre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hyperlink" Target="https://mspoweruser.com/subway-surfers-updated-with-new-york-city-world-tour-in-windows-phone-store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s://github.com/udhungana/team7cse3311" TargetMode="External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1182550" y="588450"/>
            <a:ext cx="5887800" cy="16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Team 7</a:t>
            </a:r>
            <a:br>
              <a:rPr lang="en" sz="4800"/>
            </a:br>
            <a:r>
              <a:rPr lang="en" sz="2400"/>
              <a:t>Iteration 1</a:t>
            </a:r>
            <a:br>
              <a:rPr lang="en" sz="4800"/>
            </a:br>
            <a:endParaRPr b="1"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14675" y="30243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Members: </a:t>
            </a:r>
            <a:r>
              <a:rPr i="1" lang="en" sz="1800"/>
              <a:t>Paul Patraca Pantoja</a:t>
            </a:r>
            <a:r>
              <a:rPr i="1" lang="en" sz="1800"/>
              <a:t> </a:t>
            </a:r>
            <a:endParaRPr i="1"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Utsav Dhungana</a:t>
            </a:r>
            <a:endParaRPr i="1"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Bipul Karki</a:t>
            </a:r>
            <a:endParaRPr i="1"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b="3256" l="2568" r="2644" t="2899"/>
          <a:stretch/>
        </p:blipFill>
        <p:spPr>
          <a:xfrm>
            <a:off x="6211450" y="278275"/>
            <a:ext cx="2559951" cy="260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102800" y="162225"/>
            <a:ext cx="39273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Users and Customers </a:t>
            </a:r>
            <a:endParaRPr b="1" sz="2400"/>
          </a:p>
        </p:txBody>
      </p:sp>
      <p:sp>
        <p:nvSpPr>
          <p:cNvPr id="214" name="Google Shape;214;p22"/>
          <p:cNvSpPr txBox="1"/>
          <p:nvPr/>
        </p:nvSpPr>
        <p:spPr>
          <a:xfrm>
            <a:off x="841325" y="1106075"/>
            <a:ext cx="5431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Generally, all the users who play this game are our customers.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Feedback from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colleagues.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riends who game at UTA.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2"/>
          <p:cNvSpPr txBox="1"/>
          <p:nvPr>
            <p:ph type="title"/>
          </p:nvPr>
        </p:nvSpPr>
        <p:spPr>
          <a:xfrm>
            <a:off x="210375" y="319572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GitHub Link 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https://github.com/udhungana/team7cse3311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Carronade Version 0.1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1297500" y="894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https://commons.wikimedia.org/wiki/File:Carronade_12_pounder.jpg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https://github.com/udhungana/team7cse3311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https://mspoweruser.com/subway-surfers-updated-with-new-york-city-world-tour-in-windows-phone-store/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https://www.malavida.com/en/soft/jetpack-joyride/iphone/#gref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/>
        </p:nvSpPr>
        <p:spPr>
          <a:xfrm>
            <a:off x="1239975" y="174900"/>
            <a:ext cx="3439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is Carronade Doing?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1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225" y="939575"/>
            <a:ext cx="5042424" cy="31179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14"/>
          <p:cNvGraphicFramePr/>
          <p:nvPr/>
        </p:nvGraphicFramePr>
        <p:xfrm>
          <a:off x="263375" y="1483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{9717604B-D8BF-422E-9CFE-23E79CDC1292}</a:tableStyleId>
              </a:tblPr>
              <a:tblGrid>
                <a:gridCol w="415950"/>
                <a:gridCol w="415950"/>
                <a:gridCol w="415950"/>
                <a:gridCol w="415950"/>
                <a:gridCol w="415950"/>
                <a:gridCol w="415950"/>
                <a:gridCol w="415950"/>
              </a:tblGrid>
              <a:tr h="37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W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TH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F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SA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SU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4" name="Google Shape;144;p14"/>
          <p:cNvGraphicFramePr/>
          <p:nvPr/>
        </p:nvGraphicFramePr>
        <p:xfrm>
          <a:off x="220275" y="38660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{9717604B-D8BF-422E-9CFE-23E79CDC1292}</a:tableStyleId>
              </a:tblPr>
              <a:tblGrid>
                <a:gridCol w="415950"/>
                <a:gridCol w="415950"/>
                <a:gridCol w="415950"/>
                <a:gridCol w="415950"/>
                <a:gridCol w="415950"/>
                <a:gridCol w="415950"/>
                <a:gridCol w="415950"/>
              </a:tblGrid>
              <a:tr h="37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W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TH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F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SA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SU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5" name="Google Shape;145;p14"/>
          <p:cNvSpPr txBox="1"/>
          <p:nvPr/>
        </p:nvSpPr>
        <p:spPr>
          <a:xfrm>
            <a:off x="2384625" y="1141513"/>
            <a:ext cx="11502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one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2343125" y="3523875"/>
            <a:ext cx="1008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Two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7" name="Google Shape;147;p14"/>
          <p:cNvCxnSpPr/>
          <p:nvPr/>
        </p:nvCxnSpPr>
        <p:spPr>
          <a:xfrm flipH="1">
            <a:off x="384625" y="1860600"/>
            <a:ext cx="110100" cy="4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4"/>
          <p:cNvSpPr txBox="1"/>
          <p:nvPr/>
        </p:nvSpPr>
        <p:spPr>
          <a:xfrm>
            <a:off x="0" y="2276775"/>
            <a:ext cx="12408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Requirement Analysis and UML sketching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9" name="Google Shape;149;p14"/>
          <p:cNvCxnSpPr/>
          <p:nvPr/>
        </p:nvCxnSpPr>
        <p:spPr>
          <a:xfrm>
            <a:off x="1280000" y="1859225"/>
            <a:ext cx="219900" cy="4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4"/>
          <p:cNvCxnSpPr/>
          <p:nvPr/>
        </p:nvCxnSpPr>
        <p:spPr>
          <a:xfrm flipH="1">
            <a:off x="785175" y="1857725"/>
            <a:ext cx="15900" cy="4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4"/>
          <p:cNvSpPr txBox="1"/>
          <p:nvPr/>
        </p:nvSpPr>
        <p:spPr>
          <a:xfrm>
            <a:off x="1193600" y="2332700"/>
            <a:ext cx="17124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Start coding and Testing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2" name="Google Shape;152;p14"/>
          <p:cNvCxnSpPr/>
          <p:nvPr/>
        </p:nvCxnSpPr>
        <p:spPr>
          <a:xfrm>
            <a:off x="2243675" y="1869725"/>
            <a:ext cx="284700" cy="2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4"/>
          <p:cNvSpPr txBox="1"/>
          <p:nvPr/>
        </p:nvSpPr>
        <p:spPr>
          <a:xfrm>
            <a:off x="2489275" y="2164700"/>
            <a:ext cx="12408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Meet up and  work on iteration  documentation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4" name="Google Shape;154;p14"/>
          <p:cNvCxnSpPr/>
          <p:nvPr/>
        </p:nvCxnSpPr>
        <p:spPr>
          <a:xfrm>
            <a:off x="2089425" y="4241575"/>
            <a:ext cx="2586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4"/>
          <p:cNvSpPr txBox="1"/>
          <p:nvPr/>
        </p:nvSpPr>
        <p:spPr>
          <a:xfrm>
            <a:off x="2089425" y="4656175"/>
            <a:ext cx="1891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inish up the final touches</a:t>
            </a:r>
            <a:endParaRPr/>
          </a:p>
        </p:txBody>
      </p:sp>
      <p:cxnSp>
        <p:nvCxnSpPr>
          <p:cNvPr id="156" name="Google Shape;156;p14"/>
          <p:cNvCxnSpPr/>
          <p:nvPr/>
        </p:nvCxnSpPr>
        <p:spPr>
          <a:xfrm flipH="1">
            <a:off x="1280050" y="4271375"/>
            <a:ext cx="3690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4"/>
          <p:cNvSpPr txBox="1"/>
          <p:nvPr/>
        </p:nvSpPr>
        <p:spPr>
          <a:xfrm>
            <a:off x="54975" y="4609025"/>
            <a:ext cx="18294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Demo and requirement lookover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8" name="Google Shape;158;p14"/>
          <p:cNvCxnSpPr/>
          <p:nvPr/>
        </p:nvCxnSpPr>
        <p:spPr>
          <a:xfrm>
            <a:off x="3131925" y="4241575"/>
            <a:ext cx="48810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4"/>
          <p:cNvSpPr txBox="1"/>
          <p:nvPr/>
        </p:nvSpPr>
        <p:spPr>
          <a:xfrm>
            <a:off x="3745725" y="4263500"/>
            <a:ext cx="27798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Plan for next iteration; virtual meeting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type="title"/>
          </p:nvPr>
        </p:nvSpPr>
        <p:spPr>
          <a:xfrm>
            <a:off x="112525" y="81300"/>
            <a:ext cx="34215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Closely Related apps:</a:t>
            </a:r>
            <a:endParaRPr/>
          </a:p>
        </p:txBody>
      </p:sp>
      <p:pic>
        <p:nvPicPr>
          <p:cNvPr id="165" name="Google Shape;1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25" y="569250"/>
            <a:ext cx="8839206" cy="220980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5"/>
          <p:cNvSpPr txBox="1"/>
          <p:nvPr/>
        </p:nvSpPr>
        <p:spPr>
          <a:xfrm>
            <a:off x="617625" y="3464750"/>
            <a:ext cx="6433500" cy="12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health-bar or any power ups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Tokens can be redeemed for gaining life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4999850" y="2819050"/>
            <a:ext cx="5063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https://www.malavida.com/en/soft/jetpack-joyride/iphone/#gref</a:t>
            </a:r>
            <a:endParaRPr sz="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idx="1" type="body"/>
          </p:nvPr>
        </p:nvSpPr>
        <p:spPr>
          <a:xfrm>
            <a:off x="192250" y="2070945"/>
            <a:ext cx="3993900" cy="13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  Not much to handle by AI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4.  Non-Minimalistic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500" y="391750"/>
            <a:ext cx="4686750" cy="411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6"/>
          <p:cNvSpPr txBox="1"/>
          <p:nvPr/>
        </p:nvSpPr>
        <p:spPr>
          <a:xfrm>
            <a:off x="4041975" y="4607000"/>
            <a:ext cx="80235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https://mspoweruser.com/subway-surfers-updated-with-new-york-city-world-tour-in-windows-phone-store/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title"/>
          </p:nvPr>
        </p:nvSpPr>
        <p:spPr>
          <a:xfrm>
            <a:off x="1156400" y="111550"/>
            <a:ext cx="70389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Top 5 Risks</a:t>
            </a:r>
            <a:endParaRPr b="1" sz="2400"/>
          </a:p>
        </p:txBody>
      </p:sp>
      <p:graphicFrame>
        <p:nvGraphicFramePr>
          <p:cNvPr id="180" name="Google Shape;180;p17"/>
          <p:cNvGraphicFramePr/>
          <p:nvPr/>
        </p:nvGraphicFramePr>
        <p:xfrm>
          <a:off x="1156400" y="7763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{9717604B-D8BF-422E-9CFE-23E79CDC1292}</a:tableStyleId>
              </a:tblPr>
              <a:tblGrid>
                <a:gridCol w="566675"/>
                <a:gridCol w="3192650"/>
                <a:gridCol w="1174750"/>
                <a:gridCol w="2444750"/>
              </a:tblGrid>
              <a:tr h="32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No.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Risks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Mitigate (How / When ?)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1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Poor programming practices lead to memory leaks and slow down the user’s machine.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RE = 0.4 * 10 = 4hrs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Careful and thoughtful use of documentation and available resources during each iteration.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1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Exceeding the deadline to complete the project i.e project not completed on time.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RE = 0.2*20 = 4 hrs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Making a good planning on project timeline for each iteration would solve the problem.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Dropping the course by a team member.		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RE=0.1*20 = 2 hrs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Confirmation among the members at least before second iteration. 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7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Poor communication between the team members.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RE=0.2*15 = 3 hrs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Strong communication throughout the class project using mediums like GroupMe.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744700" y="209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Requirements (Updated/Deleted/Added)</a:t>
            </a:r>
            <a:endParaRPr b="1"/>
          </a:p>
        </p:txBody>
      </p:sp>
      <p:graphicFrame>
        <p:nvGraphicFramePr>
          <p:cNvPr id="186" name="Google Shape;186;p18"/>
          <p:cNvGraphicFramePr/>
          <p:nvPr/>
        </p:nvGraphicFramePr>
        <p:xfrm>
          <a:off x="1297500" y="72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{9717604B-D8BF-422E-9CFE-23E79CDC1292}</a:tableStyleId>
              </a:tblPr>
              <a:tblGrid>
                <a:gridCol w="599225"/>
                <a:gridCol w="2296375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Req. ID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Requirements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Functional/Non-Functional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Implementation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Planning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Updated/Added/Deleted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The enemy shall throw objects towards the player when game starts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Functional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Iteration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Added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The Player shall be able to mute the sound of the game.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Functional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Iteration 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The Player shall be able to choose from different characters.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Functional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Iteration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R13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The system shall inform if a high score is reached.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Functional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Iteration 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Added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4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The Player shall be able to change the graphical settings of the game.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Functional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Iteration 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Use-Case</a:t>
            </a:r>
            <a:endParaRPr b="1"/>
          </a:p>
        </p:txBody>
      </p:sp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1297500" y="1567550"/>
            <a:ext cx="7038900" cy="22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93" name="Google Shape;1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775" y="1825025"/>
            <a:ext cx="6449625" cy="17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496350" y="1667600"/>
            <a:ext cx="27804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Sample prototype of the game</a:t>
            </a:r>
            <a:endParaRPr sz="1800"/>
          </a:p>
        </p:txBody>
      </p:sp>
      <p:sp>
        <p:nvSpPr>
          <p:cNvPr id="199" name="Google Shape;199;p20"/>
          <p:cNvSpPr txBox="1"/>
          <p:nvPr/>
        </p:nvSpPr>
        <p:spPr>
          <a:xfrm>
            <a:off x="3730000" y="4483800"/>
            <a:ext cx="24522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Play Screen 1.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000" y="752475"/>
            <a:ext cx="484822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407250" y="0"/>
            <a:ext cx="1748100" cy="4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Code and Tests</a:t>
            </a:r>
            <a:endParaRPr b="1" sz="1400"/>
          </a:p>
        </p:txBody>
      </p:sp>
      <p:pic>
        <p:nvPicPr>
          <p:cNvPr id="206" name="Google Shape;2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00" y="353275"/>
            <a:ext cx="3581125" cy="39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1"/>
          <p:cNvSpPr txBox="1"/>
          <p:nvPr/>
        </p:nvSpPr>
        <p:spPr>
          <a:xfrm>
            <a:off x="513125" y="4350800"/>
            <a:ext cx="50550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</a:t>
            </a:r>
            <a:r>
              <a:rPr b="1" lang="en" sz="1200" u="sng">
                <a:solidFill>
                  <a:srgbClr val="1155CC"/>
                </a:solidFill>
                <a:hlinkClick r:id="rId4"/>
              </a:rPr>
              <a:t>https://github.com/udhungana/team7cse3311</a:t>
            </a:r>
            <a:endParaRPr b="1" sz="1200"/>
          </a:p>
        </p:txBody>
      </p:sp>
      <p:pic>
        <p:nvPicPr>
          <p:cNvPr id="208" name="Google Shape;20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2600" y="353275"/>
            <a:ext cx="391755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