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1" r:id="rId4"/>
    <p:sldId id="271" r:id="rId5"/>
    <p:sldId id="265" r:id="rId6"/>
    <p:sldId id="266" r:id="rId7"/>
    <p:sldId id="27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91F18C-C846-4EEC-BFF2-59F8995BD467}" v="227" dt="2022-08-26T09:25:04.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2889A2-8F5B-4B84-B599-D3FCB61937A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3F23E6F-17EF-4B38-99DC-59CA1DEDC568}">
      <dgm:prSet/>
      <dgm:spPr/>
      <dgm:t>
        <a:bodyPr/>
        <a:lstStyle/>
        <a:p>
          <a:r>
            <a:rPr lang="en-US" dirty="0">
              <a:latin typeface="Times New Roman" panose="02020603050405020304" pitchFamily="18" charset="0"/>
              <a:cs typeface="Times New Roman" panose="02020603050405020304" pitchFamily="18" charset="0"/>
            </a:rPr>
            <a:t>An exoplanet is any planet beyond our solar system. They are detected by astronomers by observing the intensity of their parent stars. Exoplanets are made up of elements similar to those of the planets in our solar system, but their mixes of those elements may differ. </a:t>
          </a:r>
        </a:p>
      </dgm:t>
    </dgm:pt>
    <dgm:pt modelId="{B3D5383C-5655-4EA2-88B7-A47C4A1D4039}" type="parTrans" cxnId="{5DCAB050-9423-4BE0-952D-D16CDE858FA6}">
      <dgm:prSet/>
      <dgm:spPr/>
      <dgm:t>
        <a:bodyPr/>
        <a:lstStyle/>
        <a:p>
          <a:endParaRPr lang="en-US"/>
        </a:p>
      </dgm:t>
    </dgm:pt>
    <dgm:pt modelId="{2F58B340-936F-40F7-BDDB-19933E897246}" type="sibTrans" cxnId="{5DCAB050-9423-4BE0-952D-D16CDE858FA6}">
      <dgm:prSet/>
      <dgm:spPr/>
      <dgm:t>
        <a:bodyPr/>
        <a:lstStyle/>
        <a:p>
          <a:endParaRPr lang="en-US"/>
        </a:p>
      </dgm:t>
    </dgm:pt>
    <dgm:pt modelId="{5489E3AF-C2E9-4740-9688-49353CE2FC88}">
      <dgm:prSet/>
      <dgm:spPr/>
      <dgm:t>
        <a:bodyPr/>
        <a:lstStyle/>
        <a:p>
          <a:r>
            <a:rPr lang="en-US">
              <a:latin typeface="Times New Roman" panose="02020603050405020304" pitchFamily="18" charset="0"/>
              <a:cs typeface="Times New Roman" panose="02020603050405020304" pitchFamily="18" charset="0"/>
            </a:rPr>
            <a:t>Exoplanets come in a wide variety of sizes, from gas giants larger than Jupiter to small, rocky planets about as big around as Earth or Mars.</a:t>
          </a:r>
        </a:p>
      </dgm:t>
    </dgm:pt>
    <dgm:pt modelId="{1F30FA0C-78BF-4B80-B67B-9F66FC62E829}" type="parTrans" cxnId="{D3AEC44C-C4E2-4FCF-918C-DF4952A5DDA8}">
      <dgm:prSet/>
      <dgm:spPr/>
      <dgm:t>
        <a:bodyPr/>
        <a:lstStyle/>
        <a:p>
          <a:endParaRPr lang="en-US"/>
        </a:p>
      </dgm:t>
    </dgm:pt>
    <dgm:pt modelId="{6EC3F060-D6B3-44BF-9A16-CD21016D269D}" type="sibTrans" cxnId="{D3AEC44C-C4E2-4FCF-918C-DF4952A5DDA8}">
      <dgm:prSet/>
      <dgm:spPr/>
      <dgm:t>
        <a:bodyPr/>
        <a:lstStyle/>
        <a:p>
          <a:endParaRPr lang="en-US"/>
        </a:p>
      </dgm:t>
    </dgm:pt>
    <dgm:pt modelId="{72D26583-7A30-45BE-A0D6-DA10249C2C6B}" type="pres">
      <dgm:prSet presAssocID="{D22889A2-8F5B-4B84-B599-D3FCB61937AA}" presName="linear" presStyleCnt="0">
        <dgm:presLayoutVars>
          <dgm:animLvl val="lvl"/>
          <dgm:resizeHandles val="exact"/>
        </dgm:presLayoutVars>
      </dgm:prSet>
      <dgm:spPr/>
    </dgm:pt>
    <dgm:pt modelId="{72A3FC6A-A739-4417-8357-489DFC70ACE7}" type="pres">
      <dgm:prSet presAssocID="{C3F23E6F-17EF-4B38-99DC-59CA1DEDC568}" presName="parentText" presStyleLbl="node1" presStyleIdx="0" presStyleCnt="2">
        <dgm:presLayoutVars>
          <dgm:chMax val="0"/>
          <dgm:bulletEnabled val="1"/>
        </dgm:presLayoutVars>
      </dgm:prSet>
      <dgm:spPr/>
    </dgm:pt>
    <dgm:pt modelId="{6F3C1563-BD6A-4578-A510-A2952F4B93E6}" type="pres">
      <dgm:prSet presAssocID="{2F58B340-936F-40F7-BDDB-19933E897246}" presName="spacer" presStyleCnt="0"/>
      <dgm:spPr/>
    </dgm:pt>
    <dgm:pt modelId="{3BF16382-082B-46F1-AE4D-DF193F31DA10}" type="pres">
      <dgm:prSet presAssocID="{5489E3AF-C2E9-4740-9688-49353CE2FC88}" presName="parentText" presStyleLbl="node1" presStyleIdx="1" presStyleCnt="2">
        <dgm:presLayoutVars>
          <dgm:chMax val="0"/>
          <dgm:bulletEnabled val="1"/>
        </dgm:presLayoutVars>
      </dgm:prSet>
      <dgm:spPr/>
    </dgm:pt>
  </dgm:ptLst>
  <dgm:cxnLst>
    <dgm:cxn modelId="{DCF64F1F-49F4-455E-9FD1-ACDED808C3A9}" type="presOf" srcId="{D22889A2-8F5B-4B84-B599-D3FCB61937AA}" destId="{72D26583-7A30-45BE-A0D6-DA10249C2C6B}" srcOrd="0" destOrd="0" presId="urn:microsoft.com/office/officeart/2005/8/layout/vList2"/>
    <dgm:cxn modelId="{F683B564-6818-42D3-8DC3-F163F5B6B9DC}" type="presOf" srcId="{C3F23E6F-17EF-4B38-99DC-59CA1DEDC568}" destId="{72A3FC6A-A739-4417-8357-489DFC70ACE7}" srcOrd="0" destOrd="0" presId="urn:microsoft.com/office/officeart/2005/8/layout/vList2"/>
    <dgm:cxn modelId="{56410549-A91D-4168-BA3F-A00342F54E8B}" type="presOf" srcId="{5489E3AF-C2E9-4740-9688-49353CE2FC88}" destId="{3BF16382-082B-46F1-AE4D-DF193F31DA10}" srcOrd="0" destOrd="0" presId="urn:microsoft.com/office/officeart/2005/8/layout/vList2"/>
    <dgm:cxn modelId="{D3AEC44C-C4E2-4FCF-918C-DF4952A5DDA8}" srcId="{D22889A2-8F5B-4B84-B599-D3FCB61937AA}" destId="{5489E3AF-C2E9-4740-9688-49353CE2FC88}" srcOrd="1" destOrd="0" parTransId="{1F30FA0C-78BF-4B80-B67B-9F66FC62E829}" sibTransId="{6EC3F060-D6B3-44BF-9A16-CD21016D269D}"/>
    <dgm:cxn modelId="{5DCAB050-9423-4BE0-952D-D16CDE858FA6}" srcId="{D22889A2-8F5B-4B84-B599-D3FCB61937AA}" destId="{C3F23E6F-17EF-4B38-99DC-59CA1DEDC568}" srcOrd="0" destOrd="0" parTransId="{B3D5383C-5655-4EA2-88B7-A47C4A1D4039}" sibTransId="{2F58B340-936F-40F7-BDDB-19933E897246}"/>
    <dgm:cxn modelId="{8E2C6B09-D9B5-4C84-ABDD-152DD1BA4AC7}" type="presParOf" srcId="{72D26583-7A30-45BE-A0D6-DA10249C2C6B}" destId="{72A3FC6A-A739-4417-8357-489DFC70ACE7}" srcOrd="0" destOrd="0" presId="urn:microsoft.com/office/officeart/2005/8/layout/vList2"/>
    <dgm:cxn modelId="{598AFFEB-DBF1-4D1A-BAC8-7A50D017BB64}" type="presParOf" srcId="{72D26583-7A30-45BE-A0D6-DA10249C2C6B}" destId="{6F3C1563-BD6A-4578-A510-A2952F4B93E6}" srcOrd="1" destOrd="0" presId="urn:microsoft.com/office/officeart/2005/8/layout/vList2"/>
    <dgm:cxn modelId="{ADD8AE43-58ED-4991-BCDA-20A36331C8D3}" type="presParOf" srcId="{72D26583-7A30-45BE-A0D6-DA10249C2C6B}" destId="{3BF16382-082B-46F1-AE4D-DF193F31DA1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957D65-0ACC-47D7-BBE6-1A728C8660F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2FB9208-23BC-400C-9C75-8203FACF0234}">
      <dgm:prSet/>
      <dgm:spPr/>
      <dgm:t>
        <a:bodyPr/>
        <a:lstStyle/>
        <a:p>
          <a:r>
            <a:rPr lang="en-US" dirty="0">
              <a:latin typeface="Times New Roman" panose="02020603050405020304" pitchFamily="18" charset="0"/>
              <a:cs typeface="Times New Roman" panose="02020603050405020304" pitchFamily="18" charset="0"/>
            </a:rPr>
            <a:t>Early claims to have detected exoplanets were made in the 19th century, notably by William Jacob. </a:t>
          </a:r>
        </a:p>
      </dgm:t>
    </dgm:pt>
    <dgm:pt modelId="{756FFD43-6B3D-4762-AC79-3A45235E5417}" type="parTrans" cxnId="{28E51245-FEA2-47ED-B3B0-C61F601B6DFC}">
      <dgm:prSet/>
      <dgm:spPr/>
      <dgm:t>
        <a:bodyPr/>
        <a:lstStyle/>
        <a:p>
          <a:endParaRPr lang="en-US"/>
        </a:p>
      </dgm:t>
    </dgm:pt>
    <dgm:pt modelId="{81A7CE7B-4F55-45FD-B002-23D7D8595517}" type="sibTrans" cxnId="{28E51245-FEA2-47ED-B3B0-C61F601B6DFC}">
      <dgm:prSet/>
      <dgm:spPr/>
      <dgm:t>
        <a:bodyPr/>
        <a:lstStyle/>
        <a:p>
          <a:endParaRPr lang="en-US"/>
        </a:p>
      </dgm:t>
    </dgm:pt>
    <dgm:pt modelId="{6172F620-CF2C-4119-9BFE-7CFC4802CA2B}">
      <dgm:prSet/>
      <dgm:spPr/>
      <dgm:t>
        <a:bodyPr/>
        <a:lstStyle/>
        <a:p>
          <a:r>
            <a:rPr lang="en-US" dirty="0">
              <a:latin typeface="Times New Roman" panose="02020603050405020304" pitchFamily="18" charset="0"/>
              <a:cs typeface="Times New Roman" panose="02020603050405020304" pitchFamily="18" charset="0"/>
            </a:rPr>
            <a:t>In 1855, William saw deviations in the orbits within the nearby 70 </a:t>
          </a:r>
          <a:r>
            <a:rPr lang="en-US" dirty="0" err="1">
              <a:latin typeface="Times New Roman" panose="02020603050405020304" pitchFamily="18" charset="0"/>
              <a:cs typeface="Times New Roman" panose="02020603050405020304" pitchFamily="18" charset="0"/>
            </a:rPr>
            <a:t>Ophiuchi</a:t>
          </a:r>
          <a:r>
            <a:rPr lang="en-US" dirty="0">
              <a:latin typeface="Times New Roman" panose="02020603050405020304" pitchFamily="18" charset="0"/>
              <a:cs typeface="Times New Roman" panose="02020603050405020304" pitchFamily="18" charset="0"/>
            </a:rPr>
            <a:t> binary star system.</a:t>
          </a:r>
        </a:p>
      </dgm:t>
    </dgm:pt>
    <dgm:pt modelId="{69FEC23D-26D4-4FE2-956C-6C6EC00B111E}" type="parTrans" cxnId="{C4C9534D-CFE8-4AFE-BFA7-F5D82C82D9F3}">
      <dgm:prSet/>
      <dgm:spPr/>
      <dgm:t>
        <a:bodyPr/>
        <a:lstStyle/>
        <a:p>
          <a:endParaRPr lang="en-US"/>
        </a:p>
      </dgm:t>
    </dgm:pt>
    <dgm:pt modelId="{79937239-B45B-44CB-B5F8-3D21314552C2}" type="sibTrans" cxnId="{C4C9534D-CFE8-4AFE-BFA7-F5D82C82D9F3}">
      <dgm:prSet/>
      <dgm:spPr/>
      <dgm:t>
        <a:bodyPr/>
        <a:lstStyle/>
        <a:p>
          <a:endParaRPr lang="en-US"/>
        </a:p>
      </dgm:t>
    </dgm:pt>
    <dgm:pt modelId="{CBBCFB88-41BA-4089-BEC8-95BC036B8526}">
      <dgm:prSet/>
      <dgm:spPr/>
      <dgm:t>
        <a:bodyPr/>
        <a:lstStyle/>
        <a:p>
          <a:r>
            <a:rPr lang="en-US" dirty="0">
              <a:latin typeface="Times New Roman" panose="02020603050405020304" pitchFamily="18" charset="0"/>
              <a:cs typeface="Times New Roman" panose="02020603050405020304" pitchFamily="18" charset="0"/>
            </a:rPr>
            <a:t>The first time we actually detected an exoplanet was in 1917 NASA’s JPL but wasn’t confirmed </a:t>
          </a:r>
        </a:p>
      </dgm:t>
    </dgm:pt>
    <dgm:pt modelId="{C75A9A72-D4B0-4D1B-A4CE-F9AF17FEA267}" type="parTrans" cxnId="{AEA345BB-4110-4874-9F2D-EE43B68E4196}">
      <dgm:prSet/>
      <dgm:spPr/>
      <dgm:t>
        <a:bodyPr/>
        <a:lstStyle/>
        <a:p>
          <a:endParaRPr lang="en-US"/>
        </a:p>
      </dgm:t>
    </dgm:pt>
    <dgm:pt modelId="{A7206A9A-B7A6-4E84-A10C-6566F4AECEC0}" type="sibTrans" cxnId="{AEA345BB-4110-4874-9F2D-EE43B68E4196}">
      <dgm:prSet/>
      <dgm:spPr/>
      <dgm:t>
        <a:bodyPr/>
        <a:lstStyle/>
        <a:p>
          <a:endParaRPr lang="en-US"/>
        </a:p>
      </dgm:t>
    </dgm:pt>
    <dgm:pt modelId="{D6A67047-03DD-4B2F-BD46-3D1A67287923}" type="pres">
      <dgm:prSet presAssocID="{C6957D65-0ACC-47D7-BBE6-1A728C8660F0}" presName="diagram" presStyleCnt="0">
        <dgm:presLayoutVars>
          <dgm:dir/>
          <dgm:resizeHandles val="exact"/>
        </dgm:presLayoutVars>
      </dgm:prSet>
      <dgm:spPr/>
    </dgm:pt>
    <dgm:pt modelId="{FFC1572B-4301-48CC-9063-A24C7C9A97B1}" type="pres">
      <dgm:prSet presAssocID="{12FB9208-23BC-400C-9C75-8203FACF0234}" presName="node" presStyleLbl="node1" presStyleIdx="0" presStyleCnt="3">
        <dgm:presLayoutVars>
          <dgm:bulletEnabled val="1"/>
        </dgm:presLayoutVars>
      </dgm:prSet>
      <dgm:spPr/>
    </dgm:pt>
    <dgm:pt modelId="{DEFEB00B-7D4C-4039-8332-8DF18AB92B44}" type="pres">
      <dgm:prSet presAssocID="{81A7CE7B-4F55-45FD-B002-23D7D8595517}" presName="sibTrans" presStyleCnt="0"/>
      <dgm:spPr/>
    </dgm:pt>
    <dgm:pt modelId="{496DD9CC-9E12-480F-A97F-0E5045113B66}" type="pres">
      <dgm:prSet presAssocID="{6172F620-CF2C-4119-9BFE-7CFC4802CA2B}" presName="node" presStyleLbl="node1" presStyleIdx="1" presStyleCnt="3">
        <dgm:presLayoutVars>
          <dgm:bulletEnabled val="1"/>
        </dgm:presLayoutVars>
      </dgm:prSet>
      <dgm:spPr/>
    </dgm:pt>
    <dgm:pt modelId="{1F90845D-4868-4DB7-9C7F-1D386772B6A1}" type="pres">
      <dgm:prSet presAssocID="{79937239-B45B-44CB-B5F8-3D21314552C2}" presName="sibTrans" presStyleCnt="0"/>
      <dgm:spPr/>
    </dgm:pt>
    <dgm:pt modelId="{142933BB-945C-4321-BA1C-543519BEEB46}" type="pres">
      <dgm:prSet presAssocID="{CBBCFB88-41BA-4089-BEC8-95BC036B8526}" presName="node" presStyleLbl="node1" presStyleIdx="2" presStyleCnt="3">
        <dgm:presLayoutVars>
          <dgm:bulletEnabled val="1"/>
        </dgm:presLayoutVars>
      </dgm:prSet>
      <dgm:spPr/>
    </dgm:pt>
  </dgm:ptLst>
  <dgm:cxnLst>
    <dgm:cxn modelId="{87E22B3A-C5FD-457C-87C5-6D2391FC85D5}" type="presOf" srcId="{6172F620-CF2C-4119-9BFE-7CFC4802CA2B}" destId="{496DD9CC-9E12-480F-A97F-0E5045113B66}" srcOrd="0" destOrd="0" presId="urn:microsoft.com/office/officeart/2005/8/layout/default"/>
    <dgm:cxn modelId="{CF0B5A3C-8753-4C63-B455-C7DCD7883F6D}" type="presOf" srcId="{C6957D65-0ACC-47D7-BBE6-1A728C8660F0}" destId="{D6A67047-03DD-4B2F-BD46-3D1A67287923}" srcOrd="0" destOrd="0" presId="urn:microsoft.com/office/officeart/2005/8/layout/default"/>
    <dgm:cxn modelId="{28E51245-FEA2-47ED-B3B0-C61F601B6DFC}" srcId="{C6957D65-0ACC-47D7-BBE6-1A728C8660F0}" destId="{12FB9208-23BC-400C-9C75-8203FACF0234}" srcOrd="0" destOrd="0" parTransId="{756FFD43-6B3D-4762-AC79-3A45235E5417}" sibTransId="{81A7CE7B-4F55-45FD-B002-23D7D8595517}"/>
    <dgm:cxn modelId="{C4C9534D-CFE8-4AFE-BFA7-F5D82C82D9F3}" srcId="{C6957D65-0ACC-47D7-BBE6-1A728C8660F0}" destId="{6172F620-CF2C-4119-9BFE-7CFC4802CA2B}" srcOrd="1" destOrd="0" parTransId="{69FEC23D-26D4-4FE2-956C-6C6EC00B111E}" sibTransId="{79937239-B45B-44CB-B5F8-3D21314552C2}"/>
    <dgm:cxn modelId="{AEA345BB-4110-4874-9F2D-EE43B68E4196}" srcId="{C6957D65-0ACC-47D7-BBE6-1A728C8660F0}" destId="{CBBCFB88-41BA-4089-BEC8-95BC036B8526}" srcOrd="2" destOrd="0" parTransId="{C75A9A72-D4B0-4D1B-A4CE-F9AF17FEA267}" sibTransId="{A7206A9A-B7A6-4E84-A10C-6566F4AECEC0}"/>
    <dgm:cxn modelId="{D685AEC0-70C3-4520-A41D-49923160CD28}" type="presOf" srcId="{12FB9208-23BC-400C-9C75-8203FACF0234}" destId="{FFC1572B-4301-48CC-9063-A24C7C9A97B1}" srcOrd="0" destOrd="0" presId="urn:microsoft.com/office/officeart/2005/8/layout/default"/>
    <dgm:cxn modelId="{763181FA-17A8-456B-9758-5F5CD453837A}" type="presOf" srcId="{CBBCFB88-41BA-4089-BEC8-95BC036B8526}" destId="{142933BB-945C-4321-BA1C-543519BEEB46}" srcOrd="0" destOrd="0" presId="urn:microsoft.com/office/officeart/2005/8/layout/default"/>
    <dgm:cxn modelId="{5846A8FE-B1A7-4D2F-9DD3-AADA865794AD}" type="presParOf" srcId="{D6A67047-03DD-4B2F-BD46-3D1A67287923}" destId="{FFC1572B-4301-48CC-9063-A24C7C9A97B1}" srcOrd="0" destOrd="0" presId="urn:microsoft.com/office/officeart/2005/8/layout/default"/>
    <dgm:cxn modelId="{27A7D23B-D74A-4803-ABE1-932D256D2462}" type="presParOf" srcId="{D6A67047-03DD-4B2F-BD46-3D1A67287923}" destId="{DEFEB00B-7D4C-4039-8332-8DF18AB92B44}" srcOrd="1" destOrd="0" presId="urn:microsoft.com/office/officeart/2005/8/layout/default"/>
    <dgm:cxn modelId="{42F39B35-6467-4EB5-ACDA-4155CC556091}" type="presParOf" srcId="{D6A67047-03DD-4B2F-BD46-3D1A67287923}" destId="{496DD9CC-9E12-480F-A97F-0E5045113B66}" srcOrd="2" destOrd="0" presId="urn:microsoft.com/office/officeart/2005/8/layout/default"/>
    <dgm:cxn modelId="{3A10F420-9AAA-4B65-B035-AF1B31C8A230}" type="presParOf" srcId="{D6A67047-03DD-4B2F-BD46-3D1A67287923}" destId="{1F90845D-4868-4DB7-9C7F-1D386772B6A1}" srcOrd="3" destOrd="0" presId="urn:microsoft.com/office/officeart/2005/8/layout/default"/>
    <dgm:cxn modelId="{9CB92E55-FB58-45FC-9CAE-E30876568AB8}" type="presParOf" srcId="{D6A67047-03DD-4B2F-BD46-3D1A67287923}" destId="{142933BB-945C-4321-BA1C-543519BEEB4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EA9E4B-DBF5-4944-8EF7-644BAA0858A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D292D0DD-A9A8-437C-8129-8A42E21CBFFD}">
      <dgm:prSet custT="1"/>
      <dgm:spPr/>
      <dgm:t>
        <a:bodyPr/>
        <a:lstStyle/>
        <a:p>
          <a:pPr>
            <a:lnSpc>
              <a:spcPct val="100000"/>
            </a:lnSpc>
            <a:defRPr cap="all"/>
          </a:pPr>
          <a:r>
            <a:rPr lang="en-IN" sz="1600" b="1">
              <a:solidFill>
                <a:schemeClr val="bg1">
                  <a:lumMod val="95000"/>
                </a:schemeClr>
              </a:solidFill>
            </a:rPr>
            <a:t>IN THIS PROJECT WE ARE GOING  TO USE DATA FROM THE KEPLER SPACE TELESCOPE AND SOLVE OUR PROBLEM OF EXOPLANET DETECTION </a:t>
          </a:r>
          <a:endParaRPr lang="en-US" sz="1600">
            <a:solidFill>
              <a:schemeClr val="bg1">
                <a:lumMod val="95000"/>
              </a:schemeClr>
            </a:solidFill>
          </a:endParaRPr>
        </a:p>
      </dgm:t>
    </dgm:pt>
    <dgm:pt modelId="{B0884AE3-7D50-4F9D-90F3-DEDFC5C858B6}" type="parTrans" cxnId="{03C202FD-7ADB-4FF2-B3F9-428D89BA1762}">
      <dgm:prSet/>
      <dgm:spPr/>
      <dgm:t>
        <a:bodyPr/>
        <a:lstStyle/>
        <a:p>
          <a:endParaRPr lang="en-US"/>
        </a:p>
      </dgm:t>
    </dgm:pt>
    <dgm:pt modelId="{EDDF4C11-0967-4909-8D59-2CACF60F2CDE}" type="sibTrans" cxnId="{03C202FD-7ADB-4FF2-B3F9-428D89BA1762}">
      <dgm:prSet/>
      <dgm:spPr/>
      <dgm:t>
        <a:bodyPr/>
        <a:lstStyle/>
        <a:p>
          <a:endParaRPr lang="en-US"/>
        </a:p>
      </dgm:t>
    </dgm:pt>
    <dgm:pt modelId="{A31C64BA-3CCA-450B-BD1E-B98B0F25DCBB}">
      <dgm:prSet custT="1"/>
      <dgm:spPr/>
      <dgm:t>
        <a:bodyPr/>
        <a:lstStyle/>
        <a:p>
          <a:pPr>
            <a:lnSpc>
              <a:spcPct val="100000"/>
            </a:lnSpc>
            <a:defRPr cap="all"/>
          </a:pPr>
          <a:r>
            <a:rPr lang="en-IN" sz="1600" b="1">
              <a:solidFill>
                <a:schemeClr val="bg1">
                  <a:lumMod val="95000"/>
                </a:schemeClr>
              </a:solidFill>
            </a:rPr>
            <a:t>WE WILL BE USING THE TRANSIT PHOTOMETRY METHOD FOR DETECTION </a:t>
          </a:r>
          <a:endParaRPr lang="en-US" sz="1600">
            <a:solidFill>
              <a:schemeClr val="bg1">
                <a:lumMod val="95000"/>
              </a:schemeClr>
            </a:solidFill>
          </a:endParaRPr>
        </a:p>
      </dgm:t>
    </dgm:pt>
    <dgm:pt modelId="{6800B938-B2A3-43E7-8179-1CF21BF31FCF}" type="parTrans" cxnId="{E34EF781-85C6-4CAA-B303-C7B0F3EDD5A7}">
      <dgm:prSet/>
      <dgm:spPr/>
      <dgm:t>
        <a:bodyPr/>
        <a:lstStyle/>
        <a:p>
          <a:endParaRPr lang="en-US"/>
        </a:p>
      </dgm:t>
    </dgm:pt>
    <dgm:pt modelId="{F698FC05-13C3-4828-9697-DE5B729A2683}" type="sibTrans" cxnId="{E34EF781-85C6-4CAA-B303-C7B0F3EDD5A7}">
      <dgm:prSet/>
      <dgm:spPr/>
      <dgm:t>
        <a:bodyPr/>
        <a:lstStyle/>
        <a:p>
          <a:endParaRPr lang="en-US"/>
        </a:p>
      </dgm:t>
    </dgm:pt>
    <dgm:pt modelId="{647F0998-2DA9-4C55-B9AE-5EE7D2667BDB}" type="pres">
      <dgm:prSet presAssocID="{F8EA9E4B-DBF5-4944-8EF7-644BAA0858AD}" presName="root" presStyleCnt="0">
        <dgm:presLayoutVars>
          <dgm:dir/>
          <dgm:resizeHandles val="exact"/>
        </dgm:presLayoutVars>
      </dgm:prSet>
      <dgm:spPr/>
    </dgm:pt>
    <dgm:pt modelId="{E0C89294-107F-429B-B203-94128C646358}" type="pres">
      <dgm:prSet presAssocID="{D292D0DD-A9A8-437C-8129-8A42E21CBFFD}" presName="compNode" presStyleCnt="0"/>
      <dgm:spPr/>
    </dgm:pt>
    <dgm:pt modelId="{842ECA63-D057-44A0-89E1-F1EBE8232A50}" type="pres">
      <dgm:prSet presAssocID="{D292D0DD-A9A8-437C-8129-8A42E21CBFFD}" presName="iconBgRect" presStyleLbl="bgShp" presStyleIdx="0" presStyleCnt="2"/>
      <dgm:spPr/>
    </dgm:pt>
    <dgm:pt modelId="{FEE43E5C-1ECC-475F-B0E5-F1E3FE61010D}" type="pres">
      <dgm:prSet presAssocID="{D292D0DD-A9A8-437C-8129-8A42E21CBFF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lescope"/>
        </a:ext>
      </dgm:extLst>
    </dgm:pt>
    <dgm:pt modelId="{B10827BC-07CA-46B1-AECB-C1B4DE45FACC}" type="pres">
      <dgm:prSet presAssocID="{D292D0DD-A9A8-437C-8129-8A42E21CBFFD}" presName="spaceRect" presStyleCnt="0"/>
      <dgm:spPr/>
    </dgm:pt>
    <dgm:pt modelId="{51AB61AD-611E-491B-B102-719DC336C5DF}" type="pres">
      <dgm:prSet presAssocID="{D292D0DD-A9A8-437C-8129-8A42E21CBFFD}" presName="textRect" presStyleLbl="revTx" presStyleIdx="0" presStyleCnt="2">
        <dgm:presLayoutVars>
          <dgm:chMax val="1"/>
          <dgm:chPref val="1"/>
        </dgm:presLayoutVars>
      </dgm:prSet>
      <dgm:spPr/>
    </dgm:pt>
    <dgm:pt modelId="{0E4A5C72-F97F-4D24-8D0C-923417ACDB73}" type="pres">
      <dgm:prSet presAssocID="{EDDF4C11-0967-4909-8D59-2CACF60F2CDE}" presName="sibTrans" presStyleCnt="0"/>
      <dgm:spPr/>
    </dgm:pt>
    <dgm:pt modelId="{08CA9C3B-70A7-4A11-9724-F10DBE617539}" type="pres">
      <dgm:prSet presAssocID="{A31C64BA-3CCA-450B-BD1E-B98B0F25DCBB}" presName="compNode" presStyleCnt="0"/>
      <dgm:spPr/>
    </dgm:pt>
    <dgm:pt modelId="{04C1BC33-5924-4DAA-B675-4DEAF782C522}" type="pres">
      <dgm:prSet presAssocID="{A31C64BA-3CCA-450B-BD1E-B98B0F25DCBB}" presName="iconBgRect" presStyleLbl="bgShp" presStyleIdx="1" presStyleCnt="2"/>
      <dgm:spPr/>
    </dgm:pt>
    <dgm:pt modelId="{02BC2AFB-9F43-4DEF-89C2-5AD7371E5F0C}" type="pres">
      <dgm:prSet presAssocID="{A31C64BA-3CCA-450B-BD1E-B98B0F25DC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mera"/>
        </a:ext>
      </dgm:extLst>
    </dgm:pt>
    <dgm:pt modelId="{9D3D13D2-AD7E-4AC4-B277-009306886C09}" type="pres">
      <dgm:prSet presAssocID="{A31C64BA-3CCA-450B-BD1E-B98B0F25DCBB}" presName="spaceRect" presStyleCnt="0"/>
      <dgm:spPr/>
    </dgm:pt>
    <dgm:pt modelId="{9A09A7AD-2BAD-48E5-BEAF-CFA896E5AE26}" type="pres">
      <dgm:prSet presAssocID="{A31C64BA-3CCA-450B-BD1E-B98B0F25DCBB}" presName="textRect" presStyleLbl="revTx" presStyleIdx="1" presStyleCnt="2">
        <dgm:presLayoutVars>
          <dgm:chMax val="1"/>
          <dgm:chPref val="1"/>
        </dgm:presLayoutVars>
      </dgm:prSet>
      <dgm:spPr/>
    </dgm:pt>
  </dgm:ptLst>
  <dgm:cxnLst>
    <dgm:cxn modelId="{04FFEF71-96A2-47F3-A56E-C16D97E637B4}" type="presOf" srcId="{F8EA9E4B-DBF5-4944-8EF7-644BAA0858AD}" destId="{647F0998-2DA9-4C55-B9AE-5EE7D2667BDB}" srcOrd="0" destOrd="0" presId="urn:microsoft.com/office/officeart/2018/5/layout/IconCircleLabelList"/>
    <dgm:cxn modelId="{E34EF781-85C6-4CAA-B303-C7B0F3EDD5A7}" srcId="{F8EA9E4B-DBF5-4944-8EF7-644BAA0858AD}" destId="{A31C64BA-3CCA-450B-BD1E-B98B0F25DCBB}" srcOrd="1" destOrd="0" parTransId="{6800B938-B2A3-43E7-8179-1CF21BF31FCF}" sibTransId="{F698FC05-13C3-4828-9697-DE5B729A2683}"/>
    <dgm:cxn modelId="{D534C7C3-D8C1-44ED-A409-2CF854FD3719}" type="presOf" srcId="{D292D0DD-A9A8-437C-8129-8A42E21CBFFD}" destId="{51AB61AD-611E-491B-B102-719DC336C5DF}" srcOrd="0" destOrd="0" presId="urn:microsoft.com/office/officeart/2018/5/layout/IconCircleLabelList"/>
    <dgm:cxn modelId="{0B67EDE2-7BE0-433E-B78E-10C14CAC0BE7}" type="presOf" srcId="{A31C64BA-3CCA-450B-BD1E-B98B0F25DCBB}" destId="{9A09A7AD-2BAD-48E5-BEAF-CFA896E5AE26}" srcOrd="0" destOrd="0" presId="urn:microsoft.com/office/officeart/2018/5/layout/IconCircleLabelList"/>
    <dgm:cxn modelId="{03C202FD-7ADB-4FF2-B3F9-428D89BA1762}" srcId="{F8EA9E4B-DBF5-4944-8EF7-644BAA0858AD}" destId="{D292D0DD-A9A8-437C-8129-8A42E21CBFFD}" srcOrd="0" destOrd="0" parTransId="{B0884AE3-7D50-4F9D-90F3-DEDFC5C858B6}" sibTransId="{EDDF4C11-0967-4909-8D59-2CACF60F2CDE}"/>
    <dgm:cxn modelId="{CFA03A11-C094-4E11-8722-AEC9BA81629C}" type="presParOf" srcId="{647F0998-2DA9-4C55-B9AE-5EE7D2667BDB}" destId="{E0C89294-107F-429B-B203-94128C646358}" srcOrd="0" destOrd="0" presId="urn:microsoft.com/office/officeart/2018/5/layout/IconCircleLabelList"/>
    <dgm:cxn modelId="{402D4E1E-423F-42EF-8068-A6444BC131E4}" type="presParOf" srcId="{E0C89294-107F-429B-B203-94128C646358}" destId="{842ECA63-D057-44A0-89E1-F1EBE8232A50}" srcOrd="0" destOrd="0" presId="urn:microsoft.com/office/officeart/2018/5/layout/IconCircleLabelList"/>
    <dgm:cxn modelId="{9B7C2BF0-9B5C-4817-A8B6-6F3171600A05}" type="presParOf" srcId="{E0C89294-107F-429B-B203-94128C646358}" destId="{FEE43E5C-1ECC-475F-B0E5-F1E3FE61010D}" srcOrd="1" destOrd="0" presId="urn:microsoft.com/office/officeart/2018/5/layout/IconCircleLabelList"/>
    <dgm:cxn modelId="{62978640-A23A-4F3B-87D2-4B4794754581}" type="presParOf" srcId="{E0C89294-107F-429B-B203-94128C646358}" destId="{B10827BC-07CA-46B1-AECB-C1B4DE45FACC}" srcOrd="2" destOrd="0" presId="urn:microsoft.com/office/officeart/2018/5/layout/IconCircleLabelList"/>
    <dgm:cxn modelId="{E33CAF1F-376A-4D74-8128-FE8B459C23DC}" type="presParOf" srcId="{E0C89294-107F-429B-B203-94128C646358}" destId="{51AB61AD-611E-491B-B102-719DC336C5DF}" srcOrd="3" destOrd="0" presId="urn:microsoft.com/office/officeart/2018/5/layout/IconCircleLabelList"/>
    <dgm:cxn modelId="{16A2B70B-E564-4F6C-8BD2-FC45905B8170}" type="presParOf" srcId="{647F0998-2DA9-4C55-B9AE-5EE7D2667BDB}" destId="{0E4A5C72-F97F-4D24-8D0C-923417ACDB73}" srcOrd="1" destOrd="0" presId="urn:microsoft.com/office/officeart/2018/5/layout/IconCircleLabelList"/>
    <dgm:cxn modelId="{2382218A-2B5E-4A1C-9171-8EF00B6E3402}" type="presParOf" srcId="{647F0998-2DA9-4C55-B9AE-5EE7D2667BDB}" destId="{08CA9C3B-70A7-4A11-9724-F10DBE617539}" srcOrd="2" destOrd="0" presId="urn:microsoft.com/office/officeart/2018/5/layout/IconCircleLabelList"/>
    <dgm:cxn modelId="{AE00729A-B21E-4E53-9261-9D80FC18A1FE}" type="presParOf" srcId="{08CA9C3B-70A7-4A11-9724-F10DBE617539}" destId="{04C1BC33-5924-4DAA-B675-4DEAF782C522}" srcOrd="0" destOrd="0" presId="urn:microsoft.com/office/officeart/2018/5/layout/IconCircleLabelList"/>
    <dgm:cxn modelId="{F2B49C82-BC5D-4A23-828D-DB59FCA994EE}" type="presParOf" srcId="{08CA9C3B-70A7-4A11-9724-F10DBE617539}" destId="{02BC2AFB-9F43-4DEF-89C2-5AD7371E5F0C}" srcOrd="1" destOrd="0" presId="urn:microsoft.com/office/officeart/2018/5/layout/IconCircleLabelList"/>
    <dgm:cxn modelId="{363E9451-7A9D-4906-9CB0-1D6D620A341D}" type="presParOf" srcId="{08CA9C3B-70A7-4A11-9724-F10DBE617539}" destId="{9D3D13D2-AD7E-4AC4-B277-009306886C09}" srcOrd="2" destOrd="0" presId="urn:microsoft.com/office/officeart/2018/5/layout/IconCircleLabelList"/>
    <dgm:cxn modelId="{D56CB5A9-6942-4694-9ABD-45B54163E144}" type="presParOf" srcId="{08CA9C3B-70A7-4A11-9724-F10DBE617539}" destId="{9A09A7AD-2BAD-48E5-BEAF-CFA896E5AE2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321E3C-551B-4EA9-B857-B5443ECC1B6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CCB844-5BC6-4E98-9989-D9617513F5F2}">
      <dgm:prSet custT="1"/>
      <dgm:spPr/>
      <dgm:t>
        <a:bodyPr/>
        <a:lstStyle/>
        <a:p>
          <a:r>
            <a:rPr lang="en-US" sz="2000" b="1" i="0" dirty="0">
              <a:solidFill>
                <a:schemeClr val="accent1">
                  <a:lumMod val="40000"/>
                  <a:lumOff val="60000"/>
                </a:schemeClr>
              </a:solidFill>
              <a:latin typeface="Times New Roman" panose="02020603050405020304" pitchFamily="18" charset="0"/>
              <a:cs typeface="Times New Roman" panose="02020603050405020304" pitchFamily="18" charset="0"/>
            </a:rPr>
            <a:t>The transit method is a photometric method that aims to indirectly detect the presence of one or more exoplanets in orbit around a star.</a:t>
          </a:r>
          <a:endParaRPr lang="en-US" sz="2000" b="1" dirty="0">
            <a:solidFill>
              <a:schemeClr val="accent1">
                <a:lumMod val="40000"/>
                <a:lumOff val="60000"/>
              </a:schemeClr>
            </a:solidFill>
            <a:latin typeface="Times New Roman" panose="02020603050405020304" pitchFamily="18" charset="0"/>
            <a:cs typeface="Times New Roman" panose="02020603050405020304" pitchFamily="18" charset="0"/>
          </a:endParaRPr>
        </a:p>
      </dgm:t>
    </dgm:pt>
    <dgm:pt modelId="{FBB11488-4106-4F19-BBAF-2DC432781AF5}" type="parTrans" cxnId="{00F3FD33-74A2-43FB-906F-95F780D32BC4}">
      <dgm:prSet/>
      <dgm:spPr/>
      <dgm:t>
        <a:bodyPr/>
        <a:lstStyle/>
        <a:p>
          <a:endParaRPr lang="en-US"/>
        </a:p>
      </dgm:t>
    </dgm:pt>
    <dgm:pt modelId="{F43D334C-1238-464F-A5FB-BD581B456988}" type="sibTrans" cxnId="{00F3FD33-74A2-43FB-906F-95F780D32BC4}">
      <dgm:prSet/>
      <dgm:spPr/>
      <dgm:t>
        <a:bodyPr/>
        <a:lstStyle/>
        <a:p>
          <a:endParaRPr lang="en-US"/>
        </a:p>
      </dgm:t>
    </dgm:pt>
    <dgm:pt modelId="{2D2F48DB-E1E0-4881-8030-14A7B163C2F4}">
      <dgm:prSet custT="1"/>
      <dgm:spPr/>
      <dgm:t>
        <a:bodyPr/>
        <a:lstStyle/>
        <a:p>
          <a:r>
            <a:rPr lang="en-US" sz="2000" b="1" i="0" dirty="0">
              <a:solidFill>
                <a:schemeClr val="accent1">
                  <a:lumMod val="40000"/>
                  <a:lumOff val="60000"/>
                </a:schemeClr>
              </a:solidFill>
              <a:latin typeface="Times New Roman" panose="02020603050405020304" pitchFamily="18" charset="0"/>
              <a:cs typeface="Times New Roman" panose="02020603050405020304" pitchFamily="18" charset="0"/>
            </a:rPr>
            <a:t>The transit method consists of regularly measuring the luminosity of a star in order to detect the periodic decrease in luminosity associated with the transit of an exoplanet. </a:t>
          </a:r>
          <a:endParaRPr lang="en-US" sz="2000" b="1" dirty="0">
            <a:solidFill>
              <a:schemeClr val="accent1">
                <a:lumMod val="40000"/>
                <a:lumOff val="60000"/>
              </a:schemeClr>
            </a:solidFill>
            <a:latin typeface="Times New Roman" panose="02020603050405020304" pitchFamily="18" charset="0"/>
            <a:cs typeface="Times New Roman" panose="02020603050405020304" pitchFamily="18" charset="0"/>
          </a:endParaRPr>
        </a:p>
      </dgm:t>
    </dgm:pt>
    <dgm:pt modelId="{FAEDE32D-24A4-4A79-B189-22D2EE7B9B0F}" type="parTrans" cxnId="{E7B7ADC8-BC6E-4C12-9C62-D1312482CF7F}">
      <dgm:prSet/>
      <dgm:spPr/>
      <dgm:t>
        <a:bodyPr/>
        <a:lstStyle/>
        <a:p>
          <a:endParaRPr lang="en-US"/>
        </a:p>
      </dgm:t>
    </dgm:pt>
    <dgm:pt modelId="{788D32B8-7968-43FF-8B05-F3F8C4E4B385}" type="sibTrans" cxnId="{E7B7ADC8-BC6E-4C12-9C62-D1312482CF7F}">
      <dgm:prSet/>
      <dgm:spPr/>
      <dgm:t>
        <a:bodyPr/>
        <a:lstStyle/>
        <a:p>
          <a:endParaRPr lang="en-US"/>
        </a:p>
      </dgm:t>
    </dgm:pt>
    <dgm:pt modelId="{782361FA-B859-495D-B34C-283BF10A3AE5}" type="pres">
      <dgm:prSet presAssocID="{2F321E3C-551B-4EA9-B857-B5443ECC1B66}" presName="root" presStyleCnt="0">
        <dgm:presLayoutVars>
          <dgm:dir/>
          <dgm:resizeHandles val="exact"/>
        </dgm:presLayoutVars>
      </dgm:prSet>
      <dgm:spPr/>
    </dgm:pt>
    <dgm:pt modelId="{4D1E9402-72B6-44A8-B2FD-B526DD56F771}" type="pres">
      <dgm:prSet presAssocID="{20CCB844-5BC6-4E98-9989-D9617513F5F2}" presName="compNode" presStyleCnt="0"/>
      <dgm:spPr/>
    </dgm:pt>
    <dgm:pt modelId="{654D5248-DE4F-40D1-85FE-1AC6B0F7C532}" type="pres">
      <dgm:prSet presAssocID="{20CCB844-5BC6-4E98-9989-D9617513F5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a:ext>
      </dgm:extLst>
    </dgm:pt>
    <dgm:pt modelId="{F03939F0-2456-43B5-BB3E-E840EFD5EC41}" type="pres">
      <dgm:prSet presAssocID="{20CCB844-5BC6-4E98-9989-D9617513F5F2}" presName="spaceRect" presStyleCnt="0"/>
      <dgm:spPr/>
    </dgm:pt>
    <dgm:pt modelId="{A57D2A40-8446-45BF-9061-54BB3C653DD5}" type="pres">
      <dgm:prSet presAssocID="{20CCB844-5BC6-4E98-9989-D9617513F5F2}" presName="textRect" presStyleLbl="revTx" presStyleIdx="0" presStyleCnt="2">
        <dgm:presLayoutVars>
          <dgm:chMax val="1"/>
          <dgm:chPref val="1"/>
        </dgm:presLayoutVars>
      </dgm:prSet>
      <dgm:spPr/>
    </dgm:pt>
    <dgm:pt modelId="{2D5BAC85-520C-474F-BD9C-DD2A98B70EB9}" type="pres">
      <dgm:prSet presAssocID="{F43D334C-1238-464F-A5FB-BD581B456988}" presName="sibTrans" presStyleCnt="0"/>
      <dgm:spPr/>
    </dgm:pt>
    <dgm:pt modelId="{9E26B935-96B3-4907-88AF-C694EC4820C6}" type="pres">
      <dgm:prSet presAssocID="{2D2F48DB-E1E0-4881-8030-14A7B163C2F4}" presName="compNode" presStyleCnt="0"/>
      <dgm:spPr/>
    </dgm:pt>
    <dgm:pt modelId="{18870772-783D-4CA9-9D08-A35FF2371288}" type="pres">
      <dgm:prSet presAssocID="{2D2F48DB-E1E0-4881-8030-14A7B163C2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4183322B-84AB-4D1B-9777-C3E406F8004A}" type="pres">
      <dgm:prSet presAssocID="{2D2F48DB-E1E0-4881-8030-14A7B163C2F4}" presName="spaceRect" presStyleCnt="0"/>
      <dgm:spPr/>
    </dgm:pt>
    <dgm:pt modelId="{57CDFD2C-3F2B-4D32-BD3D-E91E355F55BF}" type="pres">
      <dgm:prSet presAssocID="{2D2F48DB-E1E0-4881-8030-14A7B163C2F4}" presName="textRect" presStyleLbl="revTx" presStyleIdx="1" presStyleCnt="2">
        <dgm:presLayoutVars>
          <dgm:chMax val="1"/>
          <dgm:chPref val="1"/>
        </dgm:presLayoutVars>
      </dgm:prSet>
      <dgm:spPr/>
    </dgm:pt>
  </dgm:ptLst>
  <dgm:cxnLst>
    <dgm:cxn modelId="{125ABB0B-DFF1-4E94-9505-28127DE52F0F}" type="presOf" srcId="{2F321E3C-551B-4EA9-B857-B5443ECC1B66}" destId="{782361FA-B859-495D-B34C-283BF10A3AE5}" srcOrd="0" destOrd="0" presId="urn:microsoft.com/office/officeart/2018/2/layout/IconLabelList"/>
    <dgm:cxn modelId="{D3798C11-A6F0-49E6-A599-CEA6F2CAF1E9}" type="presOf" srcId="{2D2F48DB-E1E0-4881-8030-14A7B163C2F4}" destId="{57CDFD2C-3F2B-4D32-BD3D-E91E355F55BF}" srcOrd="0" destOrd="0" presId="urn:microsoft.com/office/officeart/2018/2/layout/IconLabelList"/>
    <dgm:cxn modelId="{00F3FD33-74A2-43FB-906F-95F780D32BC4}" srcId="{2F321E3C-551B-4EA9-B857-B5443ECC1B66}" destId="{20CCB844-5BC6-4E98-9989-D9617513F5F2}" srcOrd="0" destOrd="0" parTransId="{FBB11488-4106-4F19-BBAF-2DC432781AF5}" sibTransId="{F43D334C-1238-464F-A5FB-BD581B456988}"/>
    <dgm:cxn modelId="{FB74F481-F56E-4F92-8B91-10D8A25A4586}" type="presOf" srcId="{20CCB844-5BC6-4E98-9989-D9617513F5F2}" destId="{A57D2A40-8446-45BF-9061-54BB3C653DD5}" srcOrd="0" destOrd="0" presId="urn:microsoft.com/office/officeart/2018/2/layout/IconLabelList"/>
    <dgm:cxn modelId="{E7B7ADC8-BC6E-4C12-9C62-D1312482CF7F}" srcId="{2F321E3C-551B-4EA9-B857-B5443ECC1B66}" destId="{2D2F48DB-E1E0-4881-8030-14A7B163C2F4}" srcOrd="1" destOrd="0" parTransId="{FAEDE32D-24A4-4A79-B189-22D2EE7B9B0F}" sibTransId="{788D32B8-7968-43FF-8B05-F3F8C4E4B385}"/>
    <dgm:cxn modelId="{A463D4BE-23A9-4285-822D-5E998251E865}" type="presParOf" srcId="{782361FA-B859-495D-B34C-283BF10A3AE5}" destId="{4D1E9402-72B6-44A8-B2FD-B526DD56F771}" srcOrd="0" destOrd="0" presId="urn:microsoft.com/office/officeart/2018/2/layout/IconLabelList"/>
    <dgm:cxn modelId="{ABE00D11-ABAA-4653-8CC2-F940EF18593D}" type="presParOf" srcId="{4D1E9402-72B6-44A8-B2FD-B526DD56F771}" destId="{654D5248-DE4F-40D1-85FE-1AC6B0F7C532}" srcOrd="0" destOrd="0" presId="urn:microsoft.com/office/officeart/2018/2/layout/IconLabelList"/>
    <dgm:cxn modelId="{6BEDD399-C226-4833-A528-359514413701}" type="presParOf" srcId="{4D1E9402-72B6-44A8-B2FD-B526DD56F771}" destId="{F03939F0-2456-43B5-BB3E-E840EFD5EC41}" srcOrd="1" destOrd="0" presId="urn:microsoft.com/office/officeart/2018/2/layout/IconLabelList"/>
    <dgm:cxn modelId="{81F0F42C-6A5B-4801-A801-62F23D6A65D5}" type="presParOf" srcId="{4D1E9402-72B6-44A8-B2FD-B526DD56F771}" destId="{A57D2A40-8446-45BF-9061-54BB3C653DD5}" srcOrd="2" destOrd="0" presId="urn:microsoft.com/office/officeart/2018/2/layout/IconLabelList"/>
    <dgm:cxn modelId="{A5CFA7EE-AA4E-40CA-A460-5357B8390562}" type="presParOf" srcId="{782361FA-B859-495D-B34C-283BF10A3AE5}" destId="{2D5BAC85-520C-474F-BD9C-DD2A98B70EB9}" srcOrd="1" destOrd="0" presId="urn:microsoft.com/office/officeart/2018/2/layout/IconLabelList"/>
    <dgm:cxn modelId="{78A25D39-1B83-4C9B-87EA-21C8307B32C2}" type="presParOf" srcId="{782361FA-B859-495D-B34C-283BF10A3AE5}" destId="{9E26B935-96B3-4907-88AF-C694EC4820C6}" srcOrd="2" destOrd="0" presId="urn:microsoft.com/office/officeart/2018/2/layout/IconLabelList"/>
    <dgm:cxn modelId="{7E7B5BBD-6485-4E0A-B9E7-C11F99260086}" type="presParOf" srcId="{9E26B935-96B3-4907-88AF-C694EC4820C6}" destId="{18870772-783D-4CA9-9D08-A35FF2371288}" srcOrd="0" destOrd="0" presId="urn:microsoft.com/office/officeart/2018/2/layout/IconLabelList"/>
    <dgm:cxn modelId="{EF0E40B2-D505-4072-AA21-01BC2D06339E}" type="presParOf" srcId="{9E26B935-96B3-4907-88AF-C694EC4820C6}" destId="{4183322B-84AB-4D1B-9777-C3E406F8004A}" srcOrd="1" destOrd="0" presId="urn:microsoft.com/office/officeart/2018/2/layout/IconLabelList"/>
    <dgm:cxn modelId="{C72F7EF4-478E-49BB-B1A1-54125971C38C}" type="presParOf" srcId="{9E26B935-96B3-4907-88AF-C694EC4820C6}" destId="{57CDFD2C-3F2B-4D32-BD3D-E91E355F55B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3FC6A-A739-4417-8357-489DFC70ACE7}">
      <dsp:nvSpPr>
        <dsp:cNvPr id="0" name=""/>
        <dsp:cNvSpPr/>
      </dsp:nvSpPr>
      <dsp:spPr>
        <a:xfrm>
          <a:off x="0" y="235268"/>
          <a:ext cx="10515600" cy="1900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An exoplanet is any planet beyond our solar system. They are detected by astronomers by observing the intensity of their parent stars. Exoplanets are made up of elements similar to those of the planets in our solar system, but their mixes of those elements may differ. </a:t>
          </a:r>
        </a:p>
      </dsp:txBody>
      <dsp:txXfrm>
        <a:off x="92754" y="328022"/>
        <a:ext cx="10330092" cy="1714572"/>
      </dsp:txXfrm>
    </dsp:sp>
    <dsp:sp modelId="{3BF16382-082B-46F1-AE4D-DF193F31DA10}">
      <dsp:nvSpPr>
        <dsp:cNvPr id="0" name=""/>
        <dsp:cNvSpPr/>
      </dsp:nvSpPr>
      <dsp:spPr>
        <a:xfrm>
          <a:off x="0" y="2215989"/>
          <a:ext cx="10515600" cy="19000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Exoplanets come in a wide variety of sizes, from gas giants larger than Jupiter to small, rocky planets about as big around as Earth or Mars.</a:t>
          </a:r>
        </a:p>
      </dsp:txBody>
      <dsp:txXfrm>
        <a:off x="92754" y="2308743"/>
        <a:ext cx="10330092" cy="1714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1572B-4301-48CC-9063-A24C7C9A97B1}">
      <dsp:nvSpPr>
        <dsp:cNvPr id="0" name=""/>
        <dsp:cNvSpPr/>
      </dsp:nvSpPr>
      <dsp:spPr>
        <a:xfrm>
          <a:off x="0" y="1102610"/>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Early claims to have detected exoplanets were made in the 19th century, notably by William Jacob. </a:t>
          </a:r>
        </a:p>
      </dsp:txBody>
      <dsp:txXfrm>
        <a:off x="0" y="1102610"/>
        <a:ext cx="3286125" cy="1971675"/>
      </dsp:txXfrm>
    </dsp:sp>
    <dsp:sp modelId="{496DD9CC-9E12-480F-A97F-0E5045113B66}">
      <dsp:nvSpPr>
        <dsp:cNvPr id="0" name=""/>
        <dsp:cNvSpPr/>
      </dsp:nvSpPr>
      <dsp:spPr>
        <a:xfrm>
          <a:off x="3614737" y="1102610"/>
          <a:ext cx="3286125" cy="197167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In 1855, William saw deviations in the orbits within the nearby 70 </a:t>
          </a:r>
          <a:r>
            <a:rPr lang="en-US" sz="2600" kern="1200" dirty="0" err="1">
              <a:latin typeface="Times New Roman" panose="02020603050405020304" pitchFamily="18" charset="0"/>
              <a:cs typeface="Times New Roman" panose="02020603050405020304" pitchFamily="18" charset="0"/>
            </a:rPr>
            <a:t>Ophiuchi</a:t>
          </a:r>
          <a:r>
            <a:rPr lang="en-US" sz="2600" kern="1200" dirty="0">
              <a:latin typeface="Times New Roman" panose="02020603050405020304" pitchFamily="18" charset="0"/>
              <a:cs typeface="Times New Roman" panose="02020603050405020304" pitchFamily="18" charset="0"/>
            </a:rPr>
            <a:t> binary star system.</a:t>
          </a:r>
        </a:p>
      </dsp:txBody>
      <dsp:txXfrm>
        <a:off x="3614737" y="1102610"/>
        <a:ext cx="3286125" cy="1971675"/>
      </dsp:txXfrm>
    </dsp:sp>
    <dsp:sp modelId="{142933BB-945C-4321-BA1C-543519BEEB46}">
      <dsp:nvSpPr>
        <dsp:cNvPr id="0" name=""/>
        <dsp:cNvSpPr/>
      </dsp:nvSpPr>
      <dsp:spPr>
        <a:xfrm>
          <a:off x="7229475" y="1102610"/>
          <a:ext cx="3286125" cy="197167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The first time we actually detected an exoplanet was in 1917 NASA’s JPL but wasn’t confirmed </a:t>
          </a:r>
        </a:p>
      </dsp:txBody>
      <dsp:txXfrm>
        <a:off x="7229475" y="1102610"/>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ECA63-D057-44A0-89E1-F1EBE8232A50}">
      <dsp:nvSpPr>
        <dsp:cNvPr id="0" name=""/>
        <dsp:cNvSpPr/>
      </dsp:nvSpPr>
      <dsp:spPr>
        <a:xfrm>
          <a:off x="578321" y="665123"/>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E43E5C-1ECC-475F-B0E5-F1E3FE61010D}">
      <dsp:nvSpPr>
        <dsp:cNvPr id="0" name=""/>
        <dsp:cNvSpPr/>
      </dsp:nvSpPr>
      <dsp:spPr>
        <a:xfrm>
          <a:off x="958571" y="1045373"/>
          <a:ext cx="1023749" cy="1023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B61AD-611E-491B-B102-719DC336C5DF}">
      <dsp:nvSpPr>
        <dsp:cNvPr id="0" name=""/>
        <dsp:cNvSpPr/>
      </dsp:nvSpPr>
      <dsp:spPr>
        <a:xfrm>
          <a:off x="7946" y="3005123"/>
          <a:ext cx="2925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1" kern="1200">
              <a:solidFill>
                <a:schemeClr val="bg1">
                  <a:lumMod val="95000"/>
                </a:schemeClr>
              </a:solidFill>
            </a:rPr>
            <a:t>IN THIS PROJECT WE ARE GOING  TO USE DATA FROM THE KEPLER SPACE TELESCOPE AND SOLVE OUR PROBLEM OF EXOPLANET DETECTION </a:t>
          </a:r>
          <a:endParaRPr lang="en-US" sz="1600" kern="1200">
            <a:solidFill>
              <a:schemeClr val="bg1">
                <a:lumMod val="95000"/>
              </a:schemeClr>
            </a:solidFill>
          </a:endParaRPr>
        </a:p>
      </dsp:txBody>
      <dsp:txXfrm>
        <a:off x="7946" y="3005123"/>
        <a:ext cx="2925000" cy="1260000"/>
      </dsp:txXfrm>
    </dsp:sp>
    <dsp:sp modelId="{04C1BC33-5924-4DAA-B675-4DEAF782C522}">
      <dsp:nvSpPr>
        <dsp:cNvPr id="0" name=""/>
        <dsp:cNvSpPr/>
      </dsp:nvSpPr>
      <dsp:spPr>
        <a:xfrm>
          <a:off x="4015197" y="665123"/>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C2AFB-9F43-4DEF-89C2-5AD7371E5F0C}">
      <dsp:nvSpPr>
        <dsp:cNvPr id="0" name=""/>
        <dsp:cNvSpPr/>
      </dsp:nvSpPr>
      <dsp:spPr>
        <a:xfrm>
          <a:off x="4395447" y="1045373"/>
          <a:ext cx="1023749" cy="1023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09A7AD-2BAD-48E5-BEAF-CFA896E5AE26}">
      <dsp:nvSpPr>
        <dsp:cNvPr id="0" name=""/>
        <dsp:cNvSpPr/>
      </dsp:nvSpPr>
      <dsp:spPr>
        <a:xfrm>
          <a:off x="3444822" y="3005123"/>
          <a:ext cx="2925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1" kern="1200">
              <a:solidFill>
                <a:schemeClr val="bg1">
                  <a:lumMod val="95000"/>
                </a:schemeClr>
              </a:solidFill>
            </a:rPr>
            <a:t>WE WILL BE USING THE TRANSIT PHOTOMETRY METHOD FOR DETECTION </a:t>
          </a:r>
          <a:endParaRPr lang="en-US" sz="1600" kern="1200">
            <a:solidFill>
              <a:schemeClr val="bg1">
                <a:lumMod val="95000"/>
              </a:schemeClr>
            </a:solidFill>
          </a:endParaRPr>
        </a:p>
      </dsp:txBody>
      <dsp:txXfrm>
        <a:off x="3444822" y="3005123"/>
        <a:ext cx="2925000" cy="126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D5248-DE4F-40D1-85FE-1AC6B0F7C532}">
      <dsp:nvSpPr>
        <dsp:cNvPr id="0" name=""/>
        <dsp:cNvSpPr/>
      </dsp:nvSpPr>
      <dsp:spPr>
        <a:xfrm>
          <a:off x="1747800" y="25454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7D2A40-8446-45BF-9061-54BB3C653DD5}">
      <dsp:nvSpPr>
        <dsp:cNvPr id="0" name=""/>
        <dsp:cNvSpPr/>
      </dsp:nvSpPr>
      <dsp:spPr>
        <a:xfrm>
          <a:off x="559800" y="2774918"/>
          <a:ext cx="4320000" cy="132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1" i="0" kern="1200" dirty="0">
              <a:solidFill>
                <a:schemeClr val="accent1">
                  <a:lumMod val="40000"/>
                  <a:lumOff val="60000"/>
                </a:schemeClr>
              </a:solidFill>
              <a:latin typeface="Times New Roman" panose="02020603050405020304" pitchFamily="18" charset="0"/>
              <a:cs typeface="Times New Roman" panose="02020603050405020304" pitchFamily="18" charset="0"/>
            </a:rPr>
            <a:t>The transit method is a photometric method that aims to indirectly detect the presence of one or more exoplanets in orbit around a star.</a:t>
          </a:r>
          <a:endParaRPr lang="en-US" sz="2000" b="1" kern="1200" dirty="0">
            <a:solidFill>
              <a:schemeClr val="accent1">
                <a:lumMod val="40000"/>
                <a:lumOff val="60000"/>
              </a:schemeClr>
            </a:solidFill>
            <a:latin typeface="Times New Roman" panose="02020603050405020304" pitchFamily="18" charset="0"/>
            <a:cs typeface="Times New Roman" panose="02020603050405020304" pitchFamily="18" charset="0"/>
          </a:endParaRPr>
        </a:p>
      </dsp:txBody>
      <dsp:txXfrm>
        <a:off x="559800" y="2774918"/>
        <a:ext cx="4320000" cy="1321875"/>
      </dsp:txXfrm>
    </dsp:sp>
    <dsp:sp modelId="{18870772-783D-4CA9-9D08-A35FF2371288}">
      <dsp:nvSpPr>
        <dsp:cNvPr id="0" name=""/>
        <dsp:cNvSpPr/>
      </dsp:nvSpPr>
      <dsp:spPr>
        <a:xfrm>
          <a:off x="6823800" y="25454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CDFD2C-3F2B-4D32-BD3D-E91E355F55BF}">
      <dsp:nvSpPr>
        <dsp:cNvPr id="0" name=""/>
        <dsp:cNvSpPr/>
      </dsp:nvSpPr>
      <dsp:spPr>
        <a:xfrm>
          <a:off x="5635800" y="2774918"/>
          <a:ext cx="4320000" cy="132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1" i="0" kern="1200" dirty="0">
              <a:solidFill>
                <a:schemeClr val="accent1">
                  <a:lumMod val="40000"/>
                  <a:lumOff val="60000"/>
                </a:schemeClr>
              </a:solidFill>
              <a:latin typeface="Times New Roman" panose="02020603050405020304" pitchFamily="18" charset="0"/>
              <a:cs typeface="Times New Roman" panose="02020603050405020304" pitchFamily="18" charset="0"/>
            </a:rPr>
            <a:t>The transit method consists of regularly measuring the luminosity of a star in order to detect the periodic decrease in luminosity associated with the transit of an exoplanet. </a:t>
          </a:r>
          <a:endParaRPr lang="en-US" sz="2000" b="1" kern="1200" dirty="0">
            <a:solidFill>
              <a:schemeClr val="accent1">
                <a:lumMod val="40000"/>
                <a:lumOff val="60000"/>
              </a:schemeClr>
            </a:solidFill>
            <a:latin typeface="Times New Roman" panose="02020603050405020304" pitchFamily="18" charset="0"/>
            <a:cs typeface="Times New Roman" panose="02020603050405020304" pitchFamily="18" charset="0"/>
          </a:endParaRPr>
        </a:p>
      </dsp:txBody>
      <dsp:txXfrm>
        <a:off x="5635800" y="2774918"/>
        <a:ext cx="4320000" cy="13218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EE034F-F1F3-4318-815A-1918BE0A3F86}"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75DD8-6543-4D13-86BB-C37BDE5C31B8}" type="slidenum">
              <a:rPr lang="en-IN" smtClean="0"/>
              <a:t>‹#›</a:t>
            </a:fld>
            <a:endParaRPr lang="en-IN"/>
          </a:p>
        </p:txBody>
      </p:sp>
    </p:spTree>
    <p:extLst>
      <p:ext uri="{BB962C8B-B14F-4D97-AF65-F5344CB8AC3E}">
        <p14:creationId xmlns:p14="http://schemas.microsoft.com/office/powerpoint/2010/main" val="195371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E034F-F1F3-4318-815A-1918BE0A3F86}"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75DD8-6543-4D13-86BB-C37BDE5C31B8}" type="slidenum">
              <a:rPr lang="en-IN" smtClean="0"/>
              <a:t>‹#›</a:t>
            </a:fld>
            <a:endParaRPr lang="en-IN"/>
          </a:p>
        </p:txBody>
      </p:sp>
    </p:spTree>
    <p:extLst>
      <p:ext uri="{BB962C8B-B14F-4D97-AF65-F5344CB8AC3E}">
        <p14:creationId xmlns:p14="http://schemas.microsoft.com/office/powerpoint/2010/main" val="127341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E034F-F1F3-4318-815A-1918BE0A3F86}"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75DD8-6543-4D13-86BB-C37BDE5C31B8}" type="slidenum">
              <a:rPr lang="en-IN" smtClean="0"/>
              <a:t>‹#›</a:t>
            </a:fld>
            <a:endParaRPr lang="en-IN"/>
          </a:p>
        </p:txBody>
      </p:sp>
    </p:spTree>
    <p:extLst>
      <p:ext uri="{BB962C8B-B14F-4D97-AF65-F5344CB8AC3E}">
        <p14:creationId xmlns:p14="http://schemas.microsoft.com/office/powerpoint/2010/main" val="219553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E034F-F1F3-4318-815A-1918BE0A3F86}"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75DD8-6543-4D13-86BB-C37BDE5C31B8}" type="slidenum">
              <a:rPr lang="en-IN" smtClean="0"/>
              <a:t>‹#›</a:t>
            </a:fld>
            <a:endParaRPr lang="en-IN"/>
          </a:p>
        </p:txBody>
      </p:sp>
    </p:spTree>
    <p:extLst>
      <p:ext uri="{BB962C8B-B14F-4D97-AF65-F5344CB8AC3E}">
        <p14:creationId xmlns:p14="http://schemas.microsoft.com/office/powerpoint/2010/main" val="5727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E034F-F1F3-4318-815A-1918BE0A3F86}"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75DD8-6543-4D13-86BB-C37BDE5C31B8}" type="slidenum">
              <a:rPr lang="en-IN" smtClean="0"/>
              <a:t>‹#›</a:t>
            </a:fld>
            <a:endParaRPr lang="en-IN"/>
          </a:p>
        </p:txBody>
      </p:sp>
    </p:spTree>
    <p:extLst>
      <p:ext uri="{BB962C8B-B14F-4D97-AF65-F5344CB8AC3E}">
        <p14:creationId xmlns:p14="http://schemas.microsoft.com/office/powerpoint/2010/main" val="398008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E034F-F1F3-4318-815A-1918BE0A3F86}"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75DD8-6543-4D13-86BB-C37BDE5C31B8}" type="slidenum">
              <a:rPr lang="en-IN" smtClean="0"/>
              <a:t>‹#›</a:t>
            </a:fld>
            <a:endParaRPr lang="en-IN"/>
          </a:p>
        </p:txBody>
      </p:sp>
    </p:spTree>
    <p:extLst>
      <p:ext uri="{BB962C8B-B14F-4D97-AF65-F5344CB8AC3E}">
        <p14:creationId xmlns:p14="http://schemas.microsoft.com/office/powerpoint/2010/main" val="292634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E034F-F1F3-4318-815A-1918BE0A3F86}" type="datetimeFigureOut">
              <a:rPr lang="en-IN" smtClean="0"/>
              <a:t>26-08-2022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175DD8-6543-4D13-86BB-C37BDE5C31B8}" type="slidenum">
              <a:rPr lang="en-IN" smtClean="0"/>
              <a:t>‹#›</a:t>
            </a:fld>
            <a:endParaRPr lang="en-IN"/>
          </a:p>
        </p:txBody>
      </p:sp>
    </p:spTree>
    <p:extLst>
      <p:ext uri="{BB962C8B-B14F-4D97-AF65-F5344CB8AC3E}">
        <p14:creationId xmlns:p14="http://schemas.microsoft.com/office/powerpoint/2010/main" val="2221330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E034F-F1F3-4318-815A-1918BE0A3F86}" type="datetimeFigureOut">
              <a:rPr lang="en-IN" smtClean="0"/>
              <a:t>26-08-2022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175DD8-6543-4D13-86BB-C37BDE5C31B8}" type="slidenum">
              <a:rPr lang="en-IN" smtClean="0"/>
              <a:t>‹#›</a:t>
            </a:fld>
            <a:endParaRPr lang="en-IN"/>
          </a:p>
        </p:txBody>
      </p:sp>
    </p:spTree>
    <p:extLst>
      <p:ext uri="{BB962C8B-B14F-4D97-AF65-F5344CB8AC3E}">
        <p14:creationId xmlns:p14="http://schemas.microsoft.com/office/powerpoint/2010/main" val="379112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E034F-F1F3-4318-815A-1918BE0A3F86}" type="datetimeFigureOut">
              <a:rPr lang="en-IN" smtClean="0"/>
              <a:t>26-08-2022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175DD8-6543-4D13-86BB-C37BDE5C31B8}" type="slidenum">
              <a:rPr lang="en-IN" smtClean="0"/>
              <a:t>‹#›</a:t>
            </a:fld>
            <a:endParaRPr lang="en-IN"/>
          </a:p>
        </p:txBody>
      </p:sp>
    </p:spTree>
    <p:extLst>
      <p:ext uri="{BB962C8B-B14F-4D97-AF65-F5344CB8AC3E}">
        <p14:creationId xmlns:p14="http://schemas.microsoft.com/office/powerpoint/2010/main" val="52640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E034F-F1F3-4318-815A-1918BE0A3F86}"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75DD8-6543-4D13-86BB-C37BDE5C31B8}" type="slidenum">
              <a:rPr lang="en-IN" smtClean="0"/>
              <a:t>‹#›</a:t>
            </a:fld>
            <a:endParaRPr lang="en-IN"/>
          </a:p>
        </p:txBody>
      </p:sp>
    </p:spTree>
    <p:extLst>
      <p:ext uri="{BB962C8B-B14F-4D97-AF65-F5344CB8AC3E}">
        <p14:creationId xmlns:p14="http://schemas.microsoft.com/office/powerpoint/2010/main" val="424941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E034F-F1F3-4318-815A-1918BE0A3F86}"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75DD8-6543-4D13-86BB-C37BDE5C31B8}" type="slidenum">
              <a:rPr lang="en-IN" smtClean="0"/>
              <a:t>‹#›</a:t>
            </a:fld>
            <a:endParaRPr lang="en-IN"/>
          </a:p>
        </p:txBody>
      </p:sp>
    </p:spTree>
    <p:extLst>
      <p:ext uri="{BB962C8B-B14F-4D97-AF65-F5344CB8AC3E}">
        <p14:creationId xmlns:p14="http://schemas.microsoft.com/office/powerpoint/2010/main" val="251790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E034F-F1F3-4318-815A-1918BE0A3F86}" type="datetimeFigureOut">
              <a:rPr lang="en-IN" smtClean="0"/>
              <a:t>26-08-2022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75DD8-6543-4D13-86BB-C37BDE5C31B8}" type="slidenum">
              <a:rPr lang="en-IN" smtClean="0"/>
              <a:t>‹#›</a:t>
            </a:fld>
            <a:endParaRPr lang="en-IN"/>
          </a:p>
        </p:txBody>
      </p:sp>
    </p:spTree>
    <p:extLst>
      <p:ext uri="{BB962C8B-B14F-4D97-AF65-F5344CB8AC3E}">
        <p14:creationId xmlns:p14="http://schemas.microsoft.com/office/powerpoint/2010/main" val="3865142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96EEF0-DF42-E558-E6FD-663F0CDAA8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299" b="79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4" name="Rectangle 1030">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45793F-B287-7A50-6D80-38E0DFAC99C3}"/>
              </a:ext>
            </a:extLst>
          </p:cNvPr>
          <p:cNvSpPr>
            <a:spLocks noGrp="1"/>
          </p:cNvSpPr>
          <p:nvPr>
            <p:ph type="title"/>
          </p:nvPr>
        </p:nvSpPr>
        <p:spPr>
          <a:xfrm>
            <a:off x="2276475" y="2247900"/>
            <a:ext cx="7581900" cy="2514600"/>
          </a:xfrm>
        </p:spPr>
        <p:txBody>
          <a:bodyPr vert="horz" lIns="91440" tIns="45720" rIns="91440" bIns="45720" rtlCol="0">
            <a:normAutofit/>
          </a:bodyPr>
          <a:lstStyle/>
          <a:p>
            <a:pPr algn="ctr"/>
            <a:r>
              <a:rPr lang="en-US" sz="4100" b="1" kern="120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USE MACHINE LEARNING FOR DETECTION OF EXOPLANETS</a:t>
            </a:r>
          </a:p>
        </p:txBody>
      </p:sp>
    </p:spTree>
    <p:extLst>
      <p:ext uri="{BB962C8B-B14F-4D97-AF65-F5344CB8AC3E}">
        <p14:creationId xmlns:p14="http://schemas.microsoft.com/office/powerpoint/2010/main" val="397715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6">
            <a:extLst>
              <a:ext uri="{FF2B5EF4-FFF2-40B4-BE49-F238E27FC236}">
                <a16:creationId xmlns:a16="http://schemas.microsoft.com/office/drawing/2014/main" id="{BE42C08D-E2CC-C978-E912-4935FE63D826}"/>
              </a:ext>
            </a:extLst>
          </p:cNvPr>
          <p:cNvPicPr>
            <a:picLocks noChangeAspect="1"/>
          </p:cNvPicPr>
          <p:nvPr/>
        </p:nvPicPr>
        <p:blipFill rotWithShape="1">
          <a:blip r:embed="rId2"/>
          <a:srcRect b="25000"/>
          <a:stretch/>
        </p:blipFill>
        <p:spPr>
          <a:xfrm>
            <a:off x="20" y="10"/>
            <a:ext cx="12191980" cy="6857990"/>
          </a:xfrm>
          <a:prstGeom prst="rect">
            <a:avLst/>
          </a:prstGeom>
        </p:spPr>
      </p:pic>
      <p:sp>
        <p:nvSpPr>
          <p:cNvPr id="15"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2F033D-95D7-C489-5045-8F82B913D77D}"/>
              </a:ext>
            </a:extLst>
          </p:cNvPr>
          <p:cNvSpPr>
            <a:spLocks noGrp="1"/>
          </p:cNvSpPr>
          <p:nvPr>
            <p:ph type="title"/>
          </p:nvPr>
        </p:nvSpPr>
        <p:spPr>
          <a:xfrm>
            <a:off x="838200" y="365125"/>
            <a:ext cx="10515600" cy="1325563"/>
          </a:xfrm>
        </p:spPr>
        <p:txBody>
          <a:bodyPr>
            <a:normAutofit/>
          </a:bodyPr>
          <a:lstStyle/>
          <a:p>
            <a:r>
              <a:rPr lang="en-I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graphicFrame>
        <p:nvGraphicFramePr>
          <p:cNvPr id="5" name="Content Placeholder 2">
            <a:extLst>
              <a:ext uri="{FF2B5EF4-FFF2-40B4-BE49-F238E27FC236}">
                <a16:creationId xmlns:a16="http://schemas.microsoft.com/office/drawing/2014/main" id="{37123BF9-3D2D-E27E-8D12-37A41BEF1CC3}"/>
              </a:ext>
            </a:extLst>
          </p:cNvPr>
          <p:cNvGraphicFramePr>
            <a:graphicFrameLocks noGrp="1"/>
          </p:cNvGraphicFramePr>
          <p:nvPr>
            <p:ph idx="1"/>
            <p:extLst>
              <p:ext uri="{D42A27DB-BD31-4B8C-83A1-F6EECF244321}">
                <p14:modId xmlns:p14="http://schemas.microsoft.com/office/powerpoint/2010/main" val="18165705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973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7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xoplanet imaginarium ">
            <a:extLst>
              <a:ext uri="{FF2B5EF4-FFF2-40B4-BE49-F238E27FC236}">
                <a16:creationId xmlns:a16="http://schemas.microsoft.com/office/drawing/2014/main" id="{0743038C-1CE8-54DE-2AEB-49887134B27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852C03-AC92-B41D-3D2B-38075A2819B3}"/>
              </a:ext>
            </a:extLst>
          </p:cNvPr>
          <p:cNvSpPr>
            <a:spLocks noGrp="1"/>
          </p:cNvSpPr>
          <p:nvPr>
            <p:ph type="title"/>
          </p:nvPr>
        </p:nvSpPr>
        <p:spPr>
          <a:xfrm>
            <a:off x="838200" y="365125"/>
            <a:ext cx="10515600" cy="1325563"/>
          </a:xfrm>
        </p:spPr>
        <p:txBody>
          <a:bodyPr>
            <a:normAutofit/>
          </a:bodyPr>
          <a:lstStyle/>
          <a:p>
            <a:r>
              <a:rPr lang="en-IN" sz="5400" b="1">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HISTORY</a:t>
            </a:r>
          </a:p>
        </p:txBody>
      </p:sp>
      <p:sp>
        <p:nvSpPr>
          <p:cNvPr id="308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F1BAB295-7BF0-5C0D-A5FE-F18105D84B1B}"/>
              </a:ext>
            </a:extLst>
          </p:cNvPr>
          <p:cNvGraphicFramePr>
            <a:graphicFrameLocks noGrp="1"/>
          </p:cNvGraphicFramePr>
          <p:nvPr>
            <p:ph idx="1"/>
            <p:extLst>
              <p:ext uri="{D42A27DB-BD31-4B8C-83A1-F6EECF244321}">
                <p14:modId xmlns:p14="http://schemas.microsoft.com/office/powerpoint/2010/main" val="2881154968"/>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667177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See the source image">
            <a:extLst>
              <a:ext uri="{FF2B5EF4-FFF2-40B4-BE49-F238E27FC236}">
                <a16:creationId xmlns:a16="http://schemas.microsoft.com/office/drawing/2014/main" id="{9C5C0197-B76A-260F-C542-3744E3960E0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4700" b="1030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D5FE76-EDE0-7C34-0178-E1CAC8A25B78}"/>
              </a:ext>
            </a:extLst>
          </p:cNvPr>
          <p:cNvSpPr txBox="1"/>
          <p:nvPr/>
        </p:nvSpPr>
        <p:spPr>
          <a:xfrm>
            <a:off x="2174240" y="2275840"/>
            <a:ext cx="8493760" cy="1747040"/>
          </a:xfrm>
          <a:prstGeom prst="rect">
            <a:avLst/>
          </a:prstGeom>
        </p:spPr>
        <p:txBody>
          <a:bodyPr vert="horz" lIns="91440" tIns="45720" rIns="91440" bIns="45720" rtlCol="0" anchor="b">
            <a:normAutofit lnSpcReduction="10000"/>
          </a:bodyPr>
          <a:lstStyle/>
          <a:p>
            <a:pPr algn="ctr" defTabSz="914400">
              <a:lnSpc>
                <a:spcPct val="90000"/>
              </a:lnSpc>
              <a:spcBef>
                <a:spcPct val="0"/>
              </a:spcBef>
              <a:spcAft>
                <a:spcPts val="600"/>
              </a:spcAft>
            </a:pPr>
            <a:r>
              <a:rPr lang="en-US" sz="6000" b="1" dirty="0">
                <a:solidFill>
                  <a:schemeClr val="accent4">
                    <a:lumMod val="50000"/>
                  </a:schemeClr>
                </a:solidFill>
                <a:latin typeface="Times New Roman" panose="02020603050405020304" pitchFamily="18" charset="0"/>
                <a:ea typeface="+mj-ea"/>
                <a:cs typeface="Times New Roman" panose="02020603050405020304" pitchFamily="18" charset="0"/>
              </a:rPr>
              <a:t>WHY DO WE HUNT FOR EXOPLANETS</a:t>
            </a:r>
          </a:p>
          <a:p>
            <a:pPr algn="ctr" defTabSz="914400">
              <a:lnSpc>
                <a:spcPct val="90000"/>
              </a:lnSpc>
              <a:spcBef>
                <a:spcPct val="0"/>
              </a:spcBef>
              <a:spcAft>
                <a:spcPts val="600"/>
              </a:spcAft>
            </a:pPr>
            <a:endParaRPr lang="en-US" sz="6000" dirty="0">
              <a:solidFill>
                <a:srgbClr val="FFFFFF"/>
              </a:solidFill>
              <a:latin typeface="+mj-lt"/>
              <a:ea typeface="+mj-ea"/>
              <a:cs typeface="+mj-cs"/>
            </a:endParaRPr>
          </a:p>
        </p:txBody>
      </p:sp>
    </p:spTree>
    <p:extLst>
      <p:ext uri="{BB962C8B-B14F-4D97-AF65-F5344CB8AC3E}">
        <p14:creationId xmlns:p14="http://schemas.microsoft.com/office/powerpoint/2010/main" val="141353102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video game&#10;&#10;Description automatically generated">
            <a:extLst>
              <a:ext uri="{FF2B5EF4-FFF2-40B4-BE49-F238E27FC236}">
                <a16:creationId xmlns:a16="http://schemas.microsoft.com/office/drawing/2014/main" id="{2A4E6184-BFEF-5185-C66A-A091A0326867}"/>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422030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5"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86" name="Rectangle 515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descr="Kepler over oil paint filter background">
            <a:extLst>
              <a:ext uri="{FF2B5EF4-FFF2-40B4-BE49-F238E27FC236}">
                <a16:creationId xmlns:a16="http://schemas.microsoft.com/office/drawing/2014/main" id="{CB569C6D-8AB3-5F64-2C23-A89281E1196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2500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297DF3-A8F0-F532-2A44-D39AD561E7DA}"/>
              </a:ext>
            </a:extLst>
          </p:cNvPr>
          <p:cNvSpPr>
            <a:spLocks noGrp="1"/>
          </p:cNvSpPr>
          <p:nvPr>
            <p:ph type="title"/>
          </p:nvPr>
        </p:nvSpPr>
        <p:spPr>
          <a:xfrm>
            <a:off x="838200" y="963877"/>
            <a:ext cx="3494362" cy="4930246"/>
          </a:xfrm>
        </p:spPr>
        <p:txBody>
          <a:bodyPr>
            <a:normAutofit/>
          </a:bodyPr>
          <a:lstStyle/>
          <a:p>
            <a:pPr algn="r"/>
            <a:r>
              <a:rPr lang="en-IN" sz="41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KEPLER SPACE TELESCOPE</a:t>
            </a:r>
            <a:endParaRPr lang="en-IN" sz="41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187"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157" name="Content Placeholder 2">
            <a:extLst>
              <a:ext uri="{FF2B5EF4-FFF2-40B4-BE49-F238E27FC236}">
                <a16:creationId xmlns:a16="http://schemas.microsoft.com/office/drawing/2014/main" id="{203A0429-32FE-BC42-89A9-10E51F28DFA8}"/>
              </a:ext>
            </a:extLst>
          </p:cNvPr>
          <p:cNvGraphicFramePr>
            <a:graphicFrameLocks noGrp="1"/>
          </p:cNvGraphicFramePr>
          <p:nvPr>
            <p:ph idx="1"/>
            <p:extLst>
              <p:ext uri="{D42A27DB-BD31-4B8C-83A1-F6EECF244321}">
                <p14:modId xmlns:p14="http://schemas.microsoft.com/office/powerpoint/2010/main" val="2318468443"/>
              </p:ext>
            </p:extLst>
          </p:nvPr>
        </p:nvGraphicFramePr>
        <p:xfrm>
          <a:off x="4976031" y="963877"/>
          <a:ext cx="6377769" cy="49302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3256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7EFC0AB-5FE4-272B-077C-DA8D878C6FCE}"/>
              </a:ext>
            </a:extLst>
          </p:cNvPr>
          <p:cNvPicPr>
            <a:picLocks noChangeAspect="1"/>
          </p:cNvPicPr>
          <p:nvPr/>
        </p:nvPicPr>
        <p:blipFill rotWithShape="1">
          <a:blip r:embed="rId2">
            <a:alphaModFix amt="35000"/>
          </a:blip>
          <a:srcRect t="9804" b="5927"/>
          <a:stretch/>
        </p:blipFill>
        <p:spPr>
          <a:xfrm>
            <a:off x="20" y="10"/>
            <a:ext cx="12191980" cy="6857990"/>
          </a:xfrm>
          <a:prstGeom prst="rect">
            <a:avLst/>
          </a:prstGeom>
        </p:spPr>
      </p:pic>
      <p:sp>
        <p:nvSpPr>
          <p:cNvPr id="2" name="Title 1">
            <a:extLst>
              <a:ext uri="{FF2B5EF4-FFF2-40B4-BE49-F238E27FC236}">
                <a16:creationId xmlns:a16="http://schemas.microsoft.com/office/drawing/2014/main" id="{975C0833-C977-5895-7613-206C51612096}"/>
              </a:ext>
            </a:extLst>
          </p:cNvPr>
          <p:cNvSpPr>
            <a:spLocks noGrp="1"/>
          </p:cNvSpPr>
          <p:nvPr>
            <p:ph type="title"/>
          </p:nvPr>
        </p:nvSpPr>
        <p:spPr>
          <a:xfrm>
            <a:off x="838200" y="365125"/>
            <a:ext cx="10515600" cy="1325563"/>
          </a:xfrm>
        </p:spPr>
        <p:txBody>
          <a:bodyPr>
            <a:normAutofit/>
          </a:bodyPr>
          <a:lstStyle/>
          <a:p>
            <a:r>
              <a:rPr lang="en-IN"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TRANSIT METHOD</a:t>
            </a:r>
          </a:p>
        </p:txBody>
      </p:sp>
      <p:graphicFrame>
        <p:nvGraphicFramePr>
          <p:cNvPr id="37" name="Content Placeholder 2">
            <a:extLst>
              <a:ext uri="{FF2B5EF4-FFF2-40B4-BE49-F238E27FC236}">
                <a16:creationId xmlns:a16="http://schemas.microsoft.com/office/drawing/2014/main" id="{65582009-BB0A-4CF2-72D5-EE687F20BED2}"/>
              </a:ext>
            </a:extLst>
          </p:cNvPr>
          <p:cNvGraphicFramePr>
            <a:graphicFrameLocks noGrp="1"/>
          </p:cNvGraphicFramePr>
          <p:nvPr>
            <p:ph idx="1"/>
            <p:extLst>
              <p:ext uri="{D42A27DB-BD31-4B8C-83A1-F6EECF244321}">
                <p14:modId xmlns:p14="http://schemas.microsoft.com/office/powerpoint/2010/main" val="26834116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10405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TotalTime>
  <Words>238</Words>
  <Application>Microsoft Office PowerPoint</Application>
  <PresentationFormat>Widescreen</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HOW TO USE MACHINE LEARNING FOR DETECTION OF EXOPLANETS</vt:lpstr>
      <vt:lpstr>INTRODUCTION</vt:lpstr>
      <vt:lpstr>HISTORY</vt:lpstr>
      <vt:lpstr>PowerPoint Presentation</vt:lpstr>
      <vt:lpstr>PowerPoint Presentation</vt:lpstr>
      <vt:lpstr>KEPLER SPACE TELESCOPE</vt:lpstr>
      <vt:lpstr>TRANSIT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machine learning for detection of exoplanets</dc:title>
  <dc:creator>radha.spacetalk@gmail.com</dc:creator>
  <cp:lastModifiedBy>radha.spacetalk@gmail.com</cp:lastModifiedBy>
  <cp:revision>3</cp:revision>
  <dcterms:created xsi:type="dcterms:W3CDTF">2022-08-24T07:47:32Z</dcterms:created>
  <dcterms:modified xsi:type="dcterms:W3CDTF">2022-08-26T09:27:15Z</dcterms:modified>
</cp:coreProperties>
</file>