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70" r:id="rId6"/>
    <p:sldId id="281" r:id="rId7"/>
    <p:sldId id="282" r:id="rId8"/>
    <p:sldId id="283" r:id="rId9"/>
    <p:sldId id="284" r:id="rId10"/>
    <p:sldId id="287" r:id="rId11"/>
    <p:sldId id="286" r:id="rId12"/>
    <p:sldId id="285" r:id="rId13"/>
    <p:sldId id="288" r:id="rId14"/>
    <p:sldId id="289" r:id="rId15"/>
    <p:sldId id="259" r:id="rId16"/>
    <p:sldId id="260" r:id="rId17"/>
    <p:sldId id="261" r:id="rId18"/>
    <p:sldId id="262" r:id="rId19"/>
    <p:sldId id="263" r:id="rId20"/>
    <p:sldId id="264" r:id="rId21"/>
    <p:sldId id="265" r:id="rId22"/>
    <p:sldId id="271" r:id="rId23"/>
    <p:sldId id="302" r:id="rId24"/>
    <p:sldId id="305" r:id="rId25"/>
    <p:sldId id="304" r:id="rId26"/>
    <p:sldId id="306" r:id="rId27"/>
    <p:sldId id="266" r:id="rId28"/>
    <p:sldId id="267" r:id="rId29"/>
    <p:sldId id="268" r:id="rId30"/>
    <p:sldId id="269" r:id="rId31"/>
    <p:sldId id="272" r:id="rId32"/>
    <p:sldId id="273" r:id="rId33"/>
    <p:sldId id="290" r:id="rId34"/>
    <p:sldId id="291" r:id="rId35"/>
    <p:sldId id="293" r:id="rId36"/>
    <p:sldId id="292" r:id="rId37"/>
    <p:sldId id="294" r:id="rId38"/>
    <p:sldId id="295" r:id="rId39"/>
    <p:sldId id="296" r:id="rId40"/>
    <p:sldId id="276" r:id="rId41"/>
    <p:sldId id="274" r:id="rId42"/>
    <p:sldId id="275" r:id="rId43"/>
    <p:sldId id="301" r:id="rId44"/>
    <p:sldId id="277" r:id="rId45"/>
    <p:sldId id="278" r:id="rId46"/>
    <p:sldId id="298" r:id="rId47"/>
    <p:sldId id="299" r:id="rId48"/>
    <p:sldId id="297" r:id="rId49"/>
    <p:sldId id="300" r:id="rId50"/>
    <p:sldId id="279" r:id="rId51"/>
    <p:sldId id="280"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5" d="100"/>
          <a:sy n="75" d="100"/>
        </p:scale>
        <p:origin x="-1236" y="-72"/>
      </p:cViewPr>
      <p:guideLst>
        <p:guide orient="horz" pos="2160"/>
        <p:guide pos="2880"/>
      </p:guideLst>
    </p:cSldViewPr>
  </p:slideViewPr>
  <p:outlineViewPr>
    <p:cViewPr>
      <p:scale>
        <a:sx n="33" d="100"/>
        <a:sy n="33" d="100"/>
      </p:scale>
      <p:origin x="48" y="2740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4/10/2018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4/10/2018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4/10/2018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Shortest Path Algorithms</a:t>
            </a:r>
            <a:endParaRPr lang="en-IN" dirty="0"/>
          </a:p>
        </p:txBody>
      </p:sp>
      <p:sp>
        <p:nvSpPr>
          <p:cNvPr id="3" name="Subtitle 2"/>
          <p:cNvSpPr>
            <a:spLocks noGrp="1"/>
          </p:cNvSpPr>
          <p:nvPr>
            <p:ph type="subTitle" idx="1"/>
          </p:nvPr>
        </p:nvSpPr>
        <p:spPr/>
        <p:txBody>
          <a:bodyPr>
            <a:noAutofit/>
          </a:bodyPr>
          <a:lstStyle/>
          <a:p>
            <a:r>
              <a:rPr lang="en-IN" sz="2400" dirty="0" err="1" smtClean="0"/>
              <a:t>Gaurav</a:t>
            </a:r>
            <a:r>
              <a:rPr lang="en-IN" sz="2400" dirty="0" smtClean="0"/>
              <a:t> </a:t>
            </a:r>
            <a:r>
              <a:rPr lang="en-IN" sz="2400" dirty="0" err="1" smtClean="0"/>
              <a:t>Naukudkar</a:t>
            </a:r>
            <a:r>
              <a:rPr lang="en-IN" sz="2400" dirty="0" smtClean="0"/>
              <a:t> 160001040</a:t>
            </a:r>
          </a:p>
          <a:p>
            <a:r>
              <a:rPr lang="en-IN" sz="2400" dirty="0" err="1" smtClean="0"/>
              <a:t>Biplab</a:t>
            </a:r>
            <a:r>
              <a:rPr lang="en-IN" sz="2400" dirty="0" smtClean="0"/>
              <a:t> Kumar </a:t>
            </a:r>
            <a:r>
              <a:rPr lang="en-IN" sz="2400" dirty="0" err="1" smtClean="0"/>
              <a:t>Sahoo</a:t>
            </a:r>
            <a:r>
              <a:rPr lang="en-IN" sz="2400" dirty="0" smtClean="0"/>
              <a:t> 160001015</a:t>
            </a:r>
            <a:endParaRPr lang="en-IN" sz="2400" dirty="0"/>
          </a:p>
        </p:txBody>
      </p:sp>
    </p:spTree>
    <p:extLst>
      <p:ext uri="{BB962C8B-B14F-4D97-AF65-F5344CB8AC3E}">
        <p14:creationId xmlns:p14="http://schemas.microsoft.com/office/powerpoint/2010/main" val="2061583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228600"/>
            <a:ext cx="7520940" cy="6400800"/>
          </a:xfrm>
        </p:spPr>
        <p:txBody>
          <a:bodyPr>
            <a:normAutofit fontScale="25000" lnSpcReduction="20000"/>
          </a:bodyPr>
          <a:lstStyle/>
          <a:p>
            <a:r>
              <a:rPr lang="en-IN" sz="4000" dirty="0"/>
              <a:t> while(position &gt; 0){</a:t>
            </a:r>
          </a:p>
          <a:p>
            <a:r>
              <a:rPr lang="en-IN" sz="4000" dirty="0"/>
              <a:t>        if(position%2 == 0){</a:t>
            </a:r>
          </a:p>
          <a:p>
            <a:r>
              <a:rPr lang="en-IN" sz="4000" dirty="0"/>
              <a:t>            parent=(position/2)-1;</a:t>
            </a:r>
          </a:p>
          <a:p>
            <a:r>
              <a:rPr lang="en-IN" sz="4000" dirty="0"/>
              <a:t>        }</a:t>
            </a:r>
          </a:p>
          <a:p>
            <a:r>
              <a:rPr lang="en-IN" sz="4000" dirty="0"/>
              <a:t>        else{</a:t>
            </a:r>
          </a:p>
          <a:p>
            <a:r>
              <a:rPr lang="en-IN" sz="4000" dirty="0"/>
              <a:t>            parent=position/2;</a:t>
            </a:r>
          </a:p>
          <a:p>
            <a:r>
              <a:rPr lang="en-IN" sz="4000" dirty="0"/>
              <a:t>        }</a:t>
            </a:r>
          </a:p>
          <a:p>
            <a:r>
              <a:rPr lang="en-IN" sz="4000" dirty="0"/>
              <a:t>        if(heap-&gt;array[position].distance &lt; heap-&gt;array[parent].distance){</a:t>
            </a:r>
          </a:p>
          <a:p>
            <a:r>
              <a:rPr lang="en-IN" sz="4000" dirty="0"/>
              <a:t>            </a:t>
            </a:r>
            <a:r>
              <a:rPr lang="en-IN" sz="4000" dirty="0" err="1"/>
              <a:t>tempv</a:t>
            </a:r>
            <a:r>
              <a:rPr lang="en-IN" sz="4000" dirty="0"/>
              <a:t>=heap-&gt;array[position].v;</a:t>
            </a:r>
          </a:p>
          <a:p>
            <a:r>
              <a:rPr lang="en-IN" sz="4000" dirty="0"/>
              <a:t>            </a:t>
            </a:r>
            <a:r>
              <a:rPr lang="en-IN" sz="4000" dirty="0" err="1"/>
              <a:t>tempdistance</a:t>
            </a:r>
            <a:r>
              <a:rPr lang="en-IN" sz="4000" dirty="0"/>
              <a:t>=heap-&gt;array[position].distance;</a:t>
            </a:r>
          </a:p>
          <a:p>
            <a:r>
              <a:rPr lang="en-IN" sz="4000" dirty="0"/>
              <a:t>            heap-&gt;array[position].v=heap-&gt;array[parent].v;</a:t>
            </a:r>
          </a:p>
          <a:p>
            <a:r>
              <a:rPr lang="en-IN" sz="4000" dirty="0"/>
              <a:t>            heap-&gt;array[position].distance=heap-&gt;array[parent].distance;</a:t>
            </a:r>
          </a:p>
          <a:p>
            <a:r>
              <a:rPr lang="en-IN" sz="4000" dirty="0"/>
              <a:t>            heap-&gt;array[parent].v=</a:t>
            </a:r>
            <a:r>
              <a:rPr lang="en-IN" sz="4000" dirty="0" err="1"/>
              <a:t>tempv</a:t>
            </a:r>
            <a:r>
              <a:rPr lang="en-IN" sz="4000" dirty="0"/>
              <a:t>;</a:t>
            </a:r>
          </a:p>
          <a:p>
            <a:r>
              <a:rPr lang="en-IN" sz="4000" dirty="0"/>
              <a:t>            heap-&gt;array[parent].distance=</a:t>
            </a:r>
            <a:r>
              <a:rPr lang="en-IN" sz="4000" dirty="0" err="1"/>
              <a:t>tempdistance</a:t>
            </a:r>
            <a:r>
              <a:rPr lang="en-IN" sz="4000" dirty="0"/>
              <a:t>;</a:t>
            </a:r>
          </a:p>
          <a:p>
            <a:r>
              <a:rPr lang="en-IN" sz="4000" dirty="0"/>
              <a:t>            position=parent;</a:t>
            </a:r>
          </a:p>
          <a:p>
            <a:r>
              <a:rPr lang="en-IN" sz="4000" dirty="0"/>
              <a:t>        }</a:t>
            </a:r>
          </a:p>
          <a:p>
            <a:r>
              <a:rPr lang="en-IN" sz="4000" dirty="0"/>
              <a:t>        else{</a:t>
            </a:r>
          </a:p>
          <a:p>
            <a:r>
              <a:rPr lang="en-IN" sz="4000" dirty="0"/>
              <a:t>            break;</a:t>
            </a:r>
          </a:p>
          <a:p>
            <a:r>
              <a:rPr lang="en-IN" sz="4000" dirty="0"/>
              <a:t>        }</a:t>
            </a:r>
          </a:p>
          <a:p>
            <a:r>
              <a:rPr lang="en-IN" sz="4000" dirty="0"/>
              <a:t>    }</a:t>
            </a:r>
          </a:p>
          <a:p>
            <a:r>
              <a:rPr lang="en-IN" sz="4000" dirty="0"/>
              <a:t>}</a:t>
            </a:r>
          </a:p>
          <a:p>
            <a:r>
              <a:rPr lang="en-IN" sz="4000" dirty="0" err="1" smtClean="0"/>
              <a:t>int</a:t>
            </a:r>
            <a:r>
              <a:rPr lang="en-IN" sz="4000" dirty="0"/>
              <a:t>* </a:t>
            </a:r>
            <a:r>
              <a:rPr lang="en-IN" sz="4000" dirty="0" err="1"/>
              <a:t>dijkstra</a:t>
            </a:r>
            <a:r>
              <a:rPr lang="en-IN" sz="4000" dirty="0"/>
              <a:t>(</a:t>
            </a:r>
            <a:r>
              <a:rPr lang="en-IN" sz="4000" dirty="0" err="1"/>
              <a:t>struct</a:t>
            </a:r>
            <a:r>
              <a:rPr lang="en-IN" sz="4000" dirty="0"/>
              <a:t> Graph *</a:t>
            </a:r>
            <a:r>
              <a:rPr lang="en-IN" sz="4000" dirty="0" err="1"/>
              <a:t>g,int</a:t>
            </a:r>
            <a:r>
              <a:rPr lang="en-IN" sz="4000" dirty="0"/>
              <a:t> source){</a:t>
            </a:r>
          </a:p>
          <a:p>
            <a:r>
              <a:rPr lang="en-IN" sz="4000" dirty="0"/>
              <a:t>    </a:t>
            </a:r>
            <a:r>
              <a:rPr lang="en-IN" sz="4000" dirty="0" err="1"/>
              <a:t>int</a:t>
            </a:r>
            <a:r>
              <a:rPr lang="en-IN" sz="4000" dirty="0"/>
              <a:t> n=g-&gt;</a:t>
            </a:r>
            <a:r>
              <a:rPr lang="en-IN" sz="4000" dirty="0" err="1"/>
              <a:t>nv</a:t>
            </a:r>
            <a:r>
              <a:rPr lang="en-IN" sz="4000" dirty="0"/>
              <a:t>;</a:t>
            </a:r>
          </a:p>
          <a:p>
            <a:r>
              <a:rPr lang="en-IN" sz="4000" dirty="0"/>
              <a:t>    </a:t>
            </a:r>
            <a:r>
              <a:rPr lang="en-IN" sz="4000" dirty="0" err="1"/>
              <a:t>int</a:t>
            </a:r>
            <a:r>
              <a:rPr lang="en-IN" sz="4000" dirty="0"/>
              <a:t> *d=(</a:t>
            </a:r>
            <a:r>
              <a:rPr lang="en-IN" sz="4000" dirty="0" err="1"/>
              <a:t>int</a:t>
            </a:r>
            <a:r>
              <a:rPr lang="en-IN" sz="4000" dirty="0"/>
              <a:t> *)</a:t>
            </a:r>
            <a:r>
              <a:rPr lang="en-IN" sz="4000" dirty="0" err="1"/>
              <a:t>malloc</a:t>
            </a:r>
            <a:r>
              <a:rPr lang="en-IN" sz="4000" dirty="0"/>
              <a:t>(n*</a:t>
            </a:r>
            <a:r>
              <a:rPr lang="en-IN" sz="4000" dirty="0" err="1"/>
              <a:t>sizeof</a:t>
            </a:r>
            <a:r>
              <a:rPr lang="en-IN" sz="4000" dirty="0"/>
              <a:t>(</a:t>
            </a:r>
            <a:r>
              <a:rPr lang="en-IN" sz="4000" dirty="0" err="1"/>
              <a:t>int</a:t>
            </a:r>
            <a:r>
              <a:rPr lang="en-IN" sz="4000" dirty="0"/>
              <a:t>));</a:t>
            </a:r>
          </a:p>
          <a:p>
            <a:r>
              <a:rPr lang="en-IN" sz="4000" dirty="0"/>
              <a:t>    </a:t>
            </a:r>
            <a:r>
              <a:rPr lang="en-IN" sz="4000" dirty="0" err="1"/>
              <a:t>struct</a:t>
            </a:r>
            <a:r>
              <a:rPr lang="en-IN" sz="4000" dirty="0"/>
              <a:t> </a:t>
            </a:r>
            <a:r>
              <a:rPr lang="en-IN" sz="4000" dirty="0" err="1"/>
              <a:t>MinHeap</a:t>
            </a:r>
            <a:r>
              <a:rPr lang="en-IN" sz="4000" dirty="0"/>
              <a:t> *heap=</a:t>
            </a:r>
            <a:r>
              <a:rPr lang="en-IN" sz="4000" dirty="0" err="1"/>
              <a:t>createMinHeap</a:t>
            </a:r>
            <a:r>
              <a:rPr lang="en-IN" sz="4000" dirty="0"/>
              <a:t>(n);</a:t>
            </a:r>
          </a:p>
          <a:p>
            <a:r>
              <a:rPr lang="en-IN" sz="4000" dirty="0"/>
              <a:t>    </a:t>
            </a:r>
            <a:r>
              <a:rPr lang="en-IN" sz="4000" dirty="0" err="1"/>
              <a:t>int</a:t>
            </a:r>
            <a:r>
              <a:rPr lang="en-IN" sz="4000" dirty="0"/>
              <a:t> i;</a:t>
            </a:r>
          </a:p>
          <a:p>
            <a:r>
              <a:rPr lang="en-IN" sz="4000" dirty="0"/>
              <a:t>    </a:t>
            </a:r>
            <a:endParaRPr lang="en-IN" dirty="0"/>
          </a:p>
        </p:txBody>
      </p:sp>
    </p:spTree>
    <p:extLst>
      <p:ext uri="{BB962C8B-B14F-4D97-AF65-F5344CB8AC3E}">
        <p14:creationId xmlns:p14="http://schemas.microsoft.com/office/powerpoint/2010/main" val="4258724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52400"/>
            <a:ext cx="7520940" cy="6553200"/>
          </a:xfrm>
        </p:spPr>
        <p:txBody>
          <a:bodyPr>
            <a:normAutofit fontScale="25000" lnSpcReduction="20000"/>
          </a:bodyPr>
          <a:lstStyle/>
          <a:p>
            <a:r>
              <a:rPr lang="en-IN" sz="4000" dirty="0"/>
              <a:t>for(i=0;i&lt;</a:t>
            </a:r>
            <a:r>
              <a:rPr lang="en-IN" sz="4000" dirty="0" err="1"/>
              <a:t>n;i</a:t>
            </a:r>
            <a:r>
              <a:rPr lang="en-IN" sz="4000" dirty="0"/>
              <a:t>++){</a:t>
            </a:r>
          </a:p>
          <a:p>
            <a:r>
              <a:rPr lang="en-IN" sz="4000" dirty="0"/>
              <a:t>        if(i!=source){</a:t>
            </a:r>
          </a:p>
          <a:p>
            <a:r>
              <a:rPr lang="en-IN" sz="4000" dirty="0"/>
              <a:t>            d[i]=INT_MAX;</a:t>
            </a:r>
          </a:p>
          <a:p>
            <a:r>
              <a:rPr lang="en-IN" sz="4000" dirty="0"/>
              <a:t>            heap-&gt;array[i].v=i;</a:t>
            </a:r>
          </a:p>
          <a:p>
            <a:r>
              <a:rPr lang="en-IN" sz="4000" dirty="0"/>
              <a:t>            heap-&gt;array[i].distance=d[i];</a:t>
            </a:r>
          </a:p>
          <a:p>
            <a:r>
              <a:rPr lang="en-IN" sz="4000" dirty="0"/>
              <a:t>        }</a:t>
            </a:r>
          </a:p>
          <a:p>
            <a:r>
              <a:rPr lang="en-IN" sz="4000" dirty="0"/>
              <a:t>    }</a:t>
            </a:r>
          </a:p>
          <a:p>
            <a:r>
              <a:rPr lang="en-IN" sz="4000" dirty="0"/>
              <a:t>    d[source]=0;</a:t>
            </a:r>
          </a:p>
          <a:p>
            <a:r>
              <a:rPr lang="en-IN" sz="4000" dirty="0"/>
              <a:t>    heap-&gt;array[source].v=source;</a:t>
            </a:r>
          </a:p>
          <a:p>
            <a:r>
              <a:rPr lang="en-IN" sz="4000" dirty="0"/>
              <a:t>    heap-&gt;array[source].distance=d[source];</a:t>
            </a:r>
          </a:p>
          <a:p>
            <a:r>
              <a:rPr lang="en-IN" sz="4000" dirty="0"/>
              <a:t>    </a:t>
            </a:r>
            <a:r>
              <a:rPr lang="en-IN" sz="4000" dirty="0" err="1"/>
              <a:t>decreasePriority</a:t>
            </a:r>
            <a:r>
              <a:rPr lang="en-IN" sz="4000" dirty="0"/>
              <a:t>(</a:t>
            </a:r>
            <a:r>
              <a:rPr lang="en-IN" sz="4000" dirty="0" err="1"/>
              <a:t>heap,source</a:t>
            </a:r>
            <a:r>
              <a:rPr lang="en-IN" sz="4000" dirty="0"/>
              <a:t>);</a:t>
            </a:r>
          </a:p>
          <a:p>
            <a:r>
              <a:rPr lang="en-IN" sz="4000" dirty="0"/>
              <a:t>    while(heap-&gt;size&gt;1){</a:t>
            </a:r>
          </a:p>
          <a:p>
            <a:r>
              <a:rPr lang="en-IN" sz="4000" dirty="0"/>
              <a:t>        </a:t>
            </a:r>
            <a:r>
              <a:rPr lang="en-IN" sz="4000" dirty="0" err="1"/>
              <a:t>struct</a:t>
            </a:r>
            <a:r>
              <a:rPr lang="en-IN" sz="4000" dirty="0"/>
              <a:t> </a:t>
            </a:r>
            <a:r>
              <a:rPr lang="en-IN" sz="4000" dirty="0" err="1"/>
              <a:t>MinHeapNode</a:t>
            </a:r>
            <a:r>
              <a:rPr lang="en-IN" sz="4000" dirty="0"/>
              <a:t> *node=</a:t>
            </a:r>
            <a:r>
              <a:rPr lang="en-IN" sz="4000" dirty="0" err="1"/>
              <a:t>extractMin</a:t>
            </a:r>
            <a:r>
              <a:rPr lang="en-IN" sz="4000" dirty="0"/>
              <a:t>(heap);</a:t>
            </a:r>
          </a:p>
          <a:p>
            <a:r>
              <a:rPr lang="en-IN" sz="4000" dirty="0"/>
              <a:t>        </a:t>
            </a:r>
            <a:r>
              <a:rPr lang="en-IN" sz="4000" dirty="0" err="1"/>
              <a:t>int</a:t>
            </a:r>
            <a:r>
              <a:rPr lang="en-IN" sz="4000" dirty="0"/>
              <a:t> u=node-&gt;v;</a:t>
            </a:r>
          </a:p>
          <a:p>
            <a:r>
              <a:rPr lang="en-IN" sz="4000" dirty="0"/>
              <a:t>        </a:t>
            </a:r>
            <a:r>
              <a:rPr lang="en-IN" sz="4000" dirty="0" err="1"/>
              <a:t>struct</a:t>
            </a:r>
            <a:r>
              <a:rPr lang="en-IN" sz="4000" dirty="0"/>
              <a:t> </a:t>
            </a:r>
            <a:r>
              <a:rPr lang="en-IN" sz="4000" dirty="0" err="1"/>
              <a:t>AdjacencyListNode</a:t>
            </a:r>
            <a:r>
              <a:rPr lang="en-IN" sz="4000" dirty="0"/>
              <a:t> *adjacent=g-&gt;l[u].next;</a:t>
            </a:r>
          </a:p>
          <a:p>
            <a:r>
              <a:rPr lang="en-IN" sz="4000" dirty="0"/>
              <a:t>        while(adjacent!=NULL){</a:t>
            </a:r>
          </a:p>
          <a:p>
            <a:r>
              <a:rPr lang="en-IN" sz="4000" dirty="0"/>
              <a:t>            </a:t>
            </a:r>
            <a:r>
              <a:rPr lang="en-IN" sz="4000" dirty="0" err="1"/>
              <a:t>int</a:t>
            </a:r>
            <a:r>
              <a:rPr lang="en-IN" sz="4000" dirty="0"/>
              <a:t> v=adjacent-&gt;destination;</a:t>
            </a:r>
          </a:p>
          <a:p>
            <a:r>
              <a:rPr lang="en-IN" sz="4000" dirty="0"/>
              <a:t>            </a:t>
            </a:r>
            <a:r>
              <a:rPr lang="en-IN" sz="4000" dirty="0" err="1"/>
              <a:t>int</a:t>
            </a:r>
            <a:r>
              <a:rPr lang="en-IN" sz="4000" dirty="0"/>
              <a:t> </a:t>
            </a:r>
            <a:r>
              <a:rPr lang="en-IN" sz="4000" dirty="0" err="1"/>
              <a:t>wt</a:t>
            </a:r>
            <a:r>
              <a:rPr lang="en-IN" sz="4000" dirty="0"/>
              <a:t>=adjacent-&gt;weight;</a:t>
            </a:r>
          </a:p>
          <a:p>
            <a:r>
              <a:rPr lang="en-IN" sz="4000" dirty="0"/>
              <a:t>            if((d[u] + </a:t>
            </a:r>
            <a:r>
              <a:rPr lang="en-IN" sz="4000" dirty="0" err="1"/>
              <a:t>wt</a:t>
            </a:r>
            <a:r>
              <a:rPr lang="en-IN" sz="4000" dirty="0"/>
              <a:t>) &lt; d[v] &amp;&amp; </a:t>
            </a:r>
            <a:r>
              <a:rPr lang="en-IN" sz="4000" dirty="0" err="1"/>
              <a:t>isInMinHeap</a:t>
            </a:r>
            <a:r>
              <a:rPr lang="en-IN" sz="4000" dirty="0"/>
              <a:t>(heap,v,0)){</a:t>
            </a:r>
          </a:p>
          <a:p>
            <a:r>
              <a:rPr lang="en-IN" sz="4000" dirty="0"/>
              <a:t>                d[v]=d[u]+</a:t>
            </a:r>
            <a:r>
              <a:rPr lang="en-IN" sz="4000" dirty="0" err="1"/>
              <a:t>wt</a:t>
            </a:r>
            <a:r>
              <a:rPr lang="en-IN" sz="4000" dirty="0"/>
              <a:t>;</a:t>
            </a:r>
          </a:p>
          <a:p>
            <a:r>
              <a:rPr lang="en-IN" sz="4000" dirty="0"/>
              <a:t>                </a:t>
            </a:r>
            <a:r>
              <a:rPr lang="en-IN" sz="4000" dirty="0" err="1"/>
              <a:t>int</a:t>
            </a:r>
            <a:r>
              <a:rPr lang="en-IN" sz="4000" dirty="0"/>
              <a:t> </a:t>
            </a:r>
            <a:r>
              <a:rPr lang="en-IN" sz="4000" dirty="0" err="1"/>
              <a:t>pos</a:t>
            </a:r>
            <a:r>
              <a:rPr lang="en-IN" sz="4000" dirty="0"/>
              <a:t>=</a:t>
            </a:r>
            <a:r>
              <a:rPr lang="en-IN" sz="4000" dirty="0" err="1"/>
              <a:t>findPosition</a:t>
            </a:r>
            <a:r>
              <a:rPr lang="en-IN" sz="4000" dirty="0"/>
              <a:t>(</a:t>
            </a:r>
            <a:r>
              <a:rPr lang="en-IN" sz="4000" dirty="0" err="1"/>
              <a:t>heap,v</a:t>
            </a:r>
            <a:r>
              <a:rPr lang="en-IN" sz="4000" dirty="0"/>
              <a:t>);</a:t>
            </a:r>
          </a:p>
          <a:p>
            <a:r>
              <a:rPr lang="en-IN" sz="4000" dirty="0"/>
              <a:t>                heap-&gt;array[</a:t>
            </a:r>
            <a:r>
              <a:rPr lang="en-IN" sz="4000" dirty="0" err="1"/>
              <a:t>pos</a:t>
            </a:r>
            <a:r>
              <a:rPr lang="en-IN" sz="4000" dirty="0"/>
              <a:t>].distance=d[v];</a:t>
            </a:r>
          </a:p>
          <a:p>
            <a:r>
              <a:rPr lang="en-IN" sz="4000" dirty="0"/>
              <a:t>                </a:t>
            </a:r>
            <a:r>
              <a:rPr lang="en-IN" sz="4000" dirty="0" err="1"/>
              <a:t>decreasePriority</a:t>
            </a:r>
            <a:r>
              <a:rPr lang="en-IN" sz="4000" dirty="0"/>
              <a:t>(</a:t>
            </a:r>
            <a:r>
              <a:rPr lang="en-IN" sz="4000" dirty="0" err="1"/>
              <a:t>heap,v</a:t>
            </a:r>
            <a:r>
              <a:rPr lang="en-IN" sz="4000" dirty="0"/>
              <a:t>);</a:t>
            </a:r>
          </a:p>
          <a:p>
            <a:r>
              <a:rPr lang="en-IN" sz="4000" dirty="0"/>
              <a:t>            }</a:t>
            </a:r>
          </a:p>
          <a:p>
            <a:r>
              <a:rPr lang="en-IN" sz="4000" dirty="0"/>
              <a:t>            adjacent=adjacent-&gt;next;</a:t>
            </a:r>
          </a:p>
          <a:p>
            <a:r>
              <a:rPr lang="en-IN" sz="4000" dirty="0"/>
              <a:t>        }</a:t>
            </a:r>
          </a:p>
          <a:p>
            <a:r>
              <a:rPr lang="en-IN" sz="4000" dirty="0"/>
              <a:t>    }</a:t>
            </a:r>
          </a:p>
          <a:p>
            <a:r>
              <a:rPr lang="en-IN" sz="4000" dirty="0"/>
              <a:t>    return d</a:t>
            </a:r>
            <a:r>
              <a:rPr lang="en-IN" sz="4000" dirty="0" smtClean="0"/>
              <a:t>;</a:t>
            </a:r>
            <a:endParaRPr lang="en-IN" sz="4000" dirty="0"/>
          </a:p>
        </p:txBody>
      </p:sp>
    </p:spTree>
    <p:extLst>
      <p:ext uri="{BB962C8B-B14F-4D97-AF65-F5344CB8AC3E}">
        <p14:creationId xmlns:p14="http://schemas.microsoft.com/office/powerpoint/2010/main" val="2236543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457200"/>
            <a:ext cx="7520940" cy="6096000"/>
          </a:xfrm>
        </p:spPr>
        <p:txBody>
          <a:bodyPr>
            <a:normAutofit fontScale="77500" lnSpcReduction="20000"/>
          </a:bodyPr>
          <a:lstStyle/>
          <a:p>
            <a:r>
              <a:rPr lang="en-IN" dirty="0" err="1"/>
              <a:t>int</a:t>
            </a:r>
            <a:r>
              <a:rPr lang="en-IN" dirty="0"/>
              <a:t> main(){</a:t>
            </a:r>
          </a:p>
          <a:p>
            <a:r>
              <a:rPr lang="en-IN" dirty="0"/>
              <a:t>    </a:t>
            </a:r>
            <a:r>
              <a:rPr lang="en-IN" dirty="0" err="1"/>
              <a:t>struct</a:t>
            </a:r>
            <a:r>
              <a:rPr lang="en-IN" dirty="0"/>
              <a:t> Graph *g=(</a:t>
            </a:r>
            <a:r>
              <a:rPr lang="en-IN" dirty="0" err="1"/>
              <a:t>struct</a:t>
            </a:r>
            <a:r>
              <a:rPr lang="en-IN" dirty="0"/>
              <a:t> Graph*)</a:t>
            </a:r>
            <a:r>
              <a:rPr lang="en-IN" dirty="0" err="1"/>
              <a:t>malloc</a:t>
            </a:r>
            <a:r>
              <a:rPr lang="en-IN" dirty="0"/>
              <a:t>(</a:t>
            </a:r>
            <a:r>
              <a:rPr lang="en-IN" dirty="0" err="1"/>
              <a:t>sizeof</a:t>
            </a:r>
            <a:r>
              <a:rPr lang="en-IN" dirty="0"/>
              <a:t>(</a:t>
            </a:r>
            <a:r>
              <a:rPr lang="en-IN" dirty="0" err="1"/>
              <a:t>struct</a:t>
            </a:r>
            <a:r>
              <a:rPr lang="en-IN" dirty="0"/>
              <a:t> Graph));</a:t>
            </a:r>
          </a:p>
          <a:p>
            <a:r>
              <a:rPr lang="en-IN" dirty="0"/>
              <a:t>    </a:t>
            </a:r>
            <a:r>
              <a:rPr lang="en-IN" dirty="0" err="1"/>
              <a:t>printf</a:t>
            </a:r>
            <a:r>
              <a:rPr lang="en-IN" dirty="0"/>
              <a:t>("Enter the number of vertices in the graph\n");</a:t>
            </a:r>
          </a:p>
          <a:p>
            <a:r>
              <a:rPr lang="en-IN" dirty="0"/>
              <a:t>    </a:t>
            </a:r>
            <a:r>
              <a:rPr lang="en-IN" dirty="0" err="1"/>
              <a:t>int</a:t>
            </a:r>
            <a:r>
              <a:rPr lang="en-IN" dirty="0"/>
              <a:t> V;</a:t>
            </a:r>
          </a:p>
          <a:p>
            <a:r>
              <a:rPr lang="en-IN" dirty="0"/>
              <a:t>    </a:t>
            </a:r>
            <a:r>
              <a:rPr lang="en-IN" dirty="0" err="1"/>
              <a:t>scanf</a:t>
            </a:r>
            <a:r>
              <a:rPr lang="en-IN" dirty="0"/>
              <a:t>("%</a:t>
            </a:r>
            <a:r>
              <a:rPr lang="en-IN" dirty="0" err="1"/>
              <a:t>d",&amp;V</a:t>
            </a:r>
            <a:r>
              <a:rPr lang="en-IN" dirty="0"/>
              <a:t>);</a:t>
            </a:r>
          </a:p>
          <a:p>
            <a:r>
              <a:rPr lang="en-IN" dirty="0"/>
              <a:t>    </a:t>
            </a:r>
            <a:r>
              <a:rPr lang="en-IN" dirty="0" err="1"/>
              <a:t>createGraph</a:t>
            </a:r>
            <a:r>
              <a:rPr lang="en-IN" dirty="0"/>
              <a:t>(</a:t>
            </a:r>
            <a:r>
              <a:rPr lang="en-IN" dirty="0" err="1"/>
              <a:t>g,V</a:t>
            </a:r>
            <a:r>
              <a:rPr lang="en-IN" dirty="0"/>
              <a:t>);</a:t>
            </a:r>
          </a:p>
          <a:p>
            <a:r>
              <a:rPr lang="en-IN" dirty="0"/>
              <a:t>    </a:t>
            </a:r>
            <a:r>
              <a:rPr lang="en-IN" dirty="0" err="1"/>
              <a:t>int</a:t>
            </a:r>
            <a:r>
              <a:rPr lang="en-IN" dirty="0"/>
              <a:t> </a:t>
            </a:r>
            <a:r>
              <a:rPr lang="en-IN" dirty="0" err="1"/>
              <a:t>src,des,wt,i</a:t>
            </a:r>
            <a:r>
              <a:rPr lang="en-IN" dirty="0"/>
              <a:t>;</a:t>
            </a:r>
          </a:p>
          <a:p>
            <a:r>
              <a:rPr lang="en-IN" dirty="0"/>
              <a:t>    </a:t>
            </a:r>
            <a:r>
              <a:rPr lang="en-IN" dirty="0" err="1"/>
              <a:t>printf</a:t>
            </a:r>
            <a:r>
              <a:rPr lang="en-IN" dirty="0"/>
              <a:t>("Enter the number of edges in the graph\n");</a:t>
            </a:r>
          </a:p>
          <a:p>
            <a:r>
              <a:rPr lang="en-IN" dirty="0"/>
              <a:t>    </a:t>
            </a:r>
            <a:r>
              <a:rPr lang="en-IN" dirty="0" err="1"/>
              <a:t>int</a:t>
            </a:r>
            <a:r>
              <a:rPr lang="en-IN" dirty="0"/>
              <a:t> E;</a:t>
            </a:r>
          </a:p>
          <a:p>
            <a:r>
              <a:rPr lang="en-IN" dirty="0"/>
              <a:t>    </a:t>
            </a:r>
            <a:r>
              <a:rPr lang="en-IN" dirty="0" err="1"/>
              <a:t>scanf</a:t>
            </a:r>
            <a:r>
              <a:rPr lang="en-IN" dirty="0"/>
              <a:t>("%</a:t>
            </a:r>
            <a:r>
              <a:rPr lang="en-IN" dirty="0" err="1"/>
              <a:t>d",&amp;E</a:t>
            </a:r>
            <a:r>
              <a:rPr lang="en-IN" dirty="0"/>
              <a:t>);</a:t>
            </a:r>
          </a:p>
          <a:p>
            <a:r>
              <a:rPr lang="en-IN" dirty="0"/>
              <a:t>    </a:t>
            </a:r>
            <a:r>
              <a:rPr lang="en-IN" dirty="0" err="1"/>
              <a:t>printf</a:t>
            </a:r>
            <a:r>
              <a:rPr lang="en-IN" dirty="0"/>
              <a:t>("Enter info about the edges\n");</a:t>
            </a:r>
          </a:p>
          <a:p>
            <a:r>
              <a:rPr lang="en-IN" dirty="0"/>
              <a:t>    for(i=0;i&lt;</a:t>
            </a:r>
            <a:r>
              <a:rPr lang="en-IN" dirty="0" err="1"/>
              <a:t>E;i</a:t>
            </a:r>
            <a:r>
              <a:rPr lang="en-IN" dirty="0"/>
              <a:t>++){</a:t>
            </a:r>
          </a:p>
          <a:p>
            <a:r>
              <a:rPr lang="en-IN" dirty="0"/>
              <a:t>        </a:t>
            </a:r>
            <a:r>
              <a:rPr lang="en-IN" dirty="0" err="1"/>
              <a:t>scanf</a:t>
            </a:r>
            <a:r>
              <a:rPr lang="en-IN" dirty="0"/>
              <a:t>("%d %d %d",&amp;</a:t>
            </a:r>
            <a:r>
              <a:rPr lang="en-IN" dirty="0" err="1"/>
              <a:t>src</a:t>
            </a:r>
            <a:r>
              <a:rPr lang="en-IN" dirty="0"/>
              <a:t>,&amp;des,&amp;</a:t>
            </a:r>
            <a:r>
              <a:rPr lang="en-IN" dirty="0" err="1"/>
              <a:t>wt</a:t>
            </a:r>
            <a:r>
              <a:rPr lang="en-IN" dirty="0"/>
              <a:t>);</a:t>
            </a:r>
          </a:p>
          <a:p>
            <a:r>
              <a:rPr lang="en-IN" dirty="0"/>
              <a:t>        </a:t>
            </a:r>
            <a:r>
              <a:rPr lang="en-IN" dirty="0" err="1"/>
              <a:t>addEdge</a:t>
            </a:r>
            <a:r>
              <a:rPr lang="en-IN" dirty="0"/>
              <a:t>(</a:t>
            </a:r>
            <a:r>
              <a:rPr lang="en-IN" dirty="0" err="1"/>
              <a:t>g,src,des,wt</a:t>
            </a:r>
            <a:r>
              <a:rPr lang="en-IN" dirty="0"/>
              <a:t>);</a:t>
            </a:r>
          </a:p>
          <a:p>
            <a:r>
              <a:rPr lang="en-IN" dirty="0"/>
              <a:t>    }</a:t>
            </a:r>
          </a:p>
          <a:p>
            <a:r>
              <a:rPr lang="en-IN" dirty="0"/>
              <a:t>    </a:t>
            </a:r>
            <a:r>
              <a:rPr lang="en-IN" dirty="0" err="1"/>
              <a:t>printf</a:t>
            </a:r>
            <a:r>
              <a:rPr lang="en-IN" dirty="0"/>
              <a:t>("Enter source vertex\n");</a:t>
            </a:r>
          </a:p>
          <a:p>
            <a:r>
              <a:rPr lang="en-IN" dirty="0"/>
              <a:t>    </a:t>
            </a:r>
            <a:r>
              <a:rPr lang="en-IN" dirty="0" err="1"/>
              <a:t>scanf</a:t>
            </a:r>
            <a:r>
              <a:rPr lang="en-IN" dirty="0"/>
              <a:t>("%d",&amp;</a:t>
            </a:r>
            <a:r>
              <a:rPr lang="en-IN" dirty="0" err="1"/>
              <a:t>src</a:t>
            </a:r>
            <a:r>
              <a:rPr lang="en-IN" dirty="0"/>
              <a:t>);</a:t>
            </a:r>
          </a:p>
          <a:p>
            <a:r>
              <a:rPr lang="en-IN" dirty="0"/>
              <a:t>    </a:t>
            </a:r>
            <a:r>
              <a:rPr lang="en-IN" dirty="0" err="1"/>
              <a:t>int</a:t>
            </a:r>
            <a:r>
              <a:rPr lang="en-IN" dirty="0"/>
              <a:t> *a=</a:t>
            </a:r>
            <a:r>
              <a:rPr lang="en-IN" dirty="0" err="1"/>
              <a:t>dijkstra</a:t>
            </a:r>
            <a:r>
              <a:rPr lang="en-IN" dirty="0"/>
              <a:t>(</a:t>
            </a:r>
            <a:r>
              <a:rPr lang="en-IN" dirty="0" err="1"/>
              <a:t>g,src</a:t>
            </a:r>
            <a:r>
              <a:rPr lang="en-IN" dirty="0"/>
              <a:t>);</a:t>
            </a:r>
          </a:p>
          <a:p>
            <a:r>
              <a:rPr lang="en-IN" dirty="0"/>
              <a:t>    for(i=0;i&lt;</a:t>
            </a:r>
            <a:r>
              <a:rPr lang="en-IN" dirty="0" err="1"/>
              <a:t>V;i</a:t>
            </a:r>
            <a:r>
              <a:rPr lang="en-IN" dirty="0"/>
              <a:t>++){</a:t>
            </a:r>
          </a:p>
          <a:p>
            <a:r>
              <a:rPr lang="en-IN" dirty="0"/>
              <a:t>		</a:t>
            </a:r>
            <a:r>
              <a:rPr lang="en-IN" dirty="0" err="1"/>
              <a:t>printf</a:t>
            </a:r>
            <a:r>
              <a:rPr lang="en-IN" dirty="0"/>
              <a:t>("Shortest path from source %d to destination %d is of length %d\n",</a:t>
            </a:r>
            <a:r>
              <a:rPr lang="en-IN" dirty="0" err="1"/>
              <a:t>src,i,a</a:t>
            </a:r>
            <a:r>
              <a:rPr lang="en-IN" dirty="0"/>
              <a:t>[i]);</a:t>
            </a:r>
          </a:p>
          <a:p>
            <a:r>
              <a:rPr lang="en-IN" dirty="0"/>
              <a:t>	}</a:t>
            </a:r>
          </a:p>
          <a:p>
            <a:r>
              <a:rPr lang="en-IN" dirty="0"/>
              <a:t>    return 0;</a:t>
            </a:r>
          </a:p>
          <a:p>
            <a:r>
              <a:rPr lang="en-IN" dirty="0"/>
              <a:t>}</a:t>
            </a:r>
          </a:p>
          <a:p>
            <a:endParaRPr lang="en-IN" dirty="0"/>
          </a:p>
          <a:p>
            <a:endParaRPr lang="en-IN" dirty="0"/>
          </a:p>
        </p:txBody>
      </p:sp>
    </p:spTree>
    <p:extLst>
      <p:ext uri="{BB962C8B-B14F-4D97-AF65-F5344CB8AC3E}">
        <p14:creationId xmlns:p14="http://schemas.microsoft.com/office/powerpoint/2010/main" val="3267579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520940" cy="548640"/>
          </a:xfrm>
        </p:spPr>
        <p:txBody>
          <a:bodyPr/>
          <a:lstStyle/>
          <a:p>
            <a:pPr algn="ctr"/>
            <a:r>
              <a:rPr lang="en-IN" dirty="0" smtClean="0"/>
              <a:t>OUTPUT</a:t>
            </a:r>
            <a:endParaRPr lang="en-IN" dirty="0"/>
          </a:p>
        </p:txBody>
      </p:sp>
      <p:pic>
        <p:nvPicPr>
          <p:cNvPr id="3074" name="Picture 2" descr="C:\Users\Biplab\Downloads\Dijkstr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80772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979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8229600" cy="609600"/>
          </a:xfrm>
        </p:spPr>
        <p:txBody>
          <a:bodyPr>
            <a:normAutofit fontScale="90000"/>
          </a:bodyPr>
          <a:lstStyle/>
          <a:p>
            <a:r>
              <a:rPr lang="en-IN" dirty="0" smtClean="0"/>
              <a:t>EXAMPLE</a:t>
            </a:r>
            <a:endParaRPr lang="en-IN" dirty="0"/>
          </a:p>
        </p:txBody>
      </p:sp>
      <p:sp>
        <p:nvSpPr>
          <p:cNvPr id="4" name="Text Placeholder 3"/>
          <p:cNvSpPr>
            <a:spLocks noGrp="1"/>
          </p:cNvSpPr>
          <p:nvPr>
            <p:ph type="subTitle" idx="1"/>
          </p:nvPr>
        </p:nvSpPr>
        <p:spPr>
          <a:xfrm>
            <a:off x="1371600" y="4953000"/>
            <a:ext cx="6400800" cy="1066800"/>
          </a:xfrm>
        </p:spPr>
        <p:txBody>
          <a:bodyPr>
            <a:normAutofit/>
          </a:bodyPr>
          <a:lstStyle/>
          <a:p>
            <a:r>
              <a:rPr lang="en-IN" sz="1800" dirty="0" smtClean="0"/>
              <a:t>Consider the following weighted undirected graph where source is the vertex 1 and we will find the shortest path to every vertex.</a:t>
            </a:r>
          </a:p>
          <a:p>
            <a:endParaRPr lang="en-IN" dirty="0"/>
          </a:p>
        </p:txBody>
      </p:sp>
      <p:pic>
        <p:nvPicPr>
          <p:cNvPr id="7" name="Picture Placeholder 6"/>
          <p:cNvPicPr>
            <a:picLocks noGrp="1" noChangeAspect="1"/>
          </p:cNvPicPr>
          <p:nvPr>
            <p:ph type="pic" idx="4294967295"/>
          </p:nvPr>
        </p:nvPicPr>
        <p:blipFill>
          <a:blip r:embed="rId2">
            <a:extLst>
              <a:ext uri="{28A0092B-C50C-407E-A947-70E740481C1C}">
                <a14:useLocalDpi xmlns:a14="http://schemas.microsoft.com/office/drawing/2010/main" val="0"/>
              </a:ext>
            </a:extLst>
          </a:blip>
          <a:srcRect t="2369" b="2369"/>
          <a:stretch>
            <a:fillRect/>
          </a:stretch>
        </p:blipFill>
        <p:spPr>
          <a:xfrm>
            <a:off x="1905000" y="914400"/>
            <a:ext cx="5486400" cy="3806825"/>
          </a:xfrm>
        </p:spPr>
      </p:pic>
    </p:spTree>
    <p:extLst>
      <p:ext uri="{BB962C8B-B14F-4D97-AF65-F5344CB8AC3E}">
        <p14:creationId xmlns:p14="http://schemas.microsoft.com/office/powerpoint/2010/main" val="3487366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21405" b="21405"/>
          <a:stretch>
            <a:fillRect/>
          </a:stretch>
        </p:blipFill>
        <p:spPr>
          <a:xfrm>
            <a:off x="2286000" y="533400"/>
            <a:ext cx="4419600" cy="2892425"/>
          </a:xfrm>
        </p:spPr>
      </p:pic>
      <p:sp>
        <p:nvSpPr>
          <p:cNvPr id="4" name="Text Placeholder 3"/>
          <p:cNvSpPr>
            <a:spLocks noGrp="1"/>
          </p:cNvSpPr>
          <p:nvPr>
            <p:ph type="body" sz="half" idx="2"/>
          </p:nvPr>
        </p:nvSpPr>
        <p:spPr>
          <a:xfrm>
            <a:off x="990600" y="3657600"/>
            <a:ext cx="7391400" cy="2590800"/>
          </a:xfrm>
        </p:spPr>
        <p:txBody>
          <a:bodyPr>
            <a:noAutofit/>
          </a:bodyPr>
          <a:lstStyle/>
          <a:p>
            <a:r>
              <a:rPr lang="en-IN" sz="2000" dirty="0" smtClean="0"/>
              <a:t>Initially d[v] is initialised to infinite for every vertex except source for which d[source]=0. Create a min heap and add every vertex to the heap. Initially the extract min function will return the source vertex that is 1 and the neighbours of 1 are 2 and 5. So according to the algorithm d[2] and d[5] will be updated to 6 and 5 respectively because d[1]+length (1,2) &lt; d[2] and d[1]+length (1,5) &lt; d[5].</a:t>
            </a:r>
            <a:endParaRPr lang="en-IN" sz="2000" dirty="0"/>
          </a:p>
        </p:txBody>
      </p:sp>
    </p:spTree>
    <p:extLst>
      <p:ext uri="{BB962C8B-B14F-4D97-AF65-F5344CB8AC3E}">
        <p14:creationId xmlns:p14="http://schemas.microsoft.com/office/powerpoint/2010/main" val="107023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9395" b="9395"/>
          <a:stretch>
            <a:fillRect/>
          </a:stretch>
        </p:blipFill>
        <p:spPr>
          <a:xfrm>
            <a:off x="1524000" y="685800"/>
            <a:ext cx="5715000" cy="3349625"/>
          </a:xfrm>
        </p:spPr>
      </p:pic>
      <p:sp>
        <p:nvSpPr>
          <p:cNvPr id="4" name="Text Placeholder 3"/>
          <p:cNvSpPr>
            <a:spLocks noGrp="1"/>
          </p:cNvSpPr>
          <p:nvPr>
            <p:ph type="body" sz="half" idx="2"/>
          </p:nvPr>
        </p:nvSpPr>
        <p:spPr>
          <a:xfrm>
            <a:off x="914400" y="4419600"/>
            <a:ext cx="7315200" cy="1981200"/>
          </a:xfrm>
        </p:spPr>
        <p:txBody>
          <a:bodyPr>
            <a:normAutofit/>
          </a:bodyPr>
          <a:lstStyle/>
          <a:p>
            <a:r>
              <a:rPr lang="en-IN" sz="2000" dirty="0" smtClean="0"/>
              <a:t>Now the extract min function will return 5 and the neighbours of 5 are 3 and 4 so d[3] and d[4] will be updated to 13 and 9 respectively because d[5]+length (5,3) &lt; d[3] and d[5]+length (5,4) &lt; d[4].</a:t>
            </a:r>
            <a:endParaRPr lang="en-IN" sz="2000" dirty="0"/>
          </a:p>
        </p:txBody>
      </p:sp>
    </p:spTree>
    <p:extLst>
      <p:ext uri="{BB962C8B-B14F-4D97-AF65-F5344CB8AC3E}">
        <p14:creationId xmlns:p14="http://schemas.microsoft.com/office/powerpoint/2010/main" val="4090736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9402" b="9402"/>
          <a:stretch>
            <a:fillRect/>
          </a:stretch>
        </p:blipFill>
        <p:spPr>
          <a:xfrm>
            <a:off x="2057400" y="457200"/>
            <a:ext cx="4724400" cy="3349625"/>
          </a:xfrm>
        </p:spPr>
      </p:pic>
      <p:sp>
        <p:nvSpPr>
          <p:cNvPr id="4" name="Text Placeholder 3"/>
          <p:cNvSpPr>
            <a:spLocks noGrp="1"/>
          </p:cNvSpPr>
          <p:nvPr>
            <p:ph type="body" sz="half" idx="2"/>
          </p:nvPr>
        </p:nvSpPr>
        <p:spPr>
          <a:xfrm>
            <a:off x="990600" y="3962400"/>
            <a:ext cx="7239000" cy="2362200"/>
          </a:xfrm>
        </p:spPr>
        <p:txBody>
          <a:bodyPr>
            <a:normAutofit/>
          </a:bodyPr>
          <a:lstStyle/>
          <a:p>
            <a:r>
              <a:rPr lang="en-IN" sz="2000" dirty="0"/>
              <a:t>Now the extract min function will return </a:t>
            </a:r>
            <a:r>
              <a:rPr lang="en-IN" sz="2000" dirty="0" smtClean="0"/>
              <a:t>2 </a:t>
            </a:r>
            <a:r>
              <a:rPr lang="en-IN" sz="2000" dirty="0"/>
              <a:t>and the neighbours of </a:t>
            </a:r>
            <a:r>
              <a:rPr lang="en-IN" sz="2000" dirty="0" smtClean="0"/>
              <a:t>2 </a:t>
            </a:r>
            <a:r>
              <a:rPr lang="en-IN" sz="2000" dirty="0"/>
              <a:t>are </a:t>
            </a:r>
            <a:r>
              <a:rPr lang="en-IN" sz="2000" dirty="0" smtClean="0"/>
              <a:t>1, 3 </a:t>
            </a:r>
            <a:r>
              <a:rPr lang="en-IN" sz="2000" dirty="0"/>
              <a:t>and </a:t>
            </a:r>
            <a:r>
              <a:rPr lang="en-IN" sz="2000" dirty="0" smtClean="0"/>
              <a:t>5 </a:t>
            </a:r>
            <a:r>
              <a:rPr lang="en-IN" sz="2000" dirty="0"/>
              <a:t>so d[3] </a:t>
            </a:r>
            <a:r>
              <a:rPr lang="en-IN" sz="2000" dirty="0" smtClean="0"/>
              <a:t>will be updated to 7 because d[2]+length (2,3) &lt; d[3] and d[1] and d[5] won’t </a:t>
            </a:r>
            <a:r>
              <a:rPr lang="en-IN" sz="2000" dirty="0"/>
              <a:t>be </a:t>
            </a:r>
            <a:r>
              <a:rPr lang="en-IN" sz="2000" dirty="0" smtClean="0"/>
              <a:t>updated because d[2]+length (1,2) &gt; d[1] and d[2]+length (2,5) &gt; d[5].</a:t>
            </a:r>
            <a:endParaRPr lang="en-IN" sz="2000" dirty="0"/>
          </a:p>
          <a:p>
            <a:endParaRPr lang="en-IN" sz="2000" dirty="0"/>
          </a:p>
        </p:txBody>
      </p:sp>
    </p:spTree>
    <p:extLst>
      <p:ext uri="{BB962C8B-B14F-4D97-AF65-F5344CB8AC3E}">
        <p14:creationId xmlns:p14="http://schemas.microsoft.com/office/powerpoint/2010/main" val="2273187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168" b="1168"/>
          <a:stretch>
            <a:fillRect/>
          </a:stretch>
        </p:blipFill>
        <p:spPr>
          <a:xfrm>
            <a:off x="2133600" y="307975"/>
            <a:ext cx="4495800" cy="3197225"/>
          </a:xfrm>
        </p:spPr>
      </p:pic>
      <p:sp>
        <p:nvSpPr>
          <p:cNvPr id="4" name="Text Placeholder 3"/>
          <p:cNvSpPr>
            <a:spLocks noGrp="1"/>
          </p:cNvSpPr>
          <p:nvPr>
            <p:ph type="body" sz="half" idx="2"/>
          </p:nvPr>
        </p:nvSpPr>
        <p:spPr>
          <a:xfrm>
            <a:off x="1066800" y="3657600"/>
            <a:ext cx="7162800" cy="2667000"/>
          </a:xfrm>
        </p:spPr>
        <p:txBody>
          <a:bodyPr>
            <a:noAutofit/>
          </a:bodyPr>
          <a:lstStyle/>
          <a:p>
            <a:r>
              <a:rPr lang="en-IN" sz="2000" dirty="0"/>
              <a:t>Now the extract min function will return </a:t>
            </a:r>
            <a:r>
              <a:rPr lang="en-IN" sz="2000" dirty="0" smtClean="0"/>
              <a:t>3 </a:t>
            </a:r>
            <a:r>
              <a:rPr lang="en-IN" sz="2000" dirty="0"/>
              <a:t>and the neighbours of </a:t>
            </a:r>
            <a:r>
              <a:rPr lang="en-IN" sz="2000" dirty="0" smtClean="0"/>
              <a:t>3 </a:t>
            </a:r>
            <a:r>
              <a:rPr lang="en-IN" sz="2000" dirty="0"/>
              <a:t>are </a:t>
            </a:r>
            <a:r>
              <a:rPr lang="en-IN" sz="2000" dirty="0" smtClean="0"/>
              <a:t>2, 4, 5 </a:t>
            </a:r>
            <a:r>
              <a:rPr lang="en-IN" sz="2000" dirty="0"/>
              <a:t>and </a:t>
            </a:r>
            <a:r>
              <a:rPr lang="en-IN" sz="2000" dirty="0" smtClean="0"/>
              <a:t>6 </a:t>
            </a:r>
            <a:r>
              <a:rPr lang="en-IN" sz="2000" dirty="0"/>
              <a:t>so </a:t>
            </a:r>
            <a:r>
              <a:rPr lang="en-IN" sz="2000" dirty="0" smtClean="0"/>
              <a:t>d[6] </a:t>
            </a:r>
            <a:r>
              <a:rPr lang="en-IN" sz="2000" dirty="0"/>
              <a:t>will be updated to </a:t>
            </a:r>
            <a:r>
              <a:rPr lang="en-IN" sz="2000" dirty="0" smtClean="0"/>
              <a:t>10 </a:t>
            </a:r>
            <a:r>
              <a:rPr lang="en-IN" sz="2000" dirty="0"/>
              <a:t>because </a:t>
            </a:r>
            <a:r>
              <a:rPr lang="en-IN" sz="2000" dirty="0" smtClean="0"/>
              <a:t>d[3]+</a:t>
            </a:r>
            <a:r>
              <a:rPr lang="en-IN" sz="2000" dirty="0"/>
              <a:t>length </a:t>
            </a:r>
            <a:r>
              <a:rPr lang="en-IN" sz="2000" dirty="0" smtClean="0"/>
              <a:t>(6,3</a:t>
            </a:r>
            <a:r>
              <a:rPr lang="en-IN" sz="2000" dirty="0"/>
              <a:t>) &lt; </a:t>
            </a:r>
            <a:r>
              <a:rPr lang="en-IN" sz="2000" dirty="0" smtClean="0"/>
              <a:t>d[6] </a:t>
            </a:r>
            <a:r>
              <a:rPr lang="en-IN" sz="2000" dirty="0"/>
              <a:t>and </a:t>
            </a:r>
            <a:r>
              <a:rPr lang="en-IN" sz="2000" dirty="0" smtClean="0"/>
              <a:t>d[2], d[4] </a:t>
            </a:r>
            <a:r>
              <a:rPr lang="en-IN" sz="2000" dirty="0"/>
              <a:t>and </a:t>
            </a:r>
            <a:r>
              <a:rPr lang="en-IN" sz="2000" dirty="0" smtClean="0"/>
              <a:t>d[5] </a:t>
            </a:r>
            <a:r>
              <a:rPr lang="en-IN" sz="2000" dirty="0"/>
              <a:t>won’t be updated because </a:t>
            </a:r>
            <a:r>
              <a:rPr lang="en-IN" sz="2000" dirty="0" smtClean="0"/>
              <a:t>d[3]+</a:t>
            </a:r>
            <a:r>
              <a:rPr lang="en-IN" sz="2000" dirty="0"/>
              <a:t>length </a:t>
            </a:r>
            <a:r>
              <a:rPr lang="en-IN" sz="2000" dirty="0" smtClean="0"/>
              <a:t>(3,2</a:t>
            </a:r>
            <a:r>
              <a:rPr lang="en-IN" sz="2000" dirty="0"/>
              <a:t>) &gt; </a:t>
            </a:r>
            <a:r>
              <a:rPr lang="en-IN" sz="2000" dirty="0" smtClean="0"/>
              <a:t>d[2],  d[3]+</a:t>
            </a:r>
            <a:r>
              <a:rPr lang="en-IN" sz="2000" dirty="0"/>
              <a:t>length </a:t>
            </a:r>
            <a:r>
              <a:rPr lang="en-IN" sz="2000" dirty="0" smtClean="0"/>
              <a:t>(3,4) </a:t>
            </a:r>
            <a:r>
              <a:rPr lang="en-IN" sz="2000" dirty="0"/>
              <a:t>&gt; </a:t>
            </a:r>
            <a:r>
              <a:rPr lang="en-IN" sz="2000" dirty="0" smtClean="0"/>
              <a:t>d[4] and d[3]+</a:t>
            </a:r>
            <a:r>
              <a:rPr lang="en-IN" sz="2000" dirty="0"/>
              <a:t>length (</a:t>
            </a:r>
            <a:r>
              <a:rPr lang="en-IN" sz="2000" dirty="0" smtClean="0"/>
              <a:t>3,5) </a:t>
            </a:r>
            <a:r>
              <a:rPr lang="en-IN" sz="2000" dirty="0"/>
              <a:t>&gt; </a:t>
            </a:r>
            <a:r>
              <a:rPr lang="en-IN" sz="2000" dirty="0" smtClean="0"/>
              <a:t>d[5]. So now the algorithm will terminate and shortest path length for every vertex is stored in array d[].</a:t>
            </a:r>
            <a:endParaRPr lang="en-IN" sz="2000" dirty="0"/>
          </a:p>
          <a:p>
            <a:endParaRPr lang="en-IN" sz="2000" dirty="0"/>
          </a:p>
        </p:txBody>
      </p:sp>
    </p:spTree>
    <p:extLst>
      <p:ext uri="{BB962C8B-B14F-4D97-AF65-F5344CB8AC3E}">
        <p14:creationId xmlns:p14="http://schemas.microsoft.com/office/powerpoint/2010/main" val="1566201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219200"/>
          </a:xfrm>
        </p:spPr>
        <p:txBody>
          <a:bodyPr/>
          <a:lstStyle/>
          <a:p>
            <a:r>
              <a:rPr lang="en-IN" dirty="0" smtClean="0"/>
              <a:t>Bellman-Ford Algorithm</a:t>
            </a:r>
            <a:endParaRPr lang="en-IN" dirty="0"/>
          </a:p>
        </p:txBody>
      </p:sp>
    </p:spTree>
    <p:extLst>
      <p:ext uri="{BB962C8B-B14F-4D97-AF65-F5344CB8AC3E}">
        <p14:creationId xmlns:p14="http://schemas.microsoft.com/office/powerpoint/2010/main" val="2173474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229600" cy="914400"/>
          </a:xfrm>
        </p:spPr>
        <p:txBody>
          <a:bodyPr/>
          <a:lstStyle/>
          <a:p>
            <a:r>
              <a:rPr lang="en-IN" dirty="0" err="1" smtClean="0"/>
              <a:t>Dijkstra’s</a:t>
            </a:r>
            <a:r>
              <a:rPr lang="en-IN" dirty="0" smtClean="0"/>
              <a:t> Algorithm</a:t>
            </a:r>
            <a:endParaRPr lang="en-IN" dirty="0"/>
          </a:p>
        </p:txBody>
      </p:sp>
    </p:spTree>
    <p:extLst>
      <p:ext uri="{BB962C8B-B14F-4D97-AF65-F5344CB8AC3E}">
        <p14:creationId xmlns:p14="http://schemas.microsoft.com/office/powerpoint/2010/main" val="565377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pPr algn="ctr"/>
            <a:r>
              <a:rPr lang="en-IN" dirty="0" err="1" smtClean="0"/>
              <a:t>Pseudococde</a:t>
            </a:r>
            <a:endParaRPr lang="en-IN" dirty="0"/>
          </a:p>
        </p:txBody>
      </p:sp>
      <p:sp>
        <p:nvSpPr>
          <p:cNvPr id="3" name="Content Placeholder 2"/>
          <p:cNvSpPr>
            <a:spLocks noGrp="1"/>
          </p:cNvSpPr>
          <p:nvPr>
            <p:ph idx="1"/>
          </p:nvPr>
        </p:nvSpPr>
        <p:spPr>
          <a:xfrm>
            <a:off x="457200" y="1524000"/>
            <a:ext cx="8229600" cy="4953000"/>
          </a:xfrm>
        </p:spPr>
        <p:txBody>
          <a:bodyPr>
            <a:normAutofit/>
          </a:bodyPr>
          <a:lstStyle/>
          <a:p>
            <a:pPr marL="0" indent="0">
              <a:buNone/>
            </a:pPr>
            <a:r>
              <a:rPr lang="en-IN" sz="2400" dirty="0" smtClean="0"/>
              <a:t>Assumption – no negative weight cycle should be present in the graph otherwise shortest path will be negative of infinity</a:t>
            </a:r>
          </a:p>
          <a:p>
            <a:pPr marL="0" indent="0">
              <a:buNone/>
            </a:pPr>
            <a:r>
              <a:rPr lang="en-IN" sz="2400" dirty="0" err="1" smtClean="0"/>
              <a:t>Func</a:t>
            </a:r>
            <a:r>
              <a:rPr lang="en-IN" sz="2400" dirty="0" smtClean="0"/>
              <a:t> </a:t>
            </a:r>
            <a:r>
              <a:rPr lang="en-IN" sz="2400" dirty="0" err="1" smtClean="0"/>
              <a:t>bellman_ford</a:t>
            </a:r>
            <a:r>
              <a:rPr lang="en-IN" sz="2400" dirty="0" smtClean="0"/>
              <a:t>(graph, source)</a:t>
            </a:r>
          </a:p>
          <a:p>
            <a:pPr>
              <a:buFont typeface="Wingdings" pitchFamily="2" charset="2"/>
              <a:buChar char="§"/>
            </a:pPr>
            <a:r>
              <a:rPr lang="en-IN" sz="2400" dirty="0" smtClean="0"/>
              <a:t>Create an array d[n] (n represents no. of vertices)	-O(V)</a:t>
            </a:r>
          </a:p>
          <a:p>
            <a:pPr>
              <a:buFont typeface="Wingdings" pitchFamily="2" charset="2"/>
              <a:buChar char="§"/>
            </a:pPr>
            <a:r>
              <a:rPr lang="en-IN" sz="2400" dirty="0" smtClean="0"/>
              <a:t>For each v belongs to V v!=source</a:t>
            </a:r>
          </a:p>
          <a:p>
            <a:pPr marL="0" indent="0">
              <a:buNone/>
            </a:pPr>
            <a:r>
              <a:rPr lang="en-IN" sz="2400" dirty="0" smtClean="0"/>
              <a:t>	d[v]=infinite						-O(V)</a:t>
            </a:r>
          </a:p>
          <a:p>
            <a:pPr>
              <a:buFont typeface="Wingdings" pitchFamily="2" charset="2"/>
              <a:buChar char="§"/>
            </a:pPr>
            <a:r>
              <a:rPr lang="en-IN" sz="2400" dirty="0"/>
              <a:t>d</a:t>
            </a:r>
            <a:r>
              <a:rPr lang="en-IN" sz="2400" dirty="0" smtClean="0"/>
              <a:t>[source]=0						-O(1)</a:t>
            </a:r>
          </a:p>
        </p:txBody>
      </p:sp>
    </p:spTree>
    <p:extLst>
      <p:ext uri="{BB962C8B-B14F-4D97-AF65-F5344CB8AC3E}">
        <p14:creationId xmlns:p14="http://schemas.microsoft.com/office/powerpoint/2010/main" val="1236706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1"/>
            <a:ext cx="8229600" cy="3733800"/>
          </a:xfrm>
        </p:spPr>
        <p:txBody>
          <a:bodyPr/>
          <a:lstStyle/>
          <a:p>
            <a:pPr>
              <a:buFont typeface="Wingdings" pitchFamily="2" charset="2"/>
              <a:buChar char="§"/>
            </a:pPr>
            <a:r>
              <a:rPr lang="en-IN" sz="2400" dirty="0"/>
              <a:t>For i from 1 to n-1</a:t>
            </a:r>
          </a:p>
          <a:p>
            <a:pPr marL="0" indent="0">
              <a:buNone/>
            </a:pPr>
            <a:r>
              <a:rPr lang="en-IN" sz="2400" dirty="0"/>
              <a:t>	For each node v belonging to </a:t>
            </a:r>
            <a:r>
              <a:rPr lang="en-IN" sz="2400" dirty="0" smtClean="0"/>
              <a:t>V</a:t>
            </a:r>
            <a:endParaRPr lang="en-IN" sz="2400" dirty="0"/>
          </a:p>
          <a:p>
            <a:pPr marL="0" indent="0">
              <a:buNone/>
            </a:pPr>
            <a:r>
              <a:rPr lang="en-IN" sz="2400" dirty="0"/>
              <a:t>	For each edge(</a:t>
            </a:r>
            <a:r>
              <a:rPr lang="en-IN" sz="2400" dirty="0" err="1"/>
              <a:t>v,w</a:t>
            </a:r>
            <a:r>
              <a:rPr lang="en-IN" sz="2400" dirty="0"/>
              <a:t>) belonging to </a:t>
            </a:r>
            <a:r>
              <a:rPr lang="en-IN" sz="2400" dirty="0" smtClean="0"/>
              <a:t>E		          -O(V)</a:t>
            </a:r>
            <a:endParaRPr lang="en-IN" sz="2400" dirty="0"/>
          </a:p>
          <a:p>
            <a:pPr marL="0" indent="0">
              <a:buNone/>
            </a:pPr>
            <a:r>
              <a:rPr lang="en-IN" sz="2400" dirty="0"/>
              <a:t>	</a:t>
            </a:r>
            <a:r>
              <a:rPr lang="en-IN" sz="2400" dirty="0" smtClean="0"/>
              <a:t>    if </a:t>
            </a:r>
            <a:r>
              <a:rPr lang="en-IN" sz="2400" dirty="0"/>
              <a:t>(d[v]!=infinite) and (d[v]+weight(</a:t>
            </a:r>
            <a:r>
              <a:rPr lang="en-IN" sz="2400" dirty="0" err="1"/>
              <a:t>v,w</a:t>
            </a:r>
            <a:r>
              <a:rPr lang="en-IN" sz="2400" dirty="0"/>
              <a:t>)&lt;d[w</a:t>
            </a:r>
            <a:r>
              <a:rPr lang="en-IN" sz="2400" dirty="0" smtClean="0"/>
              <a:t>])    -O(VE)</a:t>
            </a:r>
            <a:endParaRPr lang="en-IN" sz="2400" dirty="0"/>
          </a:p>
          <a:p>
            <a:pPr marL="0" indent="0">
              <a:buNone/>
            </a:pPr>
            <a:r>
              <a:rPr lang="en-IN" sz="2400" dirty="0"/>
              <a:t>		</a:t>
            </a:r>
            <a:r>
              <a:rPr lang="en-IN" sz="2400" dirty="0" smtClean="0"/>
              <a:t>d[w</a:t>
            </a:r>
            <a:r>
              <a:rPr lang="en-IN" sz="2400" dirty="0"/>
              <a:t>]=d[v]+weight(</a:t>
            </a:r>
            <a:r>
              <a:rPr lang="en-IN" sz="2400" dirty="0" err="1"/>
              <a:t>v,w</a:t>
            </a:r>
            <a:r>
              <a:rPr lang="en-IN" sz="2400" dirty="0" smtClean="0"/>
              <a:t>)		          -O(VE)</a:t>
            </a:r>
            <a:endParaRPr lang="en-IN" sz="2400" dirty="0"/>
          </a:p>
          <a:p>
            <a:pPr>
              <a:buFont typeface="Wingdings" pitchFamily="2" charset="2"/>
              <a:buChar char="§"/>
            </a:pPr>
            <a:r>
              <a:rPr lang="en-IN" sz="2400" dirty="0"/>
              <a:t>Return d[]</a:t>
            </a:r>
          </a:p>
          <a:p>
            <a:pPr>
              <a:buFont typeface="Wingdings" pitchFamily="2" charset="2"/>
              <a:buChar char="§"/>
            </a:pPr>
            <a:endParaRPr lang="en-IN" dirty="0"/>
          </a:p>
        </p:txBody>
      </p:sp>
    </p:spTree>
    <p:extLst>
      <p:ext uri="{BB962C8B-B14F-4D97-AF65-F5344CB8AC3E}">
        <p14:creationId xmlns:p14="http://schemas.microsoft.com/office/powerpoint/2010/main" val="52337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en-IN" dirty="0" smtClean="0"/>
              <a:t>IMPLEMENTATION</a:t>
            </a:r>
            <a:endParaRPr lang="en-IN" dirty="0"/>
          </a:p>
        </p:txBody>
      </p:sp>
      <p:sp>
        <p:nvSpPr>
          <p:cNvPr id="3" name="Content Placeholder 2"/>
          <p:cNvSpPr>
            <a:spLocks noGrp="1"/>
          </p:cNvSpPr>
          <p:nvPr>
            <p:ph idx="1"/>
          </p:nvPr>
        </p:nvSpPr>
        <p:spPr>
          <a:xfrm>
            <a:off x="822960" y="609600"/>
            <a:ext cx="7520940" cy="6096000"/>
          </a:xfrm>
        </p:spPr>
        <p:txBody>
          <a:bodyPr>
            <a:normAutofit fontScale="25000" lnSpcReduction="20000"/>
          </a:bodyPr>
          <a:lstStyle/>
          <a:p>
            <a:r>
              <a:rPr lang="en-IN" sz="4000" dirty="0"/>
              <a:t>#include &lt;</a:t>
            </a:r>
            <a:r>
              <a:rPr lang="en-IN" sz="4000" dirty="0" err="1"/>
              <a:t>stdio.h</a:t>
            </a:r>
            <a:r>
              <a:rPr lang="en-IN" sz="4000" dirty="0"/>
              <a:t>&gt;</a:t>
            </a:r>
          </a:p>
          <a:p>
            <a:r>
              <a:rPr lang="en-IN" sz="4000" dirty="0"/>
              <a:t>#include &lt;</a:t>
            </a:r>
            <a:r>
              <a:rPr lang="en-IN" sz="4000" dirty="0" err="1"/>
              <a:t>stdlib.h</a:t>
            </a:r>
            <a:r>
              <a:rPr lang="en-IN" sz="4000" dirty="0"/>
              <a:t>&gt;</a:t>
            </a:r>
          </a:p>
          <a:p>
            <a:r>
              <a:rPr lang="en-IN" sz="4000" dirty="0"/>
              <a:t>#include &lt;</a:t>
            </a:r>
            <a:r>
              <a:rPr lang="en-IN" sz="4000" dirty="0" err="1"/>
              <a:t>limits.h</a:t>
            </a:r>
            <a:r>
              <a:rPr lang="en-IN" sz="4000" dirty="0"/>
              <a:t>&gt;</a:t>
            </a:r>
          </a:p>
          <a:p>
            <a:r>
              <a:rPr lang="en-IN" sz="4000" dirty="0"/>
              <a:t>#include &lt;</a:t>
            </a:r>
            <a:r>
              <a:rPr lang="en-IN" sz="4000" dirty="0" err="1"/>
              <a:t>math.h</a:t>
            </a:r>
            <a:r>
              <a:rPr lang="en-IN" sz="4000" dirty="0"/>
              <a:t>&gt;</a:t>
            </a:r>
          </a:p>
          <a:p>
            <a:r>
              <a:rPr lang="en-IN" sz="4000" dirty="0" err="1"/>
              <a:t>struct</a:t>
            </a:r>
            <a:r>
              <a:rPr lang="en-IN" sz="4000" dirty="0"/>
              <a:t> Edge{</a:t>
            </a:r>
          </a:p>
          <a:p>
            <a:r>
              <a:rPr lang="en-IN" sz="4000" dirty="0"/>
              <a:t>	</a:t>
            </a:r>
            <a:r>
              <a:rPr lang="en-IN" sz="4000" dirty="0" err="1"/>
              <a:t>int</a:t>
            </a:r>
            <a:r>
              <a:rPr lang="en-IN" sz="4000" dirty="0"/>
              <a:t> s;</a:t>
            </a:r>
          </a:p>
          <a:p>
            <a:r>
              <a:rPr lang="en-IN" sz="4000" dirty="0"/>
              <a:t>	</a:t>
            </a:r>
            <a:r>
              <a:rPr lang="en-IN" sz="4000" dirty="0" err="1"/>
              <a:t>int</a:t>
            </a:r>
            <a:r>
              <a:rPr lang="en-IN" sz="4000" dirty="0"/>
              <a:t> d;</a:t>
            </a:r>
          </a:p>
          <a:p>
            <a:r>
              <a:rPr lang="en-IN" sz="4000" dirty="0"/>
              <a:t>	</a:t>
            </a:r>
            <a:r>
              <a:rPr lang="en-IN" sz="4000" dirty="0" err="1"/>
              <a:t>int</a:t>
            </a:r>
            <a:r>
              <a:rPr lang="en-IN" sz="4000" dirty="0"/>
              <a:t> w;</a:t>
            </a:r>
          </a:p>
          <a:p>
            <a:r>
              <a:rPr lang="en-IN" sz="4000" dirty="0"/>
              <a:t>};</a:t>
            </a:r>
          </a:p>
          <a:p>
            <a:r>
              <a:rPr lang="en-IN" sz="4000" dirty="0" err="1" smtClean="0"/>
              <a:t>struct</a:t>
            </a:r>
            <a:r>
              <a:rPr lang="en-IN" sz="4000" dirty="0" smtClean="0"/>
              <a:t> </a:t>
            </a:r>
            <a:r>
              <a:rPr lang="en-IN" sz="4000" dirty="0"/>
              <a:t>Graph{</a:t>
            </a:r>
          </a:p>
          <a:p>
            <a:r>
              <a:rPr lang="en-IN" sz="4000" dirty="0"/>
              <a:t>	</a:t>
            </a:r>
            <a:r>
              <a:rPr lang="en-IN" sz="4000" dirty="0" err="1"/>
              <a:t>int</a:t>
            </a:r>
            <a:r>
              <a:rPr lang="en-IN" sz="4000" dirty="0"/>
              <a:t> </a:t>
            </a:r>
            <a:r>
              <a:rPr lang="en-IN" sz="4000" dirty="0" err="1"/>
              <a:t>nv</a:t>
            </a:r>
            <a:r>
              <a:rPr lang="en-IN" sz="4000" dirty="0"/>
              <a:t>;</a:t>
            </a:r>
          </a:p>
          <a:p>
            <a:r>
              <a:rPr lang="en-IN" sz="4000" dirty="0"/>
              <a:t>	</a:t>
            </a:r>
            <a:r>
              <a:rPr lang="en-IN" sz="4000" dirty="0" err="1"/>
              <a:t>int</a:t>
            </a:r>
            <a:r>
              <a:rPr lang="en-IN" sz="4000" dirty="0"/>
              <a:t> ne;</a:t>
            </a:r>
          </a:p>
          <a:p>
            <a:r>
              <a:rPr lang="en-IN" sz="4000" dirty="0"/>
              <a:t>	</a:t>
            </a:r>
            <a:r>
              <a:rPr lang="en-IN" sz="4000" dirty="0" err="1"/>
              <a:t>struct</a:t>
            </a:r>
            <a:r>
              <a:rPr lang="en-IN" sz="4000" dirty="0"/>
              <a:t> Edge *e;</a:t>
            </a:r>
          </a:p>
          <a:p>
            <a:r>
              <a:rPr lang="en-IN" sz="4000" dirty="0"/>
              <a:t>};</a:t>
            </a:r>
          </a:p>
          <a:p>
            <a:r>
              <a:rPr lang="en-IN" sz="4000" dirty="0" smtClean="0"/>
              <a:t>void </a:t>
            </a:r>
            <a:r>
              <a:rPr lang="en-IN" sz="4000" dirty="0" err="1"/>
              <a:t>createGraph</a:t>
            </a:r>
            <a:r>
              <a:rPr lang="en-IN" sz="4000" dirty="0"/>
              <a:t>(</a:t>
            </a:r>
            <a:r>
              <a:rPr lang="en-IN" sz="4000" dirty="0" err="1"/>
              <a:t>struct</a:t>
            </a:r>
            <a:r>
              <a:rPr lang="en-IN" sz="4000" dirty="0"/>
              <a:t> Graph *g){</a:t>
            </a:r>
          </a:p>
          <a:p>
            <a:r>
              <a:rPr lang="en-IN" sz="4000" dirty="0"/>
              <a:t>	</a:t>
            </a:r>
            <a:r>
              <a:rPr lang="en-IN" sz="4000" dirty="0" err="1"/>
              <a:t>printf</a:t>
            </a:r>
            <a:r>
              <a:rPr lang="en-IN" sz="4000" dirty="0"/>
              <a:t>("Enter the info of the edges \n");</a:t>
            </a:r>
          </a:p>
          <a:p>
            <a:r>
              <a:rPr lang="en-IN" sz="4000" dirty="0"/>
              <a:t>	</a:t>
            </a:r>
            <a:r>
              <a:rPr lang="en-IN" sz="4000" dirty="0" err="1"/>
              <a:t>int</a:t>
            </a:r>
            <a:r>
              <a:rPr lang="en-IN" sz="4000" dirty="0"/>
              <a:t> i;</a:t>
            </a:r>
          </a:p>
          <a:p>
            <a:r>
              <a:rPr lang="en-IN" sz="4000" dirty="0"/>
              <a:t>	</a:t>
            </a:r>
            <a:r>
              <a:rPr lang="en-IN" sz="4000" dirty="0" err="1"/>
              <a:t>struct</a:t>
            </a:r>
            <a:r>
              <a:rPr lang="en-IN" sz="4000" dirty="0"/>
              <a:t> Edge *edges=(</a:t>
            </a:r>
            <a:r>
              <a:rPr lang="en-IN" sz="4000" dirty="0" err="1"/>
              <a:t>struct</a:t>
            </a:r>
            <a:r>
              <a:rPr lang="en-IN" sz="4000" dirty="0"/>
              <a:t> Edge*)</a:t>
            </a:r>
            <a:r>
              <a:rPr lang="en-IN" sz="4000" dirty="0" err="1"/>
              <a:t>malloc</a:t>
            </a:r>
            <a:r>
              <a:rPr lang="en-IN" sz="4000" dirty="0"/>
              <a:t>((g-&gt;ne)*</a:t>
            </a:r>
            <a:r>
              <a:rPr lang="en-IN" sz="4000" dirty="0" err="1"/>
              <a:t>sizeof</a:t>
            </a:r>
            <a:r>
              <a:rPr lang="en-IN" sz="4000" dirty="0"/>
              <a:t>(</a:t>
            </a:r>
            <a:r>
              <a:rPr lang="en-IN" sz="4000" dirty="0" err="1"/>
              <a:t>struct</a:t>
            </a:r>
            <a:r>
              <a:rPr lang="en-IN" sz="4000" dirty="0"/>
              <a:t> Edge));</a:t>
            </a:r>
          </a:p>
          <a:p>
            <a:r>
              <a:rPr lang="en-IN" sz="4000" dirty="0"/>
              <a:t>	g-&gt;e=edges;</a:t>
            </a:r>
          </a:p>
          <a:p>
            <a:r>
              <a:rPr lang="en-IN" sz="4000" dirty="0"/>
              <a:t>	for(i=0;i&lt;(g-&gt;ne);i++){</a:t>
            </a:r>
          </a:p>
          <a:p>
            <a:r>
              <a:rPr lang="en-IN" sz="4000" dirty="0"/>
              <a:t>		</a:t>
            </a:r>
            <a:r>
              <a:rPr lang="en-IN" sz="4000" dirty="0" err="1"/>
              <a:t>int</a:t>
            </a:r>
            <a:r>
              <a:rPr lang="en-IN" sz="4000" dirty="0"/>
              <a:t> </a:t>
            </a:r>
            <a:r>
              <a:rPr lang="en-IN" sz="4000" dirty="0" err="1"/>
              <a:t>source,destination,weight</a:t>
            </a:r>
            <a:r>
              <a:rPr lang="en-IN" sz="4000" dirty="0"/>
              <a:t>;</a:t>
            </a:r>
          </a:p>
          <a:p>
            <a:r>
              <a:rPr lang="en-IN" sz="4000" dirty="0"/>
              <a:t>		</a:t>
            </a:r>
            <a:r>
              <a:rPr lang="en-IN" sz="4000" dirty="0" err="1"/>
              <a:t>scanf</a:t>
            </a:r>
            <a:r>
              <a:rPr lang="en-IN" sz="4000" dirty="0"/>
              <a:t>("%d %d %</a:t>
            </a:r>
            <a:r>
              <a:rPr lang="en-IN" sz="4000" dirty="0" err="1"/>
              <a:t>d",&amp;source,&amp;destination,&amp;weight</a:t>
            </a:r>
            <a:r>
              <a:rPr lang="en-IN" sz="4000" dirty="0"/>
              <a:t>);</a:t>
            </a:r>
          </a:p>
          <a:p>
            <a:r>
              <a:rPr lang="en-IN" sz="4000" dirty="0"/>
              <a:t>		g-&gt;e[i].s=source;</a:t>
            </a:r>
          </a:p>
          <a:p>
            <a:r>
              <a:rPr lang="en-IN" sz="4000" dirty="0"/>
              <a:t>		g-&gt;e[i].d=destination;</a:t>
            </a:r>
          </a:p>
          <a:p>
            <a:r>
              <a:rPr lang="en-IN" sz="4000" dirty="0"/>
              <a:t>		g-&gt;e[i].w=weight;</a:t>
            </a:r>
          </a:p>
          <a:p>
            <a:r>
              <a:rPr lang="en-IN" sz="4000" dirty="0"/>
              <a:t>	}</a:t>
            </a:r>
          </a:p>
          <a:p>
            <a:r>
              <a:rPr lang="en-IN" sz="4000" dirty="0"/>
              <a:t>}</a:t>
            </a:r>
          </a:p>
          <a:p>
            <a:endParaRPr lang="en-IN" sz="4000" dirty="0"/>
          </a:p>
        </p:txBody>
      </p:sp>
    </p:spTree>
    <p:extLst>
      <p:ext uri="{BB962C8B-B14F-4D97-AF65-F5344CB8AC3E}">
        <p14:creationId xmlns:p14="http://schemas.microsoft.com/office/powerpoint/2010/main" val="1200663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52400"/>
            <a:ext cx="7520940" cy="6553200"/>
          </a:xfrm>
        </p:spPr>
        <p:txBody>
          <a:bodyPr>
            <a:normAutofit fontScale="47500" lnSpcReduction="20000"/>
          </a:bodyPr>
          <a:lstStyle/>
          <a:p>
            <a:r>
              <a:rPr lang="en-IN" sz="3100" dirty="0" err="1"/>
              <a:t>int</a:t>
            </a:r>
            <a:r>
              <a:rPr lang="en-IN" sz="3100" dirty="0"/>
              <a:t>* </a:t>
            </a:r>
            <a:r>
              <a:rPr lang="en-IN" sz="3100" dirty="0" err="1"/>
              <a:t>bellmanFord</a:t>
            </a:r>
            <a:r>
              <a:rPr lang="en-IN" sz="3100" dirty="0"/>
              <a:t>(</a:t>
            </a:r>
            <a:r>
              <a:rPr lang="en-IN" sz="3100" dirty="0" err="1"/>
              <a:t>struct</a:t>
            </a:r>
            <a:r>
              <a:rPr lang="en-IN" sz="3100" dirty="0"/>
              <a:t> Graph *</a:t>
            </a:r>
            <a:r>
              <a:rPr lang="en-IN" sz="3100" dirty="0" err="1"/>
              <a:t>g,int</a:t>
            </a:r>
            <a:r>
              <a:rPr lang="en-IN" sz="3100" dirty="0"/>
              <a:t> source){</a:t>
            </a:r>
          </a:p>
          <a:p>
            <a:r>
              <a:rPr lang="en-IN" sz="3100" dirty="0"/>
              <a:t>	</a:t>
            </a:r>
            <a:r>
              <a:rPr lang="en-IN" sz="3100" dirty="0" err="1"/>
              <a:t>int</a:t>
            </a:r>
            <a:r>
              <a:rPr lang="en-IN" sz="3100" dirty="0"/>
              <a:t> *d=(</a:t>
            </a:r>
            <a:r>
              <a:rPr lang="en-IN" sz="3100" dirty="0" err="1"/>
              <a:t>int</a:t>
            </a:r>
            <a:r>
              <a:rPr lang="en-IN" sz="3100" dirty="0"/>
              <a:t> *)</a:t>
            </a:r>
            <a:r>
              <a:rPr lang="en-IN" sz="3100" dirty="0" err="1"/>
              <a:t>malloc</a:t>
            </a:r>
            <a:r>
              <a:rPr lang="en-IN" sz="3100" dirty="0"/>
              <a:t>((g-&gt;</a:t>
            </a:r>
            <a:r>
              <a:rPr lang="en-IN" sz="3100" dirty="0" err="1"/>
              <a:t>nv</a:t>
            </a:r>
            <a:r>
              <a:rPr lang="en-IN" sz="3100" dirty="0"/>
              <a:t>)*</a:t>
            </a:r>
            <a:r>
              <a:rPr lang="en-IN" sz="3100" dirty="0" err="1"/>
              <a:t>sizeof</a:t>
            </a:r>
            <a:r>
              <a:rPr lang="en-IN" sz="3100" dirty="0"/>
              <a:t>(</a:t>
            </a:r>
            <a:r>
              <a:rPr lang="en-IN" sz="3100" dirty="0" err="1"/>
              <a:t>int</a:t>
            </a:r>
            <a:r>
              <a:rPr lang="en-IN" sz="3100" dirty="0"/>
              <a:t>));</a:t>
            </a:r>
          </a:p>
          <a:p>
            <a:r>
              <a:rPr lang="en-IN" sz="3100" dirty="0"/>
              <a:t>	</a:t>
            </a:r>
            <a:r>
              <a:rPr lang="en-IN" sz="3100" dirty="0" err="1"/>
              <a:t>int</a:t>
            </a:r>
            <a:r>
              <a:rPr lang="en-IN" sz="3100" dirty="0"/>
              <a:t> </a:t>
            </a:r>
            <a:r>
              <a:rPr lang="en-IN" sz="3100" dirty="0" err="1"/>
              <a:t>i,j</a:t>
            </a:r>
            <a:r>
              <a:rPr lang="en-IN" sz="3100" dirty="0"/>
              <a:t>;	</a:t>
            </a:r>
          </a:p>
          <a:p>
            <a:r>
              <a:rPr lang="en-IN" sz="3100" dirty="0"/>
              <a:t>	for(i=0;i&lt;(g-&gt;</a:t>
            </a:r>
            <a:r>
              <a:rPr lang="en-IN" sz="3100" dirty="0" err="1"/>
              <a:t>nv</a:t>
            </a:r>
            <a:r>
              <a:rPr lang="en-IN" sz="3100" dirty="0"/>
              <a:t>);i++){</a:t>
            </a:r>
          </a:p>
          <a:p>
            <a:r>
              <a:rPr lang="en-IN" sz="3100" dirty="0"/>
              <a:t>		if(i==source){</a:t>
            </a:r>
          </a:p>
          <a:p>
            <a:r>
              <a:rPr lang="en-IN" sz="3100" dirty="0"/>
              <a:t>			d[i]=0;		</a:t>
            </a:r>
          </a:p>
          <a:p>
            <a:r>
              <a:rPr lang="en-IN" sz="3100" dirty="0"/>
              <a:t>		}</a:t>
            </a:r>
          </a:p>
          <a:p>
            <a:r>
              <a:rPr lang="en-IN" sz="3100" dirty="0"/>
              <a:t>		else{</a:t>
            </a:r>
          </a:p>
          <a:p>
            <a:r>
              <a:rPr lang="en-IN" sz="3100" dirty="0"/>
              <a:t>			d[i]=INT_MAX;</a:t>
            </a:r>
          </a:p>
          <a:p>
            <a:r>
              <a:rPr lang="en-IN" sz="3100" dirty="0"/>
              <a:t>		}	</a:t>
            </a:r>
          </a:p>
          <a:p>
            <a:r>
              <a:rPr lang="en-IN" sz="3100" dirty="0"/>
              <a:t>	}</a:t>
            </a:r>
          </a:p>
          <a:p>
            <a:r>
              <a:rPr lang="en-IN" sz="3100" dirty="0"/>
              <a:t>	for(i=1;i&lt;(g-&gt;</a:t>
            </a:r>
            <a:r>
              <a:rPr lang="en-IN" sz="3100" dirty="0" err="1"/>
              <a:t>nv</a:t>
            </a:r>
            <a:r>
              <a:rPr lang="en-IN" sz="3100" dirty="0"/>
              <a:t>);i++){</a:t>
            </a:r>
          </a:p>
          <a:p>
            <a:r>
              <a:rPr lang="en-IN" sz="3100" dirty="0"/>
              <a:t>		for(j=0;j&lt;(g-&gt;ne);j++){</a:t>
            </a:r>
          </a:p>
          <a:p>
            <a:r>
              <a:rPr lang="en-IN" sz="3100" dirty="0"/>
              <a:t>			</a:t>
            </a:r>
            <a:r>
              <a:rPr lang="en-IN" sz="3100" dirty="0" err="1"/>
              <a:t>int</a:t>
            </a:r>
            <a:r>
              <a:rPr lang="en-IN" sz="3100" dirty="0"/>
              <a:t> u=g-&gt;e[j].s;</a:t>
            </a:r>
          </a:p>
          <a:p>
            <a:r>
              <a:rPr lang="en-IN" sz="3100" dirty="0"/>
              <a:t>			</a:t>
            </a:r>
            <a:r>
              <a:rPr lang="en-IN" sz="3100" dirty="0" err="1"/>
              <a:t>int</a:t>
            </a:r>
            <a:r>
              <a:rPr lang="en-IN" sz="3100" dirty="0"/>
              <a:t> v=g-&gt;e[j].d;</a:t>
            </a:r>
          </a:p>
          <a:p>
            <a:r>
              <a:rPr lang="en-IN" sz="3100" dirty="0"/>
              <a:t>			</a:t>
            </a:r>
            <a:r>
              <a:rPr lang="en-IN" sz="3100" dirty="0" err="1"/>
              <a:t>int</a:t>
            </a:r>
            <a:r>
              <a:rPr lang="en-IN" sz="3100" dirty="0"/>
              <a:t> </a:t>
            </a:r>
            <a:r>
              <a:rPr lang="en-IN" sz="3100" dirty="0" err="1"/>
              <a:t>wt</a:t>
            </a:r>
            <a:r>
              <a:rPr lang="en-IN" sz="3100" dirty="0"/>
              <a:t>=g-&gt;e[j].w;</a:t>
            </a:r>
          </a:p>
          <a:p>
            <a:r>
              <a:rPr lang="en-IN" sz="3100" dirty="0"/>
              <a:t>			if((d[u]!=INT_MAX) &amp;&amp; (d[v] &gt; (d[u]+</a:t>
            </a:r>
            <a:r>
              <a:rPr lang="en-IN" sz="3100" dirty="0" err="1"/>
              <a:t>wt</a:t>
            </a:r>
            <a:r>
              <a:rPr lang="en-IN" sz="3100" dirty="0"/>
              <a:t>))){</a:t>
            </a:r>
          </a:p>
          <a:p>
            <a:r>
              <a:rPr lang="en-IN" sz="3100" dirty="0"/>
              <a:t>				d[v]=d[u]+</a:t>
            </a:r>
            <a:r>
              <a:rPr lang="en-IN" sz="3100" dirty="0" err="1"/>
              <a:t>wt</a:t>
            </a:r>
            <a:r>
              <a:rPr lang="en-IN" sz="3100" dirty="0"/>
              <a:t>;			</a:t>
            </a:r>
          </a:p>
          <a:p>
            <a:r>
              <a:rPr lang="en-IN" sz="3100" dirty="0"/>
              <a:t>			}	</a:t>
            </a:r>
          </a:p>
          <a:p>
            <a:r>
              <a:rPr lang="en-IN" sz="3100" dirty="0"/>
              <a:t>		}</a:t>
            </a:r>
          </a:p>
          <a:p>
            <a:r>
              <a:rPr lang="en-IN" sz="3100" dirty="0"/>
              <a:t>	}</a:t>
            </a:r>
          </a:p>
          <a:p>
            <a:r>
              <a:rPr lang="en-IN" sz="3100" dirty="0"/>
              <a:t>	return d;</a:t>
            </a:r>
          </a:p>
          <a:p>
            <a:r>
              <a:rPr lang="en-IN" sz="3100" dirty="0"/>
              <a:t>}</a:t>
            </a:r>
          </a:p>
          <a:p>
            <a:endParaRPr lang="en-IN" dirty="0"/>
          </a:p>
        </p:txBody>
      </p:sp>
    </p:spTree>
    <p:extLst>
      <p:ext uri="{BB962C8B-B14F-4D97-AF65-F5344CB8AC3E}">
        <p14:creationId xmlns:p14="http://schemas.microsoft.com/office/powerpoint/2010/main" val="38738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52400"/>
            <a:ext cx="7520940" cy="6553200"/>
          </a:xfrm>
        </p:spPr>
        <p:txBody>
          <a:bodyPr/>
          <a:lstStyle/>
          <a:p>
            <a:r>
              <a:rPr lang="en-IN" dirty="0" err="1"/>
              <a:t>int</a:t>
            </a:r>
            <a:r>
              <a:rPr lang="en-IN" dirty="0"/>
              <a:t> main(){</a:t>
            </a:r>
          </a:p>
          <a:p>
            <a:r>
              <a:rPr lang="en-IN" dirty="0"/>
              <a:t>	</a:t>
            </a:r>
            <a:r>
              <a:rPr lang="en-IN" dirty="0" err="1"/>
              <a:t>int</a:t>
            </a:r>
            <a:r>
              <a:rPr lang="en-IN" dirty="0"/>
              <a:t> </a:t>
            </a:r>
            <a:r>
              <a:rPr lang="en-IN" dirty="0" err="1"/>
              <a:t>n,m,src,des,i</a:t>
            </a:r>
            <a:r>
              <a:rPr lang="en-IN" dirty="0"/>
              <a:t>;</a:t>
            </a:r>
          </a:p>
          <a:p>
            <a:r>
              <a:rPr lang="en-IN" dirty="0"/>
              <a:t>	</a:t>
            </a:r>
            <a:r>
              <a:rPr lang="en-IN" dirty="0" err="1"/>
              <a:t>struct</a:t>
            </a:r>
            <a:r>
              <a:rPr lang="en-IN" dirty="0"/>
              <a:t> Graph *g=(</a:t>
            </a:r>
            <a:r>
              <a:rPr lang="en-IN" dirty="0" err="1"/>
              <a:t>struct</a:t>
            </a:r>
            <a:r>
              <a:rPr lang="en-IN" dirty="0"/>
              <a:t> Graph*)</a:t>
            </a:r>
            <a:r>
              <a:rPr lang="en-IN" dirty="0" err="1"/>
              <a:t>malloc</a:t>
            </a:r>
            <a:r>
              <a:rPr lang="en-IN" dirty="0"/>
              <a:t>(</a:t>
            </a:r>
            <a:r>
              <a:rPr lang="en-IN" dirty="0" err="1"/>
              <a:t>sizeof</a:t>
            </a:r>
            <a:r>
              <a:rPr lang="en-IN" dirty="0"/>
              <a:t>(</a:t>
            </a:r>
            <a:r>
              <a:rPr lang="en-IN" dirty="0" err="1"/>
              <a:t>struct</a:t>
            </a:r>
            <a:r>
              <a:rPr lang="en-IN" dirty="0"/>
              <a:t> Graph));</a:t>
            </a:r>
          </a:p>
          <a:p>
            <a:r>
              <a:rPr lang="en-IN" dirty="0"/>
              <a:t>	</a:t>
            </a:r>
            <a:r>
              <a:rPr lang="en-IN" dirty="0" err="1"/>
              <a:t>printf</a:t>
            </a:r>
            <a:r>
              <a:rPr lang="en-IN" dirty="0"/>
              <a:t>("Enter the number of vertices and edges in the graph\n");</a:t>
            </a:r>
          </a:p>
          <a:p>
            <a:r>
              <a:rPr lang="en-IN" dirty="0"/>
              <a:t>	</a:t>
            </a:r>
            <a:r>
              <a:rPr lang="en-IN" dirty="0" err="1"/>
              <a:t>scanf</a:t>
            </a:r>
            <a:r>
              <a:rPr lang="en-IN" dirty="0"/>
              <a:t>("%d %</a:t>
            </a:r>
            <a:r>
              <a:rPr lang="en-IN" dirty="0" err="1"/>
              <a:t>d",&amp;n,&amp;m</a:t>
            </a:r>
            <a:r>
              <a:rPr lang="en-IN" dirty="0"/>
              <a:t>);</a:t>
            </a:r>
          </a:p>
          <a:p>
            <a:r>
              <a:rPr lang="en-IN" dirty="0"/>
              <a:t>	g-&gt;</a:t>
            </a:r>
            <a:r>
              <a:rPr lang="en-IN" dirty="0" err="1"/>
              <a:t>nv</a:t>
            </a:r>
            <a:r>
              <a:rPr lang="en-IN" dirty="0"/>
              <a:t>=n;</a:t>
            </a:r>
          </a:p>
          <a:p>
            <a:r>
              <a:rPr lang="en-IN" dirty="0"/>
              <a:t>	g-&gt;ne=m;</a:t>
            </a:r>
          </a:p>
          <a:p>
            <a:r>
              <a:rPr lang="en-IN" dirty="0"/>
              <a:t>	</a:t>
            </a:r>
            <a:r>
              <a:rPr lang="en-IN" dirty="0" err="1"/>
              <a:t>createGraph</a:t>
            </a:r>
            <a:r>
              <a:rPr lang="en-IN" dirty="0"/>
              <a:t>(g);</a:t>
            </a:r>
          </a:p>
          <a:p>
            <a:r>
              <a:rPr lang="en-IN" dirty="0"/>
              <a:t>	</a:t>
            </a:r>
            <a:r>
              <a:rPr lang="en-IN" dirty="0" err="1"/>
              <a:t>printf</a:t>
            </a:r>
            <a:r>
              <a:rPr lang="en-IN" dirty="0"/>
              <a:t>("Enter source\n");</a:t>
            </a:r>
          </a:p>
          <a:p>
            <a:r>
              <a:rPr lang="en-IN" dirty="0"/>
              <a:t>	</a:t>
            </a:r>
            <a:r>
              <a:rPr lang="en-IN" dirty="0" err="1"/>
              <a:t>scanf</a:t>
            </a:r>
            <a:r>
              <a:rPr lang="en-IN" dirty="0"/>
              <a:t>("%d",&amp;</a:t>
            </a:r>
            <a:r>
              <a:rPr lang="en-IN" dirty="0" err="1"/>
              <a:t>src</a:t>
            </a:r>
            <a:r>
              <a:rPr lang="en-IN" dirty="0"/>
              <a:t>);</a:t>
            </a:r>
          </a:p>
          <a:p>
            <a:r>
              <a:rPr lang="en-IN" dirty="0"/>
              <a:t>	</a:t>
            </a:r>
            <a:r>
              <a:rPr lang="en-IN" dirty="0" err="1"/>
              <a:t>int</a:t>
            </a:r>
            <a:r>
              <a:rPr lang="en-IN" dirty="0"/>
              <a:t> *a=</a:t>
            </a:r>
            <a:r>
              <a:rPr lang="en-IN" dirty="0" err="1"/>
              <a:t>bellmanFord</a:t>
            </a:r>
            <a:r>
              <a:rPr lang="en-IN" dirty="0"/>
              <a:t>(</a:t>
            </a:r>
            <a:r>
              <a:rPr lang="en-IN" dirty="0" err="1"/>
              <a:t>g,src</a:t>
            </a:r>
            <a:r>
              <a:rPr lang="en-IN" dirty="0"/>
              <a:t>);</a:t>
            </a:r>
          </a:p>
          <a:p>
            <a:r>
              <a:rPr lang="en-IN" dirty="0"/>
              <a:t>    	for(i=0;i&lt;</a:t>
            </a:r>
            <a:r>
              <a:rPr lang="en-IN" dirty="0" err="1"/>
              <a:t>n;i</a:t>
            </a:r>
            <a:r>
              <a:rPr lang="en-IN" dirty="0"/>
              <a:t>++){</a:t>
            </a:r>
          </a:p>
          <a:p>
            <a:r>
              <a:rPr lang="en-IN" dirty="0"/>
              <a:t>    		</a:t>
            </a:r>
            <a:r>
              <a:rPr lang="en-IN" dirty="0" err="1"/>
              <a:t>printf</a:t>
            </a:r>
            <a:r>
              <a:rPr lang="en-IN" dirty="0"/>
              <a:t>("Shortest path from source %d to destination %d is of length %d\n",</a:t>
            </a:r>
            <a:r>
              <a:rPr lang="en-IN" dirty="0" err="1"/>
              <a:t>src,i,a</a:t>
            </a:r>
            <a:r>
              <a:rPr lang="en-IN" dirty="0"/>
              <a:t>[i]);</a:t>
            </a:r>
          </a:p>
          <a:p>
            <a:r>
              <a:rPr lang="en-IN" dirty="0"/>
              <a:t>	}</a:t>
            </a:r>
          </a:p>
          <a:p>
            <a:r>
              <a:rPr lang="en-IN" dirty="0"/>
              <a:t>	return 0;</a:t>
            </a:r>
          </a:p>
          <a:p>
            <a:r>
              <a:rPr lang="en-IN" dirty="0"/>
              <a:t>}</a:t>
            </a:r>
          </a:p>
          <a:p>
            <a:endParaRPr lang="en-IN" dirty="0"/>
          </a:p>
          <a:p>
            <a:endParaRPr lang="en-IN" dirty="0"/>
          </a:p>
        </p:txBody>
      </p:sp>
    </p:spTree>
    <p:extLst>
      <p:ext uri="{BB962C8B-B14F-4D97-AF65-F5344CB8AC3E}">
        <p14:creationId xmlns:p14="http://schemas.microsoft.com/office/powerpoint/2010/main" val="15889733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667" y="228600"/>
            <a:ext cx="7520940" cy="548640"/>
          </a:xfrm>
        </p:spPr>
        <p:txBody>
          <a:bodyPr/>
          <a:lstStyle/>
          <a:p>
            <a:pPr algn="ctr"/>
            <a:r>
              <a:rPr lang="en-IN" dirty="0" smtClean="0"/>
              <a:t>OUTPUT</a:t>
            </a:r>
            <a:endParaRPr lang="en-IN" dirty="0"/>
          </a:p>
        </p:txBody>
      </p:sp>
      <p:pic>
        <p:nvPicPr>
          <p:cNvPr id="5122" name="Picture 2" descr="E:\Bellman Fo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8550275" cy="551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4805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228600"/>
            <a:ext cx="8229600" cy="647700"/>
          </a:xfrm>
        </p:spPr>
        <p:txBody>
          <a:bodyPr>
            <a:normAutofit fontScale="90000"/>
          </a:bodyPr>
          <a:lstStyle/>
          <a:p>
            <a:r>
              <a:rPr lang="en-IN" dirty="0" smtClean="0"/>
              <a:t>EXAMPLE</a:t>
            </a:r>
            <a:endParaRPr lang="en-IN" dirty="0"/>
          </a:p>
        </p:txBody>
      </p:sp>
      <p:sp>
        <p:nvSpPr>
          <p:cNvPr id="4" name="Text Placeholder 3"/>
          <p:cNvSpPr>
            <a:spLocks noGrp="1"/>
          </p:cNvSpPr>
          <p:nvPr>
            <p:ph type="subTitle" idx="1"/>
          </p:nvPr>
        </p:nvSpPr>
        <p:spPr>
          <a:xfrm>
            <a:off x="819150" y="4572000"/>
            <a:ext cx="7696200" cy="1752600"/>
          </a:xfrm>
        </p:spPr>
        <p:txBody>
          <a:bodyPr>
            <a:normAutofit fontScale="85000" lnSpcReduction="10000"/>
          </a:bodyPr>
          <a:lstStyle/>
          <a:p>
            <a:r>
              <a:rPr lang="en-IN" sz="2400" dirty="0" smtClean="0"/>
              <a:t>Consider the following graph in which 1 is the source vertex. We will find the shortest path from source to all nodes.</a:t>
            </a:r>
          </a:p>
          <a:p>
            <a:r>
              <a:rPr lang="en-IN" sz="2400" dirty="0" smtClean="0"/>
              <a:t>Any order can be followed while selecting edges. We have selected the order (</a:t>
            </a:r>
            <a:r>
              <a:rPr lang="en-IN" sz="2400" dirty="0"/>
              <a:t>1</a:t>
            </a:r>
            <a:r>
              <a:rPr lang="en-IN" sz="2400" dirty="0" smtClean="0"/>
              <a:t>,6), (1,2), (2,3), (6,2), (6,3), (3,5), (6,5), (3,4) and (5,4) during every iteration.</a:t>
            </a:r>
            <a:endParaRPr lang="en-IN" dirty="0"/>
          </a:p>
        </p:txBody>
      </p:sp>
      <p:pic>
        <p:nvPicPr>
          <p:cNvPr id="1027" name="Picture 3" descr="C:\Users\Biplab\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990600"/>
            <a:ext cx="55245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340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92288" y="4800600"/>
            <a:ext cx="5486400" cy="1371600"/>
          </a:xfrm>
        </p:spPr>
        <p:txBody>
          <a:bodyPr>
            <a:normAutofit/>
          </a:bodyPr>
          <a:lstStyle/>
          <a:p>
            <a:r>
              <a:rPr lang="en-IN" sz="2400" dirty="0" smtClean="0"/>
              <a:t>According to this </a:t>
            </a:r>
            <a:r>
              <a:rPr lang="en-IN" sz="2400" dirty="0" err="1" smtClean="0"/>
              <a:t>pseudocode</a:t>
            </a:r>
            <a:r>
              <a:rPr lang="en-IN" sz="2400" dirty="0" smtClean="0"/>
              <a:t> d[] of all vertices is initialized as infinity except the source.</a:t>
            </a:r>
            <a:endParaRPr lang="en-IN" sz="2400" dirty="0"/>
          </a:p>
        </p:txBody>
      </p:sp>
      <p:pic>
        <p:nvPicPr>
          <p:cNvPr id="2050" name="Picture 2" descr="C:\Users\Biplab\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35000"/>
            <a:ext cx="6402388"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8033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3733800"/>
            <a:ext cx="8382000" cy="2590800"/>
          </a:xfrm>
        </p:spPr>
        <p:txBody>
          <a:bodyPr>
            <a:normAutofit/>
          </a:bodyPr>
          <a:lstStyle/>
          <a:p>
            <a:r>
              <a:rPr lang="en-IN" sz="2000" dirty="0" smtClean="0"/>
              <a:t>If we consider the edges in the order specified earlier we can see that d[2], d[3], d[4], d[5] and d[6] will be update to 0, 2, 2, 1 and -2 respectively as for edge (1,6) d[1]+weight(1,6)=-2&lt;d[6], for edge(1,2) d[1]+weight(1,2)=</a:t>
            </a:r>
            <a:r>
              <a:rPr lang="en-IN" sz="2000" dirty="0"/>
              <a:t>5&lt;d[2], for </a:t>
            </a:r>
            <a:r>
              <a:rPr lang="en-IN" sz="2000" dirty="0" smtClean="0"/>
              <a:t>edge(2,3) d[2]+weight(2,3)=6&lt;d[3],for edge(6,2</a:t>
            </a:r>
            <a:r>
              <a:rPr lang="en-IN" sz="2000" dirty="0"/>
              <a:t>) </a:t>
            </a:r>
            <a:r>
              <a:rPr lang="en-IN" sz="2000" dirty="0" smtClean="0"/>
              <a:t>d[6]+weight(6,2)=0&lt;d[2], </a:t>
            </a:r>
            <a:r>
              <a:rPr lang="en-IN" sz="2000" dirty="0"/>
              <a:t>for </a:t>
            </a:r>
            <a:r>
              <a:rPr lang="en-IN" sz="2000" dirty="0" smtClean="0"/>
              <a:t>edge(6,3) d[6]+weight(6,3)=2&lt;d[3], </a:t>
            </a:r>
            <a:r>
              <a:rPr lang="en-IN" sz="2000" dirty="0"/>
              <a:t>for </a:t>
            </a:r>
            <a:r>
              <a:rPr lang="en-IN" sz="2000" dirty="0" smtClean="0"/>
              <a:t>edge(3,5) d[3]+weight(3,5)=1&lt;d[5], </a:t>
            </a:r>
            <a:r>
              <a:rPr lang="en-IN" sz="2000" dirty="0"/>
              <a:t>for </a:t>
            </a:r>
            <a:r>
              <a:rPr lang="en-IN" sz="2000" dirty="0" smtClean="0"/>
              <a:t>edge(6,5) d[6]+weight(6,5)=2&gt;d[5],for edge(3,4) d[3]+weight(3,4)=5&lt;d[4] and </a:t>
            </a:r>
            <a:r>
              <a:rPr lang="en-IN" sz="2000" dirty="0"/>
              <a:t>for </a:t>
            </a:r>
            <a:r>
              <a:rPr lang="en-IN" sz="2000" dirty="0" smtClean="0"/>
              <a:t>edge(5,4) d[5]+weight(5,4)=2&lt;d[4].</a:t>
            </a:r>
            <a:endParaRPr lang="en-IN" sz="2000" dirty="0"/>
          </a:p>
        </p:txBody>
      </p:sp>
      <p:pic>
        <p:nvPicPr>
          <p:cNvPr id="3074" name="Picture 2" descr="C:\Users\Biplab\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
            <a:ext cx="57150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526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3400" y="4648200"/>
            <a:ext cx="8153400" cy="1828800"/>
          </a:xfrm>
        </p:spPr>
        <p:txBody>
          <a:bodyPr>
            <a:noAutofit/>
          </a:bodyPr>
          <a:lstStyle/>
          <a:p>
            <a:r>
              <a:rPr lang="en-IN" sz="2000" dirty="0" smtClean="0"/>
              <a:t>So in this iteration d[3], d[4] and d[5] will be updated to 1, 1 and 0 respectively. Since </a:t>
            </a:r>
            <a:r>
              <a:rPr lang="en-IN" sz="2000" dirty="0"/>
              <a:t>for </a:t>
            </a:r>
            <a:r>
              <a:rPr lang="en-IN" sz="2000" dirty="0" smtClean="0"/>
              <a:t>edge(2,3) d[2]+weight(2,3)=1&lt;d[3], for edge(3,5) d[3]+weight(3,5)=0&lt;d[5] and for edge (5,4) d[5]+weight(5,4)=1&lt;d[4].</a:t>
            </a:r>
          </a:p>
          <a:p>
            <a:r>
              <a:rPr lang="en-IN" sz="2000" dirty="0" smtClean="0"/>
              <a:t>For the next successive iterations there will be no changes in d[] so this graph shows the length of the shortest path.</a:t>
            </a:r>
            <a:endParaRPr lang="en-IN" sz="2000" dirty="0"/>
          </a:p>
        </p:txBody>
      </p:sp>
      <p:pic>
        <p:nvPicPr>
          <p:cNvPr id="4098" name="Picture 2" descr="C:\Users\Biplab\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038" y="762000"/>
            <a:ext cx="6107112"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619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pPr algn="ctr"/>
            <a:r>
              <a:rPr lang="en-IN" dirty="0" err="1" smtClean="0"/>
              <a:t>Pseudocode</a:t>
            </a:r>
            <a:endParaRPr lang="en-IN" dirty="0"/>
          </a:p>
        </p:txBody>
      </p:sp>
      <p:sp>
        <p:nvSpPr>
          <p:cNvPr id="3" name="Content Placeholder 2"/>
          <p:cNvSpPr>
            <a:spLocks noGrp="1"/>
          </p:cNvSpPr>
          <p:nvPr>
            <p:ph idx="1"/>
          </p:nvPr>
        </p:nvSpPr>
        <p:spPr>
          <a:xfrm>
            <a:off x="457200" y="1066800"/>
            <a:ext cx="8229600" cy="5105400"/>
          </a:xfrm>
        </p:spPr>
        <p:txBody>
          <a:bodyPr>
            <a:normAutofit/>
          </a:bodyPr>
          <a:lstStyle/>
          <a:p>
            <a:pPr marL="0" indent="0">
              <a:buNone/>
            </a:pPr>
            <a:r>
              <a:rPr lang="en-IN" sz="2400" dirty="0" smtClean="0"/>
              <a:t>Assumptions - path from source to all nodes exist</a:t>
            </a:r>
          </a:p>
          <a:p>
            <a:pPr marL="0" indent="0">
              <a:buNone/>
            </a:pPr>
            <a:r>
              <a:rPr lang="en-IN" sz="2400" dirty="0"/>
              <a:t> </a:t>
            </a:r>
            <a:r>
              <a:rPr lang="en-IN" sz="2400" dirty="0" smtClean="0"/>
              <a:t>                        - there is no edge with negative weights</a:t>
            </a:r>
          </a:p>
          <a:p>
            <a:pPr marL="0" indent="0">
              <a:buNone/>
            </a:pPr>
            <a:r>
              <a:rPr lang="en-IN" sz="2400" dirty="0" err="1" smtClean="0"/>
              <a:t>Func</a:t>
            </a:r>
            <a:r>
              <a:rPr lang="en-IN" sz="2400" dirty="0" smtClean="0"/>
              <a:t> </a:t>
            </a:r>
            <a:r>
              <a:rPr lang="en-IN" sz="2400" dirty="0" err="1" smtClean="0"/>
              <a:t>Dijkstra</a:t>
            </a:r>
            <a:r>
              <a:rPr lang="en-IN" sz="2400" dirty="0" smtClean="0"/>
              <a:t>(graph, source)</a:t>
            </a:r>
          </a:p>
          <a:p>
            <a:pPr>
              <a:buFont typeface="Wingdings" pitchFamily="2" charset="2"/>
              <a:buChar char="§"/>
            </a:pPr>
            <a:r>
              <a:rPr lang="en-IN" sz="2400" dirty="0" smtClean="0"/>
              <a:t>d[source]=0						-O(1)</a:t>
            </a:r>
          </a:p>
          <a:p>
            <a:pPr>
              <a:buFont typeface="Wingdings" pitchFamily="2" charset="2"/>
              <a:buChar char="§"/>
            </a:pPr>
            <a:r>
              <a:rPr lang="en-IN" sz="2400" dirty="0" smtClean="0"/>
              <a:t>Create vertex set </a:t>
            </a:r>
            <a:r>
              <a:rPr lang="en-IN" sz="2400" dirty="0" err="1" smtClean="0"/>
              <a:t>min_heap</a:t>
            </a:r>
            <a:r>
              <a:rPr lang="en-IN" sz="2400" dirty="0" smtClean="0"/>
              <a:t>				-O(1)</a:t>
            </a:r>
          </a:p>
          <a:p>
            <a:pPr>
              <a:buFont typeface="Wingdings" pitchFamily="2" charset="2"/>
              <a:buChar char="§"/>
            </a:pPr>
            <a:r>
              <a:rPr lang="en-IN" sz="2400" dirty="0" smtClean="0"/>
              <a:t>For (each vertex v in graph)</a:t>
            </a:r>
          </a:p>
          <a:p>
            <a:pPr marL="0" indent="0"/>
            <a:r>
              <a:rPr lang="en-IN" sz="2400" dirty="0"/>
              <a:t>	</a:t>
            </a:r>
            <a:r>
              <a:rPr lang="en-IN" sz="2400" dirty="0" smtClean="0"/>
              <a:t>if(v!=source)						-O(V)</a:t>
            </a:r>
          </a:p>
          <a:p>
            <a:pPr marL="0" indent="0"/>
            <a:r>
              <a:rPr lang="en-IN" sz="2400" dirty="0"/>
              <a:t>	</a:t>
            </a:r>
            <a:r>
              <a:rPr lang="en-IN" sz="2400" dirty="0" smtClean="0"/>
              <a:t>	d[v]=infinite					-O(V)</a:t>
            </a:r>
          </a:p>
          <a:p>
            <a:pPr marL="0" indent="0"/>
            <a:r>
              <a:rPr lang="en-IN" sz="2400" dirty="0"/>
              <a:t>	</a:t>
            </a:r>
            <a:r>
              <a:rPr lang="en-IN" sz="2400" dirty="0" smtClean="0"/>
              <a:t>	</a:t>
            </a:r>
            <a:r>
              <a:rPr lang="en-IN" sz="2400" dirty="0" err="1" smtClean="0"/>
              <a:t>prev</a:t>
            </a:r>
            <a:r>
              <a:rPr lang="en-IN" sz="2400" dirty="0" smtClean="0"/>
              <a:t>[v]=</a:t>
            </a:r>
            <a:r>
              <a:rPr lang="en-IN" sz="2400" dirty="0" err="1" smtClean="0"/>
              <a:t>undef</a:t>
            </a:r>
            <a:r>
              <a:rPr lang="en-IN" sz="2400" dirty="0" smtClean="0"/>
              <a:t>					-O(V)</a:t>
            </a:r>
          </a:p>
          <a:p>
            <a:pPr marL="0" indent="0"/>
            <a:r>
              <a:rPr lang="en-IN" sz="2400" dirty="0"/>
              <a:t>	</a:t>
            </a:r>
            <a:r>
              <a:rPr lang="en-IN" sz="2400" dirty="0" smtClean="0"/>
              <a:t>	</a:t>
            </a:r>
            <a:endParaRPr lang="en-IN" sz="2000" dirty="0"/>
          </a:p>
          <a:p>
            <a:pPr lvl="1">
              <a:buFont typeface="Wingdings" pitchFamily="2" charset="2"/>
              <a:buChar char="§"/>
            </a:pPr>
            <a:endParaRPr lang="en-IN" sz="2000" dirty="0"/>
          </a:p>
        </p:txBody>
      </p:sp>
    </p:spTree>
    <p:extLst>
      <p:ext uri="{BB962C8B-B14F-4D97-AF65-F5344CB8AC3E}">
        <p14:creationId xmlns:p14="http://schemas.microsoft.com/office/powerpoint/2010/main" val="29844008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971800"/>
            <a:ext cx="5486400" cy="914400"/>
          </a:xfrm>
        </p:spPr>
        <p:txBody>
          <a:bodyPr/>
          <a:lstStyle/>
          <a:p>
            <a:r>
              <a:rPr lang="en-IN" sz="3200" dirty="0" smtClean="0"/>
              <a:t>JOHNSON’S ALGORITHM</a:t>
            </a:r>
            <a:endParaRPr lang="en-IN" sz="3200" dirty="0"/>
          </a:p>
        </p:txBody>
      </p:sp>
    </p:spTree>
    <p:extLst>
      <p:ext uri="{BB962C8B-B14F-4D97-AF65-F5344CB8AC3E}">
        <p14:creationId xmlns:p14="http://schemas.microsoft.com/office/powerpoint/2010/main" val="1763102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467600" cy="762000"/>
          </a:xfrm>
        </p:spPr>
        <p:txBody>
          <a:bodyPr/>
          <a:lstStyle/>
          <a:p>
            <a:pPr algn="ctr"/>
            <a:r>
              <a:rPr lang="en-IN" dirty="0" smtClean="0"/>
              <a:t>PSEUDOCODE</a:t>
            </a:r>
            <a:endParaRPr lang="en-IN" dirty="0"/>
          </a:p>
        </p:txBody>
      </p:sp>
      <p:sp>
        <p:nvSpPr>
          <p:cNvPr id="4" name="Text Placeholder 3"/>
          <p:cNvSpPr>
            <a:spLocks noGrp="1"/>
          </p:cNvSpPr>
          <p:nvPr>
            <p:ph type="body" sz="half" idx="2"/>
          </p:nvPr>
        </p:nvSpPr>
        <p:spPr>
          <a:xfrm>
            <a:off x="838200" y="1219200"/>
            <a:ext cx="7391400" cy="4800600"/>
          </a:xfrm>
        </p:spPr>
        <p:txBody>
          <a:bodyPr>
            <a:noAutofit/>
          </a:bodyPr>
          <a:lstStyle/>
          <a:p>
            <a:pPr algn="l"/>
            <a:r>
              <a:rPr lang="en-IN" sz="2000" dirty="0" smtClean="0"/>
              <a:t>Assumption- No negative weight cycles allowed</a:t>
            </a:r>
          </a:p>
          <a:p>
            <a:pPr marL="285750" indent="-285750" algn="l">
              <a:buFont typeface="Wingdings" pitchFamily="2" charset="2"/>
              <a:buChar char="§"/>
            </a:pPr>
            <a:r>
              <a:rPr lang="en-IN" sz="2000" dirty="0" err="1" smtClean="0"/>
              <a:t>Func</a:t>
            </a:r>
            <a:r>
              <a:rPr lang="en-IN" sz="2000" dirty="0" smtClean="0"/>
              <a:t> </a:t>
            </a:r>
            <a:r>
              <a:rPr lang="en-IN" sz="2000" dirty="0" err="1" smtClean="0"/>
              <a:t>johnson</a:t>
            </a:r>
            <a:r>
              <a:rPr lang="en-IN" sz="2000" dirty="0" smtClean="0"/>
              <a:t>(graph </a:t>
            </a:r>
            <a:r>
              <a:rPr lang="en-IN" sz="2000" dirty="0" err="1" smtClean="0"/>
              <a:t>G,source</a:t>
            </a:r>
            <a:r>
              <a:rPr lang="en-IN" sz="2000" dirty="0" smtClean="0"/>
              <a:t>)</a:t>
            </a:r>
          </a:p>
          <a:p>
            <a:pPr marL="285750" indent="-285750" algn="l">
              <a:buFont typeface="Wingdings" pitchFamily="2" charset="2"/>
              <a:buChar char="§"/>
            </a:pPr>
            <a:r>
              <a:rPr lang="en-IN" sz="2000" dirty="0" smtClean="0"/>
              <a:t>Vertex S						-O(1)</a:t>
            </a:r>
          </a:p>
          <a:p>
            <a:pPr marL="285750" indent="-285750" algn="l">
              <a:buFont typeface="Wingdings" pitchFamily="2" charset="2"/>
              <a:buChar char="§"/>
            </a:pPr>
            <a:r>
              <a:rPr lang="en-IN" sz="2000" dirty="0" smtClean="0"/>
              <a:t>G’=</a:t>
            </a:r>
            <a:r>
              <a:rPr lang="en-IN" sz="2000" dirty="0" err="1" smtClean="0"/>
              <a:t>G+edges</a:t>
            </a:r>
            <a:r>
              <a:rPr lang="en-IN" sz="2000" dirty="0" smtClean="0"/>
              <a:t> from S to each v belonging to V		-O(V)</a:t>
            </a:r>
          </a:p>
          <a:p>
            <a:pPr marL="285750" indent="-285750" algn="l">
              <a:buFont typeface="Wingdings" pitchFamily="2" charset="2"/>
              <a:buChar char="§"/>
            </a:pPr>
            <a:r>
              <a:rPr lang="en-IN" sz="2000" dirty="0" err="1" smtClean="0"/>
              <a:t>bellmanford</a:t>
            </a:r>
            <a:r>
              <a:rPr lang="en-IN" sz="2000" dirty="0" smtClean="0"/>
              <a:t>(G’,S)					-O(VE)</a:t>
            </a:r>
          </a:p>
          <a:p>
            <a:pPr marL="285750" indent="-285750" algn="l">
              <a:buFont typeface="Wingdings" pitchFamily="2" charset="2"/>
              <a:buChar char="§"/>
            </a:pPr>
            <a:r>
              <a:rPr lang="en-IN" sz="2000" dirty="0" smtClean="0"/>
              <a:t>For(i from 0 to |V|-1)</a:t>
            </a:r>
          </a:p>
          <a:p>
            <a:pPr algn="l"/>
            <a:r>
              <a:rPr lang="en-IN" sz="2000" dirty="0"/>
              <a:t>	</a:t>
            </a:r>
            <a:r>
              <a:rPr lang="en-IN" sz="2000" dirty="0" smtClean="0"/>
              <a:t>h[i]=</a:t>
            </a:r>
            <a:r>
              <a:rPr lang="en-IN" sz="2000" dirty="0" err="1" smtClean="0"/>
              <a:t>bellmanford.d</a:t>
            </a:r>
            <a:r>
              <a:rPr lang="en-IN" sz="2000" dirty="0" smtClean="0"/>
              <a:t>[i];				-O(V)</a:t>
            </a:r>
          </a:p>
          <a:p>
            <a:pPr marL="285750" indent="-285750" algn="l">
              <a:buFont typeface="Wingdings" pitchFamily="2" charset="2"/>
              <a:buChar char="§"/>
            </a:pPr>
            <a:r>
              <a:rPr lang="en-IN" sz="2000" dirty="0" smtClean="0"/>
              <a:t>For(each edge (</a:t>
            </a:r>
            <a:r>
              <a:rPr lang="en-IN" sz="2000" dirty="0" err="1" smtClean="0"/>
              <a:t>u,v</a:t>
            </a:r>
            <a:r>
              <a:rPr lang="en-IN" sz="2000" dirty="0" smtClean="0"/>
              <a:t>) in graph G)</a:t>
            </a:r>
          </a:p>
          <a:p>
            <a:pPr algn="l"/>
            <a:r>
              <a:rPr lang="en-IN" sz="2000" dirty="0"/>
              <a:t>	</a:t>
            </a:r>
            <a:r>
              <a:rPr lang="en-IN" sz="2000" dirty="0" smtClean="0"/>
              <a:t>update</a:t>
            </a:r>
            <a:r>
              <a:rPr lang="en-IN" sz="2000" dirty="0"/>
              <a:t> </a:t>
            </a:r>
            <a:r>
              <a:rPr lang="en-IN" sz="2000" dirty="0" smtClean="0"/>
              <a:t>weight (</a:t>
            </a:r>
            <a:r>
              <a:rPr lang="en-IN" sz="2000" dirty="0" err="1" smtClean="0"/>
              <a:t>u,v</a:t>
            </a:r>
            <a:r>
              <a:rPr lang="en-IN" sz="2000" dirty="0" smtClean="0"/>
              <a:t>) to </a:t>
            </a:r>
            <a:r>
              <a:rPr lang="en-IN" sz="2000" dirty="0" err="1" smtClean="0"/>
              <a:t>weight+h</a:t>
            </a:r>
            <a:r>
              <a:rPr lang="en-IN" sz="2000" dirty="0" smtClean="0"/>
              <a:t>[u]-h[v];		-O(E)</a:t>
            </a:r>
          </a:p>
          <a:p>
            <a:pPr marL="285750" indent="-285750" algn="l">
              <a:buFont typeface="Wingdings" pitchFamily="2" charset="2"/>
              <a:buChar char="§"/>
            </a:pPr>
            <a:r>
              <a:rPr lang="en-IN" sz="2000" dirty="0" smtClean="0"/>
              <a:t>For(i from 0 to |V|)</a:t>
            </a:r>
          </a:p>
          <a:p>
            <a:pPr algn="l"/>
            <a:r>
              <a:rPr lang="en-IN" sz="2000" dirty="0"/>
              <a:t>	</a:t>
            </a:r>
            <a:r>
              <a:rPr lang="en-IN" sz="2000" dirty="0" err="1" smtClean="0"/>
              <a:t>dijkstra</a:t>
            </a:r>
            <a:r>
              <a:rPr lang="en-IN" sz="2000" dirty="0" smtClean="0"/>
              <a:t>(</a:t>
            </a:r>
            <a:r>
              <a:rPr lang="en-IN" sz="2000" dirty="0" err="1" smtClean="0"/>
              <a:t>G,i</a:t>
            </a:r>
            <a:r>
              <a:rPr lang="en-IN" sz="2000" dirty="0" smtClean="0"/>
              <a:t>)				</a:t>
            </a:r>
            <a:r>
              <a:rPr lang="en-IN" sz="2000" dirty="0"/>
              <a:t> </a:t>
            </a:r>
            <a:r>
              <a:rPr lang="en-IN" sz="2000" dirty="0" smtClean="0"/>
              <a:t>    -O(</a:t>
            </a:r>
            <a:r>
              <a:rPr lang="en-IN" sz="2000" dirty="0" err="1" smtClean="0"/>
              <a:t>V.VlogV</a:t>
            </a:r>
            <a:r>
              <a:rPr lang="en-IN" sz="2000" dirty="0" smtClean="0"/>
              <a:t>)</a:t>
            </a:r>
          </a:p>
        </p:txBody>
      </p:sp>
    </p:spTree>
    <p:extLst>
      <p:ext uri="{BB962C8B-B14F-4D97-AF65-F5344CB8AC3E}">
        <p14:creationId xmlns:p14="http://schemas.microsoft.com/office/powerpoint/2010/main" val="16352560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152400"/>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en-IN" dirty="0" smtClean="0"/>
              <a:t>IMPLEMENTATION</a:t>
            </a:r>
            <a:endParaRPr lang="en-IN" dirty="0"/>
          </a:p>
        </p:txBody>
      </p:sp>
      <p:sp>
        <p:nvSpPr>
          <p:cNvPr id="9" name="Content Placeholder 2"/>
          <p:cNvSpPr>
            <a:spLocks noGrp="1"/>
          </p:cNvSpPr>
          <p:nvPr>
            <p:ph idx="1"/>
          </p:nvPr>
        </p:nvSpPr>
        <p:spPr>
          <a:xfrm>
            <a:off x="822960" y="685800"/>
            <a:ext cx="7520940" cy="5638800"/>
          </a:xfrm>
        </p:spPr>
        <p:txBody>
          <a:bodyPr>
            <a:noAutofit/>
          </a:bodyPr>
          <a:lstStyle/>
          <a:p>
            <a:r>
              <a:rPr lang="en-IN" sz="1000" dirty="0"/>
              <a:t>#include &lt;</a:t>
            </a:r>
            <a:r>
              <a:rPr lang="en-IN" sz="1000" dirty="0" err="1"/>
              <a:t>stdio.h</a:t>
            </a:r>
            <a:r>
              <a:rPr lang="en-IN" sz="1000" dirty="0"/>
              <a:t>&gt;</a:t>
            </a:r>
          </a:p>
          <a:p>
            <a:r>
              <a:rPr lang="en-IN" sz="1000" dirty="0"/>
              <a:t>#include &lt;</a:t>
            </a:r>
            <a:r>
              <a:rPr lang="en-IN" sz="1000" dirty="0" err="1"/>
              <a:t>stdlib.h</a:t>
            </a:r>
            <a:r>
              <a:rPr lang="en-IN" sz="1000" dirty="0"/>
              <a:t>&gt;</a:t>
            </a:r>
          </a:p>
          <a:p>
            <a:r>
              <a:rPr lang="en-IN" sz="1000" dirty="0"/>
              <a:t>#include &lt;</a:t>
            </a:r>
            <a:r>
              <a:rPr lang="en-IN" sz="1000" dirty="0" err="1"/>
              <a:t>limits.h</a:t>
            </a:r>
            <a:r>
              <a:rPr lang="en-IN" sz="1000" dirty="0"/>
              <a:t>&gt;</a:t>
            </a:r>
          </a:p>
          <a:p>
            <a:r>
              <a:rPr lang="en-IN" sz="1000" dirty="0"/>
              <a:t>#include &lt;</a:t>
            </a:r>
            <a:r>
              <a:rPr lang="en-IN" sz="1000" dirty="0" err="1"/>
              <a:t>stdbool.h</a:t>
            </a:r>
            <a:r>
              <a:rPr lang="en-IN" sz="1000" dirty="0"/>
              <a:t>&gt;</a:t>
            </a:r>
          </a:p>
          <a:p>
            <a:r>
              <a:rPr lang="en-IN" sz="1000" dirty="0"/>
              <a:t>#include &lt;</a:t>
            </a:r>
            <a:r>
              <a:rPr lang="en-IN" sz="1000" dirty="0" err="1"/>
              <a:t>math.h</a:t>
            </a:r>
            <a:r>
              <a:rPr lang="en-IN" sz="1000" dirty="0"/>
              <a:t>&gt;</a:t>
            </a:r>
          </a:p>
          <a:p>
            <a:r>
              <a:rPr lang="en-IN" sz="1000" dirty="0" err="1" smtClean="0"/>
              <a:t>struct</a:t>
            </a:r>
            <a:r>
              <a:rPr lang="en-IN" sz="1000" dirty="0" smtClean="0"/>
              <a:t> </a:t>
            </a:r>
            <a:r>
              <a:rPr lang="en-IN" sz="1000" dirty="0"/>
              <a:t>Edge{</a:t>
            </a:r>
          </a:p>
          <a:p>
            <a:r>
              <a:rPr lang="en-IN" sz="1000" dirty="0"/>
              <a:t>    </a:t>
            </a:r>
            <a:r>
              <a:rPr lang="en-IN" sz="1000" dirty="0" err="1"/>
              <a:t>int</a:t>
            </a:r>
            <a:r>
              <a:rPr lang="en-IN" sz="1000" dirty="0"/>
              <a:t> </a:t>
            </a:r>
            <a:r>
              <a:rPr lang="en-IN" sz="1000" dirty="0" err="1"/>
              <a:t>src</a:t>
            </a:r>
            <a:r>
              <a:rPr lang="en-IN" sz="1000" dirty="0"/>
              <a:t>;</a:t>
            </a:r>
          </a:p>
          <a:p>
            <a:r>
              <a:rPr lang="en-IN" sz="1000" dirty="0"/>
              <a:t>    </a:t>
            </a:r>
            <a:r>
              <a:rPr lang="en-IN" sz="1000" dirty="0" err="1"/>
              <a:t>int</a:t>
            </a:r>
            <a:r>
              <a:rPr lang="en-IN" sz="1000" dirty="0"/>
              <a:t> des;</a:t>
            </a:r>
          </a:p>
          <a:p>
            <a:r>
              <a:rPr lang="en-IN" sz="1000" dirty="0"/>
              <a:t>    </a:t>
            </a:r>
            <a:r>
              <a:rPr lang="en-IN" sz="1000" dirty="0" err="1"/>
              <a:t>int</a:t>
            </a:r>
            <a:r>
              <a:rPr lang="en-IN" sz="1000" dirty="0"/>
              <a:t> </a:t>
            </a:r>
            <a:r>
              <a:rPr lang="en-IN" sz="1000" dirty="0" err="1"/>
              <a:t>wt</a:t>
            </a:r>
            <a:r>
              <a:rPr lang="en-IN" sz="1000" dirty="0"/>
              <a:t>;</a:t>
            </a:r>
          </a:p>
          <a:p>
            <a:r>
              <a:rPr lang="en-IN" sz="1000" dirty="0" smtClean="0"/>
              <a:t>};</a:t>
            </a:r>
          </a:p>
          <a:p>
            <a:r>
              <a:rPr lang="en-IN" sz="1000" dirty="0" err="1" smtClean="0"/>
              <a:t>struct</a:t>
            </a:r>
            <a:r>
              <a:rPr lang="en-IN" sz="1000" dirty="0" smtClean="0"/>
              <a:t> </a:t>
            </a:r>
            <a:r>
              <a:rPr lang="en-IN" sz="1000" dirty="0"/>
              <a:t>Graph{</a:t>
            </a:r>
          </a:p>
          <a:p>
            <a:r>
              <a:rPr lang="en-IN" sz="1000" dirty="0"/>
              <a:t>    </a:t>
            </a:r>
            <a:r>
              <a:rPr lang="en-IN" sz="1000" dirty="0" err="1"/>
              <a:t>int</a:t>
            </a:r>
            <a:r>
              <a:rPr lang="en-IN" sz="1000" dirty="0"/>
              <a:t> </a:t>
            </a:r>
            <a:r>
              <a:rPr lang="en-IN" sz="1000" dirty="0" err="1"/>
              <a:t>nv</a:t>
            </a:r>
            <a:r>
              <a:rPr lang="en-IN" sz="1000" dirty="0"/>
              <a:t>;</a:t>
            </a:r>
          </a:p>
          <a:p>
            <a:r>
              <a:rPr lang="en-IN" sz="1000" dirty="0"/>
              <a:t>    </a:t>
            </a:r>
            <a:r>
              <a:rPr lang="en-IN" sz="1000" dirty="0" err="1"/>
              <a:t>int</a:t>
            </a:r>
            <a:r>
              <a:rPr lang="en-IN" sz="1000" dirty="0"/>
              <a:t> ne;</a:t>
            </a:r>
          </a:p>
          <a:p>
            <a:r>
              <a:rPr lang="en-IN" sz="1000" dirty="0"/>
              <a:t>    </a:t>
            </a:r>
            <a:r>
              <a:rPr lang="en-IN" sz="1000" dirty="0" err="1"/>
              <a:t>struct</a:t>
            </a:r>
            <a:r>
              <a:rPr lang="en-IN" sz="1000" dirty="0"/>
              <a:t> Edge *e;  </a:t>
            </a:r>
          </a:p>
          <a:p>
            <a:r>
              <a:rPr lang="en-IN" sz="1000" dirty="0"/>
              <a:t>};</a:t>
            </a:r>
          </a:p>
          <a:p>
            <a:r>
              <a:rPr lang="en-IN" sz="1000" dirty="0" smtClean="0"/>
              <a:t>void </a:t>
            </a:r>
            <a:r>
              <a:rPr lang="en-IN" sz="1000" dirty="0" err="1"/>
              <a:t>createGraph</a:t>
            </a:r>
            <a:r>
              <a:rPr lang="en-IN" sz="1000" dirty="0"/>
              <a:t>(</a:t>
            </a:r>
            <a:r>
              <a:rPr lang="en-IN" sz="1000" dirty="0" err="1"/>
              <a:t>struct</a:t>
            </a:r>
            <a:r>
              <a:rPr lang="en-IN" sz="1000" dirty="0"/>
              <a:t> Graph *</a:t>
            </a:r>
            <a:r>
              <a:rPr lang="en-IN" sz="1000" dirty="0" err="1"/>
              <a:t>g,int</a:t>
            </a:r>
            <a:r>
              <a:rPr lang="en-IN" sz="1000" dirty="0"/>
              <a:t> </a:t>
            </a:r>
            <a:r>
              <a:rPr lang="en-IN" sz="1000" dirty="0" err="1"/>
              <a:t>n,int</a:t>
            </a:r>
            <a:r>
              <a:rPr lang="en-IN" sz="1000" dirty="0"/>
              <a:t> m){</a:t>
            </a:r>
          </a:p>
          <a:p>
            <a:r>
              <a:rPr lang="en-IN" sz="1000" dirty="0"/>
              <a:t>    g-&gt;</a:t>
            </a:r>
            <a:r>
              <a:rPr lang="en-IN" sz="1000" dirty="0" err="1"/>
              <a:t>nv</a:t>
            </a:r>
            <a:r>
              <a:rPr lang="en-IN" sz="1000" dirty="0"/>
              <a:t>=n;</a:t>
            </a:r>
          </a:p>
          <a:p>
            <a:r>
              <a:rPr lang="en-IN" sz="1000" dirty="0"/>
              <a:t>    g-&gt;ne=m;</a:t>
            </a:r>
          </a:p>
          <a:p>
            <a:r>
              <a:rPr lang="en-IN" sz="1000" dirty="0"/>
              <a:t>    </a:t>
            </a:r>
            <a:r>
              <a:rPr lang="en-IN" sz="1000" dirty="0" err="1"/>
              <a:t>struct</a:t>
            </a:r>
            <a:r>
              <a:rPr lang="en-IN" sz="1000" dirty="0"/>
              <a:t> Edge *edges=(</a:t>
            </a:r>
            <a:r>
              <a:rPr lang="en-IN" sz="1000" dirty="0" err="1"/>
              <a:t>struct</a:t>
            </a:r>
            <a:r>
              <a:rPr lang="en-IN" sz="1000" dirty="0"/>
              <a:t> Edge *)</a:t>
            </a:r>
            <a:r>
              <a:rPr lang="en-IN" sz="1000" dirty="0" err="1"/>
              <a:t>malloc</a:t>
            </a:r>
            <a:r>
              <a:rPr lang="en-IN" sz="1000" dirty="0"/>
              <a:t>(m*</a:t>
            </a:r>
            <a:r>
              <a:rPr lang="en-IN" sz="1000" dirty="0" err="1"/>
              <a:t>sizeof</a:t>
            </a:r>
            <a:r>
              <a:rPr lang="en-IN" sz="1000" dirty="0"/>
              <a:t>(</a:t>
            </a:r>
            <a:r>
              <a:rPr lang="en-IN" sz="1000" dirty="0" err="1"/>
              <a:t>struct</a:t>
            </a:r>
            <a:r>
              <a:rPr lang="en-IN" sz="1000" dirty="0"/>
              <a:t> Edge));</a:t>
            </a:r>
          </a:p>
          <a:p>
            <a:r>
              <a:rPr lang="en-IN" sz="1000" dirty="0"/>
              <a:t>    g-&gt;e=edges;</a:t>
            </a:r>
          </a:p>
          <a:p>
            <a:r>
              <a:rPr lang="en-IN" sz="1000" dirty="0"/>
              <a:t>    </a:t>
            </a:r>
            <a:r>
              <a:rPr lang="en-IN" sz="1000" dirty="0" err="1"/>
              <a:t>int</a:t>
            </a:r>
            <a:r>
              <a:rPr lang="en-IN" sz="1000" dirty="0"/>
              <a:t> </a:t>
            </a:r>
            <a:r>
              <a:rPr lang="en-IN" sz="1000" dirty="0" err="1"/>
              <a:t>i,u,v,w</a:t>
            </a:r>
            <a:r>
              <a:rPr lang="en-IN" sz="1000" dirty="0"/>
              <a:t>;</a:t>
            </a:r>
          </a:p>
          <a:p>
            <a:r>
              <a:rPr lang="en-IN" sz="1000" dirty="0"/>
              <a:t>    </a:t>
            </a:r>
            <a:r>
              <a:rPr lang="en-IN" sz="1000" dirty="0" err="1"/>
              <a:t>printf</a:t>
            </a:r>
            <a:r>
              <a:rPr lang="en-IN" sz="1000" dirty="0"/>
              <a:t>("Enter info about edges \n");</a:t>
            </a:r>
          </a:p>
          <a:p>
            <a:r>
              <a:rPr lang="en-IN" sz="1000" dirty="0"/>
              <a:t>    </a:t>
            </a:r>
          </a:p>
        </p:txBody>
      </p:sp>
    </p:spTree>
    <p:extLst>
      <p:ext uri="{BB962C8B-B14F-4D97-AF65-F5344CB8AC3E}">
        <p14:creationId xmlns:p14="http://schemas.microsoft.com/office/powerpoint/2010/main" val="1500828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7520940" cy="6324600"/>
          </a:xfrm>
        </p:spPr>
        <p:txBody>
          <a:bodyPr>
            <a:normAutofit fontScale="25000" lnSpcReduction="20000"/>
          </a:bodyPr>
          <a:lstStyle/>
          <a:p>
            <a:r>
              <a:rPr lang="en-IN" sz="4000" dirty="0"/>
              <a:t>for(i=0;i&lt;</a:t>
            </a:r>
            <a:r>
              <a:rPr lang="en-IN" sz="4000" dirty="0" err="1"/>
              <a:t>m;i</a:t>
            </a:r>
            <a:r>
              <a:rPr lang="en-IN" sz="4000" dirty="0"/>
              <a:t>++){</a:t>
            </a:r>
          </a:p>
          <a:p>
            <a:r>
              <a:rPr lang="en-IN" sz="4000" dirty="0"/>
              <a:t>        </a:t>
            </a:r>
            <a:r>
              <a:rPr lang="en-IN" sz="4000" dirty="0" err="1"/>
              <a:t>scanf</a:t>
            </a:r>
            <a:r>
              <a:rPr lang="en-IN" sz="4000" dirty="0"/>
              <a:t>("%d %d %</a:t>
            </a:r>
            <a:r>
              <a:rPr lang="en-IN" sz="4000" dirty="0" err="1"/>
              <a:t>d",&amp;u,&amp;v,&amp;w</a:t>
            </a:r>
            <a:r>
              <a:rPr lang="en-IN" sz="4000" dirty="0"/>
              <a:t>);</a:t>
            </a:r>
          </a:p>
          <a:p>
            <a:r>
              <a:rPr lang="en-IN" sz="4000" dirty="0"/>
              <a:t>        g-&gt;e[i].</a:t>
            </a:r>
            <a:r>
              <a:rPr lang="en-IN" sz="4000" dirty="0" err="1"/>
              <a:t>src</a:t>
            </a:r>
            <a:r>
              <a:rPr lang="en-IN" sz="4000" dirty="0"/>
              <a:t>=u;</a:t>
            </a:r>
          </a:p>
          <a:p>
            <a:r>
              <a:rPr lang="en-IN" sz="4000" dirty="0"/>
              <a:t>        g-&gt;e[i].des=v;</a:t>
            </a:r>
          </a:p>
          <a:p>
            <a:r>
              <a:rPr lang="en-IN" sz="4000" dirty="0"/>
              <a:t>        g-&gt;e[i].</a:t>
            </a:r>
            <a:r>
              <a:rPr lang="en-IN" sz="4000" dirty="0" err="1"/>
              <a:t>wt</a:t>
            </a:r>
            <a:r>
              <a:rPr lang="en-IN" sz="4000" dirty="0"/>
              <a:t>=w;</a:t>
            </a:r>
          </a:p>
          <a:p>
            <a:r>
              <a:rPr lang="en-IN" sz="4000" dirty="0"/>
              <a:t>    }</a:t>
            </a:r>
          </a:p>
          <a:p>
            <a:r>
              <a:rPr lang="en-IN" sz="4000" dirty="0"/>
              <a:t>}</a:t>
            </a:r>
          </a:p>
          <a:p>
            <a:r>
              <a:rPr lang="en-IN" sz="4000" dirty="0" err="1" smtClean="0"/>
              <a:t>int</a:t>
            </a:r>
            <a:r>
              <a:rPr lang="en-IN" sz="4000" dirty="0"/>
              <a:t>* </a:t>
            </a:r>
            <a:r>
              <a:rPr lang="en-IN" sz="4000" dirty="0" err="1"/>
              <a:t>bellmanFord</a:t>
            </a:r>
            <a:r>
              <a:rPr lang="en-IN" sz="4000" dirty="0"/>
              <a:t>(</a:t>
            </a:r>
            <a:r>
              <a:rPr lang="en-IN" sz="4000" dirty="0" err="1"/>
              <a:t>struct</a:t>
            </a:r>
            <a:r>
              <a:rPr lang="en-IN" sz="4000" dirty="0"/>
              <a:t> Graph *</a:t>
            </a:r>
            <a:r>
              <a:rPr lang="en-IN" sz="4000" dirty="0" err="1"/>
              <a:t>g,int</a:t>
            </a:r>
            <a:r>
              <a:rPr lang="en-IN" sz="4000" dirty="0"/>
              <a:t> source){</a:t>
            </a:r>
          </a:p>
          <a:p>
            <a:r>
              <a:rPr lang="en-IN" sz="4000" dirty="0"/>
              <a:t>	</a:t>
            </a:r>
            <a:r>
              <a:rPr lang="en-IN" sz="4000" dirty="0" err="1"/>
              <a:t>int</a:t>
            </a:r>
            <a:r>
              <a:rPr lang="en-IN" sz="4000" dirty="0"/>
              <a:t> *d=(</a:t>
            </a:r>
            <a:r>
              <a:rPr lang="en-IN" sz="4000" dirty="0" err="1"/>
              <a:t>int</a:t>
            </a:r>
            <a:r>
              <a:rPr lang="en-IN" sz="4000" dirty="0"/>
              <a:t> *)</a:t>
            </a:r>
            <a:r>
              <a:rPr lang="en-IN" sz="4000" dirty="0" err="1"/>
              <a:t>malloc</a:t>
            </a:r>
            <a:r>
              <a:rPr lang="en-IN" sz="4000" dirty="0"/>
              <a:t>((g-&gt;</a:t>
            </a:r>
            <a:r>
              <a:rPr lang="en-IN" sz="4000" dirty="0" err="1"/>
              <a:t>nv</a:t>
            </a:r>
            <a:r>
              <a:rPr lang="en-IN" sz="4000" dirty="0"/>
              <a:t>)*</a:t>
            </a:r>
            <a:r>
              <a:rPr lang="en-IN" sz="4000" dirty="0" err="1"/>
              <a:t>sizeof</a:t>
            </a:r>
            <a:r>
              <a:rPr lang="en-IN" sz="4000" dirty="0"/>
              <a:t>(</a:t>
            </a:r>
            <a:r>
              <a:rPr lang="en-IN" sz="4000" dirty="0" err="1"/>
              <a:t>int</a:t>
            </a:r>
            <a:r>
              <a:rPr lang="en-IN" sz="4000" dirty="0"/>
              <a:t>));</a:t>
            </a:r>
          </a:p>
          <a:p>
            <a:r>
              <a:rPr lang="en-IN" sz="4000" dirty="0"/>
              <a:t>	</a:t>
            </a:r>
            <a:r>
              <a:rPr lang="en-IN" sz="4000" dirty="0" err="1"/>
              <a:t>int</a:t>
            </a:r>
            <a:r>
              <a:rPr lang="en-IN" sz="4000" dirty="0"/>
              <a:t> </a:t>
            </a:r>
            <a:r>
              <a:rPr lang="en-IN" sz="4000" dirty="0" err="1"/>
              <a:t>i,j</a:t>
            </a:r>
            <a:r>
              <a:rPr lang="en-IN" sz="4000" dirty="0"/>
              <a:t>;	</a:t>
            </a:r>
          </a:p>
          <a:p>
            <a:r>
              <a:rPr lang="en-IN" sz="4000" dirty="0"/>
              <a:t>	for(i=0;i&lt;(g-&gt;</a:t>
            </a:r>
            <a:r>
              <a:rPr lang="en-IN" sz="4000" dirty="0" err="1"/>
              <a:t>nv</a:t>
            </a:r>
            <a:r>
              <a:rPr lang="en-IN" sz="4000" dirty="0"/>
              <a:t>);i++){</a:t>
            </a:r>
          </a:p>
          <a:p>
            <a:r>
              <a:rPr lang="en-IN" sz="4000" dirty="0"/>
              <a:t>		if(i==source){</a:t>
            </a:r>
          </a:p>
          <a:p>
            <a:r>
              <a:rPr lang="en-IN" sz="4000" dirty="0"/>
              <a:t>			d[i]=0;		</a:t>
            </a:r>
          </a:p>
          <a:p>
            <a:r>
              <a:rPr lang="en-IN" sz="4000" dirty="0"/>
              <a:t>		}</a:t>
            </a:r>
          </a:p>
          <a:p>
            <a:r>
              <a:rPr lang="en-IN" sz="4000" dirty="0"/>
              <a:t>		else{</a:t>
            </a:r>
          </a:p>
          <a:p>
            <a:r>
              <a:rPr lang="en-IN" sz="4000" dirty="0"/>
              <a:t>			d[i]=INT_MAX;</a:t>
            </a:r>
          </a:p>
          <a:p>
            <a:r>
              <a:rPr lang="en-IN" sz="4000" dirty="0"/>
              <a:t>		}	</a:t>
            </a:r>
          </a:p>
          <a:p>
            <a:r>
              <a:rPr lang="en-IN" sz="4000" dirty="0"/>
              <a:t>	}</a:t>
            </a:r>
          </a:p>
          <a:p>
            <a:r>
              <a:rPr lang="en-IN" sz="4000" dirty="0"/>
              <a:t>	for(i=1;i&lt;(g-&gt;</a:t>
            </a:r>
            <a:r>
              <a:rPr lang="en-IN" sz="4000" dirty="0" err="1"/>
              <a:t>nv</a:t>
            </a:r>
            <a:r>
              <a:rPr lang="en-IN" sz="4000" dirty="0"/>
              <a:t>);i++){</a:t>
            </a:r>
          </a:p>
          <a:p>
            <a:r>
              <a:rPr lang="en-IN" sz="4000" dirty="0"/>
              <a:t>		for(j=0;j&lt;(g-&gt;ne);j++){</a:t>
            </a:r>
          </a:p>
          <a:p>
            <a:r>
              <a:rPr lang="en-IN" sz="4000" dirty="0"/>
              <a:t>			</a:t>
            </a:r>
            <a:r>
              <a:rPr lang="en-IN" sz="4000" dirty="0" err="1"/>
              <a:t>int</a:t>
            </a:r>
            <a:r>
              <a:rPr lang="en-IN" sz="4000" dirty="0"/>
              <a:t> u=g-&gt;e[j].</a:t>
            </a:r>
            <a:r>
              <a:rPr lang="en-IN" sz="4000" dirty="0" err="1"/>
              <a:t>src</a:t>
            </a:r>
            <a:r>
              <a:rPr lang="en-IN" sz="4000" dirty="0"/>
              <a:t>;</a:t>
            </a:r>
          </a:p>
          <a:p>
            <a:r>
              <a:rPr lang="en-IN" sz="4000" dirty="0"/>
              <a:t>			</a:t>
            </a:r>
            <a:r>
              <a:rPr lang="en-IN" sz="4000" dirty="0" err="1"/>
              <a:t>int</a:t>
            </a:r>
            <a:r>
              <a:rPr lang="en-IN" sz="4000" dirty="0"/>
              <a:t> v=g-&gt;e[j].des;</a:t>
            </a:r>
          </a:p>
          <a:p>
            <a:r>
              <a:rPr lang="en-IN" sz="4000" dirty="0"/>
              <a:t>			</a:t>
            </a:r>
            <a:r>
              <a:rPr lang="en-IN" sz="4000" dirty="0" err="1"/>
              <a:t>int</a:t>
            </a:r>
            <a:r>
              <a:rPr lang="en-IN" sz="4000" dirty="0"/>
              <a:t> </a:t>
            </a:r>
            <a:r>
              <a:rPr lang="en-IN" sz="4000" dirty="0" err="1"/>
              <a:t>wt</a:t>
            </a:r>
            <a:r>
              <a:rPr lang="en-IN" sz="4000" dirty="0"/>
              <a:t>=g-&gt;e[j].</a:t>
            </a:r>
            <a:r>
              <a:rPr lang="en-IN" sz="4000" dirty="0" err="1"/>
              <a:t>wt</a:t>
            </a:r>
            <a:r>
              <a:rPr lang="en-IN" sz="4000" dirty="0"/>
              <a:t>;</a:t>
            </a:r>
          </a:p>
          <a:p>
            <a:r>
              <a:rPr lang="en-IN" sz="4000" dirty="0"/>
              <a:t>			if((d[u]!=INT_MAX) &amp;&amp; ((d[u]+</a:t>
            </a:r>
            <a:r>
              <a:rPr lang="en-IN" sz="4000" dirty="0" err="1"/>
              <a:t>wt</a:t>
            </a:r>
            <a:r>
              <a:rPr lang="en-IN" sz="4000" dirty="0"/>
              <a:t>) &lt; d[v])){</a:t>
            </a:r>
          </a:p>
          <a:p>
            <a:r>
              <a:rPr lang="en-IN" sz="4000" dirty="0"/>
              <a:t>				d[v]=d[u]+</a:t>
            </a:r>
            <a:r>
              <a:rPr lang="en-IN" sz="4000" dirty="0" err="1"/>
              <a:t>wt</a:t>
            </a:r>
            <a:r>
              <a:rPr lang="en-IN" sz="4000" dirty="0"/>
              <a:t>;			</a:t>
            </a:r>
          </a:p>
          <a:p>
            <a:r>
              <a:rPr lang="en-IN" sz="4000" dirty="0"/>
              <a:t>			}	</a:t>
            </a:r>
          </a:p>
          <a:p>
            <a:r>
              <a:rPr lang="en-IN" sz="4000" dirty="0"/>
              <a:t>		}</a:t>
            </a:r>
          </a:p>
          <a:p>
            <a:r>
              <a:rPr lang="en-IN" sz="4000" dirty="0"/>
              <a:t>	</a:t>
            </a:r>
            <a:r>
              <a:rPr lang="en-IN" sz="4000" dirty="0" smtClean="0"/>
              <a:t>}return </a:t>
            </a:r>
            <a:r>
              <a:rPr lang="en-IN" sz="4000" dirty="0"/>
              <a:t>d</a:t>
            </a:r>
            <a:r>
              <a:rPr lang="en-IN" sz="4000" dirty="0" smtClean="0"/>
              <a:t>;}</a:t>
            </a:r>
            <a:endParaRPr lang="en-IN" sz="4000" dirty="0"/>
          </a:p>
          <a:p>
            <a:endParaRPr lang="en-IN" sz="4000" dirty="0"/>
          </a:p>
        </p:txBody>
      </p:sp>
    </p:spTree>
    <p:extLst>
      <p:ext uri="{BB962C8B-B14F-4D97-AF65-F5344CB8AC3E}">
        <p14:creationId xmlns:p14="http://schemas.microsoft.com/office/powerpoint/2010/main" val="15642952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22960" y="152400"/>
            <a:ext cx="7520940" cy="6553200"/>
          </a:xfrm>
        </p:spPr>
        <p:txBody>
          <a:bodyPr>
            <a:normAutofit fontScale="25000" lnSpcReduction="20000"/>
          </a:bodyPr>
          <a:lstStyle/>
          <a:p>
            <a:r>
              <a:rPr lang="en-IN" sz="4000" dirty="0" err="1"/>
              <a:t>int</a:t>
            </a:r>
            <a:r>
              <a:rPr lang="en-IN" sz="4000" dirty="0"/>
              <a:t> </a:t>
            </a:r>
            <a:r>
              <a:rPr lang="en-IN" sz="4000" dirty="0" err="1"/>
              <a:t>isInV</a:t>
            </a:r>
            <a:r>
              <a:rPr lang="en-IN" sz="4000" dirty="0"/>
              <a:t>(</a:t>
            </a:r>
            <a:r>
              <a:rPr lang="en-IN" sz="4000" dirty="0" err="1"/>
              <a:t>int</a:t>
            </a:r>
            <a:r>
              <a:rPr lang="en-IN" sz="4000" dirty="0"/>
              <a:t> *</a:t>
            </a:r>
            <a:r>
              <a:rPr lang="en-IN" sz="4000" dirty="0" err="1"/>
              <a:t>V,int</a:t>
            </a:r>
            <a:r>
              <a:rPr lang="en-IN" sz="4000" dirty="0"/>
              <a:t> </a:t>
            </a:r>
            <a:r>
              <a:rPr lang="en-IN" sz="4000" dirty="0" err="1"/>
              <a:t>VSize,int</a:t>
            </a:r>
            <a:r>
              <a:rPr lang="en-IN" sz="4000" dirty="0"/>
              <a:t> u){</a:t>
            </a:r>
          </a:p>
          <a:p>
            <a:r>
              <a:rPr lang="en-IN" sz="4000" dirty="0"/>
              <a:t>    </a:t>
            </a:r>
            <a:r>
              <a:rPr lang="en-IN" sz="4000" dirty="0" err="1"/>
              <a:t>int</a:t>
            </a:r>
            <a:r>
              <a:rPr lang="en-IN" sz="4000" dirty="0"/>
              <a:t> </a:t>
            </a:r>
            <a:r>
              <a:rPr lang="en-IN" sz="4000" dirty="0" err="1"/>
              <a:t>i,f</a:t>
            </a:r>
            <a:r>
              <a:rPr lang="en-IN" sz="4000" dirty="0"/>
              <a:t>=0;</a:t>
            </a:r>
          </a:p>
          <a:p>
            <a:r>
              <a:rPr lang="en-IN" sz="4000" dirty="0"/>
              <a:t>    for(i=0;i&lt;</a:t>
            </a:r>
            <a:r>
              <a:rPr lang="en-IN" sz="4000" dirty="0" err="1"/>
              <a:t>VSize;i</a:t>
            </a:r>
            <a:r>
              <a:rPr lang="en-IN" sz="4000" dirty="0"/>
              <a:t>++){</a:t>
            </a:r>
          </a:p>
          <a:p>
            <a:r>
              <a:rPr lang="en-IN" sz="4000" dirty="0"/>
              <a:t>        if(V[i]==u){</a:t>
            </a:r>
          </a:p>
          <a:p>
            <a:r>
              <a:rPr lang="en-IN" sz="4000" dirty="0"/>
              <a:t>            f=1;</a:t>
            </a:r>
          </a:p>
          <a:p>
            <a:r>
              <a:rPr lang="en-IN" sz="4000" dirty="0"/>
              <a:t>            break;</a:t>
            </a:r>
          </a:p>
          <a:p>
            <a:r>
              <a:rPr lang="en-IN" sz="4000" dirty="0"/>
              <a:t>        }</a:t>
            </a:r>
          </a:p>
          <a:p>
            <a:r>
              <a:rPr lang="en-IN" sz="4000" dirty="0"/>
              <a:t>    }</a:t>
            </a:r>
          </a:p>
          <a:p>
            <a:r>
              <a:rPr lang="en-IN" sz="4000" dirty="0"/>
              <a:t>    return f;</a:t>
            </a:r>
          </a:p>
          <a:p>
            <a:r>
              <a:rPr lang="en-IN" sz="4000" dirty="0"/>
              <a:t>}</a:t>
            </a:r>
          </a:p>
          <a:p>
            <a:endParaRPr lang="en-IN" sz="4000" dirty="0"/>
          </a:p>
          <a:p>
            <a:r>
              <a:rPr lang="en-IN" sz="4000" dirty="0" err="1"/>
              <a:t>int</a:t>
            </a:r>
            <a:r>
              <a:rPr lang="en-IN" sz="4000" dirty="0"/>
              <a:t>* </a:t>
            </a:r>
            <a:r>
              <a:rPr lang="en-IN" sz="4000" dirty="0" err="1"/>
              <a:t>dijkstra</a:t>
            </a:r>
            <a:r>
              <a:rPr lang="en-IN" sz="4000" dirty="0"/>
              <a:t>(</a:t>
            </a:r>
            <a:r>
              <a:rPr lang="en-IN" sz="4000" dirty="0" err="1"/>
              <a:t>struct</a:t>
            </a:r>
            <a:r>
              <a:rPr lang="en-IN" sz="4000" dirty="0"/>
              <a:t> Graph *</a:t>
            </a:r>
            <a:r>
              <a:rPr lang="en-IN" sz="4000" dirty="0" err="1"/>
              <a:t>g,int</a:t>
            </a:r>
            <a:r>
              <a:rPr lang="en-IN" sz="4000" dirty="0"/>
              <a:t> source){</a:t>
            </a:r>
          </a:p>
          <a:p>
            <a:r>
              <a:rPr lang="en-IN" sz="4000" dirty="0"/>
              <a:t>    </a:t>
            </a:r>
            <a:r>
              <a:rPr lang="en-IN" sz="4000" dirty="0" err="1"/>
              <a:t>int</a:t>
            </a:r>
            <a:r>
              <a:rPr lang="en-IN" sz="4000" dirty="0"/>
              <a:t> *d=(</a:t>
            </a:r>
            <a:r>
              <a:rPr lang="en-IN" sz="4000" dirty="0" err="1"/>
              <a:t>int</a:t>
            </a:r>
            <a:r>
              <a:rPr lang="en-IN" sz="4000" dirty="0"/>
              <a:t> *)</a:t>
            </a:r>
            <a:r>
              <a:rPr lang="en-IN" sz="4000" dirty="0" err="1"/>
              <a:t>malloc</a:t>
            </a:r>
            <a:r>
              <a:rPr lang="en-IN" sz="4000" dirty="0"/>
              <a:t>((g-&gt;</a:t>
            </a:r>
            <a:r>
              <a:rPr lang="en-IN" sz="4000" dirty="0" err="1"/>
              <a:t>nv</a:t>
            </a:r>
            <a:r>
              <a:rPr lang="en-IN" sz="4000" dirty="0"/>
              <a:t>)*</a:t>
            </a:r>
            <a:r>
              <a:rPr lang="en-IN" sz="4000" dirty="0" err="1"/>
              <a:t>sizeof</a:t>
            </a:r>
            <a:r>
              <a:rPr lang="en-IN" sz="4000" dirty="0"/>
              <a:t>(</a:t>
            </a:r>
            <a:r>
              <a:rPr lang="en-IN" sz="4000" dirty="0" err="1"/>
              <a:t>int</a:t>
            </a:r>
            <a:r>
              <a:rPr lang="en-IN" sz="4000" dirty="0"/>
              <a:t>));</a:t>
            </a:r>
          </a:p>
          <a:p>
            <a:r>
              <a:rPr lang="en-IN" sz="4000" dirty="0"/>
              <a:t>    </a:t>
            </a:r>
            <a:r>
              <a:rPr lang="en-IN" sz="4000" dirty="0" err="1"/>
              <a:t>int</a:t>
            </a:r>
            <a:r>
              <a:rPr lang="en-IN" sz="4000" dirty="0"/>
              <a:t> </a:t>
            </a:r>
            <a:r>
              <a:rPr lang="en-IN" sz="4000" dirty="0" err="1"/>
              <a:t>i,j</a:t>
            </a:r>
            <a:r>
              <a:rPr lang="en-IN" sz="4000" dirty="0"/>
              <a:t>;</a:t>
            </a:r>
          </a:p>
          <a:p>
            <a:r>
              <a:rPr lang="en-IN" sz="4000" dirty="0"/>
              <a:t>    for(i=0;i&lt;(g-&gt;</a:t>
            </a:r>
            <a:r>
              <a:rPr lang="en-IN" sz="4000" dirty="0" err="1"/>
              <a:t>nv</a:t>
            </a:r>
            <a:r>
              <a:rPr lang="en-IN" sz="4000" dirty="0"/>
              <a:t>);i++){</a:t>
            </a:r>
          </a:p>
          <a:p>
            <a:r>
              <a:rPr lang="en-IN" sz="4000" dirty="0"/>
              <a:t>        if(i==source){</a:t>
            </a:r>
          </a:p>
          <a:p>
            <a:r>
              <a:rPr lang="en-IN" sz="4000" dirty="0"/>
              <a:t>            d[i]=0;</a:t>
            </a:r>
          </a:p>
          <a:p>
            <a:r>
              <a:rPr lang="en-IN" sz="4000" dirty="0"/>
              <a:t>        }</a:t>
            </a:r>
          </a:p>
          <a:p>
            <a:r>
              <a:rPr lang="en-IN" sz="4000" dirty="0"/>
              <a:t>        else{</a:t>
            </a:r>
          </a:p>
          <a:p>
            <a:r>
              <a:rPr lang="en-IN" sz="4000" dirty="0"/>
              <a:t>            d[i]=INT_MAX;</a:t>
            </a:r>
          </a:p>
          <a:p>
            <a:r>
              <a:rPr lang="en-IN" sz="4000" dirty="0"/>
              <a:t>        }</a:t>
            </a:r>
          </a:p>
          <a:p>
            <a:r>
              <a:rPr lang="en-IN" sz="4000" dirty="0"/>
              <a:t>    }</a:t>
            </a:r>
          </a:p>
          <a:p>
            <a:r>
              <a:rPr lang="en-IN" sz="4000" dirty="0"/>
              <a:t>    </a:t>
            </a:r>
            <a:r>
              <a:rPr lang="en-IN" sz="4000" dirty="0" err="1"/>
              <a:t>int</a:t>
            </a:r>
            <a:r>
              <a:rPr lang="en-IN" sz="4000" dirty="0"/>
              <a:t> *V=(</a:t>
            </a:r>
            <a:r>
              <a:rPr lang="en-IN" sz="4000" dirty="0" err="1"/>
              <a:t>int</a:t>
            </a:r>
            <a:r>
              <a:rPr lang="en-IN" sz="4000" dirty="0"/>
              <a:t> *)</a:t>
            </a:r>
            <a:r>
              <a:rPr lang="en-IN" sz="4000" dirty="0" err="1"/>
              <a:t>malloc</a:t>
            </a:r>
            <a:r>
              <a:rPr lang="en-IN" sz="4000" dirty="0"/>
              <a:t>((g-&gt;</a:t>
            </a:r>
            <a:r>
              <a:rPr lang="en-IN" sz="4000" dirty="0" err="1"/>
              <a:t>nv</a:t>
            </a:r>
            <a:r>
              <a:rPr lang="en-IN" sz="4000" dirty="0"/>
              <a:t>)*</a:t>
            </a:r>
            <a:r>
              <a:rPr lang="en-IN" sz="4000" dirty="0" err="1"/>
              <a:t>sizeof</a:t>
            </a:r>
            <a:r>
              <a:rPr lang="en-IN" sz="4000" dirty="0"/>
              <a:t>(</a:t>
            </a:r>
            <a:r>
              <a:rPr lang="en-IN" sz="4000" dirty="0" err="1"/>
              <a:t>int</a:t>
            </a:r>
            <a:r>
              <a:rPr lang="en-IN" sz="4000" dirty="0"/>
              <a:t>));</a:t>
            </a:r>
          </a:p>
          <a:p>
            <a:r>
              <a:rPr lang="en-IN" sz="4000" dirty="0"/>
              <a:t>    </a:t>
            </a:r>
            <a:r>
              <a:rPr lang="en-IN" sz="4000" dirty="0" err="1"/>
              <a:t>int</a:t>
            </a:r>
            <a:r>
              <a:rPr lang="en-IN" sz="4000" dirty="0"/>
              <a:t> </a:t>
            </a:r>
            <a:r>
              <a:rPr lang="en-IN" sz="4000" dirty="0" err="1"/>
              <a:t>VSize</a:t>
            </a:r>
            <a:r>
              <a:rPr lang="en-IN" sz="4000" dirty="0"/>
              <a:t>=0;</a:t>
            </a:r>
          </a:p>
          <a:p>
            <a:r>
              <a:rPr lang="en-IN" sz="4000" dirty="0"/>
              <a:t>    V[0]=source;</a:t>
            </a:r>
          </a:p>
          <a:p>
            <a:r>
              <a:rPr lang="en-IN" sz="4000" dirty="0"/>
              <a:t>    </a:t>
            </a:r>
            <a:r>
              <a:rPr lang="en-IN" sz="4000" dirty="0" err="1"/>
              <a:t>VSize</a:t>
            </a:r>
            <a:r>
              <a:rPr lang="en-IN" sz="4000" dirty="0"/>
              <a:t>++;</a:t>
            </a:r>
          </a:p>
          <a:p>
            <a:r>
              <a:rPr lang="en-IN" sz="4000" dirty="0"/>
              <a:t>    j=</a:t>
            </a:r>
            <a:r>
              <a:rPr lang="en-IN" sz="4000" dirty="0" err="1"/>
              <a:t>VSize</a:t>
            </a:r>
            <a:r>
              <a:rPr lang="en-IN" sz="4000" dirty="0"/>
              <a:t>;</a:t>
            </a:r>
          </a:p>
          <a:p>
            <a:r>
              <a:rPr lang="en-IN" sz="4000" dirty="0"/>
              <a:t>    </a:t>
            </a:r>
            <a:r>
              <a:rPr lang="en-IN" sz="4000" dirty="0" err="1"/>
              <a:t>int</a:t>
            </a:r>
            <a:r>
              <a:rPr lang="en-IN" sz="4000" dirty="0"/>
              <a:t> </a:t>
            </a:r>
            <a:r>
              <a:rPr lang="en-IN" sz="4000" dirty="0" err="1"/>
              <a:t>tempSrc,tempDest,tempWt,min</a:t>
            </a:r>
            <a:r>
              <a:rPr lang="en-IN" sz="4000" dirty="0"/>
              <a:t>;</a:t>
            </a:r>
          </a:p>
          <a:p>
            <a:r>
              <a:rPr lang="en-IN" dirty="0"/>
              <a:t>    </a:t>
            </a:r>
          </a:p>
        </p:txBody>
      </p:sp>
    </p:spTree>
    <p:extLst>
      <p:ext uri="{BB962C8B-B14F-4D97-AF65-F5344CB8AC3E}">
        <p14:creationId xmlns:p14="http://schemas.microsoft.com/office/powerpoint/2010/main" val="35398808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52400"/>
            <a:ext cx="7520940" cy="6553200"/>
          </a:xfrm>
        </p:spPr>
        <p:txBody>
          <a:bodyPr>
            <a:normAutofit fontScale="25000" lnSpcReduction="20000"/>
          </a:bodyPr>
          <a:lstStyle/>
          <a:p>
            <a:r>
              <a:rPr lang="en-IN" sz="4000" dirty="0"/>
              <a:t>while(j &lt; (g-&gt;</a:t>
            </a:r>
            <a:r>
              <a:rPr lang="en-IN" sz="4000" dirty="0" err="1"/>
              <a:t>nv</a:t>
            </a:r>
            <a:r>
              <a:rPr lang="en-IN" sz="4000" dirty="0"/>
              <a:t>)){</a:t>
            </a:r>
          </a:p>
          <a:p>
            <a:r>
              <a:rPr lang="en-IN" sz="4000" dirty="0"/>
              <a:t>        min=INT_MAX;</a:t>
            </a:r>
          </a:p>
          <a:p>
            <a:r>
              <a:rPr lang="en-IN" sz="4000" dirty="0"/>
              <a:t>        for(i=0;i&lt;(g-&gt;ne);i++){</a:t>
            </a:r>
          </a:p>
          <a:p>
            <a:r>
              <a:rPr lang="en-IN" sz="4000" dirty="0"/>
              <a:t>            </a:t>
            </a:r>
            <a:r>
              <a:rPr lang="en-IN" sz="4000" dirty="0" err="1"/>
              <a:t>int</a:t>
            </a:r>
            <a:r>
              <a:rPr lang="en-IN" sz="4000" dirty="0"/>
              <a:t> u=g-&gt;e[i].</a:t>
            </a:r>
            <a:r>
              <a:rPr lang="en-IN" sz="4000" dirty="0" err="1"/>
              <a:t>src</a:t>
            </a:r>
            <a:r>
              <a:rPr lang="en-IN" sz="4000" dirty="0"/>
              <a:t>;</a:t>
            </a:r>
          </a:p>
          <a:p>
            <a:r>
              <a:rPr lang="en-IN" sz="4000" dirty="0"/>
              <a:t>            </a:t>
            </a:r>
            <a:r>
              <a:rPr lang="en-IN" sz="4000" dirty="0" err="1"/>
              <a:t>int</a:t>
            </a:r>
            <a:r>
              <a:rPr lang="en-IN" sz="4000" dirty="0"/>
              <a:t> v=g-&gt;e[i].des;</a:t>
            </a:r>
          </a:p>
          <a:p>
            <a:r>
              <a:rPr lang="en-IN" sz="4000" dirty="0"/>
              <a:t>            </a:t>
            </a:r>
            <a:r>
              <a:rPr lang="en-IN" sz="4000" dirty="0" err="1"/>
              <a:t>int</a:t>
            </a:r>
            <a:r>
              <a:rPr lang="en-IN" sz="4000" dirty="0"/>
              <a:t> w=g-&gt;e[i].</a:t>
            </a:r>
            <a:r>
              <a:rPr lang="en-IN" sz="4000" dirty="0" err="1"/>
              <a:t>wt</a:t>
            </a:r>
            <a:r>
              <a:rPr lang="en-IN" sz="4000" dirty="0"/>
              <a:t>;</a:t>
            </a:r>
          </a:p>
          <a:p>
            <a:r>
              <a:rPr lang="en-IN" sz="4000" dirty="0"/>
              <a:t>            </a:t>
            </a:r>
            <a:r>
              <a:rPr lang="en-IN" sz="4000" dirty="0" err="1"/>
              <a:t>int</a:t>
            </a:r>
            <a:r>
              <a:rPr lang="en-IN" sz="4000" dirty="0"/>
              <a:t> x=</a:t>
            </a:r>
            <a:r>
              <a:rPr lang="en-IN" sz="4000" dirty="0" err="1"/>
              <a:t>isInV</a:t>
            </a:r>
            <a:r>
              <a:rPr lang="en-IN" sz="4000" dirty="0"/>
              <a:t>(</a:t>
            </a:r>
            <a:r>
              <a:rPr lang="en-IN" sz="4000" dirty="0" err="1"/>
              <a:t>V,VSize,u</a:t>
            </a:r>
            <a:r>
              <a:rPr lang="en-IN" sz="4000" dirty="0"/>
              <a:t>);</a:t>
            </a:r>
          </a:p>
          <a:p>
            <a:r>
              <a:rPr lang="en-IN" sz="4000" dirty="0"/>
              <a:t>            </a:t>
            </a:r>
            <a:r>
              <a:rPr lang="en-IN" sz="4000" dirty="0" err="1"/>
              <a:t>int</a:t>
            </a:r>
            <a:r>
              <a:rPr lang="en-IN" sz="4000" dirty="0"/>
              <a:t> y=</a:t>
            </a:r>
            <a:r>
              <a:rPr lang="en-IN" sz="4000" dirty="0" err="1"/>
              <a:t>isInV</a:t>
            </a:r>
            <a:r>
              <a:rPr lang="en-IN" sz="4000" dirty="0"/>
              <a:t>(</a:t>
            </a:r>
            <a:r>
              <a:rPr lang="en-IN" sz="4000" dirty="0" err="1"/>
              <a:t>V,VSize,v</a:t>
            </a:r>
            <a:r>
              <a:rPr lang="en-IN" sz="4000" dirty="0"/>
              <a:t>);</a:t>
            </a:r>
          </a:p>
          <a:p>
            <a:r>
              <a:rPr lang="en-IN" sz="4000" dirty="0"/>
              <a:t>            if(x==1 &amp;&amp; y==0 &amp;&amp; (d[u]+w)&lt;min){</a:t>
            </a:r>
          </a:p>
          <a:p>
            <a:r>
              <a:rPr lang="en-IN" sz="4000" dirty="0"/>
              <a:t>                min=d[u]+w;</a:t>
            </a:r>
          </a:p>
          <a:p>
            <a:r>
              <a:rPr lang="en-IN" sz="4000" dirty="0"/>
              <a:t>                </a:t>
            </a:r>
            <a:r>
              <a:rPr lang="en-IN" sz="4000" dirty="0" err="1"/>
              <a:t>tempSrc</a:t>
            </a:r>
            <a:r>
              <a:rPr lang="en-IN" sz="4000" dirty="0"/>
              <a:t>=u;</a:t>
            </a:r>
          </a:p>
          <a:p>
            <a:r>
              <a:rPr lang="en-IN" sz="4000" dirty="0"/>
              <a:t>                </a:t>
            </a:r>
            <a:r>
              <a:rPr lang="en-IN" sz="4000" dirty="0" err="1"/>
              <a:t>tempDest</a:t>
            </a:r>
            <a:r>
              <a:rPr lang="en-IN" sz="4000" dirty="0"/>
              <a:t>=v;</a:t>
            </a:r>
          </a:p>
          <a:p>
            <a:r>
              <a:rPr lang="en-IN" sz="4000" dirty="0"/>
              <a:t>                </a:t>
            </a:r>
            <a:r>
              <a:rPr lang="en-IN" sz="4000" dirty="0" err="1"/>
              <a:t>tempWt</a:t>
            </a:r>
            <a:r>
              <a:rPr lang="en-IN" sz="4000" dirty="0"/>
              <a:t>=w;</a:t>
            </a:r>
          </a:p>
          <a:p>
            <a:r>
              <a:rPr lang="en-IN" sz="4000" dirty="0"/>
              <a:t>            }</a:t>
            </a:r>
          </a:p>
          <a:p>
            <a:r>
              <a:rPr lang="en-IN" sz="4000" dirty="0"/>
              <a:t>        }</a:t>
            </a:r>
          </a:p>
          <a:p>
            <a:r>
              <a:rPr lang="en-IN" sz="4000" dirty="0"/>
              <a:t>        if(min!=INT_MAX){</a:t>
            </a:r>
          </a:p>
          <a:p>
            <a:r>
              <a:rPr lang="en-IN" sz="4000" dirty="0"/>
              <a:t>            V[</a:t>
            </a:r>
            <a:r>
              <a:rPr lang="en-IN" sz="4000" dirty="0" err="1"/>
              <a:t>VSize</a:t>
            </a:r>
            <a:r>
              <a:rPr lang="en-IN" sz="4000" dirty="0"/>
              <a:t>]=</a:t>
            </a:r>
            <a:r>
              <a:rPr lang="en-IN" sz="4000" dirty="0" err="1"/>
              <a:t>tempDest</a:t>
            </a:r>
            <a:r>
              <a:rPr lang="en-IN" sz="4000" dirty="0"/>
              <a:t>;</a:t>
            </a:r>
          </a:p>
          <a:p>
            <a:r>
              <a:rPr lang="en-IN" sz="4000" dirty="0"/>
              <a:t>            </a:t>
            </a:r>
            <a:r>
              <a:rPr lang="en-IN" sz="4000" dirty="0" err="1"/>
              <a:t>VSize</a:t>
            </a:r>
            <a:r>
              <a:rPr lang="en-IN" sz="4000" dirty="0"/>
              <a:t>++;</a:t>
            </a:r>
          </a:p>
          <a:p>
            <a:r>
              <a:rPr lang="en-IN" sz="4000" dirty="0"/>
              <a:t>            d[</a:t>
            </a:r>
            <a:r>
              <a:rPr lang="en-IN" sz="4000" dirty="0" err="1"/>
              <a:t>tempDest</a:t>
            </a:r>
            <a:r>
              <a:rPr lang="en-IN" sz="4000" dirty="0"/>
              <a:t>]=d[</a:t>
            </a:r>
            <a:r>
              <a:rPr lang="en-IN" sz="4000" dirty="0" err="1"/>
              <a:t>tempSrc</a:t>
            </a:r>
            <a:r>
              <a:rPr lang="en-IN" sz="4000" dirty="0"/>
              <a:t>]+</a:t>
            </a:r>
            <a:r>
              <a:rPr lang="en-IN" sz="4000" dirty="0" err="1"/>
              <a:t>tempWt</a:t>
            </a:r>
            <a:r>
              <a:rPr lang="en-IN" sz="4000" dirty="0"/>
              <a:t>;</a:t>
            </a:r>
          </a:p>
          <a:p>
            <a:r>
              <a:rPr lang="en-IN" sz="4000" dirty="0"/>
              <a:t>            j++;</a:t>
            </a:r>
          </a:p>
          <a:p>
            <a:r>
              <a:rPr lang="en-IN" sz="4000" dirty="0"/>
              <a:t>        }</a:t>
            </a:r>
          </a:p>
          <a:p>
            <a:r>
              <a:rPr lang="en-IN" sz="4000" dirty="0"/>
              <a:t>        else{</a:t>
            </a:r>
          </a:p>
          <a:p>
            <a:r>
              <a:rPr lang="en-IN" sz="4000" dirty="0"/>
              <a:t>            j++;</a:t>
            </a:r>
          </a:p>
          <a:p>
            <a:r>
              <a:rPr lang="en-IN" sz="4000" dirty="0"/>
              <a:t>        }</a:t>
            </a:r>
          </a:p>
          <a:p>
            <a:r>
              <a:rPr lang="en-IN" sz="4000" dirty="0"/>
              <a:t>    }</a:t>
            </a:r>
          </a:p>
          <a:p>
            <a:r>
              <a:rPr lang="en-IN" sz="4000" dirty="0"/>
              <a:t>    return d;</a:t>
            </a:r>
          </a:p>
          <a:p>
            <a:r>
              <a:rPr lang="en-IN" sz="4000" dirty="0"/>
              <a:t>}</a:t>
            </a:r>
          </a:p>
          <a:p>
            <a:endParaRPr lang="en-IN" sz="4000" dirty="0"/>
          </a:p>
        </p:txBody>
      </p:sp>
    </p:spTree>
    <p:extLst>
      <p:ext uri="{BB962C8B-B14F-4D97-AF65-F5344CB8AC3E}">
        <p14:creationId xmlns:p14="http://schemas.microsoft.com/office/powerpoint/2010/main" val="996197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52400"/>
            <a:ext cx="7520940" cy="6553200"/>
          </a:xfrm>
        </p:spPr>
        <p:txBody>
          <a:bodyPr>
            <a:normAutofit fontScale="25000" lnSpcReduction="20000"/>
          </a:bodyPr>
          <a:lstStyle/>
          <a:p>
            <a:r>
              <a:rPr lang="en-IN" sz="4000" dirty="0"/>
              <a:t>void </a:t>
            </a:r>
            <a:r>
              <a:rPr lang="en-IN" sz="4000" dirty="0" err="1"/>
              <a:t>johnson</a:t>
            </a:r>
            <a:r>
              <a:rPr lang="en-IN" sz="4000" dirty="0"/>
              <a:t>(</a:t>
            </a:r>
            <a:r>
              <a:rPr lang="en-IN" sz="4000" dirty="0" err="1"/>
              <a:t>struct</a:t>
            </a:r>
            <a:r>
              <a:rPr lang="en-IN" sz="4000" dirty="0"/>
              <a:t> Graph *g){</a:t>
            </a:r>
          </a:p>
          <a:p>
            <a:r>
              <a:rPr lang="en-IN" sz="4000" dirty="0"/>
              <a:t>    </a:t>
            </a:r>
            <a:r>
              <a:rPr lang="en-IN" sz="4000" dirty="0" err="1"/>
              <a:t>struct</a:t>
            </a:r>
            <a:r>
              <a:rPr lang="en-IN" sz="4000" dirty="0"/>
              <a:t> Graph *g1=(</a:t>
            </a:r>
            <a:r>
              <a:rPr lang="en-IN" sz="4000" dirty="0" err="1"/>
              <a:t>struct</a:t>
            </a:r>
            <a:r>
              <a:rPr lang="en-IN" sz="4000" dirty="0"/>
              <a:t> Graph *)</a:t>
            </a:r>
            <a:r>
              <a:rPr lang="en-IN" sz="4000" dirty="0" err="1"/>
              <a:t>malloc</a:t>
            </a:r>
            <a:r>
              <a:rPr lang="en-IN" sz="4000" dirty="0"/>
              <a:t>(</a:t>
            </a:r>
            <a:r>
              <a:rPr lang="en-IN" sz="4000" dirty="0" err="1"/>
              <a:t>sizeof</a:t>
            </a:r>
            <a:r>
              <a:rPr lang="en-IN" sz="4000" dirty="0"/>
              <a:t>(</a:t>
            </a:r>
            <a:r>
              <a:rPr lang="en-IN" sz="4000" dirty="0" err="1"/>
              <a:t>struct</a:t>
            </a:r>
            <a:r>
              <a:rPr lang="en-IN" sz="4000" dirty="0"/>
              <a:t> Graph));</a:t>
            </a:r>
          </a:p>
          <a:p>
            <a:r>
              <a:rPr lang="en-IN" sz="4000" dirty="0"/>
              <a:t>    g1-&gt;</a:t>
            </a:r>
            <a:r>
              <a:rPr lang="en-IN" sz="4000" dirty="0" err="1"/>
              <a:t>nv</a:t>
            </a:r>
            <a:r>
              <a:rPr lang="en-IN" sz="4000" dirty="0"/>
              <a:t>=g-&gt;nv+1;</a:t>
            </a:r>
          </a:p>
          <a:p>
            <a:r>
              <a:rPr lang="en-IN" sz="4000" dirty="0"/>
              <a:t>    g1-&gt;ne=g-&gt;</a:t>
            </a:r>
            <a:r>
              <a:rPr lang="en-IN" sz="4000" dirty="0" err="1"/>
              <a:t>ne+g</a:t>
            </a:r>
            <a:r>
              <a:rPr lang="en-IN" sz="4000" dirty="0"/>
              <a:t>-&gt;</a:t>
            </a:r>
            <a:r>
              <a:rPr lang="en-IN" sz="4000" dirty="0" err="1"/>
              <a:t>nv</a:t>
            </a:r>
            <a:r>
              <a:rPr lang="en-IN" sz="4000" dirty="0"/>
              <a:t>;</a:t>
            </a:r>
          </a:p>
          <a:p>
            <a:r>
              <a:rPr lang="en-IN" sz="4000" dirty="0"/>
              <a:t>    </a:t>
            </a:r>
            <a:r>
              <a:rPr lang="en-IN" sz="4000" dirty="0" err="1"/>
              <a:t>struct</a:t>
            </a:r>
            <a:r>
              <a:rPr lang="en-IN" sz="4000" dirty="0"/>
              <a:t> Edge *edges=(</a:t>
            </a:r>
            <a:r>
              <a:rPr lang="en-IN" sz="4000" dirty="0" err="1"/>
              <a:t>struct</a:t>
            </a:r>
            <a:r>
              <a:rPr lang="en-IN" sz="4000" dirty="0"/>
              <a:t> Edge *)</a:t>
            </a:r>
            <a:r>
              <a:rPr lang="en-IN" sz="4000" dirty="0" err="1"/>
              <a:t>malloc</a:t>
            </a:r>
            <a:r>
              <a:rPr lang="en-IN" sz="4000" dirty="0"/>
              <a:t>((g1-&gt;ne)*</a:t>
            </a:r>
            <a:r>
              <a:rPr lang="en-IN" sz="4000" dirty="0" err="1"/>
              <a:t>sizeof</a:t>
            </a:r>
            <a:r>
              <a:rPr lang="en-IN" sz="4000" dirty="0"/>
              <a:t>(</a:t>
            </a:r>
            <a:r>
              <a:rPr lang="en-IN" sz="4000" dirty="0" err="1"/>
              <a:t>struct</a:t>
            </a:r>
            <a:r>
              <a:rPr lang="en-IN" sz="4000" dirty="0"/>
              <a:t> Edge));</a:t>
            </a:r>
          </a:p>
          <a:p>
            <a:r>
              <a:rPr lang="en-IN" sz="4000" dirty="0"/>
              <a:t>    g1-&gt;e=edges;</a:t>
            </a:r>
          </a:p>
          <a:p>
            <a:r>
              <a:rPr lang="en-IN" sz="4000" dirty="0"/>
              <a:t>    </a:t>
            </a:r>
            <a:r>
              <a:rPr lang="en-IN" sz="4000" dirty="0" err="1"/>
              <a:t>int</a:t>
            </a:r>
            <a:r>
              <a:rPr lang="en-IN" sz="4000" dirty="0"/>
              <a:t> </a:t>
            </a:r>
            <a:r>
              <a:rPr lang="en-IN" sz="4000" dirty="0" err="1"/>
              <a:t>i,j</a:t>
            </a:r>
            <a:r>
              <a:rPr lang="en-IN" sz="4000" dirty="0"/>
              <a:t>;</a:t>
            </a:r>
          </a:p>
          <a:p>
            <a:r>
              <a:rPr lang="en-IN" sz="4000" dirty="0"/>
              <a:t>    for(i=0;i&lt;(g-&gt;ne);i++){</a:t>
            </a:r>
          </a:p>
          <a:p>
            <a:r>
              <a:rPr lang="en-IN" sz="4000" dirty="0"/>
              <a:t>        g1-&gt;e[i].</a:t>
            </a:r>
            <a:r>
              <a:rPr lang="en-IN" sz="4000" dirty="0" err="1"/>
              <a:t>src</a:t>
            </a:r>
            <a:r>
              <a:rPr lang="en-IN" sz="4000" dirty="0"/>
              <a:t>=g-&gt;e[i].</a:t>
            </a:r>
            <a:r>
              <a:rPr lang="en-IN" sz="4000" dirty="0" err="1"/>
              <a:t>src</a:t>
            </a:r>
            <a:r>
              <a:rPr lang="en-IN" sz="4000" dirty="0"/>
              <a:t>;</a:t>
            </a:r>
          </a:p>
          <a:p>
            <a:r>
              <a:rPr lang="en-IN" sz="4000" dirty="0"/>
              <a:t>        g1-&gt;e[i].des=g-&gt;e[i].des;</a:t>
            </a:r>
          </a:p>
          <a:p>
            <a:r>
              <a:rPr lang="en-IN" sz="4000" dirty="0"/>
              <a:t>        g1-&gt;e[i].</a:t>
            </a:r>
            <a:r>
              <a:rPr lang="en-IN" sz="4000" dirty="0" err="1"/>
              <a:t>wt</a:t>
            </a:r>
            <a:r>
              <a:rPr lang="en-IN" sz="4000" dirty="0"/>
              <a:t>=g-&gt;e[i].</a:t>
            </a:r>
            <a:r>
              <a:rPr lang="en-IN" sz="4000" dirty="0" err="1"/>
              <a:t>wt</a:t>
            </a:r>
            <a:r>
              <a:rPr lang="en-IN" sz="4000" dirty="0"/>
              <a:t>;</a:t>
            </a:r>
          </a:p>
          <a:p>
            <a:r>
              <a:rPr lang="en-IN" sz="4000" dirty="0"/>
              <a:t>    }</a:t>
            </a:r>
          </a:p>
          <a:p>
            <a:r>
              <a:rPr lang="en-IN" sz="4000" dirty="0"/>
              <a:t>    for(i=(g-&gt;ne);i&lt;(g1-&gt;ne);i++){</a:t>
            </a:r>
          </a:p>
          <a:p>
            <a:r>
              <a:rPr lang="en-IN" sz="4000" dirty="0"/>
              <a:t>        g1-&gt;e[i].</a:t>
            </a:r>
            <a:r>
              <a:rPr lang="en-IN" sz="4000" dirty="0" err="1"/>
              <a:t>src</a:t>
            </a:r>
            <a:r>
              <a:rPr lang="en-IN" sz="4000" dirty="0"/>
              <a:t>=g-&gt;</a:t>
            </a:r>
            <a:r>
              <a:rPr lang="en-IN" sz="4000" dirty="0" err="1"/>
              <a:t>nv</a:t>
            </a:r>
            <a:r>
              <a:rPr lang="en-IN" sz="4000" dirty="0"/>
              <a:t>;</a:t>
            </a:r>
          </a:p>
          <a:p>
            <a:r>
              <a:rPr lang="en-IN" sz="4000" dirty="0"/>
              <a:t>        g1-&gt;e[i].des=i-(g-&gt;ne);</a:t>
            </a:r>
          </a:p>
          <a:p>
            <a:r>
              <a:rPr lang="en-IN" sz="4000" dirty="0"/>
              <a:t>        g1-&gt;e[i].</a:t>
            </a:r>
            <a:r>
              <a:rPr lang="en-IN" sz="4000" dirty="0" err="1"/>
              <a:t>wt</a:t>
            </a:r>
            <a:r>
              <a:rPr lang="en-IN" sz="4000" dirty="0"/>
              <a:t>=0;</a:t>
            </a:r>
          </a:p>
          <a:p>
            <a:r>
              <a:rPr lang="en-IN" sz="4000" dirty="0"/>
              <a:t>    }</a:t>
            </a:r>
          </a:p>
          <a:p>
            <a:r>
              <a:rPr lang="en-IN" sz="4000" dirty="0"/>
              <a:t>    </a:t>
            </a:r>
            <a:r>
              <a:rPr lang="en-IN" sz="4000" dirty="0" err="1"/>
              <a:t>int</a:t>
            </a:r>
            <a:r>
              <a:rPr lang="en-IN" sz="4000" dirty="0"/>
              <a:t> *h=</a:t>
            </a:r>
            <a:r>
              <a:rPr lang="en-IN" sz="4000" dirty="0" err="1"/>
              <a:t>bellmanFord</a:t>
            </a:r>
            <a:r>
              <a:rPr lang="en-IN" sz="4000" dirty="0"/>
              <a:t>(g1,g-&gt;</a:t>
            </a:r>
            <a:r>
              <a:rPr lang="en-IN" sz="4000" dirty="0" err="1"/>
              <a:t>nv</a:t>
            </a:r>
            <a:r>
              <a:rPr lang="en-IN" sz="4000" dirty="0"/>
              <a:t>);</a:t>
            </a:r>
          </a:p>
          <a:p>
            <a:r>
              <a:rPr lang="en-IN" sz="4000" dirty="0"/>
              <a:t>    for(i=0;i&lt;(g-&gt;ne);i++){</a:t>
            </a:r>
          </a:p>
          <a:p>
            <a:r>
              <a:rPr lang="en-IN" sz="4000" dirty="0"/>
              <a:t>        </a:t>
            </a:r>
            <a:r>
              <a:rPr lang="en-IN" sz="4000" dirty="0" err="1"/>
              <a:t>int</a:t>
            </a:r>
            <a:r>
              <a:rPr lang="en-IN" sz="4000" dirty="0"/>
              <a:t> u=g-&gt;e[i].</a:t>
            </a:r>
            <a:r>
              <a:rPr lang="en-IN" sz="4000" dirty="0" err="1"/>
              <a:t>src</a:t>
            </a:r>
            <a:r>
              <a:rPr lang="en-IN" sz="4000" dirty="0"/>
              <a:t>;</a:t>
            </a:r>
          </a:p>
          <a:p>
            <a:r>
              <a:rPr lang="en-IN" sz="4000" dirty="0"/>
              <a:t>        </a:t>
            </a:r>
            <a:r>
              <a:rPr lang="en-IN" sz="4000" dirty="0" err="1"/>
              <a:t>int</a:t>
            </a:r>
            <a:r>
              <a:rPr lang="en-IN" sz="4000" dirty="0"/>
              <a:t> v=g-&gt;e[i].des;</a:t>
            </a:r>
          </a:p>
          <a:p>
            <a:r>
              <a:rPr lang="en-IN" sz="4000" dirty="0"/>
              <a:t>        g-&gt;e[i].</a:t>
            </a:r>
            <a:r>
              <a:rPr lang="en-IN" sz="4000" dirty="0" err="1"/>
              <a:t>wt</a:t>
            </a:r>
            <a:r>
              <a:rPr lang="en-IN" sz="4000" dirty="0"/>
              <a:t>+=h[u]-h[v];</a:t>
            </a:r>
          </a:p>
          <a:p>
            <a:r>
              <a:rPr lang="en-IN" sz="4000" dirty="0"/>
              <a:t>    }</a:t>
            </a:r>
          </a:p>
          <a:p>
            <a:r>
              <a:rPr lang="en-IN" sz="4000" dirty="0"/>
              <a:t>    for(i=0;i&lt;(g-&gt;</a:t>
            </a:r>
            <a:r>
              <a:rPr lang="en-IN" sz="4000" dirty="0" err="1"/>
              <a:t>nv</a:t>
            </a:r>
            <a:r>
              <a:rPr lang="en-IN" sz="4000" dirty="0"/>
              <a:t>);i++){</a:t>
            </a:r>
          </a:p>
          <a:p>
            <a:r>
              <a:rPr lang="en-IN" sz="4000" dirty="0"/>
              <a:t>        </a:t>
            </a:r>
            <a:r>
              <a:rPr lang="en-IN" sz="4000" dirty="0" err="1"/>
              <a:t>int</a:t>
            </a:r>
            <a:r>
              <a:rPr lang="en-IN" sz="4000" dirty="0"/>
              <a:t> *d=</a:t>
            </a:r>
            <a:r>
              <a:rPr lang="en-IN" sz="4000" dirty="0" err="1"/>
              <a:t>dijkstra</a:t>
            </a:r>
            <a:r>
              <a:rPr lang="en-IN" sz="4000" dirty="0"/>
              <a:t>(</a:t>
            </a:r>
            <a:r>
              <a:rPr lang="en-IN" sz="4000" dirty="0" err="1"/>
              <a:t>g,i</a:t>
            </a:r>
            <a:r>
              <a:rPr lang="en-IN" sz="4000" dirty="0"/>
              <a:t>);</a:t>
            </a:r>
          </a:p>
          <a:p>
            <a:r>
              <a:rPr lang="en-IN" sz="4000" dirty="0"/>
              <a:t>        for(j=0;j&lt;(g-&gt;</a:t>
            </a:r>
            <a:r>
              <a:rPr lang="en-IN" sz="4000" dirty="0" err="1"/>
              <a:t>nv</a:t>
            </a:r>
            <a:r>
              <a:rPr lang="en-IN" sz="4000" dirty="0"/>
              <a:t>);j++){</a:t>
            </a:r>
          </a:p>
          <a:p>
            <a:r>
              <a:rPr lang="en-IN" sz="4000" dirty="0"/>
              <a:t>            if(d[j]!=INT_MAX){</a:t>
            </a:r>
          </a:p>
          <a:p>
            <a:r>
              <a:rPr lang="en-IN" sz="4000" dirty="0"/>
              <a:t>                </a:t>
            </a:r>
            <a:r>
              <a:rPr lang="en-IN" sz="4000" dirty="0" err="1"/>
              <a:t>printf</a:t>
            </a:r>
            <a:r>
              <a:rPr lang="en-IN" sz="4000" dirty="0"/>
              <a:t>("Shortest path from source %d to destination %d is of length %d\n",</a:t>
            </a:r>
            <a:r>
              <a:rPr lang="en-IN" sz="4000" dirty="0" err="1"/>
              <a:t>i,j,d</a:t>
            </a:r>
            <a:r>
              <a:rPr lang="en-IN" sz="4000" dirty="0"/>
              <a:t>[j]-h[i]+h[j]);</a:t>
            </a:r>
          </a:p>
          <a:p>
            <a:r>
              <a:rPr lang="en-IN" sz="4000" dirty="0"/>
              <a:t>            </a:t>
            </a:r>
            <a:r>
              <a:rPr lang="en-IN" sz="4000" dirty="0" smtClean="0"/>
              <a:t>}</a:t>
            </a:r>
            <a:endParaRPr lang="en-IN" sz="4000" dirty="0"/>
          </a:p>
        </p:txBody>
      </p:sp>
    </p:spTree>
    <p:extLst>
      <p:ext uri="{BB962C8B-B14F-4D97-AF65-F5344CB8AC3E}">
        <p14:creationId xmlns:p14="http://schemas.microsoft.com/office/powerpoint/2010/main" val="42489169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228600"/>
            <a:ext cx="7520940" cy="6400800"/>
          </a:xfrm>
        </p:spPr>
        <p:txBody>
          <a:bodyPr>
            <a:normAutofit/>
          </a:bodyPr>
          <a:lstStyle/>
          <a:p>
            <a:r>
              <a:rPr lang="en-IN" dirty="0"/>
              <a:t> else{</a:t>
            </a:r>
          </a:p>
          <a:p>
            <a:r>
              <a:rPr lang="en-IN" dirty="0"/>
              <a:t>                </a:t>
            </a:r>
            <a:r>
              <a:rPr lang="en-IN" dirty="0" err="1"/>
              <a:t>printf</a:t>
            </a:r>
            <a:r>
              <a:rPr lang="en-IN" dirty="0"/>
              <a:t>("There does not exist a path from source %d to destination %d \n",</a:t>
            </a:r>
            <a:r>
              <a:rPr lang="en-IN" dirty="0" err="1"/>
              <a:t>i,j</a:t>
            </a:r>
            <a:r>
              <a:rPr lang="en-IN" dirty="0"/>
              <a:t>);</a:t>
            </a:r>
          </a:p>
          <a:p>
            <a:r>
              <a:rPr lang="en-IN" dirty="0"/>
              <a:t>            }</a:t>
            </a:r>
          </a:p>
          <a:p>
            <a:r>
              <a:rPr lang="en-IN" dirty="0"/>
              <a:t>        }</a:t>
            </a:r>
          </a:p>
          <a:p>
            <a:r>
              <a:rPr lang="en-IN" dirty="0"/>
              <a:t>        </a:t>
            </a:r>
            <a:r>
              <a:rPr lang="en-IN" dirty="0" err="1"/>
              <a:t>printf</a:t>
            </a:r>
            <a:r>
              <a:rPr lang="en-IN" dirty="0"/>
              <a:t>("\n");</a:t>
            </a:r>
          </a:p>
          <a:p>
            <a:r>
              <a:rPr lang="en-IN" dirty="0"/>
              <a:t>    }</a:t>
            </a:r>
          </a:p>
          <a:p>
            <a:r>
              <a:rPr lang="en-IN" dirty="0"/>
              <a:t>}</a:t>
            </a:r>
          </a:p>
          <a:p>
            <a:endParaRPr lang="en-IN" dirty="0"/>
          </a:p>
          <a:p>
            <a:r>
              <a:rPr lang="en-IN" dirty="0" err="1"/>
              <a:t>int</a:t>
            </a:r>
            <a:r>
              <a:rPr lang="en-IN" dirty="0"/>
              <a:t> main(){</a:t>
            </a:r>
          </a:p>
          <a:p>
            <a:r>
              <a:rPr lang="en-IN" dirty="0"/>
              <a:t>    </a:t>
            </a:r>
            <a:r>
              <a:rPr lang="en-IN" dirty="0" err="1"/>
              <a:t>int</a:t>
            </a:r>
            <a:r>
              <a:rPr lang="en-IN" dirty="0"/>
              <a:t> </a:t>
            </a:r>
            <a:r>
              <a:rPr lang="en-IN" dirty="0" err="1"/>
              <a:t>n,m</a:t>
            </a:r>
            <a:r>
              <a:rPr lang="en-IN" dirty="0"/>
              <a:t>;</a:t>
            </a:r>
          </a:p>
          <a:p>
            <a:r>
              <a:rPr lang="en-IN" dirty="0"/>
              <a:t>    </a:t>
            </a:r>
            <a:r>
              <a:rPr lang="en-IN" dirty="0" err="1"/>
              <a:t>printf</a:t>
            </a:r>
            <a:r>
              <a:rPr lang="en-IN" dirty="0"/>
              <a:t>("Enter number of vertices and edges in the graph \n");</a:t>
            </a:r>
          </a:p>
          <a:p>
            <a:r>
              <a:rPr lang="en-IN" dirty="0"/>
              <a:t>    </a:t>
            </a:r>
            <a:r>
              <a:rPr lang="en-IN" dirty="0" err="1"/>
              <a:t>scanf</a:t>
            </a:r>
            <a:r>
              <a:rPr lang="en-IN" dirty="0"/>
              <a:t>("%d %</a:t>
            </a:r>
            <a:r>
              <a:rPr lang="en-IN" dirty="0" err="1"/>
              <a:t>d",&amp;n,&amp;m</a:t>
            </a:r>
            <a:r>
              <a:rPr lang="en-IN" dirty="0"/>
              <a:t>);</a:t>
            </a:r>
          </a:p>
          <a:p>
            <a:r>
              <a:rPr lang="en-IN" dirty="0"/>
              <a:t>    </a:t>
            </a:r>
            <a:r>
              <a:rPr lang="en-IN" dirty="0" err="1"/>
              <a:t>struct</a:t>
            </a:r>
            <a:r>
              <a:rPr lang="en-IN" dirty="0"/>
              <a:t> Graph *g=(</a:t>
            </a:r>
            <a:r>
              <a:rPr lang="en-IN" dirty="0" err="1"/>
              <a:t>struct</a:t>
            </a:r>
            <a:r>
              <a:rPr lang="en-IN" dirty="0"/>
              <a:t> Graph *)</a:t>
            </a:r>
            <a:r>
              <a:rPr lang="en-IN" dirty="0" err="1"/>
              <a:t>malloc</a:t>
            </a:r>
            <a:r>
              <a:rPr lang="en-IN" dirty="0"/>
              <a:t>(</a:t>
            </a:r>
            <a:r>
              <a:rPr lang="en-IN" dirty="0" err="1"/>
              <a:t>sizeof</a:t>
            </a:r>
            <a:r>
              <a:rPr lang="en-IN" dirty="0"/>
              <a:t>(</a:t>
            </a:r>
            <a:r>
              <a:rPr lang="en-IN" dirty="0" err="1"/>
              <a:t>struct</a:t>
            </a:r>
            <a:r>
              <a:rPr lang="en-IN" dirty="0"/>
              <a:t> Graph));</a:t>
            </a:r>
          </a:p>
          <a:p>
            <a:r>
              <a:rPr lang="en-IN" dirty="0"/>
              <a:t>    </a:t>
            </a:r>
            <a:r>
              <a:rPr lang="en-IN" dirty="0" err="1"/>
              <a:t>createGraph</a:t>
            </a:r>
            <a:r>
              <a:rPr lang="en-IN" dirty="0"/>
              <a:t>(</a:t>
            </a:r>
            <a:r>
              <a:rPr lang="en-IN" dirty="0" err="1"/>
              <a:t>g,n,m</a:t>
            </a:r>
            <a:r>
              <a:rPr lang="en-IN" dirty="0"/>
              <a:t>);</a:t>
            </a:r>
          </a:p>
          <a:p>
            <a:r>
              <a:rPr lang="en-IN" dirty="0"/>
              <a:t>    </a:t>
            </a:r>
            <a:r>
              <a:rPr lang="en-IN" dirty="0" err="1"/>
              <a:t>johnson</a:t>
            </a:r>
            <a:r>
              <a:rPr lang="en-IN" dirty="0"/>
              <a:t>(g);</a:t>
            </a:r>
          </a:p>
          <a:p>
            <a:r>
              <a:rPr lang="en-IN" dirty="0"/>
              <a:t>    return 0;</a:t>
            </a:r>
          </a:p>
          <a:p>
            <a:r>
              <a:rPr lang="en-IN" dirty="0"/>
              <a:t>}</a:t>
            </a:r>
          </a:p>
          <a:p>
            <a:endParaRPr lang="en-IN" dirty="0"/>
          </a:p>
          <a:p>
            <a:endParaRPr lang="en-IN" dirty="0"/>
          </a:p>
        </p:txBody>
      </p:sp>
    </p:spTree>
    <p:extLst>
      <p:ext uri="{BB962C8B-B14F-4D97-AF65-F5344CB8AC3E}">
        <p14:creationId xmlns:p14="http://schemas.microsoft.com/office/powerpoint/2010/main" val="3448828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730" y="152400"/>
            <a:ext cx="7520940" cy="548640"/>
          </a:xfrm>
        </p:spPr>
        <p:txBody>
          <a:bodyPr/>
          <a:lstStyle/>
          <a:p>
            <a:pPr algn="ctr"/>
            <a:r>
              <a:rPr lang="en-IN" dirty="0" smtClean="0"/>
              <a:t>OUTPUT</a:t>
            </a:r>
            <a:endParaRPr lang="en-IN" dirty="0"/>
          </a:p>
        </p:txBody>
      </p:sp>
      <p:pic>
        <p:nvPicPr>
          <p:cNvPr id="4098" name="Picture 2" descr="C:\Users\Biplab\Downloads\John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8077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3439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8229600" cy="609600"/>
          </a:xfrm>
        </p:spPr>
        <p:txBody>
          <a:bodyPr>
            <a:normAutofit fontScale="90000"/>
          </a:bodyPr>
          <a:lstStyle/>
          <a:p>
            <a:r>
              <a:rPr lang="en-IN" dirty="0" smtClean="0"/>
              <a:t>EXAMPLE</a:t>
            </a:r>
            <a:endParaRPr lang="en-IN" dirty="0"/>
          </a:p>
        </p:txBody>
      </p:sp>
      <p:sp>
        <p:nvSpPr>
          <p:cNvPr id="4" name="Text Placeholder 3"/>
          <p:cNvSpPr>
            <a:spLocks noGrp="1"/>
          </p:cNvSpPr>
          <p:nvPr>
            <p:ph type="subTitle" idx="1"/>
          </p:nvPr>
        </p:nvSpPr>
        <p:spPr>
          <a:xfrm>
            <a:off x="762000" y="5257800"/>
            <a:ext cx="7620000" cy="1219200"/>
          </a:xfrm>
        </p:spPr>
        <p:txBody>
          <a:bodyPr>
            <a:normAutofit fontScale="92500" lnSpcReduction="10000"/>
          </a:bodyPr>
          <a:lstStyle/>
          <a:p>
            <a:r>
              <a:rPr lang="en-IN" dirty="0" smtClean="0"/>
              <a:t>Consider the following weighted directed graph . We are going to find shortest path between every pair of vertices in the graph. </a:t>
            </a:r>
            <a:endParaRPr lang="en-IN" dirty="0"/>
          </a:p>
        </p:txBody>
      </p:sp>
      <p:pic>
        <p:nvPicPr>
          <p:cNvPr id="5" name="Picture Placeholder 4"/>
          <p:cNvPicPr>
            <a:picLocks noGrp="1" noChangeAspect="1"/>
          </p:cNvPicPr>
          <p:nvPr>
            <p:ph type="pic" idx="4294967295"/>
          </p:nvPr>
        </p:nvPicPr>
        <p:blipFill>
          <a:blip r:embed="rId2">
            <a:extLst>
              <a:ext uri="{28A0092B-C50C-407E-A947-70E740481C1C}">
                <a14:useLocalDpi xmlns:a14="http://schemas.microsoft.com/office/drawing/2010/main" val="0"/>
              </a:ext>
            </a:extLst>
          </a:blip>
          <a:srcRect t="4178" b="4178"/>
          <a:stretch>
            <a:fillRect/>
          </a:stretch>
        </p:blipFill>
        <p:spPr>
          <a:xfrm>
            <a:off x="1828800" y="914400"/>
            <a:ext cx="5486400" cy="3962400"/>
          </a:xfrm>
        </p:spPr>
      </p:pic>
    </p:spTree>
    <p:extLst>
      <p:ext uri="{BB962C8B-B14F-4D97-AF65-F5344CB8AC3E}">
        <p14:creationId xmlns:p14="http://schemas.microsoft.com/office/powerpoint/2010/main" val="3381171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34000"/>
          </a:xfrm>
        </p:spPr>
        <p:txBody>
          <a:bodyPr>
            <a:normAutofit/>
          </a:bodyPr>
          <a:lstStyle/>
          <a:p>
            <a:pPr lvl="1"/>
            <a:r>
              <a:rPr lang="en-IN" sz="2400" dirty="0" smtClean="0"/>
              <a:t> </a:t>
            </a:r>
            <a:r>
              <a:rPr lang="en-IN" sz="2400" dirty="0" err="1" smtClean="0"/>
              <a:t>min_heap.add_with_priority</a:t>
            </a:r>
            <a:r>
              <a:rPr lang="en-IN" sz="2400" dirty="0" smtClean="0"/>
              <a:t> (V, </a:t>
            </a:r>
            <a:r>
              <a:rPr lang="en-IN" sz="2400" dirty="0" err="1" smtClean="0"/>
              <a:t>prev</a:t>
            </a:r>
            <a:r>
              <a:rPr lang="en-IN" sz="2400" dirty="0" smtClean="0"/>
              <a:t> [v], d[v])	</a:t>
            </a:r>
            <a:r>
              <a:rPr lang="en-IN" sz="2400" dirty="0"/>
              <a:t> </a:t>
            </a:r>
            <a:r>
              <a:rPr lang="en-IN" sz="2400" dirty="0" smtClean="0"/>
              <a:t>     -O(</a:t>
            </a:r>
            <a:r>
              <a:rPr lang="en-IN" sz="2400" dirty="0" err="1" smtClean="0"/>
              <a:t>logV</a:t>
            </a:r>
            <a:r>
              <a:rPr lang="en-IN" sz="2400" dirty="0" smtClean="0"/>
              <a:t>)</a:t>
            </a:r>
          </a:p>
          <a:p>
            <a:pPr lvl="1"/>
            <a:r>
              <a:rPr lang="en-IN" sz="2400" dirty="0" smtClean="0"/>
              <a:t> While (</a:t>
            </a:r>
            <a:r>
              <a:rPr lang="en-IN" sz="2400" dirty="0" err="1" smtClean="0"/>
              <a:t>min_heap</a:t>
            </a:r>
            <a:r>
              <a:rPr lang="en-IN" sz="2400" dirty="0" smtClean="0"/>
              <a:t> is not empty)</a:t>
            </a:r>
          </a:p>
          <a:p>
            <a:pPr marL="0" lvl="1" indent="0">
              <a:buNone/>
            </a:pPr>
            <a:r>
              <a:rPr lang="en-IN" sz="2400" dirty="0"/>
              <a:t>	</a:t>
            </a:r>
            <a:r>
              <a:rPr lang="en-IN" sz="2400" dirty="0" smtClean="0"/>
              <a:t>u=</a:t>
            </a:r>
            <a:r>
              <a:rPr lang="en-IN" sz="2400" dirty="0" err="1" smtClean="0"/>
              <a:t>extract_min</a:t>
            </a:r>
            <a:r>
              <a:rPr lang="en-IN" sz="2400" dirty="0" smtClean="0"/>
              <a:t>				      -O(V)</a:t>
            </a:r>
          </a:p>
          <a:p>
            <a:pPr marL="0" lvl="1" indent="0">
              <a:buNone/>
            </a:pPr>
            <a:r>
              <a:rPr lang="en-IN" sz="2400" dirty="0"/>
              <a:t>	</a:t>
            </a:r>
            <a:r>
              <a:rPr lang="en-IN" sz="2400" dirty="0" smtClean="0"/>
              <a:t>for (each </a:t>
            </a:r>
            <a:r>
              <a:rPr lang="en-IN" sz="2400" dirty="0" err="1" smtClean="0"/>
              <a:t>neibour</a:t>
            </a:r>
            <a:r>
              <a:rPr lang="en-IN" sz="2400" dirty="0" smtClean="0"/>
              <a:t> v of u)			      -O(V)</a:t>
            </a:r>
          </a:p>
          <a:p>
            <a:pPr marL="0" lvl="1" indent="0">
              <a:buNone/>
            </a:pPr>
            <a:r>
              <a:rPr lang="en-IN" sz="2400" dirty="0"/>
              <a:t>	</a:t>
            </a:r>
            <a:r>
              <a:rPr lang="en-IN" sz="2400" dirty="0" smtClean="0"/>
              <a:t>	temp=d[u]+length(</a:t>
            </a:r>
            <a:r>
              <a:rPr lang="en-IN" sz="2400" dirty="0" err="1" smtClean="0"/>
              <a:t>u,v</a:t>
            </a:r>
            <a:r>
              <a:rPr lang="en-IN" sz="2400" dirty="0" smtClean="0"/>
              <a:t>)		      -O(V+E)</a:t>
            </a:r>
          </a:p>
          <a:p>
            <a:pPr marL="0" lvl="1" indent="0">
              <a:buNone/>
            </a:pPr>
            <a:r>
              <a:rPr lang="en-IN" sz="2400" dirty="0"/>
              <a:t>	</a:t>
            </a:r>
            <a:r>
              <a:rPr lang="en-IN" sz="2400" dirty="0" smtClean="0"/>
              <a:t>	if(temp&lt;d[v])				      -O(V+E)</a:t>
            </a:r>
          </a:p>
          <a:p>
            <a:pPr marL="0" lvl="1" indent="0">
              <a:buNone/>
            </a:pPr>
            <a:r>
              <a:rPr lang="en-IN" sz="2400" dirty="0"/>
              <a:t>	</a:t>
            </a:r>
            <a:r>
              <a:rPr lang="en-IN" sz="2400" dirty="0" smtClean="0"/>
              <a:t>		d[v]=temp			      -O(V+E)</a:t>
            </a:r>
          </a:p>
          <a:p>
            <a:pPr marL="0" lvl="1" indent="0">
              <a:buNone/>
            </a:pPr>
            <a:r>
              <a:rPr lang="en-IN" sz="2400" dirty="0"/>
              <a:t>	</a:t>
            </a:r>
            <a:r>
              <a:rPr lang="en-IN" sz="2400" dirty="0" smtClean="0"/>
              <a:t>		</a:t>
            </a:r>
            <a:r>
              <a:rPr lang="en-IN" sz="2400" dirty="0" err="1" smtClean="0"/>
              <a:t>prev</a:t>
            </a:r>
            <a:r>
              <a:rPr lang="en-IN" sz="2400" dirty="0" smtClean="0"/>
              <a:t>[v]=u			      -O(V+E)</a:t>
            </a:r>
          </a:p>
          <a:p>
            <a:pPr marL="0" lvl="1" indent="0">
              <a:buNone/>
            </a:pPr>
            <a:r>
              <a:rPr lang="en-IN" sz="2400" dirty="0"/>
              <a:t>	</a:t>
            </a:r>
            <a:r>
              <a:rPr lang="en-IN" sz="2400" dirty="0" err="1" smtClean="0"/>
              <a:t>min_heap.decrease_priority</a:t>
            </a:r>
            <a:r>
              <a:rPr lang="en-IN" sz="2400" dirty="0" smtClean="0"/>
              <a:t>(</a:t>
            </a:r>
            <a:r>
              <a:rPr lang="en-IN" sz="2400" dirty="0" err="1" smtClean="0"/>
              <a:t>v,temp</a:t>
            </a:r>
            <a:r>
              <a:rPr lang="en-IN" sz="2400" dirty="0" smtClean="0"/>
              <a:t>)	      -O(</a:t>
            </a:r>
            <a:r>
              <a:rPr lang="en-IN" sz="2400" dirty="0" err="1" smtClean="0"/>
              <a:t>VlogV</a:t>
            </a:r>
            <a:r>
              <a:rPr lang="en-IN" sz="2400" dirty="0" smtClean="0"/>
              <a:t>)</a:t>
            </a:r>
          </a:p>
          <a:p>
            <a:pPr lvl="1"/>
            <a:r>
              <a:rPr lang="en-IN" sz="2400" dirty="0" smtClean="0"/>
              <a:t> </a:t>
            </a:r>
            <a:r>
              <a:rPr lang="en-IN" sz="2400" dirty="0"/>
              <a:t>return d</a:t>
            </a:r>
            <a:r>
              <a:rPr lang="en-IN" sz="2400" dirty="0" smtClean="0"/>
              <a:t>[], </a:t>
            </a:r>
            <a:r>
              <a:rPr lang="en-IN" sz="2400" dirty="0" err="1" smtClean="0"/>
              <a:t>prev</a:t>
            </a:r>
            <a:r>
              <a:rPr lang="en-IN" sz="2400" dirty="0" smtClean="0"/>
              <a:t>[]</a:t>
            </a:r>
            <a:endParaRPr lang="en-IN" sz="2400" dirty="0"/>
          </a:p>
        </p:txBody>
      </p:sp>
    </p:spTree>
    <p:extLst>
      <p:ext uri="{BB962C8B-B14F-4D97-AF65-F5344CB8AC3E}">
        <p14:creationId xmlns:p14="http://schemas.microsoft.com/office/powerpoint/2010/main" val="23921347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066800" y="4648200"/>
            <a:ext cx="7450138" cy="1901952"/>
          </a:xfrm>
        </p:spPr>
        <p:txBody>
          <a:bodyPr>
            <a:normAutofit/>
          </a:bodyPr>
          <a:lstStyle/>
          <a:p>
            <a:r>
              <a:rPr lang="en-IN" sz="2000" dirty="0" smtClean="0"/>
              <a:t>Add an extra vertex 4 to the graph and add extra edges of weight 0 from that vertex to every other vertex. Now apply </a:t>
            </a:r>
            <a:r>
              <a:rPr lang="en-IN" sz="2000" dirty="0" err="1" smtClean="0"/>
              <a:t>belmanford</a:t>
            </a:r>
            <a:r>
              <a:rPr lang="en-IN" sz="2000" dirty="0" smtClean="0"/>
              <a:t> algorithm to this graph to find shortest paths considering the new vertex as the source.</a:t>
            </a:r>
            <a:endParaRPr lang="en-IN" sz="2000" dirty="0"/>
          </a:p>
        </p:txBody>
      </p:sp>
      <p:pic>
        <p:nvPicPr>
          <p:cNvPr id="7170" name="Picture 2" descr="C:\Users\Biplab\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
            <a:ext cx="7602538"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0068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62000" y="4572000"/>
            <a:ext cx="7924800" cy="1901952"/>
          </a:xfrm>
        </p:spPr>
        <p:txBody>
          <a:bodyPr>
            <a:normAutofit/>
          </a:bodyPr>
          <a:lstStyle/>
          <a:p>
            <a:r>
              <a:rPr lang="en-IN" sz="2000" dirty="0" smtClean="0"/>
              <a:t>The </a:t>
            </a:r>
            <a:r>
              <a:rPr lang="en-IN" sz="2000" dirty="0" err="1"/>
              <a:t>B</a:t>
            </a:r>
            <a:r>
              <a:rPr lang="en-IN" sz="2000" dirty="0" err="1" smtClean="0"/>
              <a:t>elman</a:t>
            </a:r>
            <a:r>
              <a:rPr lang="en-IN" sz="2000" dirty="0" smtClean="0"/>
              <a:t>-Ford algorithm will return the above graph with shortest path as indicated by the values near the vertices. Then we have to update the weight of each edge in the original graph using the </a:t>
            </a:r>
            <a:r>
              <a:rPr lang="en-IN" sz="2000" dirty="0"/>
              <a:t>formula </a:t>
            </a:r>
            <a:r>
              <a:rPr lang="en-IN" sz="2000" dirty="0" smtClean="0"/>
              <a:t>weight </a:t>
            </a:r>
            <a:r>
              <a:rPr lang="en-IN" sz="2000" dirty="0"/>
              <a:t>(</a:t>
            </a:r>
            <a:r>
              <a:rPr lang="en-IN" sz="2000" dirty="0" err="1"/>
              <a:t>u,v</a:t>
            </a:r>
            <a:r>
              <a:rPr lang="en-IN" sz="2000" dirty="0" smtClean="0"/>
              <a:t>)=weight(</a:t>
            </a:r>
            <a:r>
              <a:rPr lang="en-IN" sz="2000" dirty="0" err="1" smtClean="0"/>
              <a:t>u,v</a:t>
            </a:r>
            <a:r>
              <a:rPr lang="en-IN" sz="2000" dirty="0" smtClean="0"/>
              <a:t>)+h[u</a:t>
            </a:r>
            <a:r>
              <a:rPr lang="en-IN" sz="2000" dirty="0"/>
              <a:t>]-h[v</a:t>
            </a:r>
            <a:r>
              <a:rPr lang="en-IN" sz="2000" dirty="0" smtClean="0"/>
              <a:t>]. Now apply </a:t>
            </a:r>
            <a:r>
              <a:rPr lang="en-IN" sz="2000" dirty="0" err="1" smtClean="0"/>
              <a:t>dijkstra</a:t>
            </a:r>
            <a:r>
              <a:rPr lang="en-IN" sz="2000" dirty="0" smtClean="0"/>
              <a:t> algorithm </a:t>
            </a:r>
            <a:endParaRPr lang="en-IN" sz="2000" dirty="0"/>
          </a:p>
        </p:txBody>
      </p:sp>
      <p:pic>
        <p:nvPicPr>
          <p:cNvPr id="8194" name="Picture 2" descr="C:\Users\Biplab\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
            <a:ext cx="7602538"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989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38200" y="4648200"/>
            <a:ext cx="7239794" cy="1600200"/>
          </a:xfrm>
        </p:spPr>
        <p:txBody>
          <a:bodyPr>
            <a:normAutofit/>
          </a:bodyPr>
          <a:lstStyle/>
          <a:p>
            <a:r>
              <a:rPr lang="en-IN" sz="2000" dirty="0" smtClean="0"/>
              <a:t>After applying </a:t>
            </a:r>
            <a:r>
              <a:rPr lang="en-IN" sz="2000" dirty="0" err="1" smtClean="0"/>
              <a:t>Dijkstra</a:t>
            </a:r>
            <a:r>
              <a:rPr lang="en-IN" sz="2000" dirty="0" smtClean="0"/>
              <a:t> with different vertices as source we get the following shortest (we need to subtract h[source]-h[destination] from the shortest path obtained by </a:t>
            </a:r>
            <a:r>
              <a:rPr lang="en-IN" sz="2000" dirty="0" err="1" smtClean="0"/>
              <a:t>Dijkstra’s</a:t>
            </a:r>
            <a:r>
              <a:rPr lang="en-IN" sz="2000" dirty="0" smtClean="0"/>
              <a:t> Algorithm  for every pair of  (source, destination)).</a:t>
            </a:r>
            <a:endParaRPr lang="en-IN" sz="2000" dirty="0"/>
          </a:p>
        </p:txBody>
      </p:sp>
      <p:pic>
        <p:nvPicPr>
          <p:cNvPr id="6146" name="Picture 2" descr="C:\Users\Biplab\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
            <a:ext cx="7602538"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0552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962400"/>
            <a:ext cx="7520940" cy="762000"/>
          </a:xfrm>
        </p:spPr>
        <p:txBody>
          <a:bodyPr/>
          <a:lstStyle/>
          <a:p>
            <a:r>
              <a:rPr lang="en-IN" dirty="0" smtClean="0"/>
              <a:t>Floyd </a:t>
            </a:r>
            <a:r>
              <a:rPr lang="en-IN" dirty="0" err="1" smtClean="0"/>
              <a:t>Warshall</a:t>
            </a:r>
            <a:r>
              <a:rPr lang="en-IN" dirty="0" smtClean="0"/>
              <a:t> Algorithm</a:t>
            </a:r>
            <a:endParaRPr lang="en-IN" dirty="0"/>
          </a:p>
        </p:txBody>
      </p:sp>
    </p:spTree>
    <p:extLst>
      <p:ext uri="{BB962C8B-B14F-4D97-AF65-F5344CB8AC3E}">
        <p14:creationId xmlns:p14="http://schemas.microsoft.com/office/powerpoint/2010/main" val="21079878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PSEUDOCODE</a:t>
            </a:r>
            <a:endParaRPr lang="en-IN" dirty="0"/>
          </a:p>
        </p:txBody>
      </p:sp>
      <p:sp>
        <p:nvSpPr>
          <p:cNvPr id="3" name="Content Placeholder 2"/>
          <p:cNvSpPr>
            <a:spLocks noGrp="1"/>
          </p:cNvSpPr>
          <p:nvPr>
            <p:ph idx="1"/>
          </p:nvPr>
        </p:nvSpPr>
        <p:spPr>
          <a:xfrm>
            <a:off x="822960" y="1100628"/>
            <a:ext cx="7520940" cy="4919172"/>
          </a:xfrm>
        </p:spPr>
        <p:txBody>
          <a:bodyPr>
            <a:normAutofit/>
          </a:bodyPr>
          <a:lstStyle/>
          <a:p>
            <a:r>
              <a:rPr lang="en-IN" sz="2400" dirty="0" smtClean="0"/>
              <a:t>Assumption - Negative weight cycles are not allowed</a:t>
            </a:r>
          </a:p>
          <a:p>
            <a:r>
              <a:rPr lang="en-IN" sz="2400" dirty="0"/>
              <a:t>	</a:t>
            </a:r>
            <a:r>
              <a:rPr lang="en-IN" sz="2400" dirty="0" smtClean="0"/>
              <a:t>	   - Applicable only for directed graphs</a:t>
            </a:r>
          </a:p>
          <a:p>
            <a:r>
              <a:rPr lang="en-IN" sz="2400" dirty="0" err="1" smtClean="0"/>
              <a:t>Func</a:t>
            </a:r>
            <a:r>
              <a:rPr lang="en-IN" sz="2400" dirty="0" smtClean="0"/>
              <a:t> </a:t>
            </a:r>
            <a:r>
              <a:rPr lang="en-IN" sz="2400" dirty="0" err="1" smtClean="0"/>
              <a:t>floyd_warshall</a:t>
            </a:r>
            <a:r>
              <a:rPr lang="en-IN" sz="2400" dirty="0" smtClean="0"/>
              <a:t>(</a:t>
            </a:r>
            <a:r>
              <a:rPr lang="en-IN" sz="2400" dirty="0" err="1" smtClean="0"/>
              <a:t>graph,|V</a:t>
            </a:r>
            <a:r>
              <a:rPr lang="en-IN" sz="2400" dirty="0" smtClean="0"/>
              <a:t>|)</a:t>
            </a:r>
          </a:p>
          <a:p>
            <a:pPr>
              <a:buFont typeface="Wingdings" pitchFamily="2" charset="2"/>
              <a:buChar char="§"/>
            </a:pPr>
            <a:r>
              <a:rPr lang="en-IN" sz="2400" dirty="0" smtClean="0"/>
              <a:t>For(k from 0 to |V|-1)</a:t>
            </a:r>
          </a:p>
          <a:p>
            <a:pPr marL="0" indent="0"/>
            <a:r>
              <a:rPr lang="en-IN" sz="2400" dirty="0"/>
              <a:t>	</a:t>
            </a:r>
            <a:r>
              <a:rPr lang="en-IN" sz="2400" dirty="0" smtClean="0"/>
              <a:t>for(i from 0 to |V|-1)			         -O(V)</a:t>
            </a:r>
          </a:p>
          <a:p>
            <a:pPr marL="0" indent="0"/>
            <a:r>
              <a:rPr lang="en-IN" sz="2400" dirty="0"/>
              <a:t>	</a:t>
            </a:r>
            <a:r>
              <a:rPr lang="en-IN" sz="2400" dirty="0" smtClean="0"/>
              <a:t>	for(j from 0 to |V|-1)		        -O(V.V)</a:t>
            </a:r>
          </a:p>
          <a:p>
            <a:pPr marL="0" indent="0"/>
            <a:r>
              <a:rPr lang="en-IN" sz="2400" dirty="0"/>
              <a:t>	</a:t>
            </a:r>
            <a:r>
              <a:rPr lang="en-IN" sz="2400" dirty="0" smtClean="0"/>
              <a:t>	     if((G[i][k]+G[k][j])&lt;(G[i][j]))        -O(V.V.V)</a:t>
            </a:r>
          </a:p>
          <a:p>
            <a:pPr marL="0" indent="0"/>
            <a:r>
              <a:rPr lang="en-IN" sz="2400" dirty="0"/>
              <a:t>	</a:t>
            </a:r>
            <a:r>
              <a:rPr lang="en-IN" sz="2400" dirty="0" smtClean="0"/>
              <a:t>		G[i][j]=G[i][k]+G[k][</a:t>
            </a:r>
            <a:r>
              <a:rPr lang="en-IN" sz="2400" smtClean="0"/>
              <a:t>j]	        -O(V.V.V)</a:t>
            </a:r>
            <a:endParaRPr lang="en-IN" sz="2400" dirty="0" smtClean="0"/>
          </a:p>
          <a:p>
            <a:pPr marL="285750" indent="-285750">
              <a:buFont typeface="Wingdings" pitchFamily="2" charset="2"/>
              <a:buChar char="§"/>
            </a:pPr>
            <a:r>
              <a:rPr lang="en-IN" sz="2400" dirty="0" smtClean="0"/>
              <a:t>Return G</a:t>
            </a:r>
            <a:endParaRPr lang="en-IN" sz="2400" dirty="0"/>
          </a:p>
        </p:txBody>
      </p:sp>
    </p:spTree>
    <p:extLst>
      <p:ext uri="{BB962C8B-B14F-4D97-AF65-F5344CB8AC3E}">
        <p14:creationId xmlns:p14="http://schemas.microsoft.com/office/powerpoint/2010/main" val="11174095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en-IN" dirty="0" smtClean="0"/>
              <a:t>IMPLEMENTATION</a:t>
            </a:r>
            <a:endParaRPr lang="en-IN" dirty="0"/>
          </a:p>
        </p:txBody>
      </p:sp>
      <p:sp>
        <p:nvSpPr>
          <p:cNvPr id="3" name="Content Placeholder 2"/>
          <p:cNvSpPr>
            <a:spLocks noGrp="1"/>
          </p:cNvSpPr>
          <p:nvPr>
            <p:ph idx="1"/>
          </p:nvPr>
        </p:nvSpPr>
        <p:spPr>
          <a:xfrm>
            <a:off x="822960" y="762000"/>
            <a:ext cx="7520940" cy="5867400"/>
          </a:xfrm>
        </p:spPr>
        <p:txBody>
          <a:bodyPr>
            <a:normAutofit fontScale="25000" lnSpcReduction="20000"/>
          </a:bodyPr>
          <a:lstStyle/>
          <a:p>
            <a:r>
              <a:rPr lang="en-IN" sz="4000" dirty="0"/>
              <a:t>#include &lt;</a:t>
            </a:r>
            <a:r>
              <a:rPr lang="en-IN" sz="4000" dirty="0" err="1"/>
              <a:t>stdio.h</a:t>
            </a:r>
            <a:r>
              <a:rPr lang="en-IN" sz="4000" dirty="0"/>
              <a:t>&gt;</a:t>
            </a:r>
          </a:p>
          <a:p>
            <a:r>
              <a:rPr lang="en-IN" sz="4000" dirty="0"/>
              <a:t>#include &lt;</a:t>
            </a:r>
            <a:r>
              <a:rPr lang="en-IN" sz="4000" dirty="0" err="1"/>
              <a:t>stdlib.h</a:t>
            </a:r>
            <a:r>
              <a:rPr lang="en-IN" sz="4000" dirty="0"/>
              <a:t>&gt;</a:t>
            </a:r>
          </a:p>
          <a:p>
            <a:r>
              <a:rPr lang="en-IN" sz="4000" dirty="0"/>
              <a:t>#include &lt;</a:t>
            </a:r>
            <a:r>
              <a:rPr lang="en-IN" sz="4000" dirty="0" err="1"/>
              <a:t>limits.h</a:t>
            </a:r>
            <a:r>
              <a:rPr lang="en-IN" sz="4000" dirty="0"/>
              <a:t>&gt;</a:t>
            </a:r>
          </a:p>
          <a:p>
            <a:r>
              <a:rPr lang="en-IN" sz="4000" dirty="0"/>
              <a:t>#include &lt;</a:t>
            </a:r>
            <a:r>
              <a:rPr lang="en-IN" sz="4000" dirty="0" err="1"/>
              <a:t>math.h</a:t>
            </a:r>
            <a:r>
              <a:rPr lang="en-IN" sz="4000" dirty="0"/>
              <a:t>&gt;</a:t>
            </a:r>
          </a:p>
          <a:p>
            <a:r>
              <a:rPr lang="en-IN" sz="4000" dirty="0" smtClean="0"/>
              <a:t>void </a:t>
            </a:r>
            <a:r>
              <a:rPr lang="en-IN" sz="4000" dirty="0" err="1"/>
              <a:t>createGraph</a:t>
            </a:r>
            <a:r>
              <a:rPr lang="en-IN" sz="4000" dirty="0"/>
              <a:t>(</a:t>
            </a:r>
            <a:r>
              <a:rPr lang="en-IN" sz="4000" dirty="0" err="1"/>
              <a:t>int</a:t>
            </a:r>
            <a:r>
              <a:rPr lang="en-IN" sz="4000" dirty="0"/>
              <a:t> **</a:t>
            </a:r>
            <a:r>
              <a:rPr lang="en-IN" sz="4000" dirty="0" err="1"/>
              <a:t>g,int</a:t>
            </a:r>
            <a:r>
              <a:rPr lang="en-IN" sz="4000" dirty="0"/>
              <a:t> m){</a:t>
            </a:r>
          </a:p>
          <a:p>
            <a:r>
              <a:rPr lang="en-IN" sz="4000" dirty="0"/>
              <a:t>    </a:t>
            </a:r>
            <a:r>
              <a:rPr lang="en-IN" sz="4000" dirty="0" err="1"/>
              <a:t>int</a:t>
            </a:r>
            <a:r>
              <a:rPr lang="en-IN" sz="4000" dirty="0"/>
              <a:t> </a:t>
            </a:r>
            <a:r>
              <a:rPr lang="en-IN" sz="4000" dirty="0" err="1"/>
              <a:t>i,src,des,wt</a:t>
            </a:r>
            <a:r>
              <a:rPr lang="en-IN" sz="4000" dirty="0"/>
              <a:t>;</a:t>
            </a:r>
          </a:p>
          <a:p>
            <a:r>
              <a:rPr lang="en-IN" sz="4000" dirty="0"/>
              <a:t>    </a:t>
            </a:r>
            <a:r>
              <a:rPr lang="en-IN" sz="4000" dirty="0" err="1"/>
              <a:t>printf</a:t>
            </a:r>
            <a:r>
              <a:rPr lang="en-IN" sz="4000" dirty="0"/>
              <a:t>("Enter info about edges \n");</a:t>
            </a:r>
          </a:p>
          <a:p>
            <a:r>
              <a:rPr lang="en-IN" sz="4000" dirty="0"/>
              <a:t>    for(i=0;i&lt;</a:t>
            </a:r>
            <a:r>
              <a:rPr lang="en-IN" sz="4000" dirty="0" err="1"/>
              <a:t>m;i</a:t>
            </a:r>
            <a:r>
              <a:rPr lang="en-IN" sz="4000" dirty="0"/>
              <a:t>++){</a:t>
            </a:r>
          </a:p>
          <a:p>
            <a:r>
              <a:rPr lang="en-IN" sz="4000" dirty="0"/>
              <a:t>        </a:t>
            </a:r>
            <a:r>
              <a:rPr lang="en-IN" sz="4000" dirty="0" err="1"/>
              <a:t>scanf</a:t>
            </a:r>
            <a:r>
              <a:rPr lang="en-IN" sz="4000" dirty="0"/>
              <a:t>("%d %d %d",&amp;</a:t>
            </a:r>
            <a:r>
              <a:rPr lang="en-IN" sz="4000" dirty="0" err="1"/>
              <a:t>src</a:t>
            </a:r>
            <a:r>
              <a:rPr lang="en-IN" sz="4000" dirty="0"/>
              <a:t>,&amp;des,&amp;</a:t>
            </a:r>
            <a:r>
              <a:rPr lang="en-IN" sz="4000" dirty="0" err="1"/>
              <a:t>wt</a:t>
            </a:r>
            <a:r>
              <a:rPr lang="en-IN" sz="4000" dirty="0"/>
              <a:t>);</a:t>
            </a:r>
          </a:p>
          <a:p>
            <a:r>
              <a:rPr lang="en-IN" sz="4000" dirty="0"/>
              <a:t>        g[</a:t>
            </a:r>
            <a:r>
              <a:rPr lang="en-IN" sz="4000" dirty="0" err="1"/>
              <a:t>src</a:t>
            </a:r>
            <a:r>
              <a:rPr lang="en-IN" sz="4000" dirty="0"/>
              <a:t>][des]=</a:t>
            </a:r>
            <a:r>
              <a:rPr lang="en-IN" sz="4000" dirty="0" err="1"/>
              <a:t>wt</a:t>
            </a:r>
            <a:r>
              <a:rPr lang="en-IN" sz="4000" dirty="0"/>
              <a:t>;</a:t>
            </a:r>
          </a:p>
          <a:p>
            <a:r>
              <a:rPr lang="en-IN" sz="4000" dirty="0"/>
              <a:t>    }</a:t>
            </a:r>
          </a:p>
          <a:p>
            <a:r>
              <a:rPr lang="en-IN" sz="4000" dirty="0"/>
              <a:t>}</a:t>
            </a:r>
          </a:p>
          <a:p>
            <a:r>
              <a:rPr lang="en-IN" sz="4000" dirty="0" smtClean="0"/>
              <a:t>void </a:t>
            </a:r>
            <a:r>
              <a:rPr lang="en-IN" sz="4000" dirty="0"/>
              <a:t>print(</a:t>
            </a:r>
            <a:r>
              <a:rPr lang="en-IN" sz="4000" dirty="0" err="1"/>
              <a:t>int</a:t>
            </a:r>
            <a:r>
              <a:rPr lang="en-IN" sz="4000" dirty="0"/>
              <a:t> **</a:t>
            </a:r>
            <a:r>
              <a:rPr lang="en-IN" sz="4000" dirty="0" err="1"/>
              <a:t>g,int</a:t>
            </a:r>
            <a:r>
              <a:rPr lang="en-IN" sz="4000" dirty="0"/>
              <a:t> n){</a:t>
            </a:r>
          </a:p>
          <a:p>
            <a:r>
              <a:rPr lang="en-IN" sz="4000" dirty="0"/>
              <a:t>    </a:t>
            </a:r>
            <a:r>
              <a:rPr lang="en-IN" sz="4000" dirty="0" err="1"/>
              <a:t>int</a:t>
            </a:r>
            <a:r>
              <a:rPr lang="en-IN" sz="4000" dirty="0"/>
              <a:t> </a:t>
            </a:r>
            <a:r>
              <a:rPr lang="en-IN" sz="4000" dirty="0" err="1"/>
              <a:t>i,j</a:t>
            </a:r>
            <a:r>
              <a:rPr lang="en-IN" sz="4000" dirty="0"/>
              <a:t>;</a:t>
            </a:r>
          </a:p>
          <a:p>
            <a:r>
              <a:rPr lang="en-IN" sz="4000" dirty="0"/>
              <a:t>    for(i=0;i&lt;</a:t>
            </a:r>
            <a:r>
              <a:rPr lang="en-IN" sz="4000" dirty="0" err="1"/>
              <a:t>n;i</a:t>
            </a:r>
            <a:r>
              <a:rPr lang="en-IN" sz="4000" dirty="0"/>
              <a:t>++){</a:t>
            </a:r>
          </a:p>
          <a:p>
            <a:r>
              <a:rPr lang="en-IN" sz="4000" dirty="0"/>
              <a:t>        for(j=0;j&lt;</a:t>
            </a:r>
            <a:r>
              <a:rPr lang="en-IN" sz="4000" dirty="0" err="1"/>
              <a:t>n;j</a:t>
            </a:r>
            <a:r>
              <a:rPr lang="en-IN" sz="4000" dirty="0"/>
              <a:t>++){</a:t>
            </a:r>
          </a:p>
          <a:p>
            <a:r>
              <a:rPr lang="en-IN" sz="4000" dirty="0"/>
              <a:t>            if(g[i][j] == INT_MAX){</a:t>
            </a:r>
          </a:p>
          <a:p>
            <a:r>
              <a:rPr lang="en-IN" sz="4000" dirty="0"/>
              <a:t>                </a:t>
            </a:r>
            <a:r>
              <a:rPr lang="en-IN" sz="4000" dirty="0" err="1"/>
              <a:t>printf</a:t>
            </a:r>
            <a:r>
              <a:rPr lang="en-IN" sz="4000" dirty="0"/>
              <a:t>("There does not exist a path from source %d to destination %d\n",</a:t>
            </a:r>
            <a:r>
              <a:rPr lang="en-IN" sz="4000" dirty="0" err="1"/>
              <a:t>i,j</a:t>
            </a:r>
            <a:r>
              <a:rPr lang="en-IN" sz="4000" dirty="0"/>
              <a:t>);</a:t>
            </a:r>
          </a:p>
          <a:p>
            <a:r>
              <a:rPr lang="en-IN" sz="4000" dirty="0"/>
              <a:t>            }</a:t>
            </a:r>
          </a:p>
          <a:p>
            <a:r>
              <a:rPr lang="en-IN" sz="4000" dirty="0"/>
              <a:t>            else{</a:t>
            </a:r>
          </a:p>
          <a:p>
            <a:r>
              <a:rPr lang="en-IN" sz="4000" dirty="0"/>
              <a:t>                </a:t>
            </a:r>
            <a:r>
              <a:rPr lang="en-IN" sz="4000" dirty="0" err="1"/>
              <a:t>printf</a:t>
            </a:r>
            <a:r>
              <a:rPr lang="en-IN" sz="4000" dirty="0"/>
              <a:t>("Shortest path from source %d to destination %d is of length %d\n",</a:t>
            </a:r>
            <a:r>
              <a:rPr lang="en-IN" sz="4000" dirty="0" err="1"/>
              <a:t>i,j,g</a:t>
            </a:r>
            <a:r>
              <a:rPr lang="en-IN" sz="4000" dirty="0"/>
              <a:t>[i][j]);</a:t>
            </a:r>
          </a:p>
          <a:p>
            <a:r>
              <a:rPr lang="en-IN" sz="4000" dirty="0"/>
              <a:t>            }</a:t>
            </a:r>
          </a:p>
          <a:p>
            <a:r>
              <a:rPr lang="en-IN" sz="4000" dirty="0"/>
              <a:t>        }</a:t>
            </a:r>
          </a:p>
          <a:p>
            <a:r>
              <a:rPr lang="en-IN" sz="4000" dirty="0"/>
              <a:t>        </a:t>
            </a:r>
            <a:r>
              <a:rPr lang="en-IN" sz="4000" dirty="0" err="1"/>
              <a:t>printf</a:t>
            </a:r>
            <a:r>
              <a:rPr lang="en-IN" sz="4000" dirty="0"/>
              <a:t>("\n");</a:t>
            </a:r>
          </a:p>
          <a:p>
            <a:r>
              <a:rPr lang="en-IN" sz="4000" dirty="0"/>
              <a:t>    }</a:t>
            </a:r>
          </a:p>
          <a:p>
            <a:r>
              <a:rPr lang="en-IN" sz="4000" dirty="0"/>
              <a:t>}</a:t>
            </a:r>
          </a:p>
          <a:p>
            <a:endParaRPr lang="en-IN" dirty="0"/>
          </a:p>
        </p:txBody>
      </p:sp>
    </p:spTree>
    <p:extLst>
      <p:ext uri="{BB962C8B-B14F-4D97-AF65-F5344CB8AC3E}">
        <p14:creationId xmlns:p14="http://schemas.microsoft.com/office/powerpoint/2010/main" val="40534728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381000"/>
            <a:ext cx="7520940" cy="6324600"/>
          </a:xfrm>
        </p:spPr>
        <p:txBody>
          <a:bodyPr>
            <a:normAutofit fontScale="25000" lnSpcReduction="20000"/>
          </a:bodyPr>
          <a:lstStyle/>
          <a:p>
            <a:r>
              <a:rPr lang="en-IN" sz="4000" dirty="0"/>
              <a:t>void </a:t>
            </a:r>
            <a:r>
              <a:rPr lang="en-IN" sz="4000" dirty="0" err="1"/>
              <a:t>warshall</a:t>
            </a:r>
            <a:r>
              <a:rPr lang="en-IN" sz="4000" dirty="0"/>
              <a:t>(</a:t>
            </a:r>
            <a:r>
              <a:rPr lang="en-IN" sz="4000" dirty="0" err="1"/>
              <a:t>int</a:t>
            </a:r>
            <a:r>
              <a:rPr lang="en-IN" sz="4000" dirty="0"/>
              <a:t> **</a:t>
            </a:r>
            <a:r>
              <a:rPr lang="en-IN" sz="4000" dirty="0" err="1"/>
              <a:t>g,int</a:t>
            </a:r>
            <a:r>
              <a:rPr lang="en-IN" sz="4000" dirty="0"/>
              <a:t> n){</a:t>
            </a:r>
          </a:p>
          <a:p>
            <a:r>
              <a:rPr lang="en-IN" sz="4000" dirty="0"/>
              <a:t>    </a:t>
            </a:r>
            <a:r>
              <a:rPr lang="en-IN" sz="4000" dirty="0" err="1"/>
              <a:t>int</a:t>
            </a:r>
            <a:r>
              <a:rPr lang="en-IN" sz="4000" dirty="0"/>
              <a:t> </a:t>
            </a:r>
            <a:r>
              <a:rPr lang="en-IN" sz="4000" dirty="0" err="1"/>
              <a:t>i,j,k</a:t>
            </a:r>
            <a:r>
              <a:rPr lang="en-IN" sz="4000" dirty="0"/>
              <a:t>;</a:t>
            </a:r>
          </a:p>
          <a:p>
            <a:r>
              <a:rPr lang="en-IN" sz="4000" dirty="0"/>
              <a:t>    for(k=0;k&lt;</a:t>
            </a:r>
            <a:r>
              <a:rPr lang="en-IN" sz="4000" dirty="0" err="1"/>
              <a:t>n;k</a:t>
            </a:r>
            <a:r>
              <a:rPr lang="en-IN" sz="4000" dirty="0"/>
              <a:t>++){</a:t>
            </a:r>
          </a:p>
          <a:p>
            <a:r>
              <a:rPr lang="en-IN" sz="4000" dirty="0"/>
              <a:t>        for(i=0;i&lt;</a:t>
            </a:r>
            <a:r>
              <a:rPr lang="en-IN" sz="4000" dirty="0" err="1"/>
              <a:t>n;i</a:t>
            </a:r>
            <a:r>
              <a:rPr lang="en-IN" sz="4000" dirty="0"/>
              <a:t>++){</a:t>
            </a:r>
          </a:p>
          <a:p>
            <a:r>
              <a:rPr lang="en-IN" sz="4000" dirty="0"/>
              <a:t>            for(j=0;j&lt;</a:t>
            </a:r>
            <a:r>
              <a:rPr lang="en-IN" sz="4000" dirty="0" err="1"/>
              <a:t>n;j</a:t>
            </a:r>
            <a:r>
              <a:rPr lang="en-IN" sz="4000" dirty="0"/>
              <a:t>++){</a:t>
            </a:r>
          </a:p>
          <a:p>
            <a:r>
              <a:rPr lang="en-IN" sz="4000" dirty="0"/>
              <a:t>                if((g[i][k] + g[k][j]) &lt; g[i][j] &amp;&amp; (g[i][k] != INT_MAX) &amp;&amp; (g[k][j] != INT_MAX)){</a:t>
            </a:r>
          </a:p>
          <a:p>
            <a:r>
              <a:rPr lang="en-IN" sz="4000" dirty="0"/>
              <a:t>                    g[i][j]=g[i][k] + g[k][j];</a:t>
            </a:r>
          </a:p>
          <a:p>
            <a:r>
              <a:rPr lang="en-IN" sz="4000" dirty="0"/>
              <a:t>                }</a:t>
            </a:r>
          </a:p>
          <a:p>
            <a:r>
              <a:rPr lang="en-IN" sz="4000" dirty="0"/>
              <a:t>            }</a:t>
            </a:r>
          </a:p>
          <a:p>
            <a:r>
              <a:rPr lang="en-IN" sz="4000" dirty="0"/>
              <a:t>        }</a:t>
            </a:r>
          </a:p>
          <a:p>
            <a:r>
              <a:rPr lang="en-IN" sz="4000" dirty="0"/>
              <a:t>    }</a:t>
            </a:r>
          </a:p>
          <a:p>
            <a:r>
              <a:rPr lang="en-IN" sz="4000" dirty="0"/>
              <a:t>    print(</a:t>
            </a:r>
            <a:r>
              <a:rPr lang="en-IN" sz="4000" dirty="0" err="1"/>
              <a:t>g,n</a:t>
            </a:r>
            <a:r>
              <a:rPr lang="en-IN" sz="4000" dirty="0"/>
              <a:t>);</a:t>
            </a:r>
          </a:p>
          <a:p>
            <a:r>
              <a:rPr lang="en-IN" sz="4000" dirty="0"/>
              <a:t>}</a:t>
            </a:r>
          </a:p>
          <a:p>
            <a:endParaRPr lang="en-IN" sz="4000" dirty="0"/>
          </a:p>
          <a:p>
            <a:r>
              <a:rPr lang="en-IN" sz="4000" dirty="0" err="1"/>
              <a:t>int</a:t>
            </a:r>
            <a:r>
              <a:rPr lang="en-IN" sz="4000" dirty="0"/>
              <a:t> main(){</a:t>
            </a:r>
          </a:p>
          <a:p>
            <a:r>
              <a:rPr lang="en-IN" sz="4000" dirty="0"/>
              <a:t>    </a:t>
            </a:r>
            <a:r>
              <a:rPr lang="en-IN" sz="4000" dirty="0" err="1"/>
              <a:t>int</a:t>
            </a:r>
            <a:r>
              <a:rPr lang="en-IN" sz="4000" dirty="0"/>
              <a:t> </a:t>
            </a:r>
            <a:r>
              <a:rPr lang="en-IN" sz="4000" dirty="0" err="1"/>
              <a:t>n,m,i,j</a:t>
            </a:r>
            <a:r>
              <a:rPr lang="en-IN" sz="4000" dirty="0"/>
              <a:t>;</a:t>
            </a:r>
          </a:p>
          <a:p>
            <a:r>
              <a:rPr lang="en-IN" sz="4000" dirty="0"/>
              <a:t>    </a:t>
            </a:r>
            <a:r>
              <a:rPr lang="en-IN" sz="4000" dirty="0" err="1"/>
              <a:t>printf</a:t>
            </a:r>
            <a:r>
              <a:rPr lang="en-IN" sz="4000" dirty="0"/>
              <a:t>("Enter the number of vertices and edges in the graph \n");</a:t>
            </a:r>
          </a:p>
          <a:p>
            <a:r>
              <a:rPr lang="en-IN" sz="4000" dirty="0"/>
              <a:t>    </a:t>
            </a:r>
            <a:r>
              <a:rPr lang="en-IN" sz="4000" dirty="0" err="1"/>
              <a:t>scanf</a:t>
            </a:r>
            <a:r>
              <a:rPr lang="en-IN" sz="4000" dirty="0"/>
              <a:t>("%d %</a:t>
            </a:r>
            <a:r>
              <a:rPr lang="en-IN" sz="4000" dirty="0" err="1"/>
              <a:t>d",&amp;n,&amp;m</a:t>
            </a:r>
            <a:r>
              <a:rPr lang="en-IN" sz="4000" dirty="0"/>
              <a:t>);</a:t>
            </a:r>
          </a:p>
          <a:p>
            <a:r>
              <a:rPr lang="en-IN" sz="4000" dirty="0"/>
              <a:t>    </a:t>
            </a:r>
            <a:r>
              <a:rPr lang="en-IN" sz="4000" dirty="0" err="1"/>
              <a:t>int</a:t>
            </a:r>
            <a:r>
              <a:rPr lang="en-IN" sz="4000" dirty="0"/>
              <a:t> **g=(</a:t>
            </a:r>
            <a:r>
              <a:rPr lang="en-IN" sz="4000" dirty="0" err="1"/>
              <a:t>int</a:t>
            </a:r>
            <a:r>
              <a:rPr lang="en-IN" sz="4000" dirty="0"/>
              <a:t> **)</a:t>
            </a:r>
            <a:r>
              <a:rPr lang="en-IN" sz="4000" dirty="0" err="1"/>
              <a:t>malloc</a:t>
            </a:r>
            <a:r>
              <a:rPr lang="en-IN" sz="4000" dirty="0"/>
              <a:t>(n*</a:t>
            </a:r>
            <a:r>
              <a:rPr lang="en-IN" sz="4000" dirty="0" err="1"/>
              <a:t>sizeof</a:t>
            </a:r>
            <a:r>
              <a:rPr lang="en-IN" sz="4000" dirty="0"/>
              <a:t>(</a:t>
            </a:r>
            <a:r>
              <a:rPr lang="en-IN" sz="4000" dirty="0" err="1"/>
              <a:t>int</a:t>
            </a:r>
            <a:r>
              <a:rPr lang="en-IN" sz="4000" dirty="0"/>
              <a:t> *));</a:t>
            </a:r>
          </a:p>
          <a:p>
            <a:r>
              <a:rPr lang="en-IN" sz="4000" dirty="0"/>
              <a:t>    for(i=0;i&lt;</a:t>
            </a:r>
            <a:r>
              <a:rPr lang="en-IN" sz="4000" dirty="0" err="1"/>
              <a:t>n;i</a:t>
            </a:r>
            <a:r>
              <a:rPr lang="en-IN" sz="4000" dirty="0"/>
              <a:t>++){</a:t>
            </a:r>
          </a:p>
          <a:p>
            <a:r>
              <a:rPr lang="en-IN" sz="4000" dirty="0"/>
              <a:t>        g[i]=(</a:t>
            </a:r>
            <a:r>
              <a:rPr lang="en-IN" sz="4000" dirty="0" err="1"/>
              <a:t>int</a:t>
            </a:r>
            <a:r>
              <a:rPr lang="en-IN" sz="4000" dirty="0"/>
              <a:t> *)</a:t>
            </a:r>
            <a:r>
              <a:rPr lang="en-IN" sz="4000" dirty="0" err="1"/>
              <a:t>malloc</a:t>
            </a:r>
            <a:r>
              <a:rPr lang="en-IN" sz="4000" dirty="0"/>
              <a:t>(n*</a:t>
            </a:r>
            <a:r>
              <a:rPr lang="en-IN" sz="4000" dirty="0" err="1"/>
              <a:t>sizeof</a:t>
            </a:r>
            <a:r>
              <a:rPr lang="en-IN" sz="4000" dirty="0"/>
              <a:t>(</a:t>
            </a:r>
            <a:r>
              <a:rPr lang="en-IN" sz="4000" dirty="0" err="1"/>
              <a:t>int</a:t>
            </a:r>
            <a:r>
              <a:rPr lang="en-IN" sz="4000" dirty="0"/>
              <a:t>));</a:t>
            </a:r>
          </a:p>
          <a:p>
            <a:r>
              <a:rPr lang="en-IN" sz="4000" dirty="0"/>
              <a:t>    }</a:t>
            </a:r>
          </a:p>
          <a:p>
            <a:r>
              <a:rPr lang="en-IN" sz="4000" dirty="0"/>
              <a:t>    for(i=0;i&lt;</a:t>
            </a:r>
            <a:r>
              <a:rPr lang="en-IN" sz="4000" dirty="0" err="1"/>
              <a:t>n;i</a:t>
            </a:r>
            <a:r>
              <a:rPr lang="en-IN" sz="4000" dirty="0"/>
              <a:t>++){</a:t>
            </a:r>
          </a:p>
          <a:p>
            <a:r>
              <a:rPr lang="en-IN" sz="4000" dirty="0"/>
              <a:t>        for(j=0;j&lt;</a:t>
            </a:r>
            <a:r>
              <a:rPr lang="en-IN" sz="4000" dirty="0" err="1"/>
              <a:t>n;j</a:t>
            </a:r>
            <a:r>
              <a:rPr lang="en-IN" sz="4000" dirty="0"/>
              <a:t>++){</a:t>
            </a:r>
          </a:p>
          <a:p>
            <a:r>
              <a:rPr lang="en-IN" sz="4000" dirty="0"/>
              <a:t>            if(i == j){</a:t>
            </a:r>
          </a:p>
          <a:p>
            <a:r>
              <a:rPr lang="en-IN" sz="4000" dirty="0"/>
              <a:t>                g[i][j]=0;</a:t>
            </a:r>
          </a:p>
          <a:p>
            <a:r>
              <a:rPr lang="en-IN" sz="4000" dirty="0"/>
              <a:t>            }</a:t>
            </a:r>
          </a:p>
          <a:p>
            <a:r>
              <a:rPr lang="en-IN" dirty="0" smtClean="0"/>
              <a:t>}</a:t>
            </a:r>
            <a:endParaRPr lang="en-IN" dirty="0"/>
          </a:p>
          <a:p>
            <a:endParaRPr lang="en-IN" dirty="0"/>
          </a:p>
        </p:txBody>
      </p:sp>
    </p:spTree>
    <p:extLst>
      <p:ext uri="{BB962C8B-B14F-4D97-AF65-F5344CB8AC3E}">
        <p14:creationId xmlns:p14="http://schemas.microsoft.com/office/powerpoint/2010/main" val="39086877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else{</a:t>
            </a:r>
          </a:p>
          <a:p>
            <a:r>
              <a:rPr lang="en-IN" dirty="0"/>
              <a:t>                g[i][j]=INT_MAX;</a:t>
            </a:r>
          </a:p>
          <a:p>
            <a:r>
              <a:rPr lang="en-IN" dirty="0"/>
              <a:t>            }</a:t>
            </a:r>
          </a:p>
          <a:p>
            <a:r>
              <a:rPr lang="en-IN" dirty="0"/>
              <a:t>        }</a:t>
            </a:r>
          </a:p>
          <a:p>
            <a:r>
              <a:rPr lang="en-IN" dirty="0"/>
              <a:t>    }</a:t>
            </a:r>
          </a:p>
          <a:p>
            <a:r>
              <a:rPr lang="en-IN" dirty="0"/>
              <a:t>    </a:t>
            </a:r>
            <a:r>
              <a:rPr lang="en-IN" dirty="0" err="1"/>
              <a:t>createGraph</a:t>
            </a:r>
            <a:r>
              <a:rPr lang="en-IN" dirty="0"/>
              <a:t>(</a:t>
            </a:r>
            <a:r>
              <a:rPr lang="en-IN" dirty="0" err="1"/>
              <a:t>g,m</a:t>
            </a:r>
            <a:r>
              <a:rPr lang="en-IN" dirty="0"/>
              <a:t>);</a:t>
            </a:r>
          </a:p>
          <a:p>
            <a:r>
              <a:rPr lang="en-IN" dirty="0"/>
              <a:t>    </a:t>
            </a:r>
            <a:r>
              <a:rPr lang="en-IN" dirty="0" err="1"/>
              <a:t>warshall</a:t>
            </a:r>
            <a:r>
              <a:rPr lang="en-IN" dirty="0"/>
              <a:t>(</a:t>
            </a:r>
            <a:r>
              <a:rPr lang="en-IN" dirty="0" err="1"/>
              <a:t>g,n</a:t>
            </a:r>
            <a:r>
              <a:rPr lang="en-IN" dirty="0"/>
              <a:t>);</a:t>
            </a:r>
          </a:p>
          <a:p>
            <a:r>
              <a:rPr lang="en-IN" dirty="0"/>
              <a:t>    return 0;</a:t>
            </a:r>
          </a:p>
          <a:p>
            <a:endParaRPr lang="en-IN" dirty="0"/>
          </a:p>
        </p:txBody>
      </p:sp>
    </p:spTree>
    <p:extLst>
      <p:ext uri="{BB962C8B-B14F-4D97-AF65-F5344CB8AC3E}">
        <p14:creationId xmlns:p14="http://schemas.microsoft.com/office/powerpoint/2010/main" val="3533167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730" y="152400"/>
            <a:ext cx="7520940" cy="548640"/>
          </a:xfrm>
        </p:spPr>
        <p:txBody>
          <a:bodyPr/>
          <a:lstStyle/>
          <a:p>
            <a:pPr algn="ctr"/>
            <a:r>
              <a:rPr lang="en-IN" dirty="0" smtClean="0"/>
              <a:t>OUTPUT</a:t>
            </a:r>
            <a:endParaRPr lang="en-IN" dirty="0"/>
          </a:p>
        </p:txBody>
      </p:sp>
      <p:pic>
        <p:nvPicPr>
          <p:cNvPr id="5122" name="Picture 2" descr="C:\Users\Biplab\Downloads\Warsh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83820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6600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762000"/>
          </a:xfrm>
        </p:spPr>
        <p:txBody>
          <a:bodyPr/>
          <a:lstStyle/>
          <a:p>
            <a:r>
              <a:rPr lang="en-IN" dirty="0" smtClean="0"/>
              <a:t>EXAMPLE</a:t>
            </a:r>
            <a:endParaRPr lang="en-IN" dirty="0"/>
          </a:p>
        </p:txBody>
      </p:sp>
      <p:sp>
        <p:nvSpPr>
          <p:cNvPr id="4" name="Text Placeholder 3"/>
          <p:cNvSpPr>
            <a:spLocks noGrp="1"/>
          </p:cNvSpPr>
          <p:nvPr>
            <p:ph type="subTitle" idx="1"/>
          </p:nvPr>
        </p:nvSpPr>
        <p:spPr>
          <a:xfrm>
            <a:off x="949324" y="4648200"/>
            <a:ext cx="7585075" cy="1295400"/>
          </a:xfrm>
        </p:spPr>
        <p:txBody>
          <a:bodyPr>
            <a:normAutofit/>
          </a:bodyPr>
          <a:lstStyle/>
          <a:p>
            <a:r>
              <a:rPr lang="en-IN" sz="2000" dirty="0" smtClean="0"/>
              <a:t>Consider the above graph. It’s matrix representation will be as above shown where G[u][v] represents path length from source u to </a:t>
            </a:r>
            <a:r>
              <a:rPr lang="en-IN" sz="2000" dirty="0" err="1" smtClean="0"/>
              <a:t>destinaation</a:t>
            </a:r>
            <a:r>
              <a:rPr lang="en-IN" sz="2000" dirty="0" smtClean="0"/>
              <a:t> v.</a:t>
            </a:r>
            <a:endParaRPr lang="en-IN" sz="2000" dirty="0"/>
          </a:p>
        </p:txBody>
      </p:sp>
      <p:pic>
        <p:nvPicPr>
          <p:cNvPr id="1026" name="Picture 2" descr="C:\Users\Biplab\Pictures\Screenshots\Screenshot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100" y="1752600"/>
            <a:ext cx="42672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iplab\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324" y="1752600"/>
            <a:ext cx="3622676"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39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52400"/>
            <a:ext cx="7520940" cy="457200"/>
          </a:xfrm>
        </p:spPr>
        <p:txBody>
          <a:bodyPr/>
          <a:lstStyle/>
          <a:p>
            <a:pPr algn="ctr"/>
            <a:r>
              <a:rPr lang="en-IN" dirty="0" smtClean="0"/>
              <a:t>IMPLEMENTATION</a:t>
            </a:r>
            <a:endParaRPr lang="en-IN" dirty="0"/>
          </a:p>
        </p:txBody>
      </p:sp>
      <p:sp>
        <p:nvSpPr>
          <p:cNvPr id="3" name="Content Placeholder 2"/>
          <p:cNvSpPr>
            <a:spLocks noGrp="1"/>
          </p:cNvSpPr>
          <p:nvPr>
            <p:ph idx="1"/>
          </p:nvPr>
        </p:nvSpPr>
        <p:spPr>
          <a:xfrm>
            <a:off x="822960" y="609600"/>
            <a:ext cx="7520940" cy="5943600"/>
          </a:xfrm>
        </p:spPr>
        <p:txBody>
          <a:bodyPr>
            <a:noAutofit/>
          </a:bodyPr>
          <a:lstStyle/>
          <a:p>
            <a:r>
              <a:rPr lang="en-IN" sz="1000" dirty="0"/>
              <a:t>#include &lt;</a:t>
            </a:r>
            <a:r>
              <a:rPr lang="en-IN" sz="1000" dirty="0" err="1"/>
              <a:t>limits.h</a:t>
            </a:r>
            <a:r>
              <a:rPr lang="en-IN" sz="1000" dirty="0"/>
              <a:t>&gt;</a:t>
            </a:r>
          </a:p>
          <a:p>
            <a:r>
              <a:rPr lang="en-IN" sz="1000" dirty="0"/>
              <a:t>#include &lt;</a:t>
            </a:r>
            <a:r>
              <a:rPr lang="en-IN" sz="1000" dirty="0" err="1"/>
              <a:t>math.h</a:t>
            </a:r>
            <a:r>
              <a:rPr lang="en-IN" sz="1000" dirty="0"/>
              <a:t>&gt;</a:t>
            </a:r>
          </a:p>
          <a:p>
            <a:r>
              <a:rPr lang="en-IN" sz="1000" dirty="0"/>
              <a:t>#include &lt;</a:t>
            </a:r>
            <a:r>
              <a:rPr lang="en-IN" sz="1000" dirty="0" err="1"/>
              <a:t>stdio.h</a:t>
            </a:r>
            <a:r>
              <a:rPr lang="en-IN" sz="1000" dirty="0"/>
              <a:t>&gt;</a:t>
            </a:r>
          </a:p>
          <a:p>
            <a:r>
              <a:rPr lang="en-IN" sz="1000" dirty="0"/>
              <a:t>#include &lt;</a:t>
            </a:r>
            <a:r>
              <a:rPr lang="en-IN" sz="1000" dirty="0" err="1"/>
              <a:t>stdlib.h</a:t>
            </a:r>
            <a:r>
              <a:rPr lang="en-IN" sz="1000" dirty="0"/>
              <a:t>&gt;</a:t>
            </a:r>
          </a:p>
          <a:p>
            <a:r>
              <a:rPr lang="en-IN" sz="1000" dirty="0" err="1" smtClean="0"/>
              <a:t>struct</a:t>
            </a:r>
            <a:r>
              <a:rPr lang="en-IN" sz="1000" dirty="0" smtClean="0"/>
              <a:t> </a:t>
            </a:r>
            <a:r>
              <a:rPr lang="en-IN" sz="1000" dirty="0" err="1"/>
              <a:t>AdjacencyListNode</a:t>
            </a:r>
            <a:r>
              <a:rPr lang="en-IN" sz="1000" dirty="0"/>
              <a:t>{</a:t>
            </a:r>
          </a:p>
          <a:p>
            <a:r>
              <a:rPr lang="en-IN" sz="1000" dirty="0"/>
              <a:t>    </a:t>
            </a:r>
            <a:r>
              <a:rPr lang="en-IN" sz="1000" dirty="0" err="1"/>
              <a:t>int</a:t>
            </a:r>
            <a:r>
              <a:rPr lang="en-IN" sz="1000" dirty="0"/>
              <a:t> destination;</a:t>
            </a:r>
          </a:p>
          <a:p>
            <a:r>
              <a:rPr lang="en-IN" sz="1000" dirty="0"/>
              <a:t>    </a:t>
            </a:r>
            <a:r>
              <a:rPr lang="en-IN" sz="1000" dirty="0" err="1"/>
              <a:t>int</a:t>
            </a:r>
            <a:r>
              <a:rPr lang="en-IN" sz="1000" dirty="0"/>
              <a:t> weight;</a:t>
            </a:r>
          </a:p>
          <a:p>
            <a:r>
              <a:rPr lang="en-IN" sz="1000" dirty="0"/>
              <a:t>    </a:t>
            </a:r>
            <a:r>
              <a:rPr lang="en-IN" sz="1000" dirty="0" err="1"/>
              <a:t>struct</a:t>
            </a:r>
            <a:r>
              <a:rPr lang="en-IN" sz="1000" dirty="0"/>
              <a:t> </a:t>
            </a:r>
            <a:r>
              <a:rPr lang="en-IN" sz="1000" dirty="0" err="1"/>
              <a:t>AdjacencyListNode</a:t>
            </a:r>
            <a:r>
              <a:rPr lang="en-IN" sz="1000" dirty="0"/>
              <a:t> *next;</a:t>
            </a:r>
          </a:p>
          <a:p>
            <a:r>
              <a:rPr lang="en-IN" sz="1000" dirty="0"/>
              <a:t>};</a:t>
            </a:r>
          </a:p>
          <a:p>
            <a:r>
              <a:rPr lang="en-IN" sz="1000" dirty="0" err="1" smtClean="0"/>
              <a:t>struct</a:t>
            </a:r>
            <a:r>
              <a:rPr lang="en-IN" sz="1000" dirty="0" smtClean="0"/>
              <a:t> </a:t>
            </a:r>
            <a:r>
              <a:rPr lang="en-IN" sz="1000" dirty="0" err="1"/>
              <a:t>AdjacencyList</a:t>
            </a:r>
            <a:r>
              <a:rPr lang="en-IN" sz="1000" dirty="0"/>
              <a:t>{</a:t>
            </a:r>
          </a:p>
          <a:p>
            <a:r>
              <a:rPr lang="en-IN" sz="1000" dirty="0"/>
              <a:t>    </a:t>
            </a:r>
            <a:r>
              <a:rPr lang="en-IN" sz="1000" dirty="0" err="1"/>
              <a:t>struct</a:t>
            </a:r>
            <a:r>
              <a:rPr lang="en-IN" sz="1000" dirty="0"/>
              <a:t> </a:t>
            </a:r>
            <a:r>
              <a:rPr lang="en-IN" sz="1000" dirty="0" err="1"/>
              <a:t>AdjacenceyListNode</a:t>
            </a:r>
            <a:r>
              <a:rPr lang="en-IN" sz="1000" dirty="0"/>
              <a:t> *head;    </a:t>
            </a:r>
          </a:p>
          <a:p>
            <a:r>
              <a:rPr lang="en-IN" sz="1000" dirty="0"/>
              <a:t>};</a:t>
            </a:r>
          </a:p>
          <a:p>
            <a:r>
              <a:rPr lang="en-IN" sz="1000" dirty="0" err="1" smtClean="0"/>
              <a:t>struct</a:t>
            </a:r>
            <a:r>
              <a:rPr lang="en-IN" sz="1000" dirty="0" smtClean="0"/>
              <a:t> </a:t>
            </a:r>
            <a:r>
              <a:rPr lang="en-IN" sz="1000" dirty="0"/>
              <a:t>Graph{</a:t>
            </a:r>
          </a:p>
          <a:p>
            <a:r>
              <a:rPr lang="en-IN" sz="1000" dirty="0"/>
              <a:t>    </a:t>
            </a:r>
            <a:r>
              <a:rPr lang="en-IN" sz="1000" dirty="0" err="1"/>
              <a:t>int</a:t>
            </a:r>
            <a:r>
              <a:rPr lang="en-IN" sz="1000" dirty="0"/>
              <a:t> </a:t>
            </a:r>
            <a:r>
              <a:rPr lang="en-IN" sz="1000" dirty="0" err="1"/>
              <a:t>nv</a:t>
            </a:r>
            <a:r>
              <a:rPr lang="en-IN" sz="1000" dirty="0"/>
              <a:t>;</a:t>
            </a:r>
          </a:p>
          <a:p>
            <a:r>
              <a:rPr lang="en-IN" sz="1000" dirty="0"/>
              <a:t>    </a:t>
            </a:r>
            <a:r>
              <a:rPr lang="en-IN" sz="1000" dirty="0" err="1"/>
              <a:t>struct</a:t>
            </a:r>
            <a:r>
              <a:rPr lang="en-IN" sz="1000" dirty="0"/>
              <a:t> </a:t>
            </a:r>
            <a:r>
              <a:rPr lang="en-IN" sz="1000" dirty="0" err="1"/>
              <a:t>AdjacencyListNode</a:t>
            </a:r>
            <a:r>
              <a:rPr lang="en-IN" sz="1000" dirty="0"/>
              <a:t> *l;</a:t>
            </a:r>
          </a:p>
          <a:p>
            <a:r>
              <a:rPr lang="en-IN" sz="1000" dirty="0"/>
              <a:t>};</a:t>
            </a:r>
          </a:p>
          <a:p>
            <a:r>
              <a:rPr lang="en-IN" sz="1000" dirty="0" err="1" smtClean="0"/>
              <a:t>struct</a:t>
            </a:r>
            <a:r>
              <a:rPr lang="en-IN" sz="1000" dirty="0" smtClean="0"/>
              <a:t> </a:t>
            </a:r>
            <a:r>
              <a:rPr lang="en-IN" sz="1000" dirty="0" err="1"/>
              <a:t>AdjacencyListNode</a:t>
            </a:r>
            <a:r>
              <a:rPr lang="en-IN" sz="1000" dirty="0"/>
              <a:t>* </a:t>
            </a:r>
            <a:r>
              <a:rPr lang="en-IN" sz="1000" dirty="0" err="1"/>
              <a:t>createNode</a:t>
            </a:r>
            <a:r>
              <a:rPr lang="en-IN" sz="1000" dirty="0"/>
              <a:t>(</a:t>
            </a:r>
            <a:r>
              <a:rPr lang="en-IN" sz="1000" dirty="0" err="1"/>
              <a:t>int</a:t>
            </a:r>
            <a:r>
              <a:rPr lang="en-IN" sz="1000" dirty="0"/>
              <a:t> </a:t>
            </a:r>
            <a:r>
              <a:rPr lang="en-IN" sz="1000" dirty="0" err="1"/>
              <a:t>vertex,int</a:t>
            </a:r>
            <a:r>
              <a:rPr lang="en-IN" sz="1000" dirty="0"/>
              <a:t> </a:t>
            </a:r>
            <a:r>
              <a:rPr lang="en-IN" sz="1000" dirty="0" err="1"/>
              <a:t>wt</a:t>
            </a:r>
            <a:r>
              <a:rPr lang="en-IN" sz="1000" dirty="0"/>
              <a:t>){</a:t>
            </a:r>
          </a:p>
          <a:p>
            <a:r>
              <a:rPr lang="en-IN" sz="1000" dirty="0"/>
              <a:t>    </a:t>
            </a:r>
            <a:r>
              <a:rPr lang="en-IN" sz="1000" dirty="0" err="1"/>
              <a:t>struct</a:t>
            </a:r>
            <a:r>
              <a:rPr lang="en-IN" sz="1000" dirty="0"/>
              <a:t> </a:t>
            </a:r>
            <a:r>
              <a:rPr lang="en-IN" sz="1000" dirty="0" err="1"/>
              <a:t>AdjacencyListNode</a:t>
            </a:r>
            <a:r>
              <a:rPr lang="en-IN" sz="1000" dirty="0"/>
              <a:t> *node=(</a:t>
            </a:r>
            <a:r>
              <a:rPr lang="en-IN" sz="1000" dirty="0" err="1"/>
              <a:t>struct</a:t>
            </a:r>
            <a:r>
              <a:rPr lang="en-IN" sz="1000" dirty="0"/>
              <a:t> </a:t>
            </a:r>
            <a:r>
              <a:rPr lang="en-IN" sz="1000" dirty="0" err="1"/>
              <a:t>AdjacencyListNode</a:t>
            </a:r>
            <a:r>
              <a:rPr lang="en-IN" sz="1000" dirty="0"/>
              <a:t> *)</a:t>
            </a:r>
            <a:r>
              <a:rPr lang="en-IN" sz="1000" dirty="0" err="1"/>
              <a:t>malloc</a:t>
            </a:r>
            <a:r>
              <a:rPr lang="en-IN" sz="1000" dirty="0"/>
              <a:t>(</a:t>
            </a:r>
            <a:r>
              <a:rPr lang="en-IN" sz="1000" dirty="0" err="1"/>
              <a:t>sizeof</a:t>
            </a:r>
            <a:r>
              <a:rPr lang="en-IN" sz="1000" dirty="0"/>
              <a:t>(</a:t>
            </a:r>
            <a:r>
              <a:rPr lang="en-IN" sz="1000" dirty="0" err="1"/>
              <a:t>struct</a:t>
            </a:r>
            <a:r>
              <a:rPr lang="en-IN" sz="1000" dirty="0"/>
              <a:t> </a:t>
            </a:r>
            <a:r>
              <a:rPr lang="en-IN" sz="1000" dirty="0" err="1"/>
              <a:t>AdjacencyListNode</a:t>
            </a:r>
            <a:r>
              <a:rPr lang="en-IN" sz="1000" dirty="0"/>
              <a:t>));</a:t>
            </a:r>
          </a:p>
          <a:p>
            <a:r>
              <a:rPr lang="en-IN" sz="1000" dirty="0"/>
              <a:t>    node-&gt;destination=vertex;</a:t>
            </a:r>
          </a:p>
          <a:p>
            <a:r>
              <a:rPr lang="en-IN" sz="1000" dirty="0"/>
              <a:t>    node-&gt;weight=</a:t>
            </a:r>
            <a:r>
              <a:rPr lang="en-IN" sz="1000" dirty="0" err="1"/>
              <a:t>wt</a:t>
            </a:r>
            <a:r>
              <a:rPr lang="en-IN" sz="1000" dirty="0"/>
              <a:t>;</a:t>
            </a:r>
          </a:p>
          <a:p>
            <a:r>
              <a:rPr lang="en-IN" sz="1000" dirty="0"/>
              <a:t>    node-&gt;next=NULL;</a:t>
            </a:r>
          </a:p>
          <a:p>
            <a:r>
              <a:rPr lang="en-IN" sz="1000" dirty="0"/>
              <a:t>    return node;</a:t>
            </a:r>
          </a:p>
          <a:p>
            <a:r>
              <a:rPr lang="en-IN" sz="1000" dirty="0"/>
              <a:t>}</a:t>
            </a:r>
          </a:p>
          <a:p>
            <a:endParaRPr lang="en-IN" sz="1200" dirty="0"/>
          </a:p>
        </p:txBody>
      </p:sp>
    </p:spTree>
    <p:extLst>
      <p:ext uri="{BB962C8B-B14F-4D97-AF65-F5344CB8AC3E}">
        <p14:creationId xmlns:p14="http://schemas.microsoft.com/office/powerpoint/2010/main" val="8997618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95400" y="4495800"/>
            <a:ext cx="6629400" cy="1676400"/>
          </a:xfrm>
        </p:spPr>
        <p:txBody>
          <a:bodyPr>
            <a:normAutofit/>
          </a:bodyPr>
          <a:lstStyle/>
          <a:p>
            <a:r>
              <a:rPr lang="en-IN" sz="2000" dirty="0" smtClean="0"/>
              <a:t>Applying Floyd </a:t>
            </a:r>
            <a:r>
              <a:rPr lang="en-IN" sz="2000" dirty="0" err="1" smtClean="0"/>
              <a:t>Warshall’s</a:t>
            </a:r>
            <a:r>
              <a:rPr lang="en-IN" sz="2000" dirty="0" smtClean="0"/>
              <a:t> algorithm to the previous graph will yield the above results (shortest path from source to destination shown in matrix form).</a:t>
            </a:r>
            <a:endParaRPr lang="en-IN" sz="2000" dirty="0"/>
          </a:p>
        </p:txBody>
      </p:sp>
      <p:pic>
        <p:nvPicPr>
          <p:cNvPr id="2050" name="Picture 2" descr="C:\Users\Biplab\Pictures\Screenshots\Screenshot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85800"/>
            <a:ext cx="4648200" cy="297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2714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997671" y="2010012"/>
            <a:ext cx="5648623" cy="1204306"/>
          </a:xfrm>
        </p:spPr>
        <p:txBody>
          <a:bodyPr/>
          <a:lstStyle/>
          <a:p>
            <a:r>
              <a:rPr lang="en-IN" dirty="0" smtClean="0"/>
              <a:t>DIJKTRA </a:t>
            </a:r>
            <a:r>
              <a:rPr lang="en-IN" dirty="0" err="1" smtClean="0"/>
              <a:t>Vs</a:t>
            </a:r>
            <a:r>
              <a:rPr lang="en-IN" dirty="0" smtClean="0"/>
              <a:t> bellman-ford</a:t>
            </a:r>
            <a:endParaRPr lang="en-IN" dirty="0"/>
          </a:p>
        </p:txBody>
      </p:sp>
      <p:sp>
        <p:nvSpPr>
          <p:cNvPr id="3" name="Subtitle 2"/>
          <p:cNvSpPr>
            <a:spLocks noGrp="1"/>
          </p:cNvSpPr>
          <p:nvPr>
            <p:ph type="subTitle" idx="1"/>
          </p:nvPr>
        </p:nvSpPr>
        <p:spPr>
          <a:xfrm rot="19140000">
            <a:off x="1582997" y="2757425"/>
            <a:ext cx="6511131" cy="523603"/>
          </a:xfrm>
        </p:spPr>
        <p:txBody>
          <a:bodyPr>
            <a:normAutofit/>
          </a:bodyPr>
          <a:lstStyle/>
          <a:p>
            <a:r>
              <a:rPr lang="en-IN" sz="2000" dirty="0" smtClean="0"/>
              <a:t>TIME complexity analysis</a:t>
            </a:r>
            <a:endParaRPr lang="en-IN" sz="2000" dirty="0"/>
          </a:p>
        </p:txBody>
      </p:sp>
    </p:spTree>
    <p:extLst>
      <p:ext uri="{BB962C8B-B14F-4D97-AF65-F5344CB8AC3E}">
        <p14:creationId xmlns:p14="http://schemas.microsoft.com/office/powerpoint/2010/main" val="30494003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304800"/>
            <a:ext cx="3200400" cy="548640"/>
          </a:xfrm>
        </p:spPr>
        <p:txBody>
          <a:bodyPr/>
          <a:lstStyle/>
          <a:p>
            <a:r>
              <a:rPr lang="en-IN" sz="2000" b="1" u="sng" dirty="0" err="1" smtClean="0"/>
              <a:t>DIJkSTRA’S</a:t>
            </a:r>
            <a:endParaRPr lang="en-IN" sz="2000" b="1" u="sng" dirty="0"/>
          </a:p>
        </p:txBody>
      </p:sp>
      <p:sp>
        <p:nvSpPr>
          <p:cNvPr id="4" name="Content Placeholder 3"/>
          <p:cNvSpPr>
            <a:spLocks noGrp="1"/>
          </p:cNvSpPr>
          <p:nvPr>
            <p:ph sz="half" idx="2"/>
          </p:nvPr>
        </p:nvSpPr>
        <p:spPr>
          <a:xfrm>
            <a:off x="609600" y="990600"/>
            <a:ext cx="3581400" cy="4800600"/>
          </a:xfrm>
        </p:spPr>
        <p:txBody>
          <a:bodyPr>
            <a:normAutofit/>
          </a:bodyPr>
          <a:lstStyle/>
          <a:p>
            <a:pPr>
              <a:buFont typeface="Wingdings" pitchFamily="2" charset="2"/>
              <a:buChar char="§"/>
            </a:pPr>
            <a:r>
              <a:rPr lang="en-IN" sz="1600" b="0" dirty="0" smtClean="0"/>
              <a:t>As we see in the </a:t>
            </a:r>
            <a:r>
              <a:rPr lang="en-IN" sz="1600" b="0" dirty="0" err="1" smtClean="0"/>
              <a:t>pseudocode</a:t>
            </a:r>
            <a:r>
              <a:rPr lang="en-IN" sz="1600" b="0" dirty="0" smtClean="0"/>
              <a:t> the highest order step is having complexity in order </a:t>
            </a:r>
            <a:r>
              <a:rPr lang="en-IN" sz="1600" b="0" dirty="0" err="1" smtClean="0"/>
              <a:t>VlogV</a:t>
            </a:r>
            <a:r>
              <a:rPr lang="en-IN" sz="1600" b="0" dirty="0" smtClean="0"/>
              <a:t>. So, the complexity is </a:t>
            </a:r>
            <a:r>
              <a:rPr lang="en-IN" sz="1600" b="0" dirty="0" err="1" smtClean="0"/>
              <a:t>VlogV</a:t>
            </a:r>
            <a:r>
              <a:rPr lang="en-IN" sz="1600" b="0" dirty="0" smtClean="0"/>
              <a:t>.</a:t>
            </a:r>
          </a:p>
          <a:p>
            <a:pPr>
              <a:buFont typeface="Wingdings" pitchFamily="2" charset="2"/>
              <a:buChar char="§"/>
            </a:pPr>
            <a:r>
              <a:rPr lang="en-IN" sz="1600" b="0" dirty="0" smtClean="0"/>
              <a:t>Applicable on both directed and undirected graphs.</a:t>
            </a:r>
          </a:p>
          <a:p>
            <a:pPr>
              <a:buFont typeface="Wingdings" pitchFamily="2" charset="2"/>
              <a:buChar char="§"/>
            </a:pPr>
            <a:r>
              <a:rPr lang="en-IN" sz="1600" b="0" dirty="0" smtClean="0"/>
              <a:t>This is a greedy approach of solving shortest path problems.</a:t>
            </a:r>
          </a:p>
          <a:p>
            <a:pPr>
              <a:buFont typeface="Wingdings" pitchFamily="2" charset="2"/>
              <a:buChar char="§"/>
            </a:pPr>
            <a:r>
              <a:rPr lang="en-IN" sz="1600" b="0" dirty="0" smtClean="0"/>
              <a:t>No negative weights are allowed on edges in the graph.</a:t>
            </a:r>
            <a:endParaRPr lang="en-IN" sz="1600" b="0" dirty="0"/>
          </a:p>
        </p:txBody>
      </p:sp>
      <p:sp>
        <p:nvSpPr>
          <p:cNvPr id="5" name="Text Placeholder 4"/>
          <p:cNvSpPr>
            <a:spLocks noGrp="1"/>
          </p:cNvSpPr>
          <p:nvPr>
            <p:ph type="body" sz="quarter" idx="3"/>
          </p:nvPr>
        </p:nvSpPr>
        <p:spPr>
          <a:xfrm>
            <a:off x="4724400" y="304800"/>
            <a:ext cx="3200400" cy="548640"/>
          </a:xfrm>
        </p:spPr>
        <p:txBody>
          <a:bodyPr>
            <a:normAutofit/>
          </a:bodyPr>
          <a:lstStyle/>
          <a:p>
            <a:r>
              <a:rPr lang="en-IN" sz="2000" b="1" u="sng" dirty="0" smtClean="0"/>
              <a:t>BELLMAN-FORD</a:t>
            </a:r>
            <a:endParaRPr lang="en-IN" sz="2000" b="1" u="sng" dirty="0"/>
          </a:p>
        </p:txBody>
      </p:sp>
      <p:sp>
        <p:nvSpPr>
          <p:cNvPr id="6" name="Content Placeholder 5"/>
          <p:cNvSpPr>
            <a:spLocks noGrp="1"/>
          </p:cNvSpPr>
          <p:nvPr>
            <p:ph sz="quarter" idx="4"/>
          </p:nvPr>
        </p:nvSpPr>
        <p:spPr>
          <a:xfrm>
            <a:off x="4724400" y="914400"/>
            <a:ext cx="3681984" cy="4800600"/>
          </a:xfrm>
        </p:spPr>
        <p:txBody>
          <a:bodyPr>
            <a:normAutofit/>
          </a:bodyPr>
          <a:lstStyle/>
          <a:p>
            <a:pPr>
              <a:buFont typeface="Wingdings" pitchFamily="2" charset="2"/>
              <a:buChar char="§"/>
            </a:pPr>
            <a:r>
              <a:rPr lang="en-IN" sz="1600" b="0" dirty="0" smtClean="0"/>
              <a:t>In this algorithm’s </a:t>
            </a:r>
            <a:r>
              <a:rPr lang="en-IN" sz="1600" b="0" dirty="0" err="1" smtClean="0"/>
              <a:t>pseudocode</a:t>
            </a:r>
            <a:r>
              <a:rPr lang="en-IN" sz="1600" b="0" dirty="0" smtClean="0"/>
              <a:t> the highest order of complexity seen was VE. Hence the complexity is VE.</a:t>
            </a:r>
          </a:p>
          <a:p>
            <a:pPr>
              <a:buFont typeface="Wingdings" pitchFamily="2" charset="2"/>
              <a:buChar char="§"/>
            </a:pPr>
            <a:endParaRPr lang="en-IN" sz="1600" b="0" dirty="0"/>
          </a:p>
          <a:p>
            <a:pPr>
              <a:buFont typeface="Wingdings" pitchFamily="2" charset="2"/>
              <a:buChar char="§"/>
            </a:pPr>
            <a:r>
              <a:rPr lang="en-IN" sz="1600" b="0" dirty="0" smtClean="0"/>
              <a:t>Applicable only on directed graph.</a:t>
            </a:r>
          </a:p>
          <a:p>
            <a:pPr>
              <a:buFont typeface="Wingdings" pitchFamily="2" charset="2"/>
              <a:buChar char="§"/>
            </a:pPr>
            <a:endParaRPr lang="en-IN" sz="1600" b="0" dirty="0" smtClean="0"/>
          </a:p>
          <a:p>
            <a:pPr>
              <a:buFont typeface="Wingdings" pitchFamily="2" charset="2"/>
              <a:buChar char="§"/>
            </a:pPr>
            <a:r>
              <a:rPr lang="en-IN" sz="1600" b="0" dirty="0" smtClean="0"/>
              <a:t>This is a dynamic programming algorithm.</a:t>
            </a:r>
          </a:p>
          <a:p>
            <a:pPr>
              <a:buFont typeface="Wingdings" pitchFamily="2" charset="2"/>
              <a:buChar char="§"/>
            </a:pPr>
            <a:r>
              <a:rPr lang="en-IN" sz="1600" b="0" dirty="0" smtClean="0"/>
              <a:t>Negative edge weights are allowed but there should not exist any cycle in the graph with edge weights summing to negative.</a:t>
            </a:r>
          </a:p>
        </p:txBody>
      </p:sp>
    </p:spTree>
    <p:extLst>
      <p:ext uri="{BB962C8B-B14F-4D97-AF65-F5344CB8AC3E}">
        <p14:creationId xmlns:p14="http://schemas.microsoft.com/office/powerpoint/2010/main" val="12740240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1034350" y="2031920"/>
            <a:ext cx="6126847" cy="913683"/>
          </a:xfrm>
        </p:spPr>
        <p:txBody>
          <a:bodyPr/>
          <a:lstStyle/>
          <a:p>
            <a:r>
              <a:rPr lang="en-IN" dirty="0" smtClean="0"/>
              <a:t>JOHNSON </a:t>
            </a:r>
            <a:r>
              <a:rPr lang="en-IN" dirty="0" err="1" smtClean="0"/>
              <a:t>vs</a:t>
            </a:r>
            <a:r>
              <a:rPr lang="en-IN" dirty="0" smtClean="0"/>
              <a:t> </a:t>
            </a:r>
            <a:r>
              <a:rPr lang="en-IN" dirty="0" err="1" smtClean="0"/>
              <a:t>floyd</a:t>
            </a:r>
            <a:r>
              <a:rPr lang="en-IN" dirty="0" smtClean="0"/>
              <a:t> </a:t>
            </a:r>
            <a:r>
              <a:rPr lang="en-IN" dirty="0" err="1" smtClean="0"/>
              <a:t>warshall</a:t>
            </a:r>
            <a:endParaRPr lang="en-IN" dirty="0"/>
          </a:p>
        </p:txBody>
      </p:sp>
      <p:sp>
        <p:nvSpPr>
          <p:cNvPr id="3" name="Subtitle 2"/>
          <p:cNvSpPr>
            <a:spLocks noGrp="1"/>
          </p:cNvSpPr>
          <p:nvPr>
            <p:ph type="subTitle" idx="1"/>
          </p:nvPr>
        </p:nvSpPr>
        <p:spPr>
          <a:xfrm rot="19140000">
            <a:off x="1519247" y="2781261"/>
            <a:ext cx="6511131" cy="329259"/>
          </a:xfrm>
        </p:spPr>
        <p:txBody>
          <a:bodyPr/>
          <a:lstStyle/>
          <a:p>
            <a:r>
              <a:rPr lang="en-IN" dirty="0" smtClean="0"/>
              <a:t>Time and space complexity analysis</a:t>
            </a:r>
            <a:endParaRPr lang="en-IN" dirty="0"/>
          </a:p>
        </p:txBody>
      </p:sp>
    </p:spTree>
    <p:extLst>
      <p:ext uri="{BB962C8B-B14F-4D97-AF65-F5344CB8AC3E}">
        <p14:creationId xmlns:p14="http://schemas.microsoft.com/office/powerpoint/2010/main" val="8383716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62000" y="228600"/>
            <a:ext cx="3200400" cy="548640"/>
          </a:xfrm>
        </p:spPr>
        <p:txBody>
          <a:bodyPr/>
          <a:lstStyle/>
          <a:p>
            <a:r>
              <a:rPr lang="en-IN" sz="2000" b="1" u="sng" dirty="0" smtClean="0"/>
              <a:t>JOHNSON’s</a:t>
            </a:r>
            <a:endParaRPr lang="en-IN" sz="2000" b="1" u="sng" dirty="0"/>
          </a:p>
        </p:txBody>
      </p:sp>
      <p:sp>
        <p:nvSpPr>
          <p:cNvPr id="9" name="Content Placeholder 8"/>
          <p:cNvSpPr>
            <a:spLocks noGrp="1"/>
          </p:cNvSpPr>
          <p:nvPr>
            <p:ph sz="half" idx="2"/>
          </p:nvPr>
        </p:nvSpPr>
        <p:spPr>
          <a:xfrm>
            <a:off x="819150" y="914400"/>
            <a:ext cx="3200400" cy="3896408"/>
          </a:xfrm>
        </p:spPr>
        <p:txBody>
          <a:bodyPr>
            <a:normAutofit/>
          </a:bodyPr>
          <a:lstStyle/>
          <a:p>
            <a:pPr>
              <a:buFont typeface="Wingdings" pitchFamily="2" charset="2"/>
              <a:buChar char="§"/>
            </a:pPr>
            <a:r>
              <a:rPr lang="en-IN" sz="1600" b="0" dirty="0" smtClean="0"/>
              <a:t>This is an algorithm that comprises of both Bellman-Ford and </a:t>
            </a:r>
            <a:r>
              <a:rPr lang="en-IN" sz="1600" b="0" dirty="0" err="1" smtClean="0"/>
              <a:t>Dijkstra’s</a:t>
            </a:r>
            <a:r>
              <a:rPr lang="en-IN" sz="1600" b="0" dirty="0" smtClean="0"/>
              <a:t> usage. The step which has max complexity has both of them involved that is why the complexity is of order </a:t>
            </a:r>
            <a:r>
              <a:rPr lang="en-IN" sz="1600" b="0" dirty="0" err="1" smtClean="0"/>
              <a:t>VE+V.VlogV</a:t>
            </a:r>
            <a:r>
              <a:rPr lang="en-IN" sz="1600" b="0" dirty="0" smtClean="0"/>
              <a:t>.</a:t>
            </a:r>
          </a:p>
          <a:p>
            <a:pPr>
              <a:buFont typeface="Wingdings" pitchFamily="2" charset="2"/>
              <a:buChar char="§"/>
            </a:pPr>
            <a:endParaRPr lang="en-IN" sz="1600" b="0" dirty="0"/>
          </a:p>
          <a:p>
            <a:pPr>
              <a:buFont typeface="Wingdings" pitchFamily="2" charset="2"/>
              <a:buChar char="§"/>
            </a:pPr>
            <a:r>
              <a:rPr lang="en-IN" sz="1600" b="0" dirty="0" smtClean="0"/>
              <a:t>This algorithm has zero space complexity.</a:t>
            </a:r>
          </a:p>
          <a:p>
            <a:pPr>
              <a:buFont typeface="Wingdings" pitchFamily="2" charset="2"/>
              <a:buChar char="§"/>
            </a:pPr>
            <a:r>
              <a:rPr lang="en-IN" sz="1600" b="0" dirty="0" smtClean="0"/>
              <a:t>It’s algorithm involves both greedy and dynamic approach.</a:t>
            </a:r>
          </a:p>
        </p:txBody>
      </p:sp>
      <p:sp>
        <p:nvSpPr>
          <p:cNvPr id="10" name="Text Placeholder 9"/>
          <p:cNvSpPr>
            <a:spLocks noGrp="1"/>
          </p:cNvSpPr>
          <p:nvPr>
            <p:ph type="body" sz="quarter" idx="3"/>
          </p:nvPr>
        </p:nvSpPr>
        <p:spPr>
          <a:xfrm>
            <a:off x="4648200" y="228600"/>
            <a:ext cx="3200400" cy="548640"/>
          </a:xfrm>
        </p:spPr>
        <p:txBody>
          <a:bodyPr/>
          <a:lstStyle/>
          <a:p>
            <a:r>
              <a:rPr lang="en-IN" sz="2000" b="1" u="sng" dirty="0" smtClean="0"/>
              <a:t>FLOYD WARSHALL</a:t>
            </a:r>
            <a:endParaRPr lang="en-IN" sz="2000" b="1" u="sng" dirty="0"/>
          </a:p>
        </p:txBody>
      </p:sp>
      <p:sp>
        <p:nvSpPr>
          <p:cNvPr id="11" name="Content Placeholder 10"/>
          <p:cNvSpPr>
            <a:spLocks noGrp="1"/>
          </p:cNvSpPr>
          <p:nvPr>
            <p:ph sz="quarter" idx="4"/>
          </p:nvPr>
        </p:nvSpPr>
        <p:spPr>
          <a:xfrm>
            <a:off x="4700016" y="914400"/>
            <a:ext cx="3200400" cy="3896408"/>
          </a:xfrm>
        </p:spPr>
        <p:txBody>
          <a:bodyPr>
            <a:normAutofit/>
          </a:bodyPr>
          <a:lstStyle/>
          <a:p>
            <a:pPr>
              <a:buFont typeface="Wingdings" pitchFamily="2" charset="2"/>
              <a:buChar char="§"/>
            </a:pPr>
            <a:r>
              <a:rPr lang="en-IN" sz="1600" b="0" dirty="0" smtClean="0"/>
              <a:t>This algorithm as we can see has 3 nested loops which makes the algorithm really small but the complexity extremely high. The operation completely inside the 3 loops will have complexity of V.V.V which is the order of whole algorithm.</a:t>
            </a:r>
          </a:p>
          <a:p>
            <a:pPr>
              <a:buFont typeface="Wingdings" pitchFamily="2" charset="2"/>
              <a:buChar char="§"/>
            </a:pPr>
            <a:r>
              <a:rPr lang="en-IN" sz="1600" b="0" dirty="0" smtClean="0"/>
              <a:t>This algorithm has space complexity of V.V.</a:t>
            </a:r>
          </a:p>
          <a:p>
            <a:pPr>
              <a:buFont typeface="Wingdings" pitchFamily="2" charset="2"/>
              <a:buChar char="§"/>
            </a:pPr>
            <a:r>
              <a:rPr lang="en-IN" sz="1600" b="0" dirty="0" smtClean="0"/>
              <a:t>This algorithm is purely dynamic form of implementation of code.</a:t>
            </a:r>
            <a:endParaRPr lang="en-IN" sz="1600" b="0" dirty="0"/>
          </a:p>
        </p:txBody>
      </p:sp>
    </p:spTree>
    <p:extLst>
      <p:ext uri="{BB962C8B-B14F-4D97-AF65-F5344CB8AC3E}">
        <p14:creationId xmlns:p14="http://schemas.microsoft.com/office/powerpoint/2010/main" val="12521556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1081536" y="2158123"/>
            <a:ext cx="5648623" cy="948640"/>
          </a:xfrm>
        </p:spPr>
        <p:txBody>
          <a:bodyPr/>
          <a:lstStyle/>
          <a:p>
            <a:r>
              <a:rPr lang="en-IN" dirty="0" smtClean="0"/>
              <a:t>Application of shortest path algorithms</a:t>
            </a:r>
            <a:endParaRPr lang="en-IN" dirty="0"/>
          </a:p>
        </p:txBody>
      </p:sp>
    </p:spTree>
    <p:extLst>
      <p:ext uri="{BB962C8B-B14F-4D97-AF65-F5344CB8AC3E}">
        <p14:creationId xmlns:p14="http://schemas.microsoft.com/office/powerpoint/2010/main" val="36298559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lstStyle/>
          <a:p>
            <a:r>
              <a:rPr lang="en-IN" dirty="0" smtClean="0"/>
              <a:t>Flight routes connecting different cities</a:t>
            </a:r>
            <a:endParaRPr lang="en-IN" dirty="0"/>
          </a:p>
        </p:txBody>
      </p:sp>
      <p:sp>
        <p:nvSpPr>
          <p:cNvPr id="3" name="Content Placeholder 2"/>
          <p:cNvSpPr>
            <a:spLocks noGrp="1"/>
          </p:cNvSpPr>
          <p:nvPr>
            <p:ph idx="1"/>
          </p:nvPr>
        </p:nvSpPr>
        <p:spPr>
          <a:xfrm>
            <a:off x="685800" y="1100628"/>
            <a:ext cx="7772400" cy="4538172"/>
          </a:xfrm>
        </p:spPr>
        <p:txBody>
          <a:bodyPr/>
          <a:lstStyle/>
          <a:p>
            <a:r>
              <a:rPr lang="en-IN" b="0" dirty="0" smtClean="0"/>
              <a:t>	As we know that the shortest path algorithms could be applied to compute optimized route for transportation systems. In our case we are trying to find optimized flight routes. We have made two matrices showing the distance between the cities in kilometres and the time taken to travel from one city to another in minutes. The product of respective elements of these two matrices will give us the edge weights of the final directed graph we are about to work on. After this we can apply any of the shortest path algorithms to find the optimized path length and path. The cities we have considered are given below along with their indices that are used in the matrices.</a:t>
            </a:r>
          </a:p>
          <a:p>
            <a:r>
              <a:rPr lang="en-IN" b="0" dirty="0"/>
              <a:t>	</a:t>
            </a:r>
            <a:r>
              <a:rPr lang="en-IN" b="0" dirty="0" smtClean="0"/>
              <a:t>1. Mumbai				</a:t>
            </a:r>
            <a:r>
              <a:rPr lang="en-IN" b="0" dirty="0"/>
              <a:t> 5. Ahmedabad</a:t>
            </a:r>
            <a:endParaRPr lang="en-IN" b="0" dirty="0" smtClean="0"/>
          </a:p>
          <a:p>
            <a:r>
              <a:rPr lang="en-IN" b="0" dirty="0"/>
              <a:t>	</a:t>
            </a:r>
            <a:r>
              <a:rPr lang="en-IN" b="0" dirty="0" smtClean="0"/>
              <a:t>2. Chennai				</a:t>
            </a:r>
            <a:r>
              <a:rPr lang="en-IN" b="0" dirty="0"/>
              <a:t> 6. </a:t>
            </a:r>
            <a:r>
              <a:rPr lang="en-IN" b="0" dirty="0" smtClean="0"/>
              <a:t>Delhi</a:t>
            </a:r>
          </a:p>
          <a:p>
            <a:r>
              <a:rPr lang="en-IN" b="0" dirty="0"/>
              <a:t>	</a:t>
            </a:r>
            <a:r>
              <a:rPr lang="en-IN" b="0" dirty="0" smtClean="0"/>
              <a:t>3. Kolkata				 7. Bhopal</a:t>
            </a:r>
          </a:p>
          <a:p>
            <a:r>
              <a:rPr lang="en-IN" b="0" dirty="0"/>
              <a:t>	</a:t>
            </a:r>
            <a:r>
              <a:rPr lang="en-IN" b="0" dirty="0" smtClean="0"/>
              <a:t>4. Hyderabad				 8. Guwahati</a:t>
            </a:r>
          </a:p>
          <a:p>
            <a:endParaRPr lang="en-IN" b="0" dirty="0" smtClean="0"/>
          </a:p>
        </p:txBody>
      </p:sp>
    </p:spTree>
    <p:extLst>
      <p:ext uri="{BB962C8B-B14F-4D97-AF65-F5344CB8AC3E}">
        <p14:creationId xmlns:p14="http://schemas.microsoft.com/office/powerpoint/2010/main" val="33933466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Flight routes</a:t>
            </a:r>
            <a:endParaRPr lang="en-IN" dirty="0"/>
          </a:p>
        </p:txBody>
      </p:sp>
      <p:sp>
        <p:nvSpPr>
          <p:cNvPr id="3" name="Text Placeholder 2"/>
          <p:cNvSpPr>
            <a:spLocks noGrp="1"/>
          </p:cNvSpPr>
          <p:nvPr>
            <p:ph type="body" idx="1"/>
          </p:nvPr>
        </p:nvSpPr>
        <p:spPr/>
        <p:txBody>
          <a:bodyPr>
            <a:normAutofit/>
          </a:bodyPr>
          <a:lstStyle/>
          <a:p>
            <a:r>
              <a:rPr lang="en-IN" sz="1800" b="1" dirty="0" smtClean="0"/>
              <a:t>Distance</a:t>
            </a:r>
            <a:endParaRPr lang="en-IN" sz="1800" b="1"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2400" y="1676400"/>
            <a:ext cx="4724400" cy="3124200"/>
          </a:xfrm>
        </p:spPr>
      </p:pic>
      <p:sp>
        <p:nvSpPr>
          <p:cNvPr id="5" name="Text Placeholder 4"/>
          <p:cNvSpPr>
            <a:spLocks noGrp="1"/>
          </p:cNvSpPr>
          <p:nvPr>
            <p:ph type="body" sz="quarter" idx="3"/>
          </p:nvPr>
        </p:nvSpPr>
        <p:spPr/>
        <p:txBody>
          <a:bodyPr>
            <a:normAutofit/>
          </a:bodyPr>
          <a:lstStyle/>
          <a:p>
            <a:r>
              <a:rPr lang="en-IN" sz="1800" b="1" dirty="0" smtClean="0"/>
              <a:t>duration</a:t>
            </a:r>
            <a:endParaRPr lang="en-IN" sz="1800" b="1" dirty="0"/>
          </a:p>
        </p:txBody>
      </p:sp>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267200" y="1600200"/>
            <a:ext cx="4876800" cy="3429000"/>
          </a:xfrm>
        </p:spPr>
      </p:pic>
    </p:spTree>
    <p:extLst>
      <p:ext uri="{BB962C8B-B14F-4D97-AF65-F5344CB8AC3E}">
        <p14:creationId xmlns:p14="http://schemas.microsoft.com/office/powerpoint/2010/main" val="34689728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Final matrices</a:t>
            </a:r>
            <a:endParaRPr lang="en-IN" dirty="0"/>
          </a:p>
        </p:txBody>
      </p:sp>
      <p:sp>
        <p:nvSpPr>
          <p:cNvPr id="3" name="Text Placeholder 2"/>
          <p:cNvSpPr>
            <a:spLocks noGrp="1"/>
          </p:cNvSpPr>
          <p:nvPr>
            <p:ph type="body" idx="1"/>
          </p:nvPr>
        </p:nvSpPr>
        <p:spPr/>
        <p:txBody>
          <a:bodyPr>
            <a:normAutofit/>
          </a:bodyPr>
          <a:lstStyle/>
          <a:p>
            <a:r>
              <a:rPr lang="en-IN" sz="2000" b="1" dirty="0" smtClean="0"/>
              <a:t>input</a:t>
            </a:r>
            <a:endParaRPr lang="en-IN" sz="2000" b="1"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600" y="1600200"/>
            <a:ext cx="4343400" cy="3429000"/>
          </a:xfrm>
        </p:spPr>
      </p:pic>
      <p:sp>
        <p:nvSpPr>
          <p:cNvPr id="5" name="Text Placeholder 4"/>
          <p:cNvSpPr>
            <a:spLocks noGrp="1"/>
          </p:cNvSpPr>
          <p:nvPr>
            <p:ph type="body" sz="quarter" idx="3"/>
          </p:nvPr>
        </p:nvSpPr>
        <p:spPr/>
        <p:txBody>
          <a:bodyPr>
            <a:normAutofit/>
          </a:bodyPr>
          <a:lstStyle/>
          <a:p>
            <a:r>
              <a:rPr lang="en-IN" sz="2000" b="1" dirty="0" smtClean="0"/>
              <a:t>output</a:t>
            </a:r>
            <a:endParaRPr lang="en-IN" sz="2000" b="1"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72000" y="1676401"/>
            <a:ext cx="4343400" cy="3352800"/>
          </a:xfrm>
        </p:spPr>
      </p:pic>
    </p:spTree>
    <p:extLst>
      <p:ext uri="{BB962C8B-B14F-4D97-AF65-F5344CB8AC3E}">
        <p14:creationId xmlns:p14="http://schemas.microsoft.com/office/powerpoint/2010/main" val="353459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304800"/>
            <a:ext cx="7520940" cy="5943600"/>
          </a:xfrm>
        </p:spPr>
        <p:txBody>
          <a:bodyPr>
            <a:normAutofit fontScale="25000" lnSpcReduction="20000"/>
          </a:bodyPr>
          <a:lstStyle/>
          <a:p>
            <a:r>
              <a:rPr lang="en-IN" sz="4000" dirty="0"/>
              <a:t>void </a:t>
            </a:r>
            <a:r>
              <a:rPr lang="en-IN" sz="4000" dirty="0" err="1"/>
              <a:t>createGraph</a:t>
            </a:r>
            <a:r>
              <a:rPr lang="en-IN" sz="4000" dirty="0"/>
              <a:t>(</a:t>
            </a:r>
            <a:r>
              <a:rPr lang="en-IN" sz="4000" dirty="0" err="1"/>
              <a:t>struct</a:t>
            </a:r>
            <a:r>
              <a:rPr lang="en-IN" sz="4000" dirty="0"/>
              <a:t> Graph *</a:t>
            </a:r>
            <a:r>
              <a:rPr lang="en-IN" sz="4000" dirty="0" err="1"/>
              <a:t>g,int</a:t>
            </a:r>
            <a:r>
              <a:rPr lang="en-IN" sz="4000" dirty="0"/>
              <a:t> V){</a:t>
            </a:r>
          </a:p>
          <a:p>
            <a:r>
              <a:rPr lang="en-IN" sz="4000" dirty="0"/>
              <a:t>    g-&gt;</a:t>
            </a:r>
            <a:r>
              <a:rPr lang="en-IN" sz="4000" dirty="0" err="1"/>
              <a:t>nv</a:t>
            </a:r>
            <a:r>
              <a:rPr lang="en-IN" sz="4000" dirty="0"/>
              <a:t>=V;</a:t>
            </a:r>
          </a:p>
          <a:p>
            <a:r>
              <a:rPr lang="en-IN" sz="4000" dirty="0"/>
              <a:t>    </a:t>
            </a:r>
            <a:r>
              <a:rPr lang="en-IN" sz="4000" dirty="0" err="1"/>
              <a:t>struct</a:t>
            </a:r>
            <a:r>
              <a:rPr lang="en-IN" sz="4000" dirty="0"/>
              <a:t> </a:t>
            </a:r>
            <a:r>
              <a:rPr lang="en-IN" sz="4000" dirty="0" err="1"/>
              <a:t>AdjacencyListNode</a:t>
            </a:r>
            <a:r>
              <a:rPr lang="en-IN" sz="4000" dirty="0"/>
              <a:t> *list=(</a:t>
            </a:r>
            <a:r>
              <a:rPr lang="en-IN" sz="4000" dirty="0" err="1"/>
              <a:t>struct</a:t>
            </a:r>
            <a:r>
              <a:rPr lang="en-IN" sz="4000" dirty="0"/>
              <a:t> </a:t>
            </a:r>
            <a:r>
              <a:rPr lang="en-IN" sz="4000" dirty="0" err="1"/>
              <a:t>AdjacencyListNode</a:t>
            </a:r>
            <a:r>
              <a:rPr lang="en-IN" sz="4000" dirty="0"/>
              <a:t> *)</a:t>
            </a:r>
            <a:r>
              <a:rPr lang="en-IN" sz="4000" dirty="0" err="1"/>
              <a:t>malloc</a:t>
            </a:r>
            <a:r>
              <a:rPr lang="en-IN" sz="4000" dirty="0"/>
              <a:t>(V*</a:t>
            </a:r>
            <a:r>
              <a:rPr lang="en-IN" sz="4000" dirty="0" err="1"/>
              <a:t>sizeof</a:t>
            </a:r>
            <a:r>
              <a:rPr lang="en-IN" sz="4000" dirty="0"/>
              <a:t>(</a:t>
            </a:r>
            <a:r>
              <a:rPr lang="en-IN" sz="4000" dirty="0" err="1"/>
              <a:t>struct</a:t>
            </a:r>
            <a:r>
              <a:rPr lang="en-IN" sz="4000" dirty="0"/>
              <a:t> </a:t>
            </a:r>
            <a:r>
              <a:rPr lang="en-IN" sz="4000" dirty="0" err="1"/>
              <a:t>AdjacencyListNode</a:t>
            </a:r>
            <a:r>
              <a:rPr lang="en-IN" sz="4000" dirty="0"/>
              <a:t>));</a:t>
            </a:r>
          </a:p>
          <a:p>
            <a:r>
              <a:rPr lang="en-IN" sz="4000" dirty="0"/>
              <a:t>    g-&gt;l=list;</a:t>
            </a:r>
          </a:p>
          <a:p>
            <a:r>
              <a:rPr lang="en-IN" sz="4000" dirty="0"/>
              <a:t>    for(</a:t>
            </a:r>
            <a:r>
              <a:rPr lang="en-IN" sz="4000" dirty="0" err="1"/>
              <a:t>int</a:t>
            </a:r>
            <a:r>
              <a:rPr lang="en-IN" sz="4000" dirty="0"/>
              <a:t> i=0;i&lt;</a:t>
            </a:r>
            <a:r>
              <a:rPr lang="en-IN" sz="4000" dirty="0" err="1"/>
              <a:t>V;i</a:t>
            </a:r>
            <a:r>
              <a:rPr lang="en-IN" sz="4000" dirty="0"/>
              <a:t>++){</a:t>
            </a:r>
          </a:p>
          <a:p>
            <a:r>
              <a:rPr lang="en-IN" sz="4000" dirty="0"/>
              <a:t>    	g-&gt;l[i].destination=i;</a:t>
            </a:r>
          </a:p>
          <a:p>
            <a:r>
              <a:rPr lang="en-IN" sz="4000" dirty="0"/>
              <a:t>    	g-&gt;l[i].weight=0;</a:t>
            </a:r>
          </a:p>
          <a:p>
            <a:r>
              <a:rPr lang="en-IN" sz="4000" dirty="0"/>
              <a:t>        g-&gt;l[i].next=NULL;</a:t>
            </a:r>
          </a:p>
          <a:p>
            <a:r>
              <a:rPr lang="en-IN" sz="4000" dirty="0"/>
              <a:t>    }</a:t>
            </a:r>
          </a:p>
          <a:p>
            <a:r>
              <a:rPr lang="en-IN" sz="4000" dirty="0"/>
              <a:t>}</a:t>
            </a:r>
          </a:p>
          <a:p>
            <a:r>
              <a:rPr lang="en-IN" sz="4000" dirty="0" smtClean="0"/>
              <a:t>void </a:t>
            </a:r>
            <a:r>
              <a:rPr lang="en-IN" sz="4000" dirty="0" err="1"/>
              <a:t>addEdge</a:t>
            </a:r>
            <a:r>
              <a:rPr lang="en-IN" sz="4000" dirty="0"/>
              <a:t>(</a:t>
            </a:r>
            <a:r>
              <a:rPr lang="en-IN" sz="4000" dirty="0" err="1"/>
              <a:t>struct</a:t>
            </a:r>
            <a:r>
              <a:rPr lang="en-IN" sz="4000" dirty="0"/>
              <a:t> Graph *</a:t>
            </a:r>
            <a:r>
              <a:rPr lang="en-IN" sz="4000" dirty="0" err="1"/>
              <a:t>g,int</a:t>
            </a:r>
            <a:r>
              <a:rPr lang="en-IN" sz="4000" dirty="0"/>
              <a:t> </a:t>
            </a:r>
            <a:r>
              <a:rPr lang="en-IN" sz="4000" dirty="0" err="1"/>
              <a:t>source,int</a:t>
            </a:r>
            <a:r>
              <a:rPr lang="en-IN" sz="4000" dirty="0"/>
              <a:t> </a:t>
            </a:r>
            <a:r>
              <a:rPr lang="en-IN" sz="4000" dirty="0" err="1"/>
              <a:t>destination,int</a:t>
            </a:r>
            <a:r>
              <a:rPr lang="en-IN" sz="4000" dirty="0"/>
              <a:t> weight){</a:t>
            </a:r>
          </a:p>
          <a:p>
            <a:r>
              <a:rPr lang="en-IN" sz="4000" dirty="0"/>
              <a:t>    </a:t>
            </a:r>
            <a:r>
              <a:rPr lang="en-IN" sz="4000" dirty="0" err="1"/>
              <a:t>struct</a:t>
            </a:r>
            <a:r>
              <a:rPr lang="en-IN" sz="4000" dirty="0"/>
              <a:t> </a:t>
            </a:r>
            <a:r>
              <a:rPr lang="en-IN" sz="4000" dirty="0" err="1"/>
              <a:t>AdjacencyListNode</a:t>
            </a:r>
            <a:r>
              <a:rPr lang="en-IN" sz="4000" dirty="0"/>
              <a:t> *node=</a:t>
            </a:r>
            <a:r>
              <a:rPr lang="en-IN" sz="4000" dirty="0" err="1"/>
              <a:t>createNode</a:t>
            </a:r>
            <a:r>
              <a:rPr lang="en-IN" sz="4000" dirty="0"/>
              <a:t>(destination, weight);</a:t>
            </a:r>
          </a:p>
          <a:p>
            <a:r>
              <a:rPr lang="en-IN" sz="4000" dirty="0"/>
              <a:t>    node-&gt;next=g-&gt;l[source].next;</a:t>
            </a:r>
          </a:p>
          <a:p>
            <a:r>
              <a:rPr lang="en-IN" sz="4000" dirty="0"/>
              <a:t>    g-&gt;l[source].next=node;</a:t>
            </a:r>
          </a:p>
          <a:p>
            <a:r>
              <a:rPr lang="en-IN" sz="4000" dirty="0"/>
              <a:t>    node=</a:t>
            </a:r>
            <a:r>
              <a:rPr lang="en-IN" sz="4000" dirty="0" err="1"/>
              <a:t>createNode</a:t>
            </a:r>
            <a:r>
              <a:rPr lang="en-IN" sz="4000" dirty="0"/>
              <a:t>(source, weight);</a:t>
            </a:r>
          </a:p>
          <a:p>
            <a:r>
              <a:rPr lang="en-IN" sz="4000" dirty="0"/>
              <a:t>    node-&gt;next=g-&gt;l[destination].next;</a:t>
            </a:r>
          </a:p>
          <a:p>
            <a:r>
              <a:rPr lang="en-IN" sz="4000" dirty="0"/>
              <a:t>    g-&gt;l[destination].next=node;</a:t>
            </a:r>
          </a:p>
          <a:p>
            <a:r>
              <a:rPr lang="en-IN" sz="4000" dirty="0"/>
              <a:t>}</a:t>
            </a:r>
          </a:p>
          <a:p>
            <a:r>
              <a:rPr lang="en-IN" sz="4000" dirty="0" err="1" smtClean="0"/>
              <a:t>struct</a:t>
            </a:r>
            <a:r>
              <a:rPr lang="en-IN" sz="4000" dirty="0" smtClean="0"/>
              <a:t> </a:t>
            </a:r>
            <a:r>
              <a:rPr lang="en-IN" sz="4000" dirty="0" err="1"/>
              <a:t>MinHeapNode</a:t>
            </a:r>
            <a:r>
              <a:rPr lang="en-IN" sz="4000" dirty="0"/>
              <a:t>{</a:t>
            </a:r>
          </a:p>
          <a:p>
            <a:r>
              <a:rPr lang="en-IN" sz="4000" dirty="0"/>
              <a:t>    </a:t>
            </a:r>
            <a:r>
              <a:rPr lang="en-IN" sz="4000" dirty="0" err="1"/>
              <a:t>int</a:t>
            </a:r>
            <a:r>
              <a:rPr lang="en-IN" sz="4000" dirty="0"/>
              <a:t> v;</a:t>
            </a:r>
          </a:p>
          <a:p>
            <a:r>
              <a:rPr lang="en-IN" sz="4000" dirty="0"/>
              <a:t>    </a:t>
            </a:r>
            <a:r>
              <a:rPr lang="en-IN" sz="4000" dirty="0" err="1"/>
              <a:t>int</a:t>
            </a:r>
            <a:r>
              <a:rPr lang="en-IN" sz="4000" dirty="0"/>
              <a:t> distance;</a:t>
            </a:r>
          </a:p>
          <a:p>
            <a:r>
              <a:rPr lang="en-IN" sz="4000" dirty="0"/>
              <a:t>};</a:t>
            </a:r>
          </a:p>
          <a:p>
            <a:r>
              <a:rPr lang="en-IN" sz="4000" dirty="0" err="1" smtClean="0"/>
              <a:t>struct</a:t>
            </a:r>
            <a:r>
              <a:rPr lang="en-IN" sz="4000" dirty="0" smtClean="0"/>
              <a:t> </a:t>
            </a:r>
            <a:r>
              <a:rPr lang="en-IN" sz="4000" dirty="0" err="1"/>
              <a:t>MinHeap</a:t>
            </a:r>
            <a:r>
              <a:rPr lang="en-IN" sz="4000" dirty="0"/>
              <a:t>{</a:t>
            </a:r>
          </a:p>
          <a:p>
            <a:r>
              <a:rPr lang="en-IN" sz="4000" dirty="0"/>
              <a:t>    </a:t>
            </a:r>
            <a:r>
              <a:rPr lang="en-IN" sz="4000" dirty="0" err="1"/>
              <a:t>int</a:t>
            </a:r>
            <a:r>
              <a:rPr lang="en-IN" sz="4000" dirty="0"/>
              <a:t> size;</a:t>
            </a:r>
          </a:p>
          <a:p>
            <a:r>
              <a:rPr lang="en-IN" sz="4000" dirty="0"/>
              <a:t>    </a:t>
            </a:r>
            <a:r>
              <a:rPr lang="en-IN" sz="4000" dirty="0" err="1"/>
              <a:t>struct</a:t>
            </a:r>
            <a:r>
              <a:rPr lang="en-IN" sz="4000" dirty="0"/>
              <a:t> </a:t>
            </a:r>
            <a:r>
              <a:rPr lang="en-IN" sz="4000" dirty="0" err="1"/>
              <a:t>MinHeapNode</a:t>
            </a:r>
            <a:r>
              <a:rPr lang="en-IN" sz="4000" dirty="0"/>
              <a:t> *array;</a:t>
            </a:r>
          </a:p>
          <a:p>
            <a:r>
              <a:rPr lang="en-IN" sz="4000" dirty="0"/>
              <a:t>};</a:t>
            </a:r>
          </a:p>
          <a:p>
            <a:endParaRPr lang="en-IN" sz="4000" dirty="0"/>
          </a:p>
        </p:txBody>
      </p:sp>
    </p:spTree>
    <p:extLst>
      <p:ext uri="{BB962C8B-B14F-4D97-AF65-F5344CB8AC3E}">
        <p14:creationId xmlns:p14="http://schemas.microsoft.com/office/powerpoint/2010/main" val="2648377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381000"/>
            <a:ext cx="7520940" cy="6324600"/>
          </a:xfrm>
        </p:spPr>
        <p:txBody>
          <a:bodyPr>
            <a:noAutofit/>
          </a:bodyPr>
          <a:lstStyle/>
          <a:p>
            <a:r>
              <a:rPr lang="en-IN" sz="1000" dirty="0" err="1"/>
              <a:t>struct</a:t>
            </a:r>
            <a:r>
              <a:rPr lang="en-IN" sz="1000" dirty="0"/>
              <a:t> </a:t>
            </a:r>
            <a:r>
              <a:rPr lang="en-IN" sz="1000" dirty="0" err="1"/>
              <a:t>MinHeap</a:t>
            </a:r>
            <a:r>
              <a:rPr lang="en-IN" sz="1000" dirty="0"/>
              <a:t>* </a:t>
            </a:r>
            <a:r>
              <a:rPr lang="en-IN" sz="1000" dirty="0" err="1"/>
              <a:t>createMinHeap</a:t>
            </a:r>
            <a:r>
              <a:rPr lang="en-IN" sz="1000" dirty="0"/>
              <a:t>(</a:t>
            </a:r>
            <a:r>
              <a:rPr lang="en-IN" sz="1000" dirty="0" err="1"/>
              <a:t>int</a:t>
            </a:r>
            <a:r>
              <a:rPr lang="en-IN" sz="1000" dirty="0"/>
              <a:t> size){</a:t>
            </a:r>
          </a:p>
          <a:p>
            <a:r>
              <a:rPr lang="en-IN" sz="1000" dirty="0"/>
              <a:t>    </a:t>
            </a:r>
            <a:r>
              <a:rPr lang="en-IN" sz="1000" dirty="0" err="1"/>
              <a:t>struct</a:t>
            </a:r>
            <a:r>
              <a:rPr lang="en-IN" sz="1000" dirty="0"/>
              <a:t> </a:t>
            </a:r>
            <a:r>
              <a:rPr lang="en-IN" sz="1000" dirty="0" err="1"/>
              <a:t>MinHeap</a:t>
            </a:r>
            <a:r>
              <a:rPr lang="en-IN" sz="1000" dirty="0"/>
              <a:t> *heap=(</a:t>
            </a:r>
            <a:r>
              <a:rPr lang="en-IN" sz="1000" dirty="0" err="1"/>
              <a:t>struct</a:t>
            </a:r>
            <a:r>
              <a:rPr lang="en-IN" sz="1000" dirty="0"/>
              <a:t> </a:t>
            </a:r>
            <a:r>
              <a:rPr lang="en-IN" sz="1000" dirty="0" err="1"/>
              <a:t>MinHeap</a:t>
            </a:r>
            <a:r>
              <a:rPr lang="en-IN" sz="1000" dirty="0"/>
              <a:t>*)</a:t>
            </a:r>
            <a:r>
              <a:rPr lang="en-IN" sz="1000" dirty="0" err="1"/>
              <a:t>malloc</a:t>
            </a:r>
            <a:r>
              <a:rPr lang="en-IN" sz="1000" dirty="0"/>
              <a:t>(size * </a:t>
            </a:r>
            <a:r>
              <a:rPr lang="en-IN" sz="1000" dirty="0" err="1"/>
              <a:t>sizeof</a:t>
            </a:r>
            <a:r>
              <a:rPr lang="en-IN" sz="1000" dirty="0"/>
              <a:t>(</a:t>
            </a:r>
            <a:r>
              <a:rPr lang="en-IN" sz="1000" dirty="0" err="1"/>
              <a:t>struct</a:t>
            </a:r>
            <a:r>
              <a:rPr lang="en-IN" sz="1000" dirty="0"/>
              <a:t> </a:t>
            </a:r>
            <a:r>
              <a:rPr lang="en-IN" sz="1000" dirty="0" err="1"/>
              <a:t>MinHeap</a:t>
            </a:r>
            <a:r>
              <a:rPr lang="en-IN" sz="1000" dirty="0"/>
              <a:t>));</a:t>
            </a:r>
          </a:p>
          <a:p>
            <a:r>
              <a:rPr lang="en-IN" sz="1000" dirty="0"/>
              <a:t>    heap-&gt;size=size;</a:t>
            </a:r>
          </a:p>
          <a:p>
            <a:r>
              <a:rPr lang="en-IN" sz="1000" dirty="0"/>
              <a:t>    heap-&gt;array=(</a:t>
            </a:r>
            <a:r>
              <a:rPr lang="en-IN" sz="1000" dirty="0" err="1"/>
              <a:t>struct</a:t>
            </a:r>
            <a:r>
              <a:rPr lang="en-IN" sz="1000" dirty="0"/>
              <a:t> </a:t>
            </a:r>
            <a:r>
              <a:rPr lang="en-IN" sz="1000" dirty="0" err="1"/>
              <a:t>MinHeapNode</a:t>
            </a:r>
            <a:r>
              <a:rPr lang="en-IN" sz="1000" dirty="0"/>
              <a:t> *)</a:t>
            </a:r>
            <a:r>
              <a:rPr lang="en-IN" sz="1000" dirty="0" err="1"/>
              <a:t>malloc</a:t>
            </a:r>
            <a:r>
              <a:rPr lang="en-IN" sz="1000" dirty="0"/>
              <a:t>(size * </a:t>
            </a:r>
            <a:r>
              <a:rPr lang="en-IN" sz="1000" dirty="0" err="1"/>
              <a:t>sizeof</a:t>
            </a:r>
            <a:r>
              <a:rPr lang="en-IN" sz="1000" dirty="0"/>
              <a:t>(</a:t>
            </a:r>
            <a:r>
              <a:rPr lang="en-IN" sz="1000" dirty="0" err="1"/>
              <a:t>struct</a:t>
            </a:r>
            <a:r>
              <a:rPr lang="en-IN" sz="1000" dirty="0"/>
              <a:t> </a:t>
            </a:r>
            <a:r>
              <a:rPr lang="en-IN" sz="1000" dirty="0" err="1"/>
              <a:t>MinHeapNode</a:t>
            </a:r>
            <a:r>
              <a:rPr lang="en-IN" sz="1000" dirty="0"/>
              <a:t>));</a:t>
            </a:r>
          </a:p>
          <a:p>
            <a:r>
              <a:rPr lang="en-IN" sz="1000" dirty="0"/>
              <a:t>    return heap;</a:t>
            </a:r>
          </a:p>
          <a:p>
            <a:r>
              <a:rPr lang="en-IN" sz="1000" dirty="0" smtClean="0"/>
              <a:t>}</a:t>
            </a:r>
          </a:p>
          <a:p>
            <a:r>
              <a:rPr lang="en-IN" sz="1000" dirty="0" err="1" smtClean="0"/>
              <a:t>struct</a:t>
            </a:r>
            <a:r>
              <a:rPr lang="en-IN" sz="1000" dirty="0" smtClean="0"/>
              <a:t> </a:t>
            </a:r>
            <a:r>
              <a:rPr lang="en-IN" sz="1000" dirty="0" err="1"/>
              <a:t>MinHeapNode</a:t>
            </a:r>
            <a:r>
              <a:rPr lang="en-IN" sz="1000" dirty="0"/>
              <a:t>* </a:t>
            </a:r>
            <a:r>
              <a:rPr lang="en-IN" sz="1000" dirty="0" err="1"/>
              <a:t>createHeapNode</a:t>
            </a:r>
            <a:r>
              <a:rPr lang="en-IN" sz="1000" dirty="0"/>
              <a:t>(</a:t>
            </a:r>
            <a:r>
              <a:rPr lang="en-IN" sz="1000" dirty="0" err="1"/>
              <a:t>int</a:t>
            </a:r>
            <a:r>
              <a:rPr lang="en-IN" sz="1000" dirty="0"/>
              <a:t> </a:t>
            </a:r>
            <a:r>
              <a:rPr lang="en-IN" sz="1000" dirty="0" err="1"/>
              <a:t>vertex,int</a:t>
            </a:r>
            <a:r>
              <a:rPr lang="en-IN" sz="1000" dirty="0"/>
              <a:t> distance){</a:t>
            </a:r>
          </a:p>
          <a:p>
            <a:r>
              <a:rPr lang="en-IN" sz="1000" dirty="0"/>
              <a:t>    </a:t>
            </a:r>
            <a:r>
              <a:rPr lang="en-IN" sz="1000" dirty="0" err="1"/>
              <a:t>struct</a:t>
            </a:r>
            <a:r>
              <a:rPr lang="en-IN" sz="1000" dirty="0"/>
              <a:t> </a:t>
            </a:r>
            <a:r>
              <a:rPr lang="en-IN" sz="1000" dirty="0" err="1"/>
              <a:t>MinHeapNode</a:t>
            </a:r>
            <a:r>
              <a:rPr lang="en-IN" sz="1000" dirty="0"/>
              <a:t> *node=(</a:t>
            </a:r>
            <a:r>
              <a:rPr lang="en-IN" sz="1000" dirty="0" err="1"/>
              <a:t>struct</a:t>
            </a:r>
            <a:r>
              <a:rPr lang="en-IN" sz="1000" dirty="0"/>
              <a:t> </a:t>
            </a:r>
            <a:r>
              <a:rPr lang="en-IN" sz="1000" dirty="0" err="1"/>
              <a:t>MinHeapNode</a:t>
            </a:r>
            <a:r>
              <a:rPr lang="en-IN" sz="1000" dirty="0"/>
              <a:t>*)</a:t>
            </a:r>
            <a:r>
              <a:rPr lang="en-IN" sz="1000" dirty="0" err="1"/>
              <a:t>malloc</a:t>
            </a:r>
            <a:r>
              <a:rPr lang="en-IN" sz="1000" dirty="0"/>
              <a:t>(</a:t>
            </a:r>
            <a:r>
              <a:rPr lang="en-IN" sz="1000" dirty="0" err="1"/>
              <a:t>sizeof</a:t>
            </a:r>
            <a:r>
              <a:rPr lang="en-IN" sz="1000" dirty="0"/>
              <a:t>(</a:t>
            </a:r>
            <a:r>
              <a:rPr lang="en-IN" sz="1000" dirty="0" err="1"/>
              <a:t>struct</a:t>
            </a:r>
            <a:r>
              <a:rPr lang="en-IN" sz="1000" dirty="0"/>
              <a:t> </a:t>
            </a:r>
            <a:r>
              <a:rPr lang="en-IN" sz="1000" dirty="0" err="1"/>
              <a:t>MinHeapNode</a:t>
            </a:r>
            <a:r>
              <a:rPr lang="en-IN" sz="1000" dirty="0"/>
              <a:t>));</a:t>
            </a:r>
          </a:p>
          <a:p>
            <a:r>
              <a:rPr lang="en-IN" sz="1000" dirty="0"/>
              <a:t>    node-&gt;v=vertex;</a:t>
            </a:r>
          </a:p>
          <a:p>
            <a:r>
              <a:rPr lang="en-IN" sz="1000" dirty="0"/>
              <a:t>    node-&gt;distance=distance;</a:t>
            </a:r>
          </a:p>
          <a:p>
            <a:r>
              <a:rPr lang="en-IN" sz="1000" dirty="0"/>
              <a:t>    return node;</a:t>
            </a:r>
          </a:p>
          <a:p>
            <a:r>
              <a:rPr lang="en-IN" sz="1000" dirty="0" smtClean="0"/>
              <a:t>}</a:t>
            </a:r>
          </a:p>
          <a:p>
            <a:r>
              <a:rPr lang="en-IN" sz="1000" dirty="0" err="1" smtClean="0"/>
              <a:t>struct</a:t>
            </a:r>
            <a:r>
              <a:rPr lang="en-IN" sz="1000" dirty="0" smtClean="0"/>
              <a:t> </a:t>
            </a:r>
            <a:r>
              <a:rPr lang="en-IN" sz="1000" dirty="0" err="1"/>
              <a:t>MinHeapNode</a:t>
            </a:r>
            <a:r>
              <a:rPr lang="en-IN" sz="1000" dirty="0"/>
              <a:t>* </a:t>
            </a:r>
            <a:r>
              <a:rPr lang="en-IN" sz="1000" dirty="0" err="1"/>
              <a:t>extractMin</a:t>
            </a:r>
            <a:r>
              <a:rPr lang="en-IN" sz="1000" dirty="0"/>
              <a:t>(</a:t>
            </a:r>
            <a:r>
              <a:rPr lang="en-IN" sz="1000" dirty="0" err="1"/>
              <a:t>struct</a:t>
            </a:r>
            <a:r>
              <a:rPr lang="en-IN" sz="1000" dirty="0"/>
              <a:t> </a:t>
            </a:r>
            <a:r>
              <a:rPr lang="en-IN" sz="1000" dirty="0" err="1"/>
              <a:t>MinHeap</a:t>
            </a:r>
            <a:r>
              <a:rPr lang="en-IN" sz="1000" dirty="0"/>
              <a:t> *heap){</a:t>
            </a:r>
          </a:p>
          <a:p>
            <a:r>
              <a:rPr lang="en-IN" sz="1000" dirty="0"/>
              <a:t>    heap-&gt;size=heap-&gt;size-1;</a:t>
            </a:r>
          </a:p>
          <a:p>
            <a:r>
              <a:rPr lang="en-IN" sz="1000" dirty="0"/>
              <a:t>    </a:t>
            </a:r>
            <a:r>
              <a:rPr lang="en-IN" sz="1000" dirty="0" err="1"/>
              <a:t>struct</a:t>
            </a:r>
            <a:r>
              <a:rPr lang="en-IN" sz="1000" dirty="0"/>
              <a:t> </a:t>
            </a:r>
            <a:r>
              <a:rPr lang="en-IN" sz="1000" dirty="0" err="1"/>
              <a:t>MinHeapNode</a:t>
            </a:r>
            <a:r>
              <a:rPr lang="en-IN" sz="1000" dirty="0"/>
              <a:t> *root=(</a:t>
            </a:r>
            <a:r>
              <a:rPr lang="en-IN" sz="1000" dirty="0" err="1"/>
              <a:t>struct</a:t>
            </a:r>
            <a:r>
              <a:rPr lang="en-IN" sz="1000" dirty="0"/>
              <a:t> </a:t>
            </a:r>
            <a:r>
              <a:rPr lang="en-IN" sz="1000" dirty="0" err="1"/>
              <a:t>MinHeapNode</a:t>
            </a:r>
            <a:r>
              <a:rPr lang="en-IN" sz="1000" dirty="0"/>
              <a:t> *)</a:t>
            </a:r>
            <a:r>
              <a:rPr lang="en-IN" sz="1000" dirty="0" err="1"/>
              <a:t>malloc</a:t>
            </a:r>
            <a:r>
              <a:rPr lang="en-IN" sz="1000" dirty="0"/>
              <a:t>(</a:t>
            </a:r>
            <a:r>
              <a:rPr lang="en-IN" sz="1000" dirty="0" err="1"/>
              <a:t>sizeof</a:t>
            </a:r>
            <a:r>
              <a:rPr lang="en-IN" sz="1000" dirty="0"/>
              <a:t>(</a:t>
            </a:r>
            <a:r>
              <a:rPr lang="en-IN" sz="1000" dirty="0" err="1"/>
              <a:t>struct</a:t>
            </a:r>
            <a:r>
              <a:rPr lang="en-IN" sz="1000" dirty="0"/>
              <a:t> </a:t>
            </a:r>
            <a:r>
              <a:rPr lang="en-IN" sz="1000" dirty="0" err="1"/>
              <a:t>MinHeapNode</a:t>
            </a:r>
            <a:r>
              <a:rPr lang="en-IN" sz="1000" dirty="0"/>
              <a:t>));</a:t>
            </a:r>
          </a:p>
          <a:p>
            <a:r>
              <a:rPr lang="en-IN" sz="1000" dirty="0"/>
              <a:t>    root-&gt;v=heap-&gt;array[0].v;</a:t>
            </a:r>
          </a:p>
          <a:p>
            <a:r>
              <a:rPr lang="en-IN" sz="1000" dirty="0"/>
              <a:t>    root-&gt;distance=heap-&gt;array[0].distance;</a:t>
            </a:r>
          </a:p>
          <a:p>
            <a:r>
              <a:rPr lang="en-IN" sz="1000" dirty="0"/>
              <a:t>    </a:t>
            </a:r>
            <a:r>
              <a:rPr lang="en-IN" sz="1000" dirty="0" err="1"/>
              <a:t>struct</a:t>
            </a:r>
            <a:r>
              <a:rPr lang="en-IN" sz="1000" dirty="0"/>
              <a:t> </a:t>
            </a:r>
            <a:r>
              <a:rPr lang="en-IN" sz="1000" dirty="0" err="1"/>
              <a:t>MinHeapNode</a:t>
            </a:r>
            <a:r>
              <a:rPr lang="en-IN" sz="1000" dirty="0"/>
              <a:t> *leaf=(</a:t>
            </a:r>
            <a:r>
              <a:rPr lang="en-IN" sz="1000" dirty="0" err="1"/>
              <a:t>struct</a:t>
            </a:r>
            <a:r>
              <a:rPr lang="en-IN" sz="1000" dirty="0"/>
              <a:t> </a:t>
            </a:r>
            <a:r>
              <a:rPr lang="en-IN" sz="1000" dirty="0" err="1"/>
              <a:t>MinHeapNode</a:t>
            </a:r>
            <a:r>
              <a:rPr lang="en-IN" sz="1000" dirty="0"/>
              <a:t> *)</a:t>
            </a:r>
            <a:r>
              <a:rPr lang="en-IN" sz="1000" dirty="0" err="1"/>
              <a:t>malloc</a:t>
            </a:r>
            <a:r>
              <a:rPr lang="en-IN" sz="1000" dirty="0"/>
              <a:t>(</a:t>
            </a:r>
            <a:r>
              <a:rPr lang="en-IN" sz="1000" dirty="0" err="1"/>
              <a:t>sizeof</a:t>
            </a:r>
            <a:r>
              <a:rPr lang="en-IN" sz="1000" dirty="0"/>
              <a:t>(</a:t>
            </a:r>
            <a:r>
              <a:rPr lang="en-IN" sz="1000" dirty="0" err="1"/>
              <a:t>struct</a:t>
            </a:r>
            <a:r>
              <a:rPr lang="en-IN" sz="1000" dirty="0"/>
              <a:t> </a:t>
            </a:r>
            <a:r>
              <a:rPr lang="en-IN" sz="1000" dirty="0" err="1"/>
              <a:t>MinHeapNode</a:t>
            </a:r>
            <a:r>
              <a:rPr lang="en-IN" sz="1000" dirty="0"/>
              <a:t>));</a:t>
            </a:r>
          </a:p>
          <a:p>
            <a:r>
              <a:rPr lang="en-IN" sz="1000" dirty="0"/>
              <a:t>    leaf-&gt;v=heap-&gt;array[heap-&gt;size].v;</a:t>
            </a:r>
          </a:p>
          <a:p>
            <a:r>
              <a:rPr lang="en-IN" sz="1000" dirty="0"/>
              <a:t>    leaf-&gt;distance=heap-&gt;array[heap-&gt;size].distance;</a:t>
            </a:r>
          </a:p>
          <a:p>
            <a:r>
              <a:rPr lang="en-IN" sz="1000" dirty="0"/>
              <a:t>    heap-&gt;array[0].v=leaf-&gt;v;</a:t>
            </a:r>
          </a:p>
          <a:p>
            <a:r>
              <a:rPr lang="en-IN" sz="1000" dirty="0"/>
              <a:t>    heap-&gt;array[0].distance=leaf-&gt;distance;</a:t>
            </a:r>
          </a:p>
          <a:p>
            <a:r>
              <a:rPr lang="en-IN" sz="1000" dirty="0"/>
              <a:t>    </a:t>
            </a:r>
            <a:r>
              <a:rPr lang="en-IN" sz="1000" dirty="0" err="1"/>
              <a:t>int</a:t>
            </a:r>
            <a:r>
              <a:rPr lang="en-IN" sz="1000" dirty="0"/>
              <a:t> i=0;</a:t>
            </a:r>
          </a:p>
          <a:p>
            <a:r>
              <a:rPr lang="en-IN" sz="1000" dirty="0"/>
              <a:t>    </a:t>
            </a:r>
            <a:r>
              <a:rPr lang="en-IN" sz="1000" dirty="0" err="1"/>
              <a:t>int</a:t>
            </a:r>
            <a:r>
              <a:rPr lang="en-IN" sz="1000" dirty="0"/>
              <a:t> </a:t>
            </a:r>
            <a:r>
              <a:rPr lang="en-IN" sz="1000" dirty="0" err="1"/>
              <a:t>left,right</a:t>
            </a:r>
            <a:r>
              <a:rPr lang="en-IN" sz="1000" dirty="0"/>
              <a:t>;</a:t>
            </a:r>
          </a:p>
          <a:p>
            <a:r>
              <a:rPr lang="en-IN" sz="1000" dirty="0"/>
              <a:t>    </a:t>
            </a:r>
            <a:r>
              <a:rPr lang="en-IN" sz="1000" dirty="0" err="1"/>
              <a:t>int</a:t>
            </a:r>
            <a:r>
              <a:rPr lang="en-IN" sz="1000" dirty="0"/>
              <a:t> </a:t>
            </a:r>
            <a:r>
              <a:rPr lang="en-IN" sz="1000" dirty="0" err="1"/>
              <a:t>tempv,tempdistance</a:t>
            </a:r>
            <a:r>
              <a:rPr lang="en-IN" sz="1000" dirty="0" smtClean="0"/>
              <a:t>;</a:t>
            </a:r>
            <a:endParaRPr lang="en-IN" sz="1000" dirty="0"/>
          </a:p>
        </p:txBody>
      </p:sp>
    </p:spTree>
    <p:extLst>
      <p:ext uri="{BB962C8B-B14F-4D97-AF65-F5344CB8AC3E}">
        <p14:creationId xmlns:p14="http://schemas.microsoft.com/office/powerpoint/2010/main" val="2394509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457200"/>
            <a:ext cx="7520940" cy="6096000"/>
          </a:xfrm>
        </p:spPr>
        <p:txBody>
          <a:bodyPr>
            <a:normAutofit fontScale="25000" lnSpcReduction="20000"/>
          </a:bodyPr>
          <a:lstStyle/>
          <a:p>
            <a:r>
              <a:rPr lang="en-IN" dirty="0"/>
              <a:t> </a:t>
            </a:r>
            <a:r>
              <a:rPr lang="en-IN" sz="4000" dirty="0"/>
              <a:t>while(i&lt;heap-&gt;size){</a:t>
            </a:r>
          </a:p>
          <a:p>
            <a:r>
              <a:rPr lang="en-IN" sz="4000" dirty="0"/>
              <a:t>        left=2*i+1;</a:t>
            </a:r>
          </a:p>
          <a:p>
            <a:r>
              <a:rPr lang="en-IN" sz="4000" dirty="0"/>
              <a:t>        right=2*i+2;</a:t>
            </a:r>
          </a:p>
          <a:p>
            <a:r>
              <a:rPr lang="en-IN" sz="4000" dirty="0"/>
              <a:t>        if(heap-&gt;array[left].distance &lt;= heap-&gt;array[right].distance &amp;&amp; heap-&gt;array[left].distance &lt;= heap-&gt;array[i].distance){</a:t>
            </a:r>
          </a:p>
          <a:p>
            <a:r>
              <a:rPr lang="en-IN" sz="4000" dirty="0"/>
              <a:t>            </a:t>
            </a:r>
            <a:r>
              <a:rPr lang="en-IN" sz="4000" dirty="0" err="1"/>
              <a:t>tempv</a:t>
            </a:r>
            <a:r>
              <a:rPr lang="en-IN" sz="4000" dirty="0"/>
              <a:t>=heap-&gt;array[left].v;</a:t>
            </a:r>
          </a:p>
          <a:p>
            <a:r>
              <a:rPr lang="en-IN" sz="4000" dirty="0"/>
              <a:t>            </a:t>
            </a:r>
            <a:r>
              <a:rPr lang="en-IN" sz="4000" dirty="0" err="1"/>
              <a:t>tempdistance</a:t>
            </a:r>
            <a:r>
              <a:rPr lang="en-IN" sz="4000" dirty="0"/>
              <a:t>=heap-&gt;array[left].distance;</a:t>
            </a:r>
          </a:p>
          <a:p>
            <a:r>
              <a:rPr lang="en-IN" sz="4000" dirty="0"/>
              <a:t>            heap-&gt;array[left].v=heap-&gt;array[i].v;</a:t>
            </a:r>
          </a:p>
          <a:p>
            <a:r>
              <a:rPr lang="en-IN" sz="4000" dirty="0"/>
              <a:t>            heap-&gt;array[left].distance=heap-&gt;array[i].distance;</a:t>
            </a:r>
          </a:p>
          <a:p>
            <a:r>
              <a:rPr lang="en-IN" sz="4000" dirty="0"/>
              <a:t>            heap-&gt;array[i].v=</a:t>
            </a:r>
            <a:r>
              <a:rPr lang="en-IN" sz="4000" dirty="0" err="1"/>
              <a:t>tempv</a:t>
            </a:r>
            <a:r>
              <a:rPr lang="en-IN" sz="4000" dirty="0"/>
              <a:t>;</a:t>
            </a:r>
          </a:p>
          <a:p>
            <a:r>
              <a:rPr lang="en-IN" sz="4000" dirty="0"/>
              <a:t>            heap-&gt;array[i].distance=</a:t>
            </a:r>
            <a:r>
              <a:rPr lang="en-IN" sz="4000" dirty="0" err="1"/>
              <a:t>tempdistance</a:t>
            </a:r>
            <a:r>
              <a:rPr lang="en-IN" sz="4000" dirty="0"/>
              <a:t>;</a:t>
            </a:r>
          </a:p>
          <a:p>
            <a:r>
              <a:rPr lang="en-IN" sz="4000" dirty="0"/>
              <a:t>            i=left;</a:t>
            </a:r>
          </a:p>
          <a:p>
            <a:r>
              <a:rPr lang="en-IN" sz="4000" dirty="0"/>
              <a:t>        }</a:t>
            </a:r>
          </a:p>
          <a:p>
            <a:r>
              <a:rPr lang="en-IN" sz="4000" dirty="0"/>
              <a:t>      else if(heap-&gt;array[right].distance &lt;= heap-&gt;array[left].distance &amp;&amp; heap-&gt;array[right].distance &lt;= heap-&gt;array[i].distance){</a:t>
            </a:r>
          </a:p>
          <a:p>
            <a:r>
              <a:rPr lang="en-IN" sz="4000" dirty="0"/>
              <a:t>            </a:t>
            </a:r>
            <a:r>
              <a:rPr lang="en-IN" sz="4000" dirty="0" err="1"/>
              <a:t>tempv</a:t>
            </a:r>
            <a:r>
              <a:rPr lang="en-IN" sz="4000" dirty="0"/>
              <a:t>=heap-&gt;array[right].v;</a:t>
            </a:r>
          </a:p>
          <a:p>
            <a:r>
              <a:rPr lang="en-IN" sz="4000" dirty="0"/>
              <a:t>            </a:t>
            </a:r>
            <a:r>
              <a:rPr lang="en-IN" sz="4000" dirty="0" err="1"/>
              <a:t>tempdistance</a:t>
            </a:r>
            <a:r>
              <a:rPr lang="en-IN" sz="4000" dirty="0"/>
              <a:t>=heap-&gt;array[right].distance;</a:t>
            </a:r>
          </a:p>
          <a:p>
            <a:r>
              <a:rPr lang="en-IN" sz="4000" dirty="0"/>
              <a:t>            heap-&gt;array[right].v=heap-&gt;array[i].v;</a:t>
            </a:r>
          </a:p>
          <a:p>
            <a:r>
              <a:rPr lang="en-IN" sz="4000" dirty="0"/>
              <a:t>            heap-&gt;array[right].distance=heap-&gt;array[i].distance;</a:t>
            </a:r>
          </a:p>
          <a:p>
            <a:r>
              <a:rPr lang="en-IN" sz="4000" dirty="0"/>
              <a:t>            heap-&gt;array[i].v=</a:t>
            </a:r>
            <a:r>
              <a:rPr lang="en-IN" sz="4000" dirty="0" err="1"/>
              <a:t>tempv</a:t>
            </a:r>
            <a:r>
              <a:rPr lang="en-IN" sz="4000" dirty="0"/>
              <a:t>;</a:t>
            </a:r>
          </a:p>
          <a:p>
            <a:r>
              <a:rPr lang="en-IN" sz="4000" dirty="0"/>
              <a:t>            heap-&gt;array[i].distance=</a:t>
            </a:r>
            <a:r>
              <a:rPr lang="en-IN" sz="4000" dirty="0" err="1"/>
              <a:t>tempdistance</a:t>
            </a:r>
            <a:r>
              <a:rPr lang="en-IN" sz="4000" dirty="0"/>
              <a:t>;</a:t>
            </a:r>
          </a:p>
          <a:p>
            <a:r>
              <a:rPr lang="en-IN" sz="4000" dirty="0"/>
              <a:t>            i=right;       </a:t>
            </a:r>
          </a:p>
          <a:p>
            <a:r>
              <a:rPr lang="en-IN" sz="4000" dirty="0"/>
              <a:t>        }</a:t>
            </a:r>
          </a:p>
          <a:p>
            <a:r>
              <a:rPr lang="en-IN" sz="4000" dirty="0"/>
              <a:t>        else{</a:t>
            </a:r>
          </a:p>
          <a:p>
            <a:r>
              <a:rPr lang="en-IN" sz="4000" dirty="0"/>
              <a:t>            break;</a:t>
            </a:r>
          </a:p>
          <a:p>
            <a:r>
              <a:rPr lang="en-IN" sz="4000" dirty="0"/>
              <a:t>        }</a:t>
            </a:r>
          </a:p>
          <a:p>
            <a:r>
              <a:rPr lang="en-IN" sz="4000" dirty="0"/>
              <a:t>    }</a:t>
            </a:r>
          </a:p>
          <a:p>
            <a:r>
              <a:rPr lang="en-IN" sz="4000" dirty="0"/>
              <a:t>    return root;</a:t>
            </a:r>
          </a:p>
          <a:p>
            <a:r>
              <a:rPr lang="en-IN" sz="4000" dirty="0"/>
              <a:t>}</a:t>
            </a:r>
          </a:p>
          <a:p>
            <a:endParaRPr lang="en-IN" sz="4000" dirty="0"/>
          </a:p>
        </p:txBody>
      </p:sp>
    </p:spTree>
    <p:extLst>
      <p:ext uri="{BB962C8B-B14F-4D97-AF65-F5344CB8AC3E}">
        <p14:creationId xmlns:p14="http://schemas.microsoft.com/office/powerpoint/2010/main" val="2421315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52400"/>
            <a:ext cx="7520940" cy="6477000"/>
          </a:xfrm>
        </p:spPr>
        <p:txBody>
          <a:bodyPr>
            <a:normAutofit fontScale="25000" lnSpcReduction="20000"/>
          </a:bodyPr>
          <a:lstStyle/>
          <a:p>
            <a:r>
              <a:rPr lang="en-IN" sz="4000" dirty="0"/>
              <a:t>bool </a:t>
            </a:r>
            <a:r>
              <a:rPr lang="en-IN" sz="4000" dirty="0" err="1"/>
              <a:t>isInMinHeap</a:t>
            </a:r>
            <a:r>
              <a:rPr lang="en-IN" sz="4000" dirty="0"/>
              <a:t>(</a:t>
            </a:r>
            <a:r>
              <a:rPr lang="en-IN" sz="4000" dirty="0" err="1"/>
              <a:t>struct</a:t>
            </a:r>
            <a:r>
              <a:rPr lang="en-IN" sz="4000" dirty="0"/>
              <a:t> </a:t>
            </a:r>
            <a:r>
              <a:rPr lang="en-IN" sz="4000" dirty="0" err="1"/>
              <a:t>MinHeap</a:t>
            </a:r>
            <a:r>
              <a:rPr lang="en-IN" sz="4000" dirty="0"/>
              <a:t> *</a:t>
            </a:r>
            <a:r>
              <a:rPr lang="en-IN" sz="4000" dirty="0" err="1"/>
              <a:t>heap,int</a:t>
            </a:r>
            <a:r>
              <a:rPr lang="en-IN" sz="4000" dirty="0"/>
              <a:t> </a:t>
            </a:r>
            <a:r>
              <a:rPr lang="en-IN" sz="4000" dirty="0" err="1"/>
              <a:t>v,int</a:t>
            </a:r>
            <a:r>
              <a:rPr lang="en-IN" sz="4000" dirty="0"/>
              <a:t> i){</a:t>
            </a:r>
          </a:p>
          <a:p>
            <a:r>
              <a:rPr lang="en-IN" sz="4000" dirty="0"/>
              <a:t>    if(i &lt; heap-&gt;size){</a:t>
            </a:r>
          </a:p>
          <a:p>
            <a:r>
              <a:rPr lang="en-IN" sz="4000" dirty="0"/>
              <a:t>        if(heap-&gt;array[i].v == v){</a:t>
            </a:r>
          </a:p>
          <a:p>
            <a:r>
              <a:rPr lang="en-IN" sz="4000" dirty="0"/>
              <a:t>            return true;</a:t>
            </a:r>
          </a:p>
          <a:p>
            <a:r>
              <a:rPr lang="en-IN" sz="4000" dirty="0"/>
              <a:t>        }</a:t>
            </a:r>
          </a:p>
          <a:p>
            <a:r>
              <a:rPr lang="en-IN" sz="4000" dirty="0"/>
              <a:t>        else{</a:t>
            </a:r>
          </a:p>
          <a:p>
            <a:r>
              <a:rPr lang="en-IN" sz="4000" dirty="0"/>
              <a:t>            return (</a:t>
            </a:r>
            <a:r>
              <a:rPr lang="en-IN" sz="4000" dirty="0" err="1"/>
              <a:t>isInMinHeap</a:t>
            </a:r>
            <a:r>
              <a:rPr lang="en-IN" sz="4000" dirty="0"/>
              <a:t>(heap,v,2*i+1) || </a:t>
            </a:r>
            <a:r>
              <a:rPr lang="en-IN" sz="4000" dirty="0" err="1"/>
              <a:t>isInMinHeap</a:t>
            </a:r>
            <a:r>
              <a:rPr lang="en-IN" sz="4000" dirty="0"/>
              <a:t>(heap,v,2*i+2));</a:t>
            </a:r>
          </a:p>
          <a:p>
            <a:r>
              <a:rPr lang="en-IN" sz="4000" dirty="0"/>
              <a:t>        }</a:t>
            </a:r>
          </a:p>
          <a:p>
            <a:r>
              <a:rPr lang="en-IN" sz="4000" dirty="0"/>
              <a:t>    }</a:t>
            </a:r>
          </a:p>
          <a:p>
            <a:r>
              <a:rPr lang="en-IN" sz="4000" dirty="0"/>
              <a:t>    else{</a:t>
            </a:r>
          </a:p>
          <a:p>
            <a:r>
              <a:rPr lang="en-IN" sz="4000" dirty="0"/>
              <a:t>        return false;</a:t>
            </a:r>
          </a:p>
          <a:p>
            <a:r>
              <a:rPr lang="en-IN" sz="4000" dirty="0"/>
              <a:t>    }</a:t>
            </a:r>
          </a:p>
          <a:p>
            <a:r>
              <a:rPr lang="en-IN" sz="4000" dirty="0"/>
              <a:t>}</a:t>
            </a:r>
          </a:p>
          <a:p>
            <a:r>
              <a:rPr lang="en-IN" sz="4000" dirty="0" err="1" smtClean="0"/>
              <a:t>int</a:t>
            </a:r>
            <a:r>
              <a:rPr lang="en-IN" sz="4000" dirty="0" smtClean="0"/>
              <a:t> </a:t>
            </a:r>
            <a:r>
              <a:rPr lang="en-IN" sz="4000" dirty="0" err="1"/>
              <a:t>findPosition</a:t>
            </a:r>
            <a:r>
              <a:rPr lang="en-IN" sz="4000" dirty="0"/>
              <a:t>(</a:t>
            </a:r>
            <a:r>
              <a:rPr lang="en-IN" sz="4000" dirty="0" err="1"/>
              <a:t>struct</a:t>
            </a:r>
            <a:r>
              <a:rPr lang="en-IN" sz="4000" dirty="0"/>
              <a:t> </a:t>
            </a:r>
            <a:r>
              <a:rPr lang="en-IN" sz="4000" dirty="0" err="1"/>
              <a:t>MinHeap</a:t>
            </a:r>
            <a:r>
              <a:rPr lang="en-IN" sz="4000" dirty="0"/>
              <a:t> *</a:t>
            </a:r>
            <a:r>
              <a:rPr lang="en-IN" sz="4000" dirty="0" err="1"/>
              <a:t>heap,int</a:t>
            </a:r>
            <a:r>
              <a:rPr lang="en-IN" sz="4000" dirty="0"/>
              <a:t> vertex){</a:t>
            </a:r>
          </a:p>
          <a:p>
            <a:r>
              <a:rPr lang="en-IN" sz="4000" dirty="0"/>
              <a:t>    </a:t>
            </a:r>
            <a:r>
              <a:rPr lang="en-IN" sz="4000" dirty="0" err="1"/>
              <a:t>int</a:t>
            </a:r>
            <a:r>
              <a:rPr lang="en-IN" sz="4000" dirty="0"/>
              <a:t> i=0;</a:t>
            </a:r>
          </a:p>
          <a:p>
            <a:r>
              <a:rPr lang="en-IN" sz="4000" dirty="0"/>
              <a:t>    while(i &lt; heap-&gt;size){</a:t>
            </a:r>
          </a:p>
          <a:p>
            <a:r>
              <a:rPr lang="en-IN" sz="4000" dirty="0"/>
              <a:t>        if(heap-&gt;array[i].v == vertex){</a:t>
            </a:r>
          </a:p>
          <a:p>
            <a:r>
              <a:rPr lang="en-IN" sz="4000" dirty="0"/>
              <a:t>            break;</a:t>
            </a:r>
          </a:p>
          <a:p>
            <a:r>
              <a:rPr lang="en-IN" sz="4000" dirty="0"/>
              <a:t>        }</a:t>
            </a:r>
          </a:p>
          <a:p>
            <a:r>
              <a:rPr lang="en-IN" sz="4000" dirty="0"/>
              <a:t>        else{</a:t>
            </a:r>
          </a:p>
          <a:p>
            <a:r>
              <a:rPr lang="en-IN" sz="4000" dirty="0"/>
              <a:t>            i++;</a:t>
            </a:r>
          </a:p>
          <a:p>
            <a:r>
              <a:rPr lang="en-IN" sz="4000" dirty="0"/>
              <a:t>        }</a:t>
            </a:r>
          </a:p>
          <a:p>
            <a:r>
              <a:rPr lang="en-IN" sz="4000" dirty="0"/>
              <a:t>    }</a:t>
            </a:r>
          </a:p>
          <a:p>
            <a:r>
              <a:rPr lang="en-IN" sz="4000" dirty="0"/>
              <a:t>    return i;</a:t>
            </a:r>
          </a:p>
          <a:p>
            <a:r>
              <a:rPr lang="en-IN" sz="4000" dirty="0"/>
              <a:t>}</a:t>
            </a:r>
          </a:p>
          <a:p>
            <a:r>
              <a:rPr lang="en-IN" sz="4000" dirty="0" smtClean="0"/>
              <a:t>void </a:t>
            </a:r>
            <a:r>
              <a:rPr lang="en-IN" sz="4000" dirty="0" err="1"/>
              <a:t>decreasePriority</a:t>
            </a:r>
            <a:r>
              <a:rPr lang="en-IN" sz="4000" dirty="0"/>
              <a:t>(</a:t>
            </a:r>
            <a:r>
              <a:rPr lang="en-IN" sz="4000" dirty="0" err="1"/>
              <a:t>struct</a:t>
            </a:r>
            <a:r>
              <a:rPr lang="en-IN" sz="4000" dirty="0"/>
              <a:t> </a:t>
            </a:r>
            <a:r>
              <a:rPr lang="en-IN" sz="4000" dirty="0" err="1"/>
              <a:t>MinHeap</a:t>
            </a:r>
            <a:r>
              <a:rPr lang="en-IN" sz="4000" dirty="0"/>
              <a:t> *</a:t>
            </a:r>
            <a:r>
              <a:rPr lang="en-IN" sz="4000" dirty="0" err="1"/>
              <a:t>heap,int</a:t>
            </a:r>
            <a:r>
              <a:rPr lang="en-IN" sz="4000" dirty="0"/>
              <a:t> vertex){</a:t>
            </a:r>
          </a:p>
          <a:p>
            <a:r>
              <a:rPr lang="en-IN" sz="4000" dirty="0"/>
              <a:t>    </a:t>
            </a:r>
            <a:r>
              <a:rPr lang="en-IN" sz="4000" dirty="0" err="1"/>
              <a:t>int</a:t>
            </a:r>
            <a:r>
              <a:rPr lang="en-IN" sz="4000" dirty="0"/>
              <a:t> position=</a:t>
            </a:r>
            <a:r>
              <a:rPr lang="en-IN" sz="4000" dirty="0" err="1"/>
              <a:t>findPosition</a:t>
            </a:r>
            <a:r>
              <a:rPr lang="en-IN" sz="4000" dirty="0"/>
              <a:t>(</a:t>
            </a:r>
            <a:r>
              <a:rPr lang="en-IN" sz="4000" dirty="0" err="1"/>
              <a:t>heap,vertex</a:t>
            </a:r>
            <a:r>
              <a:rPr lang="en-IN" sz="4000" dirty="0"/>
              <a:t>);</a:t>
            </a:r>
          </a:p>
          <a:p>
            <a:r>
              <a:rPr lang="en-IN" sz="4000" dirty="0"/>
              <a:t>    </a:t>
            </a:r>
            <a:r>
              <a:rPr lang="en-IN" sz="4000" dirty="0" err="1"/>
              <a:t>int</a:t>
            </a:r>
            <a:r>
              <a:rPr lang="en-IN" sz="4000" dirty="0"/>
              <a:t> parent;</a:t>
            </a:r>
          </a:p>
          <a:p>
            <a:r>
              <a:rPr lang="en-IN" sz="4000" dirty="0"/>
              <a:t>    </a:t>
            </a:r>
            <a:r>
              <a:rPr lang="en-IN" sz="4000" dirty="0" err="1"/>
              <a:t>int</a:t>
            </a:r>
            <a:r>
              <a:rPr lang="en-IN" sz="4000" dirty="0"/>
              <a:t> </a:t>
            </a:r>
            <a:r>
              <a:rPr lang="en-IN" sz="4000" dirty="0" err="1"/>
              <a:t>tempv,tempdistance</a:t>
            </a:r>
            <a:r>
              <a:rPr lang="en-IN" sz="4000" dirty="0"/>
              <a:t>;</a:t>
            </a:r>
          </a:p>
          <a:p>
            <a:endParaRPr lang="en-IN" dirty="0"/>
          </a:p>
          <a:p>
            <a:endParaRPr lang="en-IN" dirty="0"/>
          </a:p>
          <a:p>
            <a:endParaRPr lang="en-IN" dirty="0"/>
          </a:p>
        </p:txBody>
      </p:sp>
    </p:spTree>
    <p:extLst>
      <p:ext uri="{BB962C8B-B14F-4D97-AF65-F5344CB8AC3E}">
        <p14:creationId xmlns:p14="http://schemas.microsoft.com/office/powerpoint/2010/main" val="40523296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2457</TotalTime>
  <Words>3377</Words>
  <Application>Microsoft Office PowerPoint</Application>
  <PresentationFormat>On-screen Show (4:3)</PresentationFormat>
  <Paragraphs>620</Paragraphs>
  <Slides>58</Slides>
  <Notes>0</Notes>
  <HiddenSlides>0</HiddenSlides>
  <MMClips>0</MMClip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Angles</vt:lpstr>
      <vt:lpstr>Apex</vt:lpstr>
      <vt:lpstr>Shortest Path Algorithms</vt:lpstr>
      <vt:lpstr>Dijkstra’s Algorithm</vt:lpstr>
      <vt:lpstr>Pseudocode</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EXAMPLE</vt:lpstr>
      <vt:lpstr>PowerPoint Presentation</vt:lpstr>
      <vt:lpstr>PowerPoint Presentation</vt:lpstr>
      <vt:lpstr>PowerPoint Presentation</vt:lpstr>
      <vt:lpstr>PowerPoint Presentation</vt:lpstr>
      <vt:lpstr>Bellman-Ford Algorithm</vt:lpstr>
      <vt:lpstr>Pseudococde</vt:lpstr>
      <vt:lpstr>PowerPoint Presentation</vt:lpstr>
      <vt:lpstr>IMPLEMENTATION</vt:lpstr>
      <vt:lpstr>PowerPoint Presentation</vt:lpstr>
      <vt:lpstr>PowerPoint Presentation</vt:lpstr>
      <vt:lpstr>OUTPUT</vt:lpstr>
      <vt:lpstr>EXAMPLE</vt:lpstr>
      <vt:lpstr>PowerPoint Presentation</vt:lpstr>
      <vt:lpstr>PowerPoint Presentation</vt:lpstr>
      <vt:lpstr>PowerPoint Presentation</vt:lpstr>
      <vt:lpstr>JOHNSON’S ALGORITHM</vt:lpstr>
      <vt:lpstr>PSEUDOCODE</vt:lpstr>
      <vt:lpstr>PowerPoint Presentation</vt:lpstr>
      <vt:lpstr>PowerPoint Presentation</vt:lpstr>
      <vt:lpstr>PowerPoint Presentation</vt:lpstr>
      <vt:lpstr>PowerPoint Presentation</vt:lpstr>
      <vt:lpstr>PowerPoint Presentation</vt:lpstr>
      <vt:lpstr>PowerPoint Presentation</vt:lpstr>
      <vt:lpstr>OUTPUT</vt:lpstr>
      <vt:lpstr>EXAMPLE</vt:lpstr>
      <vt:lpstr>PowerPoint Presentation</vt:lpstr>
      <vt:lpstr>PowerPoint Presentation</vt:lpstr>
      <vt:lpstr>PowerPoint Presentation</vt:lpstr>
      <vt:lpstr>Floyd Warshall Algorithm</vt:lpstr>
      <vt:lpstr>PSEUDOCODE</vt:lpstr>
      <vt:lpstr>IMPLEMENTATION</vt:lpstr>
      <vt:lpstr>PowerPoint Presentation</vt:lpstr>
      <vt:lpstr>PowerPoint Presentation</vt:lpstr>
      <vt:lpstr>OUTPUT</vt:lpstr>
      <vt:lpstr>EXAMPLE</vt:lpstr>
      <vt:lpstr>PowerPoint Presentation</vt:lpstr>
      <vt:lpstr>DIJKTRA Vs bellman-ford</vt:lpstr>
      <vt:lpstr>PowerPoint Presentation</vt:lpstr>
      <vt:lpstr>JOHNSON vs floyd warshall</vt:lpstr>
      <vt:lpstr>PowerPoint Presentation</vt:lpstr>
      <vt:lpstr>Application of shortest path algorithms</vt:lpstr>
      <vt:lpstr>Flight routes connecting different cities</vt:lpstr>
      <vt:lpstr>Flight routes</vt:lpstr>
      <vt:lpstr>Final matrices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Path Algorithms</dc:title>
  <dc:creator>Biplab</dc:creator>
  <cp:lastModifiedBy>Windows User</cp:lastModifiedBy>
  <cp:revision>79</cp:revision>
  <dcterms:created xsi:type="dcterms:W3CDTF">2006-08-16T00:00:00Z</dcterms:created>
  <dcterms:modified xsi:type="dcterms:W3CDTF">2018-04-10T16:20:41Z</dcterms:modified>
</cp:coreProperties>
</file>