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12/1/2018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Optimization Approaches in Computer Vision and Image Processing</a:t>
            </a:r>
            <a:endParaRPr lang="en-IN" dirty="0"/>
          </a:p>
        </p:txBody>
      </p:sp>
      <p:sp>
        <p:nvSpPr>
          <p:cNvPr id="3" name="Subtitle 2"/>
          <p:cNvSpPr>
            <a:spLocks noGrp="1"/>
          </p:cNvSpPr>
          <p:nvPr>
            <p:ph type="subTitle" idx="1"/>
          </p:nvPr>
        </p:nvSpPr>
        <p:spPr/>
        <p:txBody>
          <a:bodyPr/>
          <a:lstStyle/>
          <a:p>
            <a:r>
              <a:rPr lang="en-IN" dirty="0" err="1" smtClean="0"/>
              <a:t>Gaurav</a:t>
            </a:r>
            <a:r>
              <a:rPr lang="en-IN" dirty="0" smtClean="0"/>
              <a:t> Naukudkar-160001040</a:t>
            </a:r>
          </a:p>
          <a:p>
            <a:r>
              <a:rPr lang="en-IN" dirty="0" err="1" smtClean="0"/>
              <a:t>Biplab</a:t>
            </a:r>
            <a:r>
              <a:rPr lang="en-IN" dirty="0" smtClean="0"/>
              <a:t> Kumar Sahoo-160001015</a:t>
            </a:r>
            <a:endParaRPr lang="en-IN" dirty="0"/>
          </a:p>
        </p:txBody>
      </p:sp>
    </p:spTree>
    <p:extLst>
      <p:ext uri="{BB962C8B-B14F-4D97-AF65-F5344CB8AC3E}">
        <p14:creationId xmlns:p14="http://schemas.microsoft.com/office/powerpoint/2010/main" val="22950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
                <a:ext cx="8229600" cy="6248400"/>
              </a:xfrm>
            </p:spPr>
            <p:txBody>
              <a:bodyPr>
                <a:normAutofit lnSpcReduction="10000"/>
              </a:bodyPr>
              <a:lstStyle/>
              <a:p>
                <a:r>
                  <a:rPr lang="en-US" dirty="0" smtClean="0"/>
                  <a:t>Reconstruction of 3-D curved surface by regularization.</a:t>
                </a:r>
              </a:p>
              <a:p>
                <a:r>
                  <a:rPr lang="en-US" dirty="0" smtClean="0"/>
                  <a:t>Given equation of surface-</a:t>
                </a:r>
              </a:p>
              <a:p>
                <a:pPr marL="0" indent="0">
                  <a:buNone/>
                </a:pPr>
                <a:r>
                  <a:rPr lang="en-US" dirty="0"/>
                  <a:t>	</a:t>
                </a:r>
                <a:r>
                  <a:rPr lang="en-IN" dirty="0"/>
                  <a:t> </a:t>
                </a:r>
                <a:r>
                  <a:rPr lang="en-IN" dirty="0" smtClean="0"/>
                  <a:t>E = </a:t>
                </a:r>
                <a14:m>
                  <m:oMath xmlns:m="http://schemas.openxmlformats.org/officeDocument/2006/math">
                    <m:nary>
                      <m:naryPr>
                        <m:chr m:val="∑"/>
                        <m:ctrlPr>
                          <a:rPr lang="en-IN" i="1">
                            <a:latin typeface="Cambria Math"/>
                          </a:rPr>
                        </m:ctrlPr>
                      </m:naryPr>
                      <m:sub>
                        <m:r>
                          <m:rPr>
                            <m:brk m:alnAt="23"/>
                          </m:rPr>
                          <a:rPr lang="en-IN" i="1">
                            <a:latin typeface="Cambria Math"/>
                          </a:rPr>
                          <m:t>𝑗</m:t>
                        </m:r>
                        <m:r>
                          <a:rPr lang="en-IN" i="1">
                            <a:latin typeface="Cambria Math"/>
                          </a:rPr>
                          <m:t>=1</m:t>
                        </m:r>
                      </m:sub>
                      <m:sup>
                        <m:r>
                          <a:rPr lang="en-IN" i="1">
                            <a:latin typeface="Cambria Math"/>
                          </a:rPr>
                          <m:t>𝑛</m:t>
                        </m:r>
                      </m:sup>
                      <m:e>
                        <m:nary>
                          <m:naryPr>
                            <m:chr m:val="∑"/>
                            <m:ctrlPr>
                              <a:rPr lang="en-IN" i="1">
                                <a:latin typeface="Cambria Math"/>
                              </a:rPr>
                            </m:ctrlPr>
                          </m:naryPr>
                          <m:sub>
                            <m:r>
                              <m:rPr>
                                <m:brk m:alnAt="23"/>
                              </m:rPr>
                              <a:rPr lang="en-IN" i="1">
                                <a:latin typeface="Cambria Math"/>
                              </a:rPr>
                              <m:t>𝑖</m:t>
                            </m:r>
                            <m:r>
                              <a:rPr lang="en-IN" i="1">
                                <a:latin typeface="Cambria Math"/>
                              </a:rPr>
                              <m:t>=1</m:t>
                            </m:r>
                          </m:sub>
                          <m:sup>
                            <m:r>
                              <a:rPr lang="en-IN" i="1">
                                <a:latin typeface="Cambria Math"/>
                              </a:rPr>
                              <m:t>𝑚</m:t>
                            </m:r>
                          </m:sup>
                          <m:e>
                            <m:r>
                              <m:rPr>
                                <m:nor/>
                              </m:rPr>
                              <a:rPr lang="en-IN" b="0" i="0" smtClean="0">
                                <a:latin typeface="Cambria Math"/>
                              </a:rPr>
                              <m:t>S</m:t>
                            </m:r>
                            <m:r>
                              <m:rPr>
                                <m:nor/>
                              </m:rPr>
                              <a:rPr lang="en-IN" baseline="-25000" dirty="0"/>
                              <m:t>i</m:t>
                            </m:r>
                            <m:r>
                              <m:rPr>
                                <m:nor/>
                              </m:rPr>
                              <a:rPr lang="en-IN" baseline="-25000" dirty="0"/>
                              <m:t>,</m:t>
                            </m:r>
                            <m:r>
                              <m:rPr>
                                <m:nor/>
                              </m:rPr>
                              <a:rPr lang="en-IN" baseline="-25000" dirty="0"/>
                              <m:t>j</m:t>
                            </m:r>
                            <m:r>
                              <a:rPr lang="en-IN" b="0" i="1" baseline="-25000" dirty="0" smtClean="0">
                                <a:latin typeface="Cambria Math"/>
                              </a:rPr>
                              <m:t> </m:t>
                            </m:r>
                          </m:e>
                        </m:nary>
                        <m:r>
                          <a:rPr lang="en-IN" b="0" i="1" smtClean="0">
                            <a:latin typeface="Cambria Math"/>
                          </a:rPr>
                          <m:t>(</m:t>
                        </m:r>
                      </m:e>
                    </m:nary>
                  </m:oMath>
                </a14:m>
                <a:r>
                  <a:rPr lang="en-IN" dirty="0"/>
                  <a:t> </a:t>
                </a:r>
                <a14:m>
                  <m:oMath xmlns:m="http://schemas.openxmlformats.org/officeDocument/2006/math">
                    <m:r>
                      <m:rPr>
                        <m:nor/>
                      </m:rPr>
                      <a:rPr lang="en-IN" dirty="0" smtClean="0">
                        <a:latin typeface="Cambria Math"/>
                      </a:rPr>
                      <m:t>u</m:t>
                    </m:r>
                    <m:r>
                      <m:rPr>
                        <m:nor/>
                      </m:rPr>
                      <a:rPr lang="en-IN" baseline="-25000" dirty="0"/>
                      <m:t>i</m:t>
                    </m:r>
                    <m:r>
                      <m:rPr>
                        <m:nor/>
                      </m:rPr>
                      <a:rPr lang="en-IN" baseline="-25000" dirty="0"/>
                      <m:t>,</m:t>
                    </m:r>
                    <m:r>
                      <m:rPr>
                        <m:nor/>
                      </m:rPr>
                      <a:rPr lang="en-IN" baseline="-25000" dirty="0"/>
                      <m:t>j</m:t>
                    </m:r>
                  </m:oMath>
                </a14:m>
                <a:r>
                  <a:rPr lang="en-IN" dirty="0"/>
                  <a:t> </a:t>
                </a:r>
                <a14:m>
                  <m:oMath xmlns:m="http://schemas.openxmlformats.org/officeDocument/2006/math">
                    <m:r>
                      <a:rPr lang="en-IN" b="0" i="0" smtClean="0">
                        <a:latin typeface="Cambria Math"/>
                      </a:rPr>
                      <m:t>−</m:t>
                    </m:r>
                    <m:r>
                      <m:rPr>
                        <m:nor/>
                      </m:rPr>
                      <a:rPr lang="en-IN" b="0" i="0" smtClean="0">
                        <a:latin typeface="Cambria Math"/>
                      </a:rPr>
                      <m:t>d</m:t>
                    </m:r>
                    <m:r>
                      <m:rPr>
                        <m:nor/>
                      </m:rPr>
                      <a:rPr lang="en-IN" baseline="-25000" dirty="0"/>
                      <m:t>i</m:t>
                    </m:r>
                    <m:r>
                      <m:rPr>
                        <m:nor/>
                      </m:rPr>
                      <a:rPr lang="en-IN" baseline="-25000" dirty="0"/>
                      <m:t>,</m:t>
                    </m:r>
                    <m:r>
                      <m:rPr>
                        <m:nor/>
                      </m:rPr>
                      <a:rPr lang="en-IN" baseline="-25000" dirty="0"/>
                      <m:t>j</m:t>
                    </m:r>
                  </m:oMath>
                </a14:m>
                <a:r>
                  <a:rPr lang="en-IN" dirty="0" smtClean="0"/>
                  <a:t>)</a:t>
                </a:r>
                <a:r>
                  <a:rPr lang="en-IN" baseline="30000" dirty="0" smtClean="0"/>
                  <a:t>2</a:t>
                </a:r>
                <a:r>
                  <a:rPr lang="en-IN" dirty="0" smtClean="0"/>
                  <a:t> + </a:t>
                </a:r>
              </a:p>
              <a:p>
                <a:pPr marL="0" indent="0">
                  <a:buNone/>
                </a:pPr>
                <a:r>
                  <a:rPr lang="en-IN" dirty="0"/>
                  <a:t>	</a:t>
                </a:r>
                <a:r>
                  <a:rPr lang="en-IN" dirty="0" smtClean="0"/>
                  <a:t>        </a:t>
                </a:r>
                <a:r>
                  <a:rPr lang="el-GR" dirty="0" smtClean="0"/>
                  <a:t>λ</a:t>
                </a:r>
                <a14:m>
                  <m:oMath xmlns:m="http://schemas.openxmlformats.org/officeDocument/2006/math">
                    <m:nary>
                      <m:naryPr>
                        <m:limLoc m:val="undOvr"/>
                        <m:subHide m:val="on"/>
                        <m:supHide m:val="on"/>
                        <m:ctrlPr>
                          <a:rPr lang="el-GR" i="1" smtClean="0">
                            <a:latin typeface="Cambria Math"/>
                          </a:rPr>
                        </m:ctrlPr>
                      </m:naryPr>
                      <m:sub/>
                      <m:sup/>
                      <m:e>
                        <m:nary>
                          <m:naryPr>
                            <m:ctrlPr>
                              <a:rPr lang="el-GR" i="1" smtClean="0">
                                <a:latin typeface="Cambria Math"/>
                              </a:rPr>
                            </m:ctrlPr>
                          </m:naryPr>
                          <m:sub>
                            <m:r>
                              <m:rPr>
                                <m:sty m:val="p"/>
                                <m:brk m:alnAt="23"/>
                              </m:rPr>
                              <a:rPr lang="el-GR" i="1" smtClean="0">
                                <a:latin typeface="Cambria Math"/>
                              </a:rPr>
                              <m:t>Ω</m:t>
                            </m:r>
                          </m:sub>
                          <m:sup/>
                          <m:e>
                            <m:r>
                              <a:rPr lang="en-IN" b="0" i="1" smtClean="0">
                                <a:latin typeface="Cambria Math"/>
                              </a:rPr>
                              <m:t>{</m:t>
                            </m:r>
                            <m:d>
                              <m:dPr>
                                <m:ctrlPr>
                                  <a:rPr lang="en-IN" i="1">
                                    <a:latin typeface="Cambria Math"/>
                                  </a:rPr>
                                </m:ctrlPr>
                              </m:dPr>
                              <m:e>
                                <m:f>
                                  <m:fPr>
                                    <m:ctrlPr>
                                      <a:rPr lang="en-IN" i="1" smtClean="0">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i="1">
                                        <a:latin typeface="Cambria Math"/>
                                      </a:rPr>
                                      <m:t>𝑥</m:t>
                                    </m:r>
                                    <m:r>
                                      <a:rPr lang="en-IN" i="1" baseline="30000">
                                        <a:latin typeface="Cambria Math"/>
                                      </a:rPr>
                                      <m:t>2</m:t>
                                    </m:r>
                                  </m:den>
                                </m:f>
                              </m:e>
                            </m:d>
                            <m:r>
                              <a:rPr lang="en-IN" b="0" i="1" baseline="30000" smtClean="0">
                                <a:latin typeface="Cambria Math"/>
                              </a:rPr>
                              <m:t>2</m:t>
                            </m:r>
                          </m:e>
                        </m:nary>
                      </m:e>
                    </m:nary>
                  </m:oMath>
                </a14:m>
                <a:r>
                  <a:rPr lang="en-IN" dirty="0" smtClean="0"/>
                  <a:t>+</a:t>
                </a:r>
                <a:r>
                  <a:rPr lang="en-IN" dirty="0"/>
                  <a:t> </a:t>
                </a:r>
                <a:r>
                  <a:rPr lang="en-IN" dirty="0" smtClean="0"/>
                  <a:t>2</a:t>
                </a:r>
                <a14:m>
                  <m:oMath xmlns:m="http://schemas.openxmlformats.org/officeDocument/2006/math">
                    <m:d>
                      <m:dPr>
                        <m:ctrlPr>
                          <a:rPr lang="en-IN" i="1">
                            <a:latin typeface="Cambria Math"/>
                          </a:rPr>
                        </m:ctrlPr>
                      </m:dPr>
                      <m:e>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i="1">
                                <a:latin typeface="Cambria Math"/>
                              </a:rPr>
                              <m:t>𝑥</m:t>
                            </m:r>
                            <m:r>
                              <m:rPr>
                                <m:sty m:val="p"/>
                              </m:rPr>
                              <a:rPr lang="el-GR" i="1">
                                <a:latin typeface="Cambria Math"/>
                              </a:rPr>
                              <m:t>δ</m:t>
                            </m:r>
                            <m:r>
                              <a:rPr lang="en-IN" b="0" i="1" smtClean="0">
                                <a:latin typeface="Cambria Math"/>
                              </a:rPr>
                              <m:t>𝑦</m:t>
                            </m:r>
                          </m:den>
                        </m:f>
                      </m:e>
                    </m:d>
                  </m:oMath>
                </a14:m>
                <a:r>
                  <a:rPr lang="en-IN" baseline="30000" dirty="0" smtClean="0"/>
                  <a:t>2+</a:t>
                </a:r>
                <a:r>
                  <a:rPr lang="en-IN" dirty="0"/>
                  <a:t> </a:t>
                </a:r>
                <a14:m>
                  <m:oMath xmlns:m="http://schemas.openxmlformats.org/officeDocument/2006/math">
                    <m:d>
                      <m:dPr>
                        <m:ctrlPr>
                          <a:rPr lang="en-IN" i="1">
                            <a:latin typeface="Cambria Math"/>
                          </a:rPr>
                        </m:ctrlPr>
                      </m:dPr>
                      <m:e>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b="0" i="1" smtClean="0">
                                <a:latin typeface="Cambria Math"/>
                              </a:rPr>
                              <m:t>𝑦</m:t>
                            </m:r>
                            <m:r>
                              <a:rPr lang="en-IN" i="1" baseline="30000">
                                <a:latin typeface="Cambria Math"/>
                              </a:rPr>
                              <m:t>2</m:t>
                            </m:r>
                          </m:den>
                        </m:f>
                      </m:e>
                    </m:d>
                  </m:oMath>
                </a14:m>
                <a:r>
                  <a:rPr lang="en-IN" baseline="30000" dirty="0" smtClean="0"/>
                  <a:t>2 </a:t>
                </a:r>
                <a:r>
                  <a:rPr lang="en-IN" dirty="0" smtClean="0"/>
                  <a:t>}</a:t>
                </a:r>
                <a:r>
                  <a:rPr lang="en-IN" dirty="0" err="1" smtClean="0"/>
                  <a:t>dxdy</a:t>
                </a:r>
                <a:endParaRPr lang="en-IN" dirty="0" smtClean="0"/>
              </a:p>
              <a:p>
                <a:r>
                  <a:rPr lang="en-IN" dirty="0" smtClean="0"/>
                  <a:t>Applying same conditions as in relaxation we get-</a:t>
                </a:r>
              </a:p>
              <a:p>
                <a:pPr marL="0" indent="0">
                  <a:buNone/>
                </a:pPr>
                <a:r>
                  <a:rPr lang="en-IN" dirty="0" smtClean="0"/>
                  <a:t> </a:t>
                </a:r>
                <a14:m>
                  <m:oMath xmlns:m="http://schemas.openxmlformats.org/officeDocument/2006/math">
                    <m:f>
                      <m:fPr>
                        <m:ctrlPr>
                          <a:rPr lang="en-IN" i="1">
                            <a:latin typeface="Cambria Math"/>
                          </a:rPr>
                        </m:ctrlPr>
                      </m:fPr>
                      <m:num>
                        <m:r>
                          <m:rPr>
                            <m:sty m:val="p"/>
                          </m:rPr>
                          <a:rPr lang="el-GR" i="1">
                            <a:latin typeface="Cambria Math"/>
                          </a:rPr>
                          <m:t>δ</m:t>
                        </m:r>
                        <m:r>
                          <a:rPr lang="en-IN" b="0" i="1" smtClean="0">
                            <a:latin typeface="Cambria Math"/>
                          </a:rPr>
                          <m:t>𝑈</m:t>
                        </m:r>
                      </m:num>
                      <m:den>
                        <m:r>
                          <m:rPr>
                            <m:sty m:val="p"/>
                          </m:rPr>
                          <a:rPr lang="el-GR" i="1">
                            <a:latin typeface="Cambria Math"/>
                          </a:rPr>
                          <m:t>δ</m:t>
                        </m:r>
                        <m:r>
                          <a:rPr lang="en-IN" i="1">
                            <a:latin typeface="Cambria Math"/>
                          </a:rPr>
                          <m:t>𝑢</m:t>
                        </m:r>
                        <m:r>
                          <a:rPr lang="en-IN" i="1" baseline="-25000">
                            <a:latin typeface="Cambria Math"/>
                          </a:rPr>
                          <m:t>𝑖</m:t>
                        </m:r>
                        <m:r>
                          <a:rPr lang="en-IN" i="1" baseline="-25000">
                            <a:latin typeface="Cambria Math"/>
                          </a:rPr>
                          <m:t>,</m:t>
                        </m:r>
                        <m:r>
                          <a:rPr lang="en-IN" i="1" baseline="-25000">
                            <a:latin typeface="Cambria Math"/>
                          </a:rPr>
                          <m:t>𝑗</m:t>
                        </m:r>
                      </m:den>
                    </m:f>
                  </m:oMath>
                </a14:m>
                <a:r>
                  <a:rPr lang="en-IN" dirty="0"/>
                  <a:t> = </a:t>
                </a:r>
                <a:r>
                  <a:rPr lang="en-IN" dirty="0" smtClean="0"/>
                  <a:t>2</a:t>
                </a:r>
                <a:r>
                  <a:rPr lang="en-IN" dirty="0"/>
                  <a:t> </a:t>
                </a:r>
                <a14:m>
                  <m:oMath xmlns:m="http://schemas.openxmlformats.org/officeDocument/2006/math">
                    <m:r>
                      <m:rPr>
                        <m:nor/>
                      </m:rPr>
                      <a:rPr lang="en-IN">
                        <a:latin typeface="Cambria Math"/>
                      </a:rPr>
                      <m:t>S</m:t>
                    </m:r>
                    <m:r>
                      <m:rPr>
                        <m:nor/>
                      </m:rPr>
                      <a:rPr lang="en-IN" baseline="-25000" dirty="0"/>
                      <m:t>i</m:t>
                    </m:r>
                    <m:r>
                      <m:rPr>
                        <m:nor/>
                      </m:rPr>
                      <a:rPr lang="en-IN" baseline="-25000" dirty="0"/>
                      <m:t>,</m:t>
                    </m:r>
                    <m:r>
                      <m:rPr>
                        <m:nor/>
                      </m:rPr>
                      <a:rPr lang="en-IN" baseline="-25000" dirty="0"/>
                      <m:t>j</m:t>
                    </m:r>
                    <m:r>
                      <a:rPr lang="en-IN" i="1" baseline="-25000" dirty="0">
                        <a:latin typeface="Cambria Math"/>
                      </a:rPr>
                      <m:t> </m:t>
                    </m:r>
                  </m:oMath>
                </a14:m>
                <a:r>
                  <a:rPr lang="en-IN" dirty="0" smtClean="0"/>
                  <a:t>(</a:t>
                </a:r>
                <a14:m>
                  <m:oMath xmlns:m="http://schemas.openxmlformats.org/officeDocument/2006/math">
                    <m:r>
                      <m:rPr>
                        <m:nor/>
                      </m:rPr>
                      <a:rPr lang="en-IN" dirty="0" smtClean="0">
                        <a:latin typeface="Cambria Math"/>
                      </a:rPr>
                      <m:t>u</m:t>
                    </m:r>
                    <m:r>
                      <m:rPr>
                        <m:nor/>
                      </m:rPr>
                      <a:rPr lang="en-IN" baseline="-25000" dirty="0" smtClean="0"/>
                      <m:t>i</m:t>
                    </m:r>
                    <m:r>
                      <m:rPr>
                        <m:nor/>
                      </m:rPr>
                      <a:rPr lang="en-IN" baseline="-25000" dirty="0" smtClean="0"/>
                      <m:t>,</m:t>
                    </m:r>
                    <m:r>
                      <m:rPr>
                        <m:nor/>
                      </m:rPr>
                      <a:rPr lang="en-IN" baseline="-25000" dirty="0" smtClean="0"/>
                      <m:t>j</m:t>
                    </m:r>
                    <m:r>
                      <a:rPr lang="en-IN" i="1" baseline="-25000" dirty="0">
                        <a:latin typeface="Cambria Math"/>
                      </a:rPr>
                      <m:t> </m:t>
                    </m:r>
                  </m:oMath>
                </a14:m>
                <a:r>
                  <a:rPr lang="en-IN" dirty="0" smtClean="0"/>
                  <a:t>-</a:t>
                </a:r>
                <a:r>
                  <a:rPr lang="en-IN" dirty="0"/>
                  <a:t> </a:t>
                </a:r>
                <a14:m>
                  <m:oMath xmlns:m="http://schemas.openxmlformats.org/officeDocument/2006/math">
                    <m:r>
                      <m:rPr>
                        <m:nor/>
                      </m:rPr>
                      <a:rPr lang="en-IN" dirty="0" smtClean="0">
                        <a:latin typeface="Cambria Math"/>
                      </a:rPr>
                      <m:t>d</m:t>
                    </m:r>
                    <m:r>
                      <m:rPr>
                        <m:nor/>
                      </m:rPr>
                      <a:rPr lang="en-IN" baseline="-25000" dirty="0"/>
                      <m:t>i</m:t>
                    </m:r>
                    <m:r>
                      <m:rPr>
                        <m:nor/>
                      </m:rPr>
                      <a:rPr lang="en-IN" baseline="-25000" dirty="0"/>
                      <m:t>,</m:t>
                    </m:r>
                    <m:r>
                      <m:rPr>
                        <m:nor/>
                      </m:rPr>
                      <a:rPr lang="en-IN" baseline="-25000" dirty="0"/>
                      <m:t>j</m:t>
                    </m:r>
                    <m:r>
                      <a:rPr lang="en-IN" i="1" baseline="-25000" dirty="0">
                        <a:latin typeface="Cambria Math"/>
                      </a:rPr>
                      <m:t> </m:t>
                    </m:r>
                  </m:oMath>
                </a14:m>
                <a:r>
                  <a:rPr lang="en-IN" dirty="0" smtClean="0"/>
                  <a:t>) + </a:t>
                </a:r>
                <a:r>
                  <a:rPr lang="el-GR" dirty="0" smtClean="0"/>
                  <a:t>λ</a:t>
                </a:r>
                <a:r>
                  <a:rPr lang="en-IN" dirty="0" smtClean="0"/>
                  <a:t> {</a:t>
                </a:r>
                <a14:m>
                  <m:oMath xmlns:m="http://schemas.openxmlformats.org/officeDocument/2006/math">
                    <m:f>
                      <m:fPr>
                        <m:ctrlPr>
                          <a:rPr lang="en-IN" i="1" smtClean="0">
                            <a:latin typeface="Cambria Math"/>
                          </a:rPr>
                        </m:ctrlPr>
                      </m:fPr>
                      <m:num>
                        <m:r>
                          <a:rPr lang="en-IN" b="0" i="1" smtClean="0">
                            <a:latin typeface="Cambria Math"/>
                          </a:rPr>
                          <m:t>25</m:t>
                        </m:r>
                      </m:num>
                      <m:den>
                        <m:r>
                          <a:rPr lang="en-IN" b="0" i="1" smtClean="0">
                            <a:latin typeface="Cambria Math"/>
                          </a:rPr>
                          <m:t>h</m:t>
                        </m:r>
                        <m:r>
                          <a:rPr lang="en-IN" b="0" i="1" baseline="30000" smtClean="0">
                            <a:latin typeface="Cambria Math"/>
                          </a:rPr>
                          <m:t>4</m:t>
                        </m:r>
                      </m:den>
                    </m:f>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m:t>
                    </m:r>
                    <m:r>
                      <m:rPr>
                        <m:nor/>
                      </m:rPr>
                      <a:rPr lang="en-IN" baseline="-25000" dirty="0"/>
                      <m:t>j</m:t>
                    </m:r>
                    <m:r>
                      <a:rPr lang="en-IN" i="1" baseline="-25000" dirty="0">
                        <a:latin typeface="Cambria Math"/>
                      </a:rPr>
                      <m:t> </m:t>
                    </m:r>
                  </m:oMath>
                </a14:m>
                <a:r>
                  <a:rPr lang="en-IN" dirty="0" smtClean="0"/>
                  <a:t> - </a:t>
                </a:r>
                <a14:m>
                  <m:oMath xmlns:m="http://schemas.openxmlformats.org/officeDocument/2006/math">
                    <m:f>
                      <m:fPr>
                        <m:ctrlPr>
                          <a:rPr lang="en-IN" i="1">
                            <a:latin typeface="Cambria Math"/>
                          </a:rPr>
                        </m:ctrlPr>
                      </m:fPr>
                      <m:num>
                        <m:r>
                          <a:rPr lang="en-IN" b="0" i="1" smtClean="0">
                            <a:latin typeface="Cambria Math"/>
                          </a:rPr>
                          <m:t>8</m:t>
                        </m:r>
                      </m:num>
                      <m:den>
                        <m:r>
                          <a:rPr lang="en-IN" i="1">
                            <a:latin typeface="Cambria Math"/>
                          </a:rPr>
                          <m:t>h</m:t>
                        </m:r>
                        <m:r>
                          <a:rPr lang="en-IN" i="1" baseline="30000">
                            <a:latin typeface="Cambria Math"/>
                          </a:rPr>
                          <m:t>4</m:t>
                        </m:r>
                      </m:den>
                    </m:f>
                  </m:oMath>
                </a14:m>
                <a:r>
                  <a:rPr lang="en-IN" dirty="0"/>
                  <a:t> </a:t>
                </a:r>
                <a:r>
                  <a:rPr lang="en-IN" dirty="0" smtClean="0"/>
                  <a:t>(</a:t>
                </a:r>
                <a14:m>
                  <m:oMath xmlns:m="http://schemas.openxmlformats.org/officeDocument/2006/math">
                    <m:r>
                      <m:rPr>
                        <m:nor/>
                      </m:rPr>
                      <a:rPr lang="en-IN" dirty="0">
                        <a:latin typeface="Cambria Math"/>
                      </a:rPr>
                      <m:t>u</m:t>
                    </m:r>
                    <m:r>
                      <m:rPr>
                        <m:nor/>
                      </m:rPr>
                      <a:rPr lang="en-IN" baseline="-25000" dirty="0"/>
                      <m:t>i</m:t>
                    </m:r>
                    <m:r>
                      <m:rPr>
                        <m:nor/>
                      </m:rPr>
                      <a:rPr lang="en-IN" baseline="-25000" dirty="0"/>
                      <m:t>,</m:t>
                    </m:r>
                    <m:r>
                      <m:rPr>
                        <m:nor/>
                      </m:rPr>
                      <a:rPr lang="en-IN" b="0" i="0" baseline="-25000" dirty="0" smtClean="0"/>
                      <m:t>j</m:t>
                    </m:r>
                    <m:r>
                      <m:rPr>
                        <m:nor/>
                      </m:rPr>
                      <a:rPr lang="en-IN" b="0" i="0" baseline="-25000" dirty="0" smtClean="0"/>
                      <m:t>+1</m:t>
                    </m:r>
                    <m:r>
                      <a:rPr lang="en-IN" i="1" baseline="-25000" dirty="0">
                        <a:latin typeface="Cambria Math"/>
                      </a:rPr>
                      <m:t> </m:t>
                    </m:r>
                  </m:oMath>
                </a14:m>
                <a:r>
                  <a:rPr lang="en-IN" dirty="0" smtClean="0"/>
                  <a:t>+</a:t>
                </a:r>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m:t>
                    </m:r>
                    <m:r>
                      <m:rPr>
                        <m:nor/>
                      </m:rPr>
                      <a:rPr lang="en-IN" b="0" i="0" baseline="-25000" dirty="0" smtClean="0"/>
                      <m:t>j</m:t>
                    </m:r>
                    <m:r>
                      <m:rPr>
                        <m:nor/>
                      </m:rPr>
                      <a:rPr lang="en-IN" b="0" i="0" baseline="-25000" dirty="0" smtClean="0"/>
                      <m:t>−1</m:t>
                    </m:r>
                    <m:r>
                      <a:rPr lang="en-IN" i="1" baseline="-25000" dirty="0">
                        <a:latin typeface="Cambria Math"/>
                      </a:rPr>
                      <m:t> </m:t>
                    </m:r>
                  </m:oMath>
                </a14:m>
                <a:r>
                  <a:rPr lang="en-IN" dirty="0" smtClean="0"/>
                  <a:t>+</a:t>
                </a:r>
                <a:r>
                  <a:rPr lang="en-IN" dirty="0"/>
                  <a:t> </a:t>
                </a:r>
                <a14:m>
                  <m:oMath xmlns:m="http://schemas.openxmlformats.org/officeDocument/2006/math">
                    <m:r>
                      <a:rPr lang="en-IN" b="0" i="0" dirty="0" smtClean="0">
                        <a:latin typeface="Cambria Math"/>
                      </a:rPr>
                      <m:t>            </m:t>
                    </m:r>
                    <m:r>
                      <m:rPr>
                        <m:nor/>
                      </m:rPr>
                      <a:rPr lang="en-IN" dirty="0">
                        <a:latin typeface="Cambria Math"/>
                      </a:rPr>
                      <m:t>u</m:t>
                    </m:r>
                    <m:r>
                      <m:rPr>
                        <m:nor/>
                      </m:rPr>
                      <a:rPr lang="en-IN" baseline="-25000" dirty="0"/>
                      <m:t>i</m:t>
                    </m:r>
                    <m:r>
                      <m:rPr>
                        <m:nor/>
                      </m:rPr>
                      <a:rPr lang="en-IN" b="0" i="0" baseline="-25000" dirty="0" smtClean="0"/>
                      <m:t>+1</m:t>
                    </m:r>
                    <m:r>
                      <m:rPr>
                        <m:nor/>
                      </m:rPr>
                      <a:rPr lang="en-IN" baseline="-25000" dirty="0"/>
                      <m:t>,</m:t>
                    </m:r>
                    <m:r>
                      <m:rPr>
                        <m:nor/>
                      </m:rPr>
                      <a:rPr lang="en-IN" baseline="-25000" dirty="0"/>
                      <m:t>j</m:t>
                    </m:r>
                    <m:r>
                      <a:rPr lang="en-IN" i="1" baseline="-25000" dirty="0">
                        <a:latin typeface="Cambria Math"/>
                      </a:rPr>
                      <m:t> </m:t>
                    </m:r>
                  </m:oMath>
                </a14:m>
                <a:r>
                  <a:rPr lang="en-IN" dirty="0" smtClean="0"/>
                  <a:t>+</a:t>
                </a:r>
                <a:r>
                  <a:rPr lang="en-IN" dirty="0"/>
                  <a:t> </a:t>
                </a:r>
                <a14:m>
                  <m:oMath xmlns:m="http://schemas.openxmlformats.org/officeDocument/2006/math">
                    <m:r>
                      <m:rPr>
                        <m:nor/>
                      </m:rPr>
                      <a:rPr lang="en-IN" dirty="0">
                        <a:latin typeface="Cambria Math"/>
                      </a:rPr>
                      <m:t>u</m:t>
                    </m:r>
                    <m:r>
                      <m:rPr>
                        <m:nor/>
                      </m:rPr>
                      <a:rPr lang="en-IN" baseline="-25000" dirty="0"/>
                      <m:t>i</m:t>
                    </m:r>
                    <m:r>
                      <m:rPr>
                        <m:nor/>
                      </m:rPr>
                      <a:rPr lang="en-IN" b="0" i="0" baseline="-25000" dirty="0" smtClean="0"/>
                      <m:t>−1</m:t>
                    </m:r>
                    <m:r>
                      <m:rPr>
                        <m:nor/>
                      </m:rPr>
                      <a:rPr lang="en-IN" baseline="-25000" dirty="0"/>
                      <m:t>,</m:t>
                    </m:r>
                    <m:r>
                      <m:rPr>
                        <m:nor/>
                      </m:rPr>
                      <a:rPr lang="en-IN" baseline="-25000" dirty="0"/>
                      <m:t>j</m:t>
                    </m:r>
                    <m:r>
                      <a:rPr lang="en-IN" i="1" baseline="-25000" dirty="0">
                        <a:latin typeface="Cambria Math"/>
                      </a:rPr>
                      <m:t> </m:t>
                    </m:r>
                  </m:oMath>
                </a14:m>
                <a:r>
                  <a:rPr lang="en-IN" dirty="0" smtClean="0"/>
                  <a:t>) + </a:t>
                </a:r>
                <a14:m>
                  <m:oMath xmlns:m="http://schemas.openxmlformats.org/officeDocument/2006/math">
                    <m:f>
                      <m:fPr>
                        <m:ctrlPr>
                          <a:rPr lang="en-IN" i="1">
                            <a:latin typeface="Cambria Math"/>
                          </a:rPr>
                        </m:ctrlPr>
                      </m:fPr>
                      <m:num>
                        <m:r>
                          <a:rPr lang="en-IN" b="0" i="1" smtClean="0">
                            <a:latin typeface="Cambria Math"/>
                          </a:rPr>
                          <m:t>3</m:t>
                        </m:r>
                      </m:num>
                      <m:den>
                        <m:r>
                          <a:rPr lang="en-IN" b="0" i="1" smtClean="0">
                            <a:latin typeface="Cambria Math"/>
                          </a:rPr>
                          <m:t>2</m:t>
                        </m:r>
                        <m:r>
                          <a:rPr lang="en-IN" i="1">
                            <a:latin typeface="Cambria Math"/>
                          </a:rPr>
                          <m:t>h</m:t>
                        </m:r>
                        <m:r>
                          <a:rPr lang="en-IN" i="1" baseline="30000">
                            <a:latin typeface="Cambria Math"/>
                          </a:rPr>
                          <m:t>4</m:t>
                        </m:r>
                      </m:den>
                    </m:f>
                    <m:r>
                      <a:rPr lang="en-IN" b="0" i="1" baseline="30000" smtClean="0">
                        <a:latin typeface="Cambria Math"/>
                      </a:rPr>
                      <m:t> </m:t>
                    </m:r>
                  </m:oMath>
                </a14:m>
                <a:r>
                  <a:rPr lang="en-IN" dirty="0" smtClean="0"/>
                  <a:t>(</a:t>
                </a:r>
                <a14:m>
                  <m:oMath xmlns:m="http://schemas.openxmlformats.org/officeDocument/2006/math">
                    <m:r>
                      <m:rPr>
                        <m:nor/>
                      </m:rPr>
                      <a:rPr lang="en-IN" dirty="0">
                        <a:latin typeface="Cambria Math"/>
                      </a:rPr>
                      <m:t>u</m:t>
                    </m:r>
                    <m:r>
                      <m:rPr>
                        <m:nor/>
                      </m:rPr>
                      <a:rPr lang="en-IN" baseline="-25000" dirty="0"/>
                      <m:t>i</m:t>
                    </m:r>
                    <m:r>
                      <m:rPr>
                        <m:nor/>
                      </m:rPr>
                      <a:rPr lang="en-IN" baseline="-25000" dirty="0"/>
                      <m:t>,</m:t>
                    </m:r>
                    <m:r>
                      <m:rPr>
                        <m:nor/>
                      </m:rPr>
                      <a:rPr lang="en-IN" baseline="-25000" dirty="0"/>
                      <m:t>j</m:t>
                    </m:r>
                    <m:r>
                      <m:rPr>
                        <m:nor/>
                      </m:rPr>
                      <a:rPr lang="en-IN" baseline="-25000" dirty="0"/>
                      <m:t>+</m:t>
                    </m:r>
                    <m:r>
                      <a:rPr lang="en-IN" b="0" i="1" baseline="-25000" dirty="0" smtClean="0">
                        <a:latin typeface="Cambria Math"/>
                      </a:rPr>
                      <m:t>2</m:t>
                    </m:r>
                    <m:r>
                      <a:rPr lang="en-IN" i="1" baseline="-25000" dirty="0">
                        <a:latin typeface="Cambria Math"/>
                      </a:rPr>
                      <m:t> </m:t>
                    </m:r>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m:t>
                    </m:r>
                    <m:r>
                      <m:rPr>
                        <m:nor/>
                      </m:rPr>
                      <a:rPr lang="en-IN" baseline="-25000" dirty="0"/>
                      <m:t>j</m:t>
                    </m:r>
                    <m:r>
                      <m:rPr>
                        <m:nor/>
                      </m:rPr>
                      <a:rPr lang="en-IN" baseline="-25000" dirty="0"/>
                      <m:t>−</m:t>
                    </m:r>
                    <m:r>
                      <a:rPr lang="en-IN" b="0" i="1" baseline="-25000" dirty="0" smtClean="0">
                        <a:latin typeface="Cambria Math"/>
                      </a:rPr>
                      <m:t>2</m:t>
                    </m:r>
                    <m:r>
                      <a:rPr lang="en-IN" i="1" baseline="-25000" dirty="0">
                        <a:latin typeface="Cambria Math"/>
                      </a:rPr>
                      <m:t> </m:t>
                    </m:r>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+2,</m:t>
                    </m:r>
                    <m:r>
                      <m:rPr>
                        <m:nor/>
                      </m:rPr>
                      <a:rPr lang="en-IN" baseline="-25000" dirty="0"/>
                      <m:t>j</m:t>
                    </m:r>
                    <m:r>
                      <a:rPr lang="en-IN" i="1" baseline="-25000" dirty="0">
                        <a:latin typeface="Cambria Math"/>
                      </a:rPr>
                      <m:t> </m:t>
                    </m:r>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−2,</m:t>
                    </m:r>
                    <m:r>
                      <m:rPr>
                        <m:nor/>
                      </m:rPr>
                      <a:rPr lang="en-IN" baseline="-25000" dirty="0"/>
                      <m:t>j</m:t>
                    </m:r>
                    <m:r>
                      <a:rPr lang="en-IN" i="1" baseline="-25000" dirty="0">
                        <a:latin typeface="Cambria Math"/>
                      </a:rPr>
                      <m:t> </m:t>
                    </m:r>
                  </m:oMath>
                </a14:m>
                <a:r>
                  <a:rPr lang="en-IN" dirty="0" smtClean="0"/>
                  <a: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
                <a:ext cx="8229600" cy="6248400"/>
              </a:xfrm>
              <a:blipFill rotWithShape="1">
                <a:blip r:embed="rId2"/>
                <a:stretch>
                  <a:fillRect l="-1852" t="-1268" r="-2667"/>
                </a:stretch>
              </a:blipFill>
            </p:spPr>
            <p:txBody>
              <a:bodyPr/>
              <a:lstStyle/>
              <a:p>
                <a:r>
                  <a:rPr lang="en-IN">
                    <a:noFill/>
                  </a:rPr>
                  <a:t> </a:t>
                </a:r>
              </a:p>
            </p:txBody>
          </p:sp>
        </mc:Fallback>
      </mc:AlternateContent>
    </p:spTree>
    <p:extLst>
      <p:ext uri="{BB962C8B-B14F-4D97-AF65-F5344CB8AC3E}">
        <p14:creationId xmlns:p14="http://schemas.microsoft.com/office/powerpoint/2010/main" val="309426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6096000"/>
              </a:xfrm>
            </p:spPr>
            <p:txBody>
              <a:bodyPr/>
              <a:lstStyle/>
              <a:p>
                <a:pPr marL="0" indent="0">
                  <a:buNone/>
                </a:pPr>
                <a:r>
                  <a:rPr lang="en-IN" dirty="0" smtClean="0"/>
                  <a:t>	+ </a:t>
                </a:r>
                <a14:m>
                  <m:oMath xmlns:m="http://schemas.openxmlformats.org/officeDocument/2006/math">
                    <m:f>
                      <m:fPr>
                        <m:ctrlPr>
                          <a:rPr lang="en-IN" i="1">
                            <a:latin typeface="Cambria Math"/>
                          </a:rPr>
                        </m:ctrlPr>
                      </m:fPr>
                      <m:num>
                        <m:r>
                          <a:rPr lang="en-IN" b="0" i="1" smtClean="0">
                            <a:latin typeface="Cambria Math"/>
                          </a:rPr>
                          <m:t>1</m:t>
                        </m:r>
                      </m:num>
                      <m:den>
                        <m:r>
                          <a:rPr lang="en-IN" b="0" i="1" smtClean="0">
                            <a:latin typeface="Cambria Math"/>
                          </a:rPr>
                          <m:t>4</m:t>
                        </m:r>
                        <m:r>
                          <a:rPr lang="en-IN" i="1">
                            <a:latin typeface="Cambria Math"/>
                          </a:rPr>
                          <m:t>h</m:t>
                        </m:r>
                        <m:r>
                          <a:rPr lang="en-IN" i="1" baseline="30000">
                            <a:latin typeface="Cambria Math"/>
                          </a:rPr>
                          <m:t>4</m:t>
                        </m:r>
                      </m:den>
                    </m:f>
                  </m:oMath>
                </a14:m>
                <a:r>
                  <a:rPr lang="en-IN" dirty="0" smtClean="0"/>
                  <a:t> </a:t>
                </a:r>
                <a:r>
                  <a:rPr lang="en-IN" dirty="0"/>
                  <a:t>(</a:t>
                </a:r>
                <a14:m>
                  <m:oMath xmlns:m="http://schemas.openxmlformats.org/officeDocument/2006/math">
                    <m:r>
                      <m:rPr>
                        <m:nor/>
                      </m:rPr>
                      <a:rPr lang="en-IN" dirty="0">
                        <a:latin typeface="Cambria Math"/>
                      </a:rPr>
                      <m:t>u</m:t>
                    </m:r>
                    <m:r>
                      <m:rPr>
                        <m:nor/>
                      </m:rPr>
                      <a:rPr lang="en-IN" baseline="-25000" dirty="0"/>
                      <m:t>i</m:t>
                    </m:r>
                    <m:r>
                      <m:rPr>
                        <m:nor/>
                      </m:rPr>
                      <a:rPr lang="en-IN" b="0" i="0" baseline="-25000" dirty="0" smtClean="0"/>
                      <m:t>+2</m:t>
                    </m:r>
                    <m:r>
                      <m:rPr>
                        <m:nor/>
                      </m:rPr>
                      <a:rPr lang="en-IN" baseline="-25000" dirty="0"/>
                      <m:t>,</m:t>
                    </m:r>
                    <m:r>
                      <m:rPr>
                        <m:nor/>
                      </m:rPr>
                      <a:rPr lang="en-IN" baseline="-25000" dirty="0"/>
                      <m:t>j</m:t>
                    </m:r>
                    <m:r>
                      <m:rPr>
                        <m:nor/>
                      </m:rPr>
                      <a:rPr lang="en-IN" baseline="-25000" dirty="0"/>
                      <m:t>+</m:t>
                    </m:r>
                    <m:r>
                      <a:rPr lang="en-IN" i="1" baseline="-25000" dirty="0">
                        <a:latin typeface="Cambria Math"/>
                      </a:rPr>
                      <m:t>2 </m:t>
                    </m:r>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0" i="0" baseline="-25000" dirty="0" smtClean="0"/>
                      <m:t>−2</m:t>
                    </m:r>
                    <m:r>
                      <m:rPr>
                        <m:nor/>
                      </m:rPr>
                      <a:rPr lang="en-IN" baseline="-25000" dirty="0"/>
                      <m:t>,</m:t>
                    </m:r>
                    <m:r>
                      <m:rPr>
                        <m:nor/>
                      </m:rPr>
                      <a:rPr lang="en-IN" baseline="-25000" dirty="0"/>
                      <m:t>j</m:t>
                    </m:r>
                    <m:r>
                      <m:rPr>
                        <m:nor/>
                      </m:rPr>
                      <a:rPr lang="en-IN" baseline="-25000" dirty="0"/>
                      <m:t>−</m:t>
                    </m:r>
                    <m:r>
                      <a:rPr lang="en-IN" i="1" baseline="-25000" dirty="0">
                        <a:latin typeface="Cambria Math"/>
                      </a:rPr>
                      <m:t>2 </m:t>
                    </m:r>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+2,</m:t>
                    </m:r>
                    <m:r>
                      <m:rPr>
                        <m:nor/>
                      </m:rPr>
                      <a:rPr lang="en-IN" baseline="-25000" dirty="0"/>
                      <m:t>j</m:t>
                    </m:r>
                    <m:r>
                      <m:rPr>
                        <m:nor/>
                      </m:rPr>
                      <a:rPr lang="en-IN" b="0" i="0" baseline="-25000" dirty="0" smtClean="0"/>
                      <m:t>−2</m:t>
                    </m:r>
                    <m:r>
                      <a:rPr lang="en-IN" i="1" baseline="-25000" dirty="0">
                        <a:latin typeface="Cambria Math"/>
                      </a:rPr>
                      <m:t> </m:t>
                    </m:r>
                  </m:oMath>
                </a14:m>
                <a:r>
                  <a:rPr lang="en-IN" dirty="0"/>
                  <a:t>+ </a:t>
                </a:r>
                <a14:m>
                  <m:oMath xmlns:m="http://schemas.openxmlformats.org/officeDocument/2006/math">
                    <m:r>
                      <m:rPr>
                        <m:nor/>
                      </m:rPr>
                      <a:rPr lang="en-IN" dirty="0">
                        <a:latin typeface="Cambria Math"/>
                      </a:rPr>
                      <m:t>u</m:t>
                    </m:r>
                    <m:r>
                      <m:rPr>
                        <m:nor/>
                      </m:rPr>
                      <a:rPr lang="en-IN" baseline="-25000" dirty="0"/>
                      <m:t>i</m:t>
                    </m:r>
                    <m:r>
                      <m:rPr>
                        <m:nor/>
                      </m:rPr>
                      <a:rPr lang="en-IN" baseline="-25000" dirty="0"/>
                      <m:t>−2,</m:t>
                    </m:r>
                    <m:r>
                      <m:rPr>
                        <m:nor/>
                      </m:rPr>
                      <a:rPr lang="en-IN" baseline="-25000" dirty="0"/>
                      <m:t>j</m:t>
                    </m:r>
                    <m:r>
                      <m:rPr>
                        <m:nor/>
                      </m:rPr>
                      <a:rPr lang="en-IN" b="0" i="0" baseline="-25000" dirty="0" smtClean="0"/>
                      <m:t>+2</m:t>
                    </m:r>
                    <m:r>
                      <a:rPr lang="en-IN" i="1" baseline="-25000" dirty="0">
                        <a:latin typeface="Cambria Math"/>
                      </a:rPr>
                      <m:t> </m:t>
                    </m:r>
                  </m:oMath>
                </a14:m>
                <a:r>
                  <a:rPr lang="en-IN" dirty="0" smtClean="0"/>
                  <a:t>) }=0</a:t>
                </a:r>
              </a:p>
              <a:p>
                <a:r>
                  <a:rPr lang="en-IN" dirty="0" smtClean="0"/>
                  <a:t>Again this is a set of equations if we put up</a:t>
                </a:r>
              </a:p>
              <a:p>
                <a:pPr marL="0" indent="0">
                  <a:buNone/>
                </a:pPr>
                <a:r>
                  <a:rPr lang="en-IN" dirty="0"/>
                  <a:t> </a:t>
                </a:r>
                <a:r>
                  <a:rPr lang="en-IN" dirty="0" smtClean="0"/>
                  <a:t>   i=1 to m and j=1 to n.</a:t>
                </a:r>
              </a:p>
              <a:p>
                <a:r>
                  <a:rPr lang="en-IN" dirty="0" smtClean="0"/>
                  <a:t>Regularization helps us to find the most appropriate solution among the lots of solution that come out of this.</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6096000"/>
              </a:xfrm>
              <a:blipFill rotWithShape="1">
                <a:blip r:embed="rId2"/>
                <a:stretch>
                  <a:fillRect l="-1852"/>
                </a:stretch>
              </a:blipFill>
            </p:spPr>
            <p:txBody>
              <a:bodyPr/>
              <a:lstStyle/>
              <a:p>
                <a:r>
                  <a:rPr lang="en-IN">
                    <a:noFill/>
                  </a:rPr>
                  <a:t> </a:t>
                </a:r>
              </a:p>
            </p:txBody>
          </p:sp>
        </mc:Fallback>
      </mc:AlternateContent>
    </p:spTree>
    <p:extLst>
      <p:ext uri="{BB962C8B-B14F-4D97-AF65-F5344CB8AC3E}">
        <p14:creationId xmlns:p14="http://schemas.microsoft.com/office/powerpoint/2010/main" val="290641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Genetic Algorithm</a:t>
            </a:r>
            <a:endParaRPr lang="en-IN" dirty="0"/>
          </a:p>
        </p:txBody>
      </p:sp>
      <p:sp>
        <p:nvSpPr>
          <p:cNvPr id="3" name="Content Placeholder 2"/>
          <p:cNvSpPr>
            <a:spLocks noGrp="1"/>
          </p:cNvSpPr>
          <p:nvPr>
            <p:ph idx="1"/>
          </p:nvPr>
        </p:nvSpPr>
        <p:spPr>
          <a:xfrm>
            <a:off x="457200" y="1143000"/>
            <a:ext cx="8229600" cy="5334000"/>
          </a:xfrm>
        </p:spPr>
        <p:txBody>
          <a:bodyPr>
            <a:normAutofit fontScale="92500"/>
          </a:bodyPr>
          <a:lstStyle/>
          <a:p>
            <a:r>
              <a:rPr lang="en-IN" dirty="0" smtClean="0"/>
              <a:t>An optimum solution problem like generation of the image-processing genetic sequence can be solved using Genetic algorithms.</a:t>
            </a:r>
          </a:p>
          <a:p>
            <a:r>
              <a:rPr lang="en-IN" dirty="0" smtClean="0"/>
              <a:t>In these algorithms first of all the target object is searched in the image by given parameter search. The search can be of various types depending upon situation i.e. line search, areal search or so.</a:t>
            </a:r>
          </a:p>
          <a:p>
            <a:r>
              <a:rPr lang="en-IN" dirty="0" smtClean="0"/>
              <a:t>Shape model fitting is a the following methodology in which we by observing the shape of the target object from the interpolated image judge its properties.</a:t>
            </a:r>
            <a:endParaRPr lang="en-IN" dirty="0"/>
          </a:p>
        </p:txBody>
      </p:sp>
    </p:spTree>
    <p:extLst>
      <p:ext uri="{BB962C8B-B14F-4D97-AF65-F5344CB8AC3E}">
        <p14:creationId xmlns:p14="http://schemas.microsoft.com/office/powerpoint/2010/main" val="14371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IN" dirty="0" smtClean="0"/>
              <a:t>For example, in an extracted line from the image pixels have chromosomes that tell us the direction and coordinates of edges. Pixels that inherit the trait of the parents are generated at the dividing points of parent chromosome pixels. This shows the crossover of chromosomes as the neighbouring pixels. The optimization can be applied on these kind of problems because the crossing over is actually taking place in a 3-D region while we can observe these phenomena in a 2-D vision only.</a:t>
            </a:r>
          </a:p>
        </p:txBody>
      </p:sp>
    </p:spTree>
    <p:extLst>
      <p:ext uri="{BB962C8B-B14F-4D97-AF65-F5344CB8AC3E}">
        <p14:creationId xmlns:p14="http://schemas.microsoft.com/office/powerpoint/2010/main" val="8492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r>
              <a:rPr lang="en-IN" dirty="0"/>
              <a:t>Image reconstruction is the main purpose of the optimization in image processing. This has been tried in genetic problems too. Like the method of regularization can be applied in genetic problems too</a:t>
            </a:r>
            <a:r>
              <a:rPr lang="en-IN" dirty="0" smtClean="0"/>
              <a:t>.</a:t>
            </a:r>
          </a:p>
          <a:p>
            <a:r>
              <a:rPr lang="en-IN" dirty="0" smtClean="0"/>
              <a:t>GAs always provide a forward solution rather than an inverse one. This is the most advantageous point in using GA for image reconstruction.</a:t>
            </a:r>
            <a:endParaRPr lang="en-IN" dirty="0"/>
          </a:p>
          <a:p>
            <a:endParaRPr lang="en-IN" dirty="0"/>
          </a:p>
        </p:txBody>
      </p:sp>
    </p:spTree>
    <p:extLst>
      <p:ext uri="{BB962C8B-B14F-4D97-AF65-F5344CB8AC3E}">
        <p14:creationId xmlns:p14="http://schemas.microsoft.com/office/powerpoint/2010/main" val="420042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IN" dirty="0" smtClean="0"/>
              <a:t>References-</a:t>
            </a:r>
          </a:p>
          <a:p>
            <a:pPr marL="0" indent="0">
              <a:buNone/>
            </a:pPr>
            <a:r>
              <a:rPr lang="en-IN" dirty="0"/>
              <a:t>	</a:t>
            </a:r>
            <a:r>
              <a:rPr lang="en-IN" dirty="0" smtClean="0"/>
              <a:t>-</a:t>
            </a:r>
            <a:r>
              <a:rPr lang="en-US" sz="2400" dirty="0" smtClean="0"/>
              <a:t>D</a:t>
            </a:r>
            <a:r>
              <a:rPr lang="en-US" sz="2400" dirty="0"/>
              <a:t>. Lee and T. </a:t>
            </a:r>
            <a:r>
              <a:rPr lang="en-US" sz="2400" dirty="0" err="1"/>
              <a:t>Pavlidis</a:t>
            </a:r>
            <a:r>
              <a:rPr lang="en-US" sz="2400" dirty="0"/>
              <a:t>, “</a:t>
            </a:r>
            <a:r>
              <a:rPr lang="en-US" sz="2400" dirty="0" smtClean="0"/>
              <a:t>One-dimensional regularization 	with </a:t>
            </a:r>
            <a:r>
              <a:rPr lang="en-US" sz="2400" dirty="0"/>
              <a:t>discontinuities,” Trans. </a:t>
            </a:r>
            <a:r>
              <a:rPr lang="en-US" sz="2400" dirty="0" smtClean="0"/>
              <a:t>	PAMI</a:t>
            </a:r>
            <a:r>
              <a:rPr lang="en-US" sz="2400" dirty="0"/>
              <a:t>, vol.10, no.6, pp.822– </a:t>
            </a:r>
            <a:r>
              <a:rPr lang="en-US" sz="2400" dirty="0" smtClean="0"/>
              <a:t>	829</a:t>
            </a:r>
            <a:r>
              <a:rPr lang="en-US" sz="2400" dirty="0"/>
              <a:t>, </a:t>
            </a:r>
            <a:r>
              <a:rPr lang="en-US" sz="2400" dirty="0" smtClean="0"/>
              <a:t>1988</a:t>
            </a:r>
          </a:p>
          <a:p>
            <a:pPr marL="0" indent="0">
              <a:buNone/>
            </a:pPr>
            <a:r>
              <a:rPr lang="en-US" sz="2400" dirty="0"/>
              <a:t>	</a:t>
            </a:r>
            <a:r>
              <a:rPr lang="en-US" sz="2400" dirty="0" smtClean="0"/>
              <a:t>-S</a:t>
            </a:r>
            <a:r>
              <a:rPr lang="en-US" sz="2400" dirty="0"/>
              <a:t>. Kirkpatrick, C.D. </a:t>
            </a:r>
            <a:r>
              <a:rPr lang="en-US" sz="2400" dirty="0" err="1"/>
              <a:t>Gelatt</a:t>
            </a:r>
            <a:r>
              <a:rPr lang="en-US" sz="2400" dirty="0"/>
              <a:t>, Jr., and M.P. </a:t>
            </a:r>
            <a:r>
              <a:rPr lang="en-US" sz="2400" dirty="0" err="1"/>
              <a:t>Vecchi</a:t>
            </a:r>
            <a:r>
              <a:rPr lang="en-US" sz="2400" dirty="0"/>
              <a:t>, </a:t>
            </a:r>
            <a:endParaRPr lang="en-US" sz="2400" dirty="0" smtClean="0"/>
          </a:p>
          <a:p>
            <a:pPr marL="0" indent="0">
              <a:buNone/>
            </a:pPr>
            <a:r>
              <a:rPr lang="en-US" sz="2400" dirty="0" smtClean="0"/>
              <a:t>	“Optimization </a:t>
            </a:r>
            <a:r>
              <a:rPr lang="en-US" sz="2400" dirty="0"/>
              <a:t>by simulated annealing,” Science, vol.220, </a:t>
            </a:r>
            <a:r>
              <a:rPr lang="en-US" sz="2400" dirty="0" smtClean="0"/>
              <a:t>	no.4598</a:t>
            </a:r>
            <a:r>
              <a:rPr lang="en-US" sz="2400" dirty="0"/>
              <a:t>, pp.671–680, </a:t>
            </a:r>
            <a:r>
              <a:rPr lang="en-US" sz="2400" dirty="0" smtClean="0"/>
              <a:t>1983</a:t>
            </a:r>
          </a:p>
          <a:p>
            <a:pPr marL="0" indent="0">
              <a:buNone/>
            </a:pPr>
            <a:r>
              <a:rPr lang="en-IN" sz="2400" dirty="0" smtClean="0"/>
              <a:t>	-</a:t>
            </a:r>
            <a:r>
              <a:rPr lang="en-US" sz="2400" dirty="0" smtClean="0"/>
              <a:t>S</a:t>
            </a:r>
            <a:r>
              <a:rPr lang="en-US" sz="2400" dirty="0"/>
              <a:t>. </a:t>
            </a:r>
            <a:r>
              <a:rPr lang="en-US" sz="2400" dirty="0" err="1"/>
              <a:t>Kichenassamy</a:t>
            </a:r>
            <a:r>
              <a:rPr lang="en-US" sz="2400" dirty="0"/>
              <a:t>, A. Kumar, P. </a:t>
            </a:r>
            <a:r>
              <a:rPr lang="en-US" sz="2400" dirty="0" err="1"/>
              <a:t>Olver</a:t>
            </a:r>
            <a:r>
              <a:rPr lang="en-US" sz="2400" dirty="0"/>
              <a:t>, A. </a:t>
            </a:r>
            <a:r>
              <a:rPr lang="en-US" sz="2400" dirty="0" err="1"/>
              <a:t>Tannenbaum</a:t>
            </a:r>
            <a:r>
              <a:rPr lang="en-US" sz="2400" dirty="0"/>
              <a:t>, and </a:t>
            </a:r>
            <a:r>
              <a:rPr lang="en-US" sz="2400" dirty="0" smtClean="0"/>
              <a:t>	A</a:t>
            </a:r>
            <a:r>
              <a:rPr lang="en-US" sz="2400" dirty="0"/>
              <a:t>. </a:t>
            </a:r>
            <a:r>
              <a:rPr lang="en-US" sz="2400" dirty="0" err="1"/>
              <a:t>Yezzi</a:t>
            </a:r>
            <a:r>
              <a:rPr lang="en-US" sz="2400" dirty="0"/>
              <a:t>, “Gradient ﬂows and geometric active contour </a:t>
            </a:r>
            <a:r>
              <a:rPr lang="en-US" sz="2400" dirty="0" smtClean="0"/>
              <a:t>	Models</a:t>
            </a:r>
            <a:r>
              <a:rPr lang="en-US" sz="2400" dirty="0"/>
              <a:t>,” 5th ICCV, pp.810–815, </a:t>
            </a:r>
            <a:r>
              <a:rPr lang="en-US" sz="2400" dirty="0" smtClean="0"/>
              <a:t>1995</a:t>
            </a:r>
          </a:p>
          <a:p>
            <a:pPr marL="0" indent="0">
              <a:buNone/>
            </a:pPr>
            <a:r>
              <a:rPr lang="en-US" sz="2400"/>
              <a:t>	</a:t>
            </a:r>
            <a:r>
              <a:rPr lang="en-US" sz="2400" smtClean="0"/>
              <a:t>-T.E</a:t>
            </a:r>
            <a:r>
              <a:rPr lang="en-US" sz="2400" dirty="0"/>
              <a:t>. </a:t>
            </a:r>
            <a:r>
              <a:rPr lang="en-US" sz="2400" dirty="0" err="1"/>
              <a:t>Boult</a:t>
            </a:r>
            <a:r>
              <a:rPr lang="en-US" sz="2400" dirty="0"/>
              <a:t> and M. Lerner, “Energy-based segmentation of </a:t>
            </a:r>
            <a:r>
              <a:rPr lang="en-US" sz="2400" dirty="0" smtClean="0"/>
              <a:t>	very </a:t>
            </a:r>
            <a:r>
              <a:rPr lang="en-US" sz="2400" dirty="0"/>
              <a:t>sparse range surfaces,” IUW, pp.565–572, 1990</a:t>
            </a:r>
            <a:endParaRPr lang="en-IN" sz="2400" dirty="0"/>
          </a:p>
        </p:txBody>
      </p:sp>
    </p:spTree>
    <p:extLst>
      <p:ext uri="{BB962C8B-B14F-4D97-AF65-F5344CB8AC3E}">
        <p14:creationId xmlns:p14="http://schemas.microsoft.com/office/powerpoint/2010/main" val="313602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IN" sz="2400" dirty="0"/>
              <a:t>The CVIP(Computer Vision and Image Processing) problems are conventionally solved by making spline or polynomial functions or determining parameters by least square method. </a:t>
            </a:r>
            <a:endParaRPr lang="en-IN" sz="2400" dirty="0" smtClean="0"/>
          </a:p>
          <a:p>
            <a:pPr marL="571500" indent="-571500">
              <a:buFont typeface="+mj-lt"/>
              <a:buAutoNum type="romanUcPeriod"/>
            </a:pPr>
            <a:r>
              <a:rPr lang="en-IN" sz="2400" dirty="0" smtClean="0"/>
              <a:t>Waltz filtering is a method that provides relaxation. All these methods require simultaneous equation solving.</a:t>
            </a:r>
          </a:p>
          <a:p>
            <a:pPr marL="571500" indent="-571500">
              <a:buFont typeface="+mj-lt"/>
              <a:buAutoNum type="romanUcPeriod"/>
            </a:pPr>
            <a:r>
              <a:rPr lang="en-IN" sz="2400" dirty="0"/>
              <a:t>A neural network known as the Boltzmann machine based on principle of analogy to statistical mechanics was helpful in optimization of many problems</a:t>
            </a:r>
            <a:r>
              <a:rPr lang="en-IN" sz="2400" dirty="0" smtClean="0"/>
              <a:t>.</a:t>
            </a:r>
          </a:p>
          <a:p>
            <a:pPr marL="571500" indent="-571500">
              <a:buFont typeface="+mj-lt"/>
              <a:buAutoNum type="romanUcPeriod"/>
            </a:pPr>
            <a:r>
              <a:rPr lang="en-IN" sz="2400" dirty="0" smtClean="0"/>
              <a:t>All the optimization problems  in CVIP are </a:t>
            </a:r>
            <a:r>
              <a:rPr lang="en-IN" sz="2400" dirty="0" err="1" smtClean="0"/>
              <a:t>asolved</a:t>
            </a:r>
            <a:r>
              <a:rPr lang="en-IN" sz="2400" dirty="0" smtClean="0"/>
              <a:t> by relaxation and regularization.</a:t>
            </a:r>
            <a:endParaRPr lang="en-IN" sz="2400" dirty="0"/>
          </a:p>
        </p:txBody>
      </p:sp>
    </p:spTree>
    <p:extLst>
      <p:ext uri="{BB962C8B-B14F-4D97-AF65-F5344CB8AC3E}">
        <p14:creationId xmlns:p14="http://schemas.microsoft.com/office/powerpoint/2010/main" val="260891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Relaxation</a:t>
            </a:r>
            <a:endParaRPr lang="en-IN" dirty="0"/>
          </a:p>
        </p:txBody>
      </p:sp>
      <p:sp>
        <p:nvSpPr>
          <p:cNvPr id="5" name="Content Placeholder 4"/>
          <p:cNvSpPr>
            <a:spLocks noGrp="1"/>
          </p:cNvSpPr>
          <p:nvPr>
            <p:ph idx="1"/>
          </p:nvPr>
        </p:nvSpPr>
        <p:spPr/>
        <p:txBody>
          <a:bodyPr/>
          <a:lstStyle/>
          <a:p>
            <a:r>
              <a:rPr lang="en-IN" dirty="0" smtClean="0"/>
              <a:t>In the case of CVIP relaxation is used as a means of resolving a calculus of variations which deals with the </a:t>
            </a:r>
            <a:r>
              <a:rPr lang="en-IN" dirty="0" err="1" smtClean="0"/>
              <a:t>extremal</a:t>
            </a:r>
            <a:r>
              <a:rPr lang="en-IN" dirty="0" smtClean="0"/>
              <a:t> problem of function that represent a certain index that needs to be </a:t>
            </a:r>
            <a:r>
              <a:rPr lang="en-IN" dirty="0" err="1" smtClean="0"/>
              <a:t>extremize</a:t>
            </a:r>
            <a:r>
              <a:rPr lang="en-IN" dirty="0" smtClean="0"/>
              <a:t> in the entire image.</a:t>
            </a:r>
          </a:p>
          <a:p>
            <a:r>
              <a:rPr lang="en-IN" dirty="0" smtClean="0"/>
              <a:t>Such a problem can be resolved using the Euler’s equation.</a:t>
            </a:r>
          </a:p>
          <a:p>
            <a:endParaRPr lang="en-IN" dirty="0"/>
          </a:p>
        </p:txBody>
      </p:sp>
    </p:spTree>
    <p:extLst>
      <p:ext uri="{BB962C8B-B14F-4D97-AF65-F5344CB8AC3E}">
        <p14:creationId xmlns:p14="http://schemas.microsoft.com/office/powerpoint/2010/main" val="288600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When Euler’s equation is used it becomes a problem of solving simultaneous equations obtained by discretizing this partial differential equation per pixel.</a:t>
            </a:r>
          </a:p>
          <a:p>
            <a:r>
              <a:rPr lang="en-IN" dirty="0" smtClean="0"/>
              <a:t>Since the coefficient matrix of such simultaneous equations becomes large and non-dense relaxation is used as a method for numerically solving the problems of CVIP.</a:t>
            </a:r>
            <a:endParaRPr lang="en-IN" dirty="0"/>
          </a:p>
        </p:txBody>
      </p:sp>
    </p:spTree>
    <p:extLst>
      <p:ext uri="{BB962C8B-B14F-4D97-AF65-F5344CB8AC3E}">
        <p14:creationId xmlns:p14="http://schemas.microsoft.com/office/powerpoint/2010/main" val="16884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600"/>
                <a:ext cx="8229600" cy="5867400"/>
              </a:xfrm>
            </p:spPr>
            <p:txBody>
              <a:bodyPr/>
              <a:lstStyle/>
              <a:p>
                <a:r>
                  <a:rPr lang="en-IN" dirty="0" smtClean="0"/>
                  <a:t>Example- The deterministic relaxation can be used to interpolate an irregular surface given to us. The interpolation is done by obtaining a curved surface that minimizes the energy of deflection as given by the equation</a:t>
                </a:r>
                <a:endParaRPr lang="en-IN" dirty="0"/>
              </a:p>
              <a:p>
                <a:pPr marL="0" indent="0">
                  <a:buNone/>
                </a:pPr>
                <a:r>
                  <a:rPr lang="en-IN" dirty="0"/>
                  <a:t> </a:t>
                </a:r>
                <a:r>
                  <a:rPr lang="en-IN" dirty="0" smtClean="0"/>
                  <a:t>        		C(u)=</a:t>
                </a:r>
                <a14:m>
                  <m:oMath xmlns:m="http://schemas.openxmlformats.org/officeDocument/2006/math">
                    <m:nary>
                      <m:naryPr>
                        <m:chr m:val="∬"/>
                        <m:ctrlPr>
                          <a:rPr lang="en-IN" i="1" smtClean="0">
                            <a:latin typeface="Cambria Math"/>
                          </a:rPr>
                        </m:ctrlPr>
                      </m:naryPr>
                      <m:sub>
                        <m:r>
                          <m:rPr>
                            <m:sty m:val="p"/>
                            <m:brk m:alnAt="23"/>
                          </m:rPr>
                          <a:rPr lang="el-GR" i="1" smtClean="0">
                            <a:latin typeface="Cambria Math"/>
                          </a:rPr>
                          <m:t>Ω</m:t>
                        </m:r>
                      </m:sub>
                      <m:sup/>
                      <m:e>
                        <m:d>
                          <m:dPr>
                            <m:ctrlPr>
                              <a:rPr lang="en-IN" b="0" i="1" smtClean="0">
                                <a:latin typeface="Cambria Math"/>
                              </a:rPr>
                            </m:ctrlPr>
                          </m:dPr>
                          <m:e>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i="1">
                                    <a:latin typeface="Cambria Math"/>
                                  </a:rPr>
                                  <m:t>𝑥</m:t>
                                </m:r>
                                <m:r>
                                  <a:rPr lang="en-IN" i="1" baseline="30000">
                                    <a:latin typeface="Cambria Math"/>
                                  </a:rPr>
                                  <m:t>2</m:t>
                                </m:r>
                              </m:den>
                            </m:f>
                            <m:r>
                              <a:rPr lang="en-IN" b="0" i="1" smtClean="0">
                                <a:latin typeface="Cambria Math"/>
                              </a:rPr>
                              <m:t>+</m:t>
                            </m:r>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b="0" i="1" smtClean="0">
                                    <a:latin typeface="Cambria Math"/>
                                  </a:rPr>
                                  <m:t>𝑦</m:t>
                                </m:r>
                                <m:r>
                                  <a:rPr lang="en-IN" i="1" baseline="30000">
                                    <a:latin typeface="Cambria Math"/>
                                  </a:rPr>
                                  <m:t>2</m:t>
                                </m:r>
                              </m:den>
                            </m:f>
                          </m:e>
                        </m:d>
                        <m:r>
                          <a:rPr lang="en-IN" b="0" i="1" baseline="30000" smtClean="0">
                            <a:latin typeface="Cambria Math"/>
                          </a:rPr>
                          <m:t>2</m:t>
                        </m:r>
                        <m:r>
                          <a:rPr lang="en-IN" b="0" i="1" smtClean="0">
                            <a:latin typeface="Cambria Math"/>
                          </a:rPr>
                          <m:t>𝑑𝑥𝑑𝑦</m:t>
                        </m:r>
                      </m:e>
                    </m:nary>
                  </m:oMath>
                </a14:m>
                <a:endParaRPr lang="en-IN" baseline="30000" dirty="0" smtClean="0"/>
              </a:p>
              <a:p>
                <a:r>
                  <a:rPr lang="en-IN" dirty="0" smtClean="0"/>
                  <a:t>The surface is considered such that it follows the principle of minimum curvature.</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600"/>
                <a:ext cx="8229600" cy="5867400"/>
              </a:xfrm>
              <a:blipFill rotWithShape="1">
                <a:blip r:embed="rId2"/>
                <a:stretch>
                  <a:fillRect l="-1852" t="-1350" r="-1407"/>
                </a:stretch>
              </a:blipFill>
            </p:spPr>
            <p:txBody>
              <a:bodyPr/>
              <a:lstStyle/>
              <a:p>
                <a:r>
                  <a:rPr lang="en-IN">
                    <a:noFill/>
                  </a:rPr>
                  <a:t> </a:t>
                </a:r>
              </a:p>
            </p:txBody>
          </p:sp>
        </mc:Fallback>
      </mc:AlternateContent>
    </p:spTree>
    <p:extLst>
      <p:ext uri="{BB962C8B-B14F-4D97-AF65-F5344CB8AC3E}">
        <p14:creationId xmlns:p14="http://schemas.microsoft.com/office/powerpoint/2010/main" val="3098571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0"/>
                <a:ext cx="8229600" cy="6019800"/>
              </a:xfrm>
            </p:spPr>
            <p:txBody>
              <a:bodyPr/>
              <a:lstStyle/>
              <a:p>
                <a:r>
                  <a:rPr lang="en-IN" dirty="0" smtClean="0"/>
                  <a:t>Using Taylor series expansion of the function u(</a:t>
                </a:r>
                <a:r>
                  <a:rPr lang="en-IN" dirty="0" err="1" smtClean="0"/>
                  <a:t>x,y</a:t>
                </a:r>
                <a:r>
                  <a:rPr lang="en-IN" dirty="0" smtClean="0"/>
                  <a:t>) we get</a:t>
                </a:r>
              </a:p>
              <a:p>
                <a:pPr marL="0" indent="0">
                  <a:buNone/>
                </a:pPr>
                <a:r>
                  <a:rPr lang="en-IN" dirty="0"/>
                  <a:t>	</a:t>
                </a:r>
                <a14:m>
                  <m:oMath xmlns:m="http://schemas.openxmlformats.org/officeDocument/2006/math">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i="1">
                            <a:latin typeface="Cambria Math"/>
                          </a:rPr>
                          <m:t>𝑥</m:t>
                        </m:r>
                        <m:r>
                          <a:rPr lang="en-IN" i="1" baseline="30000">
                            <a:latin typeface="Cambria Math"/>
                          </a:rPr>
                          <m:t>2</m:t>
                        </m:r>
                      </m:den>
                    </m:f>
                  </m:oMath>
                </a14:m>
                <a:r>
                  <a:rPr lang="en-IN" dirty="0" smtClean="0"/>
                  <a:t> = </a:t>
                </a:r>
                <a14:m>
                  <m:oMath xmlns:m="http://schemas.openxmlformats.org/officeDocument/2006/math">
                    <m:f>
                      <m:fPr>
                        <m:ctrlPr>
                          <a:rPr lang="en-IN" i="1" baseline="-25000" smtClean="0">
                            <a:latin typeface="Cambria Math"/>
                          </a:rPr>
                        </m:ctrlPr>
                      </m:fPr>
                      <m:num>
                        <m:r>
                          <m:rPr>
                            <m:nor/>
                          </m:rPr>
                          <a:rPr lang="en-IN" dirty="0"/>
                          <m:t>u</m:t>
                        </m:r>
                        <m:r>
                          <m:rPr>
                            <m:nor/>
                          </m:rPr>
                          <a:rPr lang="en-IN" baseline="-25000" dirty="0"/>
                          <m:t>i</m:t>
                        </m:r>
                        <m:r>
                          <m:rPr>
                            <m:nor/>
                          </m:rPr>
                          <a:rPr lang="en-IN" baseline="-25000" dirty="0"/>
                          <m:t>+1,</m:t>
                        </m:r>
                        <m:r>
                          <m:rPr>
                            <m:nor/>
                          </m:rPr>
                          <a:rPr lang="en-IN" baseline="-25000" dirty="0"/>
                          <m:t>j</m:t>
                        </m:r>
                        <m:r>
                          <m:rPr>
                            <m:nor/>
                          </m:rPr>
                          <a:rPr lang="en-IN" dirty="0" smtClean="0"/>
                          <m:t>−</m:t>
                        </m:r>
                        <m:r>
                          <m:rPr>
                            <m:nor/>
                          </m:rPr>
                          <a:rPr lang="en-IN" b="0" i="0" dirty="0" smtClean="0"/>
                          <m:t>2</m:t>
                        </m:r>
                        <m:r>
                          <m:rPr>
                            <m:nor/>
                          </m:rPr>
                          <a:rPr lang="en-IN" dirty="0"/>
                          <m:t>u</m:t>
                        </m:r>
                        <m:r>
                          <m:rPr>
                            <m:nor/>
                          </m:rPr>
                          <a:rPr lang="en-IN" baseline="-25000" dirty="0"/>
                          <m:t>i</m:t>
                        </m:r>
                        <m:r>
                          <m:rPr>
                            <m:nor/>
                          </m:rPr>
                          <a:rPr lang="en-IN" baseline="-25000" dirty="0"/>
                          <m:t>,</m:t>
                        </m:r>
                        <m:r>
                          <m:rPr>
                            <m:nor/>
                          </m:rPr>
                          <a:rPr lang="en-IN" baseline="-25000" dirty="0"/>
                          <m:t>j</m:t>
                        </m:r>
                        <m:r>
                          <m:rPr>
                            <m:nor/>
                          </m:rPr>
                          <a:rPr lang="en-IN" dirty="0"/>
                          <m:t>+</m:t>
                        </m:r>
                        <m:r>
                          <m:rPr>
                            <m:nor/>
                          </m:rPr>
                          <a:rPr lang="en-IN" dirty="0"/>
                          <m:t>ui</m:t>
                        </m:r>
                        <m:r>
                          <m:rPr>
                            <m:nor/>
                          </m:rPr>
                          <a:rPr lang="en-IN" b="0" i="0" baseline="-25000" dirty="0" smtClean="0"/>
                          <m:t>−</m:t>
                        </m:r>
                        <m:r>
                          <m:rPr>
                            <m:nor/>
                          </m:rPr>
                          <a:rPr lang="en-IN" baseline="-25000" dirty="0"/>
                          <m:t>1,</m:t>
                        </m:r>
                        <m:r>
                          <m:rPr>
                            <m:nor/>
                          </m:rPr>
                          <a:rPr lang="en-IN" baseline="-25000" dirty="0"/>
                          <m:t>j</m:t>
                        </m:r>
                      </m:num>
                      <m:den>
                        <m:r>
                          <a:rPr lang="en-IN" b="0" i="1" smtClean="0">
                            <a:latin typeface="Cambria Math"/>
                          </a:rPr>
                          <m:t>h</m:t>
                        </m:r>
                        <m:r>
                          <a:rPr lang="en-IN" b="0" i="1" baseline="30000" smtClean="0">
                            <a:latin typeface="Cambria Math"/>
                          </a:rPr>
                          <m:t>2</m:t>
                        </m:r>
                      </m:den>
                    </m:f>
                  </m:oMath>
                </a14:m>
                <a:endParaRPr lang="en-IN" dirty="0" smtClean="0"/>
              </a:p>
              <a:p>
                <a:pPr marL="0" indent="0">
                  <a:buNone/>
                </a:pPr>
                <a:r>
                  <a:rPr lang="en-IN" baseline="-25000" dirty="0"/>
                  <a:t>	</a:t>
                </a:r>
                <a14:m>
                  <m:oMath xmlns:m="http://schemas.openxmlformats.org/officeDocument/2006/math">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b="0" i="1" smtClean="0">
                            <a:latin typeface="Cambria Math"/>
                          </a:rPr>
                          <m:t>𝑦</m:t>
                        </m:r>
                        <m:r>
                          <a:rPr lang="en-IN" i="1" baseline="30000">
                            <a:latin typeface="Cambria Math"/>
                          </a:rPr>
                          <m:t>2</m:t>
                        </m:r>
                      </m:den>
                    </m:f>
                  </m:oMath>
                </a14:m>
                <a:r>
                  <a:rPr lang="en-IN" dirty="0"/>
                  <a:t> = </a:t>
                </a:r>
                <a14:m>
                  <m:oMath xmlns:m="http://schemas.openxmlformats.org/officeDocument/2006/math">
                    <m:f>
                      <m:fPr>
                        <m:ctrlPr>
                          <a:rPr lang="en-IN" i="1" baseline="-25000" smtClean="0">
                            <a:latin typeface="Cambria Math"/>
                          </a:rPr>
                        </m:ctrlPr>
                      </m:fPr>
                      <m:num>
                        <m:r>
                          <m:rPr>
                            <m:nor/>
                          </m:rPr>
                          <a:rPr lang="en-IN" dirty="0"/>
                          <m:t>u</m:t>
                        </m:r>
                        <m:r>
                          <m:rPr>
                            <m:nor/>
                          </m:rPr>
                          <a:rPr lang="en-IN" baseline="-25000" dirty="0"/>
                          <m:t>i</m:t>
                        </m:r>
                        <m:r>
                          <m:rPr>
                            <m:nor/>
                          </m:rPr>
                          <a:rPr lang="en-IN" baseline="-25000" dirty="0"/>
                          <m:t>,</m:t>
                        </m:r>
                        <m:r>
                          <m:rPr>
                            <m:nor/>
                          </m:rPr>
                          <a:rPr lang="en-IN" baseline="-25000" dirty="0"/>
                          <m:t>j</m:t>
                        </m:r>
                        <m:r>
                          <m:rPr>
                            <m:nor/>
                          </m:rPr>
                          <a:rPr lang="en-IN" b="0" i="0" baseline="-25000" dirty="0" smtClean="0"/>
                          <m:t>+1</m:t>
                        </m:r>
                        <m:r>
                          <m:rPr>
                            <m:nor/>
                          </m:rPr>
                          <a:rPr lang="en-IN" dirty="0"/>
                          <m:t>−2</m:t>
                        </m:r>
                        <m:r>
                          <m:rPr>
                            <m:nor/>
                          </m:rPr>
                          <a:rPr lang="en-IN" dirty="0"/>
                          <m:t>ui</m:t>
                        </m:r>
                        <m:r>
                          <m:rPr>
                            <m:nor/>
                          </m:rPr>
                          <a:rPr lang="en-IN" b="0" i="0" baseline="-25000" dirty="0" smtClean="0"/>
                          <m:t>,</m:t>
                        </m:r>
                        <m:r>
                          <m:rPr>
                            <m:nor/>
                          </m:rPr>
                          <a:rPr lang="en-IN" baseline="-25000" dirty="0"/>
                          <m:t>j</m:t>
                        </m:r>
                        <m:r>
                          <m:rPr>
                            <m:nor/>
                          </m:rPr>
                          <a:rPr lang="en-IN" dirty="0"/>
                          <m:t>+</m:t>
                        </m:r>
                        <m:r>
                          <m:rPr>
                            <m:nor/>
                          </m:rPr>
                          <a:rPr lang="en-IN" dirty="0"/>
                          <m:t>ui</m:t>
                        </m:r>
                        <m:r>
                          <m:rPr>
                            <m:nor/>
                          </m:rPr>
                          <a:rPr lang="en-IN" b="0" i="0" baseline="-25000" dirty="0" smtClean="0"/>
                          <m:t>,</m:t>
                        </m:r>
                        <m:r>
                          <m:rPr>
                            <m:nor/>
                          </m:rPr>
                          <a:rPr lang="en-IN" baseline="-25000" dirty="0"/>
                          <m:t>j</m:t>
                        </m:r>
                        <m:r>
                          <m:rPr>
                            <m:nor/>
                          </m:rPr>
                          <a:rPr lang="en-IN" b="0" i="0" baseline="-25000" dirty="0" smtClean="0"/>
                          <m:t>−1</m:t>
                        </m:r>
                      </m:num>
                      <m:den>
                        <m:r>
                          <a:rPr lang="en-IN" b="0" i="1" smtClean="0">
                            <a:latin typeface="Cambria Math"/>
                          </a:rPr>
                          <m:t>h</m:t>
                        </m:r>
                        <m:r>
                          <a:rPr lang="en-IN" b="0" i="1" baseline="30000" smtClean="0">
                            <a:latin typeface="Cambria Math"/>
                          </a:rPr>
                          <m:t>2</m:t>
                        </m:r>
                      </m:den>
                    </m:f>
                  </m:oMath>
                </a14:m>
                <a:endParaRPr lang="en-IN" dirty="0" smtClean="0"/>
              </a:p>
              <a:p>
                <a:r>
                  <a:rPr lang="en-IN" dirty="0" smtClean="0"/>
                  <a:t>Let </a:t>
                </a:r>
                <a:r>
                  <a:rPr lang="en-IN" dirty="0" err="1" smtClean="0"/>
                  <a:t>C</a:t>
                </a:r>
                <a:r>
                  <a:rPr lang="en-IN" baseline="-25000" dirty="0" err="1" smtClean="0"/>
                  <a:t>i,j</a:t>
                </a:r>
                <a:r>
                  <a:rPr lang="en-IN" baseline="-25000" dirty="0" smtClean="0"/>
                  <a:t> </a:t>
                </a:r>
                <a:r>
                  <a:rPr lang="en-IN" dirty="0"/>
                  <a:t>=</a:t>
                </a:r>
                <a:r>
                  <a:rPr lang="en-IN" dirty="0" smtClean="0"/>
                  <a:t> </a:t>
                </a:r>
                <a14:m>
                  <m:oMath xmlns:m="http://schemas.openxmlformats.org/officeDocument/2006/math">
                    <m:d>
                      <m:dPr>
                        <m:ctrlPr>
                          <a:rPr lang="en-IN" i="1">
                            <a:latin typeface="Cambria Math"/>
                          </a:rPr>
                        </m:ctrlPr>
                      </m:dPr>
                      <m:e>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i="1">
                                <a:latin typeface="Cambria Math"/>
                              </a:rPr>
                              <m:t>𝑥</m:t>
                            </m:r>
                            <m:r>
                              <a:rPr lang="en-IN" i="1" baseline="30000">
                                <a:latin typeface="Cambria Math"/>
                              </a:rPr>
                              <m:t>2</m:t>
                            </m:r>
                          </m:den>
                        </m:f>
                        <m:r>
                          <a:rPr lang="en-IN" i="1">
                            <a:latin typeface="Cambria Math"/>
                          </a:rPr>
                          <m:t>+</m:t>
                        </m:r>
                        <m:f>
                          <m:fPr>
                            <m:ctrlPr>
                              <a:rPr lang="en-IN" i="1">
                                <a:latin typeface="Cambria Math"/>
                              </a:rPr>
                            </m:ctrlPr>
                          </m:fPr>
                          <m:num>
                            <m:r>
                              <m:rPr>
                                <m:sty m:val="p"/>
                              </m:rPr>
                              <a:rPr lang="el-GR" i="1">
                                <a:latin typeface="Cambria Math"/>
                              </a:rPr>
                              <m:t>δ</m:t>
                            </m:r>
                            <m:r>
                              <a:rPr lang="en-IN" i="1" baseline="30000">
                                <a:latin typeface="Cambria Math"/>
                              </a:rPr>
                              <m:t>2</m:t>
                            </m:r>
                            <m:r>
                              <a:rPr lang="en-IN" i="1">
                                <a:latin typeface="Cambria Math"/>
                              </a:rPr>
                              <m:t>𝑢</m:t>
                            </m:r>
                          </m:num>
                          <m:den>
                            <m:r>
                              <m:rPr>
                                <m:sty m:val="p"/>
                              </m:rPr>
                              <a:rPr lang="el-GR" i="1">
                                <a:latin typeface="Cambria Math"/>
                              </a:rPr>
                              <m:t>δ</m:t>
                            </m:r>
                            <m:r>
                              <a:rPr lang="en-IN" i="1">
                                <a:latin typeface="Cambria Math"/>
                              </a:rPr>
                              <m:t>𝑦</m:t>
                            </m:r>
                            <m:r>
                              <a:rPr lang="en-IN" i="1" baseline="30000">
                                <a:latin typeface="Cambria Math"/>
                              </a:rPr>
                              <m:t>2</m:t>
                            </m:r>
                          </m:den>
                        </m:f>
                      </m:e>
                    </m:d>
                  </m:oMath>
                </a14:m>
                <a:endParaRPr lang="en-IN" baseline="-25000" dirty="0" smtClean="0"/>
              </a:p>
              <a:p>
                <a:r>
                  <a:rPr lang="en-IN" dirty="0" smtClean="0"/>
                  <a:t>So our problem becomes</a:t>
                </a:r>
              </a:p>
              <a:p>
                <a:pPr marL="457200" lvl="1" indent="0">
                  <a:buNone/>
                </a:pPr>
                <a:r>
                  <a:rPr lang="en-IN" dirty="0"/>
                  <a:t>	</a:t>
                </a:r>
                <a:r>
                  <a:rPr lang="en-IN" dirty="0" smtClean="0"/>
                  <a:t>C = </a:t>
                </a:r>
                <a14:m>
                  <m:oMath xmlns:m="http://schemas.openxmlformats.org/officeDocument/2006/math">
                    <m:nary>
                      <m:naryPr>
                        <m:chr m:val="∑"/>
                        <m:ctrlPr>
                          <a:rPr lang="en-IN" i="1" smtClean="0">
                            <a:latin typeface="Cambria Math"/>
                          </a:rPr>
                        </m:ctrlPr>
                      </m:naryPr>
                      <m:sub>
                        <m:r>
                          <m:rPr>
                            <m:brk m:alnAt="23"/>
                          </m:rPr>
                          <a:rPr lang="en-IN" b="0" i="1" smtClean="0">
                            <a:latin typeface="Cambria Math"/>
                          </a:rPr>
                          <m:t>𝑗</m:t>
                        </m:r>
                        <m:r>
                          <a:rPr lang="en-IN" b="0" i="1" smtClean="0">
                            <a:latin typeface="Cambria Math"/>
                          </a:rPr>
                          <m:t>=1</m:t>
                        </m:r>
                      </m:sub>
                      <m:sup>
                        <m:r>
                          <a:rPr lang="en-IN" b="0" i="1" smtClean="0">
                            <a:latin typeface="Cambria Math"/>
                          </a:rPr>
                          <m:t>𝑛</m:t>
                        </m:r>
                      </m:sup>
                      <m:e>
                        <m:nary>
                          <m:naryPr>
                            <m:chr m:val="∑"/>
                            <m:ctrlPr>
                              <a:rPr lang="en-IN" i="1" smtClean="0">
                                <a:latin typeface="Cambria Math"/>
                              </a:rPr>
                            </m:ctrlPr>
                          </m:naryPr>
                          <m:sub>
                            <m:r>
                              <m:rPr>
                                <m:brk m:alnAt="23"/>
                              </m:rPr>
                              <a:rPr lang="en-IN" b="0" i="1" smtClean="0">
                                <a:latin typeface="Cambria Math"/>
                              </a:rPr>
                              <m:t>𝑖</m:t>
                            </m:r>
                            <m:r>
                              <a:rPr lang="en-IN" b="0" i="1" smtClean="0">
                                <a:latin typeface="Cambria Math"/>
                              </a:rPr>
                              <m:t>=1</m:t>
                            </m:r>
                          </m:sub>
                          <m:sup>
                            <m:r>
                              <a:rPr lang="en-IN" b="0" i="1" smtClean="0">
                                <a:latin typeface="Cambria Math"/>
                              </a:rPr>
                              <m:t>𝑚</m:t>
                            </m:r>
                          </m:sup>
                          <m:e>
                            <m:r>
                              <a:rPr lang="en-IN" b="0" i="1" smtClean="0">
                                <a:latin typeface="Cambria Math"/>
                              </a:rPr>
                              <m:t>(</m:t>
                            </m:r>
                            <m:r>
                              <m:rPr>
                                <m:nor/>
                              </m:rPr>
                              <a:rPr lang="en-IN" dirty="0"/>
                              <m:t>C</m:t>
                            </m:r>
                            <m:r>
                              <m:rPr>
                                <m:nor/>
                              </m:rPr>
                              <a:rPr lang="en-IN" baseline="-25000" dirty="0"/>
                              <m:t>i</m:t>
                            </m:r>
                            <m:r>
                              <m:rPr>
                                <m:nor/>
                              </m:rPr>
                              <a:rPr lang="en-IN" baseline="-25000" dirty="0"/>
                              <m:t>,</m:t>
                            </m:r>
                            <m:r>
                              <m:rPr>
                                <m:nor/>
                              </m:rPr>
                              <a:rPr lang="en-IN" baseline="-25000" dirty="0"/>
                              <m:t>j</m:t>
                            </m:r>
                            <m:r>
                              <a:rPr lang="en-IN" b="0" i="1" smtClean="0">
                                <a:latin typeface="Cambria Math"/>
                              </a:rPr>
                              <m:t>)</m:t>
                            </m:r>
                          </m:e>
                        </m:nary>
                      </m:e>
                    </m:nary>
                  </m:oMath>
                </a14:m>
                <a:r>
                  <a:rPr lang="en-IN" baseline="30000" dirty="0" smtClean="0"/>
                  <a:t>2</a:t>
                </a:r>
                <a:endParaRPr lang="en-IN"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6019800"/>
              </a:xfrm>
              <a:blipFill rotWithShape="1">
                <a:blip r:embed="rId2"/>
                <a:stretch>
                  <a:fillRect l="-1852" t="-1316"/>
                </a:stretch>
              </a:blipFill>
            </p:spPr>
            <p:txBody>
              <a:bodyPr/>
              <a:lstStyle/>
              <a:p>
                <a:r>
                  <a:rPr lang="en-IN">
                    <a:noFill/>
                  </a:rPr>
                  <a:t> </a:t>
                </a:r>
              </a:p>
            </p:txBody>
          </p:sp>
        </mc:Fallback>
      </mc:AlternateContent>
    </p:spTree>
    <p:extLst>
      <p:ext uri="{BB962C8B-B14F-4D97-AF65-F5344CB8AC3E}">
        <p14:creationId xmlns:p14="http://schemas.microsoft.com/office/powerpoint/2010/main" val="376692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0"/>
                <a:ext cx="8229600" cy="6019800"/>
              </a:xfrm>
            </p:spPr>
            <p:txBody>
              <a:bodyPr/>
              <a:lstStyle/>
              <a:p>
                <a:r>
                  <a:rPr lang="en-IN" dirty="0" smtClean="0"/>
                  <a:t>When C is minimum</a:t>
                </a:r>
              </a:p>
              <a:p>
                <a:pPr marL="0" indent="0">
                  <a:buNone/>
                </a:pPr>
                <a:r>
                  <a:rPr lang="en-IN" dirty="0"/>
                  <a:t>	 </a:t>
                </a:r>
                <a14:m>
                  <m:oMath xmlns:m="http://schemas.openxmlformats.org/officeDocument/2006/math">
                    <m:f>
                      <m:fPr>
                        <m:ctrlPr>
                          <a:rPr lang="en-IN" i="1">
                            <a:latin typeface="Cambria Math"/>
                          </a:rPr>
                        </m:ctrlPr>
                      </m:fPr>
                      <m:num>
                        <m:r>
                          <m:rPr>
                            <m:sty m:val="p"/>
                          </m:rPr>
                          <a:rPr lang="el-GR" i="1">
                            <a:latin typeface="Cambria Math"/>
                          </a:rPr>
                          <m:t>δ</m:t>
                        </m:r>
                        <m:r>
                          <a:rPr lang="en-IN" b="0" i="1" smtClean="0">
                            <a:latin typeface="Cambria Math"/>
                          </a:rPr>
                          <m:t>𝐶</m:t>
                        </m:r>
                      </m:num>
                      <m:den>
                        <m:r>
                          <m:rPr>
                            <m:sty m:val="p"/>
                          </m:rPr>
                          <a:rPr lang="el-GR" i="1">
                            <a:latin typeface="Cambria Math"/>
                          </a:rPr>
                          <m:t>δ</m:t>
                        </m:r>
                        <m:r>
                          <a:rPr lang="en-IN" b="0" i="1" smtClean="0">
                            <a:latin typeface="Cambria Math"/>
                          </a:rPr>
                          <m:t>𝑢</m:t>
                        </m:r>
                        <m:r>
                          <a:rPr lang="en-IN" b="0" i="1" baseline="-25000" smtClean="0">
                            <a:latin typeface="Cambria Math"/>
                          </a:rPr>
                          <m:t>𝑖</m:t>
                        </m:r>
                        <m:r>
                          <a:rPr lang="en-IN" b="0" i="1" baseline="-25000" smtClean="0">
                            <a:latin typeface="Cambria Math"/>
                          </a:rPr>
                          <m:t>,</m:t>
                        </m:r>
                        <m:r>
                          <a:rPr lang="en-IN" b="0" i="1" baseline="-25000" smtClean="0">
                            <a:latin typeface="Cambria Math"/>
                          </a:rPr>
                          <m:t>𝑗</m:t>
                        </m:r>
                      </m:den>
                    </m:f>
                  </m:oMath>
                </a14:m>
                <a:r>
                  <a:rPr lang="en-IN" dirty="0" smtClean="0"/>
                  <a:t> = 0</a:t>
                </a:r>
              </a:p>
              <a:p>
                <a:r>
                  <a:rPr lang="en-IN" dirty="0" smtClean="0"/>
                  <a:t>Finally the above 2 equations give out the reduced equation </a:t>
                </a:r>
                <a14:m>
                  <m:oMath xmlns:m="http://schemas.openxmlformats.org/officeDocument/2006/math">
                    <m:r>
                      <a:rPr lang="en-IN" b="0" i="0" dirty="0" smtClean="0">
                        <a:latin typeface="Cambria Math"/>
                      </a:rPr>
                      <m:t>(</m:t>
                    </m:r>
                    <m:r>
                      <m:rPr>
                        <m:nor/>
                      </m:rPr>
                      <a:rPr lang="en-IN" dirty="0"/>
                      <m:t>u</m:t>
                    </m:r>
                    <m:r>
                      <m:rPr>
                        <m:nor/>
                      </m:rPr>
                      <a:rPr lang="en-IN" baseline="-25000" dirty="0"/>
                      <m:t>i</m:t>
                    </m:r>
                    <m:r>
                      <m:rPr>
                        <m:nor/>
                      </m:rPr>
                      <a:rPr lang="en-IN" baseline="-25000" dirty="0"/>
                      <m:t>+2,</m:t>
                    </m:r>
                    <m:r>
                      <m:rPr>
                        <m:nor/>
                      </m:rPr>
                      <a:rPr lang="en-IN" baseline="-25000" dirty="0"/>
                      <m:t>j</m:t>
                    </m:r>
                  </m:oMath>
                </a14:m>
                <a:r>
                  <a:rPr lang="en-IN" dirty="0" smtClean="0"/>
                  <a:t>+</a:t>
                </a:r>
                <a14:m>
                  <m:oMath xmlns:m="http://schemas.openxmlformats.org/officeDocument/2006/math">
                    <m:r>
                      <m:rPr>
                        <m:nor/>
                      </m:rPr>
                      <a:rPr lang="en-IN" dirty="0"/>
                      <m:t>u</m:t>
                    </m:r>
                    <m:r>
                      <m:rPr>
                        <m:nor/>
                      </m:rPr>
                      <a:rPr lang="en-IN" baseline="-25000" dirty="0"/>
                      <m:t>i</m:t>
                    </m:r>
                    <m:r>
                      <m:rPr>
                        <m:nor/>
                      </m:rPr>
                      <a:rPr lang="en-IN" baseline="-25000" dirty="0"/>
                      <m:t>,</m:t>
                    </m:r>
                    <m:r>
                      <m:rPr>
                        <m:nor/>
                      </m:rPr>
                      <a:rPr lang="en-IN" baseline="-25000" dirty="0"/>
                      <m:t>j</m:t>
                    </m:r>
                    <m:r>
                      <m:rPr>
                        <m:nor/>
                      </m:rPr>
                      <a:rPr lang="en-IN" b="0" i="0" baseline="-25000" dirty="0" smtClean="0"/>
                      <m:t>+2</m:t>
                    </m:r>
                    <m:r>
                      <m:rPr>
                        <m:nor/>
                      </m:rPr>
                      <a:rPr lang="en-IN" b="0" i="0" dirty="0" smtClean="0"/>
                      <m:t>+</m:t>
                    </m:r>
                    <m:r>
                      <m:rPr>
                        <m:nor/>
                      </m:rPr>
                      <a:rPr lang="en-IN" dirty="0"/>
                      <m:t>u</m:t>
                    </m:r>
                    <m:r>
                      <m:rPr>
                        <m:nor/>
                      </m:rPr>
                      <a:rPr lang="en-IN" baseline="-25000" dirty="0"/>
                      <m:t>i</m:t>
                    </m:r>
                    <m:r>
                      <m:rPr>
                        <m:nor/>
                      </m:rPr>
                      <a:rPr lang="en-IN" b="0" i="0" baseline="-25000" dirty="0" smtClean="0"/>
                      <m:t>−2</m:t>
                    </m:r>
                    <m:r>
                      <m:rPr>
                        <m:nor/>
                      </m:rPr>
                      <a:rPr lang="en-IN" baseline="-25000" dirty="0"/>
                      <m:t>,</m:t>
                    </m:r>
                    <m:r>
                      <m:rPr>
                        <m:nor/>
                      </m:rPr>
                      <a:rPr lang="en-IN" baseline="-25000" dirty="0"/>
                      <m:t>j</m:t>
                    </m:r>
                  </m:oMath>
                </a14:m>
                <a:r>
                  <a:rPr lang="en-IN" dirty="0" smtClean="0"/>
                  <a:t>+</a:t>
                </a:r>
                <a14:m>
                  <m:oMath xmlns:m="http://schemas.openxmlformats.org/officeDocument/2006/math">
                    <m:r>
                      <m:rPr>
                        <m:nor/>
                      </m:rPr>
                      <a:rPr lang="en-IN" dirty="0"/>
                      <m:t>u</m:t>
                    </m:r>
                    <m:r>
                      <m:rPr>
                        <m:nor/>
                      </m:rPr>
                      <a:rPr lang="en-IN" baseline="-25000" dirty="0"/>
                      <m:t>i</m:t>
                    </m:r>
                    <m:r>
                      <m:rPr>
                        <m:nor/>
                      </m:rPr>
                      <a:rPr lang="en-IN" baseline="-25000" dirty="0"/>
                      <m:t>,</m:t>
                    </m:r>
                    <m:r>
                      <m:rPr>
                        <m:nor/>
                      </m:rPr>
                      <a:rPr lang="en-IN" baseline="-25000" dirty="0"/>
                      <m:t>j</m:t>
                    </m:r>
                    <m:r>
                      <m:rPr>
                        <m:nor/>
                      </m:rPr>
                      <a:rPr lang="en-IN" b="0" i="0" baseline="-25000" dirty="0" smtClean="0"/>
                      <m:t>−2</m:t>
                    </m:r>
                  </m:oMath>
                </a14:m>
                <a:r>
                  <a:rPr lang="en-IN" dirty="0" smtClean="0"/>
                  <a:t>)+2(</a:t>
                </a:r>
                <a14:m>
                  <m:oMath xmlns:m="http://schemas.openxmlformats.org/officeDocument/2006/math">
                    <m:r>
                      <m:rPr>
                        <m:nor/>
                      </m:rPr>
                      <a:rPr lang="en-IN" dirty="0"/>
                      <m:t>u</m:t>
                    </m:r>
                    <m:r>
                      <m:rPr>
                        <m:nor/>
                      </m:rPr>
                      <a:rPr lang="en-IN" baseline="-25000" dirty="0"/>
                      <m:t>i</m:t>
                    </m:r>
                    <m:r>
                      <m:rPr>
                        <m:nor/>
                      </m:rPr>
                      <a:rPr lang="en-IN" baseline="-25000" dirty="0"/>
                      <m:t>+1,</m:t>
                    </m:r>
                    <m:r>
                      <m:rPr>
                        <m:nor/>
                      </m:rPr>
                      <a:rPr lang="en-IN" baseline="-25000" dirty="0"/>
                      <m:t>j</m:t>
                    </m:r>
                    <m:r>
                      <m:rPr>
                        <m:nor/>
                      </m:rPr>
                      <a:rPr lang="en-IN" b="0" i="0" baseline="-25000" dirty="0" smtClean="0"/>
                      <m:t>+1</m:t>
                    </m:r>
                  </m:oMath>
                </a14:m>
                <a:r>
                  <a:rPr lang="en-IN" dirty="0" smtClean="0"/>
                  <a:t>+</a:t>
                </a:r>
                <a14:m>
                  <m:oMath xmlns:m="http://schemas.openxmlformats.org/officeDocument/2006/math">
                    <m:r>
                      <m:rPr>
                        <m:nor/>
                      </m:rPr>
                      <a:rPr lang="en-IN" dirty="0"/>
                      <m:t>u</m:t>
                    </m:r>
                    <m:r>
                      <m:rPr>
                        <m:nor/>
                      </m:rPr>
                      <a:rPr lang="en-IN" baseline="-25000" dirty="0"/>
                      <m:t>i</m:t>
                    </m:r>
                    <m:r>
                      <m:rPr>
                        <m:nor/>
                      </m:rPr>
                      <a:rPr lang="en-IN" b="0" i="0" baseline="-25000" dirty="0" smtClean="0"/>
                      <m:t>−</m:t>
                    </m:r>
                    <m:r>
                      <m:rPr>
                        <m:nor/>
                      </m:rPr>
                      <a:rPr lang="en-IN" baseline="-25000" dirty="0"/>
                      <m:t>1,</m:t>
                    </m:r>
                    <m:r>
                      <m:rPr>
                        <m:nor/>
                      </m:rPr>
                      <a:rPr lang="en-IN" baseline="-25000" dirty="0"/>
                      <m:t>j</m:t>
                    </m:r>
                    <m:r>
                      <m:rPr>
                        <m:nor/>
                      </m:rPr>
                      <a:rPr lang="en-IN" b="0" i="0" baseline="-25000" dirty="0" smtClean="0"/>
                      <m:t>+1</m:t>
                    </m:r>
                  </m:oMath>
                </a14:m>
                <a:r>
                  <a:rPr lang="en-IN" dirty="0" smtClean="0"/>
                  <a:t>+</a:t>
                </a:r>
                <a14:m>
                  <m:oMath xmlns:m="http://schemas.openxmlformats.org/officeDocument/2006/math">
                    <m:r>
                      <m:rPr>
                        <m:nor/>
                      </m:rPr>
                      <a:rPr lang="en-IN" dirty="0"/>
                      <m:t>u</m:t>
                    </m:r>
                    <m:r>
                      <m:rPr>
                        <m:nor/>
                      </m:rPr>
                      <a:rPr lang="en-IN" baseline="-25000" dirty="0"/>
                      <m:t>i</m:t>
                    </m:r>
                    <m:r>
                      <m:rPr>
                        <m:nor/>
                      </m:rPr>
                      <a:rPr lang="en-IN" baseline="-25000" dirty="0"/>
                      <m:t>+1,</m:t>
                    </m:r>
                    <m:r>
                      <m:rPr>
                        <m:nor/>
                      </m:rPr>
                      <a:rPr lang="en-IN" baseline="-25000" dirty="0"/>
                      <m:t>j</m:t>
                    </m:r>
                    <m:r>
                      <m:rPr>
                        <m:nor/>
                      </m:rPr>
                      <a:rPr lang="en-IN" b="0" i="0" baseline="-25000" dirty="0" smtClean="0"/>
                      <m:t>−1</m:t>
                    </m:r>
                  </m:oMath>
                </a14:m>
                <a:r>
                  <a:rPr lang="en-IN" dirty="0" smtClean="0"/>
                  <a:t>+</a:t>
                </a:r>
                <a14:m>
                  <m:oMath xmlns:m="http://schemas.openxmlformats.org/officeDocument/2006/math">
                    <m:r>
                      <m:rPr>
                        <m:nor/>
                      </m:rPr>
                      <a:rPr lang="en-IN" dirty="0"/>
                      <m:t>u</m:t>
                    </m:r>
                    <m:r>
                      <m:rPr>
                        <m:nor/>
                      </m:rPr>
                      <a:rPr lang="en-IN" baseline="-25000" dirty="0"/>
                      <m:t>i</m:t>
                    </m:r>
                    <m:r>
                      <m:rPr>
                        <m:nor/>
                      </m:rPr>
                      <a:rPr lang="en-IN" b="0" i="0" baseline="-25000" dirty="0" smtClean="0"/>
                      <m:t>−</m:t>
                    </m:r>
                    <m:r>
                      <m:rPr>
                        <m:nor/>
                      </m:rPr>
                      <a:rPr lang="en-IN" baseline="-25000" dirty="0"/>
                      <m:t>1,</m:t>
                    </m:r>
                    <m:r>
                      <m:rPr>
                        <m:nor/>
                      </m:rPr>
                      <a:rPr lang="en-IN" baseline="-25000" dirty="0"/>
                      <m:t>j</m:t>
                    </m:r>
                    <m:r>
                      <m:rPr>
                        <m:nor/>
                      </m:rPr>
                      <a:rPr lang="en-IN" b="0" i="0" baseline="-25000" dirty="0" smtClean="0"/>
                      <m:t>−1</m:t>
                    </m:r>
                  </m:oMath>
                </a14:m>
                <a:r>
                  <a:rPr lang="en-IN" dirty="0" smtClean="0"/>
                  <a:t>)-8(</a:t>
                </a:r>
                <a14:m>
                  <m:oMath xmlns:m="http://schemas.openxmlformats.org/officeDocument/2006/math">
                    <m:r>
                      <m:rPr>
                        <m:nor/>
                      </m:rPr>
                      <a:rPr lang="en-IN" dirty="0"/>
                      <m:t>u</m:t>
                    </m:r>
                    <m:r>
                      <m:rPr>
                        <m:nor/>
                      </m:rPr>
                      <a:rPr lang="en-IN" baseline="-25000" dirty="0"/>
                      <m:t>i</m:t>
                    </m:r>
                    <m:r>
                      <m:rPr>
                        <m:nor/>
                      </m:rPr>
                      <a:rPr lang="en-IN" baseline="-25000" dirty="0"/>
                      <m:t>+1,</m:t>
                    </m:r>
                    <m:r>
                      <m:rPr>
                        <m:nor/>
                      </m:rPr>
                      <a:rPr lang="en-IN" baseline="-25000" dirty="0"/>
                      <m:t>j</m:t>
                    </m:r>
                  </m:oMath>
                </a14:m>
                <a:r>
                  <a:rPr lang="en-IN" dirty="0" smtClean="0"/>
                  <a:t>+</a:t>
                </a:r>
                <a14:m>
                  <m:oMath xmlns:m="http://schemas.openxmlformats.org/officeDocument/2006/math">
                    <m:r>
                      <m:rPr>
                        <m:nor/>
                      </m:rPr>
                      <a:rPr lang="en-IN" dirty="0"/>
                      <m:t>u</m:t>
                    </m:r>
                    <m:r>
                      <m:rPr>
                        <m:nor/>
                      </m:rPr>
                      <a:rPr lang="en-IN" baseline="-25000" dirty="0"/>
                      <m:t>i</m:t>
                    </m:r>
                    <m:r>
                      <m:rPr>
                        <m:nor/>
                      </m:rPr>
                      <a:rPr lang="en-IN" b="0" i="0" baseline="-25000" dirty="0" smtClean="0"/>
                      <m:t>−</m:t>
                    </m:r>
                    <m:r>
                      <m:rPr>
                        <m:nor/>
                      </m:rPr>
                      <a:rPr lang="en-IN" baseline="-25000" dirty="0"/>
                      <m:t>1,</m:t>
                    </m:r>
                    <m:r>
                      <m:rPr>
                        <m:nor/>
                      </m:rPr>
                      <a:rPr lang="en-IN" baseline="-25000" dirty="0"/>
                      <m:t>j</m:t>
                    </m:r>
                  </m:oMath>
                </a14:m>
                <a:r>
                  <a:rPr lang="en-IN" dirty="0" smtClean="0"/>
                  <a:t>+</a:t>
                </a:r>
                <a14:m>
                  <m:oMath xmlns:m="http://schemas.openxmlformats.org/officeDocument/2006/math">
                    <m:r>
                      <m:rPr>
                        <m:nor/>
                      </m:rPr>
                      <a:rPr lang="en-IN" dirty="0"/>
                      <m:t>u</m:t>
                    </m:r>
                    <m:r>
                      <m:rPr>
                        <m:nor/>
                      </m:rPr>
                      <a:rPr lang="en-IN" b="0" i="0" baseline="-25000" dirty="0" smtClean="0"/>
                      <m:t>i</m:t>
                    </m:r>
                    <m:r>
                      <m:rPr>
                        <m:nor/>
                      </m:rPr>
                      <a:rPr lang="en-IN" baseline="-25000" dirty="0"/>
                      <m:t>,</m:t>
                    </m:r>
                    <m:r>
                      <m:rPr>
                        <m:nor/>
                      </m:rPr>
                      <a:rPr lang="en-IN" baseline="-25000" dirty="0"/>
                      <m:t>j</m:t>
                    </m:r>
                    <m:r>
                      <m:rPr>
                        <m:nor/>
                      </m:rPr>
                      <a:rPr lang="en-IN" b="0" i="0" baseline="-25000" dirty="0" smtClean="0"/>
                      <m:t>−1</m:t>
                    </m:r>
                  </m:oMath>
                </a14:m>
                <a:r>
                  <a:rPr lang="en-IN" dirty="0" smtClean="0"/>
                  <a:t>+</a:t>
                </a:r>
                <a14:m>
                  <m:oMath xmlns:m="http://schemas.openxmlformats.org/officeDocument/2006/math">
                    <m:r>
                      <m:rPr>
                        <m:nor/>
                      </m:rPr>
                      <a:rPr lang="en-IN" dirty="0"/>
                      <m:t>u</m:t>
                    </m:r>
                    <m:r>
                      <m:rPr>
                        <m:nor/>
                      </m:rPr>
                      <a:rPr lang="en-IN" baseline="-25000" dirty="0"/>
                      <m:t>i</m:t>
                    </m:r>
                    <m:r>
                      <m:rPr>
                        <m:nor/>
                      </m:rPr>
                      <a:rPr lang="en-IN" baseline="-25000" dirty="0"/>
                      <m:t>,</m:t>
                    </m:r>
                    <m:r>
                      <m:rPr>
                        <m:nor/>
                      </m:rPr>
                      <a:rPr lang="en-IN" baseline="-25000" dirty="0"/>
                      <m:t>j</m:t>
                    </m:r>
                    <m:r>
                      <m:rPr>
                        <m:nor/>
                      </m:rPr>
                      <a:rPr lang="en-IN" b="0" i="0" baseline="-25000" dirty="0" smtClean="0"/>
                      <m:t>+1</m:t>
                    </m:r>
                  </m:oMath>
                </a14:m>
                <a:r>
                  <a:rPr lang="en-IN" dirty="0" smtClean="0"/>
                  <a:t>)+20</a:t>
                </a:r>
                <a14:m>
                  <m:oMath xmlns:m="http://schemas.openxmlformats.org/officeDocument/2006/math">
                    <m:r>
                      <m:rPr>
                        <m:nor/>
                      </m:rPr>
                      <a:rPr lang="en-IN" dirty="0"/>
                      <m:t>u</m:t>
                    </m:r>
                    <m:r>
                      <m:rPr>
                        <m:nor/>
                      </m:rPr>
                      <a:rPr lang="en-IN" baseline="-25000" dirty="0"/>
                      <m:t>i</m:t>
                    </m:r>
                    <m:r>
                      <m:rPr>
                        <m:nor/>
                      </m:rPr>
                      <a:rPr lang="en-IN" baseline="-25000" dirty="0"/>
                      <m:t>,</m:t>
                    </m:r>
                    <m:r>
                      <m:rPr>
                        <m:nor/>
                      </m:rPr>
                      <a:rPr lang="en-IN" baseline="-25000" dirty="0"/>
                      <m:t>j</m:t>
                    </m:r>
                  </m:oMath>
                </a14:m>
                <a:r>
                  <a:rPr lang="en-IN" dirty="0" smtClean="0"/>
                  <a:t>=0</a:t>
                </a:r>
              </a:p>
              <a:p>
                <a:r>
                  <a:rPr lang="en-IN" dirty="0" smtClean="0"/>
                  <a:t>This is a system of equation when we put the value of I = 1,…..,m and j = 1,…..,n.</a:t>
                </a:r>
              </a:p>
              <a:p>
                <a:r>
                  <a:rPr lang="en-IN" dirty="0" smtClean="0"/>
                  <a:t>These equations can be solved by Gaussian elimination method.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6019800"/>
              </a:xfrm>
              <a:blipFill rotWithShape="1">
                <a:blip r:embed="rId2"/>
                <a:stretch>
                  <a:fillRect l="-1852" t="-1316"/>
                </a:stretch>
              </a:blipFill>
            </p:spPr>
            <p:txBody>
              <a:bodyPr/>
              <a:lstStyle/>
              <a:p>
                <a:r>
                  <a:rPr lang="en-IN">
                    <a:noFill/>
                  </a:rPr>
                  <a:t> </a:t>
                </a:r>
              </a:p>
            </p:txBody>
          </p:sp>
        </mc:Fallback>
      </mc:AlternateContent>
    </p:spTree>
    <p:extLst>
      <p:ext uri="{BB962C8B-B14F-4D97-AF65-F5344CB8AC3E}">
        <p14:creationId xmlns:p14="http://schemas.microsoft.com/office/powerpoint/2010/main" val="3835173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Regularization</a:t>
            </a:r>
            <a:endParaRPr lang="en-IN" dirty="0"/>
          </a:p>
        </p:txBody>
      </p:sp>
      <p:sp>
        <p:nvSpPr>
          <p:cNvPr id="3" name="Content Placeholder 2"/>
          <p:cNvSpPr>
            <a:spLocks noGrp="1"/>
          </p:cNvSpPr>
          <p:nvPr>
            <p:ph idx="1"/>
          </p:nvPr>
        </p:nvSpPr>
        <p:spPr/>
        <p:txBody>
          <a:bodyPr>
            <a:normAutofit/>
          </a:bodyPr>
          <a:lstStyle/>
          <a:p>
            <a:r>
              <a:rPr lang="en-IN" dirty="0" smtClean="0"/>
              <a:t>Not every problem of CVIP can be solved by relaxation. For example some 3-D images when are saved and observed in 2-D they have degenerated shapes. Such problems are called ill-posed problems.</a:t>
            </a:r>
          </a:p>
          <a:p>
            <a:r>
              <a:rPr lang="en-IN" dirty="0" smtClean="0"/>
              <a:t>For ill-posed problems we need a method known as regularization.</a:t>
            </a:r>
          </a:p>
          <a:p>
            <a:r>
              <a:rPr lang="en-IN" dirty="0" smtClean="0"/>
              <a:t>Regularization method gives none or more than one solutions.</a:t>
            </a:r>
          </a:p>
        </p:txBody>
      </p:sp>
    </p:spTree>
    <p:extLst>
      <p:ext uri="{BB962C8B-B14F-4D97-AF65-F5344CB8AC3E}">
        <p14:creationId xmlns:p14="http://schemas.microsoft.com/office/powerpoint/2010/main" val="273657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a:bodyPr>
          <a:lstStyle/>
          <a:p>
            <a:r>
              <a:rPr lang="en-IN" dirty="0" smtClean="0"/>
              <a:t>The basic method of doing regularisation is pretty much same as that of relaxation.</a:t>
            </a:r>
          </a:p>
          <a:p>
            <a:r>
              <a:rPr lang="en-IN" dirty="0" smtClean="0"/>
              <a:t>We interpolate a surface and for that, from an equation of surface given to us, we find out multiple equations to be solved.</a:t>
            </a:r>
          </a:p>
          <a:p>
            <a:r>
              <a:rPr lang="en-IN" dirty="0" smtClean="0"/>
              <a:t>To make regularization more useful it was later made as it can use 2 constraints.</a:t>
            </a:r>
          </a:p>
          <a:p>
            <a:r>
              <a:rPr lang="en-US" dirty="0"/>
              <a:t>When </a:t>
            </a:r>
            <a:r>
              <a:rPr lang="en-US" i="1" dirty="0"/>
              <a:t>f</a:t>
            </a:r>
            <a:r>
              <a:rPr lang="en-US" baseline="-25000" dirty="0"/>
              <a:t>1</a:t>
            </a:r>
            <a:r>
              <a:rPr lang="en-US" dirty="0"/>
              <a:t>(</a:t>
            </a:r>
            <a:r>
              <a:rPr lang="en-US" i="1" dirty="0"/>
              <a:t>x</a:t>
            </a:r>
            <a:r>
              <a:rPr lang="en-US" dirty="0"/>
              <a:t>) and </a:t>
            </a:r>
            <a:r>
              <a:rPr lang="en-US" i="1" dirty="0"/>
              <a:t>f</a:t>
            </a:r>
            <a:r>
              <a:rPr lang="en-US" baseline="-25000" dirty="0"/>
              <a:t>2</a:t>
            </a:r>
            <a:r>
              <a:rPr lang="en-US" dirty="0"/>
              <a:t>(</a:t>
            </a:r>
            <a:r>
              <a:rPr lang="en-US" i="1" dirty="0"/>
              <a:t>x</a:t>
            </a:r>
            <a:r>
              <a:rPr lang="en-US" dirty="0"/>
              <a:t>) are constraint functions, the </a:t>
            </a:r>
            <a:r>
              <a:rPr lang="en-US" dirty="0" smtClean="0"/>
              <a:t>constraint </a:t>
            </a:r>
            <a:r>
              <a:rPr lang="en-US" dirty="0"/>
              <a:t>condition can be expressed as follows:</a:t>
            </a:r>
            <a:endParaRPr lang="en-IN" dirty="0"/>
          </a:p>
          <a:p>
            <a:pPr marL="0" indent="0">
              <a:buNone/>
            </a:pPr>
            <a:r>
              <a:rPr lang="en-IN" dirty="0"/>
              <a:t>	</a:t>
            </a:r>
            <a:r>
              <a:rPr lang="en-US" dirty="0" smtClean="0"/>
              <a:t>(</a:t>
            </a:r>
            <a:r>
              <a:rPr lang="en-US" i="1" dirty="0"/>
              <a:t>y </a:t>
            </a:r>
            <a:r>
              <a:rPr lang="en-US" dirty="0"/>
              <a:t>− </a:t>
            </a:r>
            <a:r>
              <a:rPr lang="en-US" i="1" dirty="0" smtClean="0"/>
              <a:t>f</a:t>
            </a:r>
            <a:r>
              <a:rPr lang="en-US" i="1" baseline="-25000" dirty="0" smtClean="0"/>
              <a:t>1</a:t>
            </a:r>
            <a:r>
              <a:rPr lang="en-US" dirty="0" smtClean="0"/>
              <a:t>(</a:t>
            </a:r>
            <a:r>
              <a:rPr lang="en-US" i="1" dirty="0" smtClean="0"/>
              <a:t>x</a:t>
            </a:r>
            <a:r>
              <a:rPr lang="en-US" dirty="0"/>
              <a:t>))(</a:t>
            </a:r>
            <a:r>
              <a:rPr lang="en-US" i="1" dirty="0"/>
              <a:t>y </a:t>
            </a:r>
            <a:r>
              <a:rPr lang="en-US" dirty="0"/>
              <a:t>− </a:t>
            </a:r>
            <a:r>
              <a:rPr lang="en-US" i="1" dirty="0" smtClean="0"/>
              <a:t>f</a:t>
            </a:r>
            <a:r>
              <a:rPr lang="en-US" i="1" baseline="-25000" dirty="0" smtClean="0"/>
              <a:t>2</a:t>
            </a:r>
            <a:r>
              <a:rPr lang="en-US" dirty="0" smtClean="0"/>
              <a:t>(</a:t>
            </a:r>
            <a:r>
              <a:rPr lang="en-US" i="1" dirty="0" smtClean="0"/>
              <a:t>x</a:t>
            </a:r>
            <a:r>
              <a:rPr lang="en-US" dirty="0"/>
              <a:t>))</a:t>
            </a:r>
            <a:r>
              <a:rPr lang="en-IN" dirty="0"/>
              <a:t> </a:t>
            </a:r>
            <a:endParaRPr lang="en-IN" dirty="0" smtClean="0"/>
          </a:p>
          <a:p>
            <a:pPr marL="0" indent="0">
              <a:buNone/>
            </a:pPr>
            <a:r>
              <a:rPr lang="en-IN" dirty="0"/>
              <a:t>	</a:t>
            </a:r>
            <a:r>
              <a:rPr lang="en-US" dirty="0"/>
              <a:t>= </a:t>
            </a:r>
            <a:r>
              <a:rPr lang="en-US" i="1" dirty="0"/>
              <a:t>y</a:t>
            </a:r>
            <a:r>
              <a:rPr lang="en-US" baseline="30000" dirty="0"/>
              <a:t>2</a:t>
            </a:r>
            <a:r>
              <a:rPr lang="en-US" dirty="0"/>
              <a:t> − (</a:t>
            </a:r>
            <a:r>
              <a:rPr lang="en-US" i="1" dirty="0"/>
              <a:t>f</a:t>
            </a:r>
            <a:r>
              <a:rPr lang="en-US" i="1" baseline="-25000" dirty="0"/>
              <a:t>1</a:t>
            </a:r>
            <a:r>
              <a:rPr lang="en-US" dirty="0"/>
              <a:t>(</a:t>
            </a:r>
            <a:r>
              <a:rPr lang="en-US" i="1" dirty="0"/>
              <a:t>x</a:t>
            </a:r>
            <a:r>
              <a:rPr lang="en-US" dirty="0"/>
              <a:t>)+ </a:t>
            </a:r>
            <a:r>
              <a:rPr lang="en-US" i="1" dirty="0"/>
              <a:t>f</a:t>
            </a:r>
            <a:r>
              <a:rPr lang="en-US" i="1" baseline="-25000" dirty="0"/>
              <a:t>2</a:t>
            </a:r>
            <a:r>
              <a:rPr lang="en-US" dirty="0"/>
              <a:t>(</a:t>
            </a:r>
            <a:r>
              <a:rPr lang="en-US" i="1" dirty="0"/>
              <a:t>x</a:t>
            </a:r>
            <a:r>
              <a:rPr lang="en-US" dirty="0"/>
              <a:t>))</a:t>
            </a:r>
            <a:r>
              <a:rPr lang="en-US" i="1" dirty="0"/>
              <a:t>y </a:t>
            </a:r>
            <a:r>
              <a:rPr lang="en-US" dirty="0"/>
              <a:t>+ </a:t>
            </a:r>
            <a:r>
              <a:rPr lang="en-US" i="1" dirty="0"/>
              <a:t>f</a:t>
            </a:r>
            <a:r>
              <a:rPr lang="en-US" i="1" baseline="-25000" dirty="0"/>
              <a:t>1</a:t>
            </a:r>
            <a:r>
              <a:rPr lang="en-US" dirty="0"/>
              <a:t>(</a:t>
            </a:r>
            <a:r>
              <a:rPr lang="en-US" i="1" dirty="0"/>
              <a:t>x</a:t>
            </a:r>
            <a:r>
              <a:rPr lang="en-US" dirty="0"/>
              <a:t>)</a:t>
            </a:r>
            <a:r>
              <a:rPr lang="en-US" i="1" dirty="0"/>
              <a:t>f</a:t>
            </a:r>
            <a:r>
              <a:rPr lang="en-US" i="1" baseline="-25000" dirty="0"/>
              <a:t>2</a:t>
            </a:r>
            <a:r>
              <a:rPr lang="en-US" dirty="0"/>
              <a:t>(</a:t>
            </a:r>
            <a:r>
              <a:rPr lang="en-US" i="1" dirty="0"/>
              <a:t>x</a:t>
            </a:r>
            <a:r>
              <a:rPr lang="en-US" dirty="0"/>
              <a:t>)=</a:t>
            </a:r>
            <a:r>
              <a:rPr lang="en-US" dirty="0" smtClean="0"/>
              <a:t>0</a:t>
            </a:r>
            <a:r>
              <a:rPr lang="en-US" dirty="0"/>
              <a:t/>
            </a:r>
            <a:br>
              <a:rPr lang="en-US" dirty="0"/>
            </a:br>
            <a:endParaRPr lang="en-IN" dirty="0" smtClean="0"/>
          </a:p>
        </p:txBody>
      </p:sp>
    </p:spTree>
    <p:extLst>
      <p:ext uri="{BB962C8B-B14F-4D97-AF65-F5344CB8AC3E}">
        <p14:creationId xmlns:p14="http://schemas.microsoft.com/office/powerpoint/2010/main" val="1559468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427</TotalTime>
  <Words>625</Words>
  <Application>Microsoft Office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Optimization Approaches in Computer Vision and Image Processing</vt:lpstr>
      <vt:lpstr>Introduction</vt:lpstr>
      <vt:lpstr>Relaxation</vt:lpstr>
      <vt:lpstr>PowerPoint Presentation</vt:lpstr>
      <vt:lpstr>PowerPoint Presentation</vt:lpstr>
      <vt:lpstr>PowerPoint Presentation</vt:lpstr>
      <vt:lpstr>PowerPoint Presentation</vt:lpstr>
      <vt:lpstr>Regularization</vt:lpstr>
      <vt:lpstr>PowerPoint Presentation</vt:lpstr>
      <vt:lpstr>PowerPoint Presentation</vt:lpstr>
      <vt:lpstr>PowerPoint Presentation</vt:lpstr>
      <vt:lpstr>Genetic Algorithm</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Approaches in Computer Vision and Image Processing</dc:title>
  <dc:creator>Biplab</dc:creator>
  <cp:lastModifiedBy>Windows User</cp:lastModifiedBy>
  <cp:revision>28</cp:revision>
  <dcterms:created xsi:type="dcterms:W3CDTF">2006-08-16T00:00:00Z</dcterms:created>
  <dcterms:modified xsi:type="dcterms:W3CDTF">2018-12-01T12:06:01Z</dcterms:modified>
</cp:coreProperties>
</file>