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CFE33B2-28F3-40F8-92BA-56717E8F94E2}" type="datetimeFigureOut">
              <a:rPr lang="en-IN" smtClean="0"/>
              <a:t>30-11-2018</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3D8249CC-80A1-47B6-9355-AE807FE0C05F}" type="slidenum">
              <a:rPr lang="en-IN" smtClean="0"/>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FE33B2-28F3-40F8-92BA-56717E8F94E2}" type="datetimeFigureOut">
              <a:rPr lang="en-IN" smtClean="0"/>
              <a:t>30-11-2018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249CC-80A1-47B6-9355-AE807FE0C05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FE33B2-28F3-40F8-92BA-56717E8F94E2}" type="datetimeFigureOut">
              <a:rPr lang="en-IN" smtClean="0"/>
              <a:t>30-11-2018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249CC-80A1-47B6-9355-AE807FE0C05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FE33B2-28F3-40F8-92BA-56717E8F94E2}" type="datetimeFigureOut">
              <a:rPr lang="en-IN" smtClean="0"/>
              <a:t>30-11-2018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8249CC-80A1-47B6-9355-AE807FE0C05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CFE33B2-28F3-40F8-92BA-56717E8F94E2}" type="datetimeFigureOut">
              <a:rPr lang="en-IN" smtClean="0"/>
              <a:t>30-11-2018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3D8249CC-80A1-47B6-9355-AE807FE0C05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FE33B2-28F3-40F8-92BA-56717E8F94E2}" type="datetimeFigureOut">
              <a:rPr lang="en-IN" smtClean="0"/>
              <a:t>30-11-2018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8249CC-80A1-47B6-9355-AE807FE0C05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CFE33B2-28F3-40F8-92BA-56717E8F94E2}" type="datetimeFigureOut">
              <a:rPr lang="en-IN" smtClean="0"/>
              <a:t>30-11-2018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8249CC-80A1-47B6-9355-AE807FE0C05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FE33B2-28F3-40F8-92BA-56717E8F94E2}" type="datetimeFigureOut">
              <a:rPr lang="en-IN" smtClean="0"/>
              <a:t>30-11-2018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8249CC-80A1-47B6-9355-AE807FE0C05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E33B2-28F3-40F8-92BA-56717E8F94E2}" type="datetimeFigureOut">
              <a:rPr lang="en-IN" smtClean="0"/>
              <a:t>30-11-2018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8249CC-80A1-47B6-9355-AE807FE0C05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FE33B2-28F3-40F8-92BA-56717E8F94E2}" type="datetimeFigureOut">
              <a:rPr lang="en-IN" smtClean="0"/>
              <a:t>30-11-2018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8249CC-80A1-47B6-9355-AE807FE0C05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FE33B2-28F3-40F8-92BA-56717E8F94E2}" type="datetimeFigureOut">
              <a:rPr lang="en-IN" smtClean="0"/>
              <a:t>30-11-2018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8249CC-80A1-47B6-9355-AE807FE0C05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CFE33B2-28F3-40F8-92BA-56717E8F94E2}" type="datetimeFigureOut">
              <a:rPr lang="en-IN" smtClean="0"/>
              <a:t>30-11-2018</a:t>
            </a:fld>
            <a:endParaRPr lang="en-IN"/>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D8249CC-80A1-47B6-9355-AE807FE0C05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0733" y="1843139"/>
            <a:ext cx="7531497" cy="1204306"/>
          </a:xfrm>
        </p:spPr>
        <p:txBody>
          <a:bodyPr>
            <a:normAutofit fontScale="90000"/>
          </a:bodyPr>
          <a:lstStyle/>
          <a:p>
            <a:r>
              <a:rPr lang="en-IN" dirty="0" smtClean="0"/>
              <a:t>CONJUGATE GRADIENT METHOD </a:t>
            </a:r>
            <a:endParaRPr lang="en-IN" dirty="0"/>
          </a:p>
        </p:txBody>
      </p:sp>
      <p:sp>
        <p:nvSpPr>
          <p:cNvPr id="3" name="Subtitle 2"/>
          <p:cNvSpPr>
            <a:spLocks noGrp="1"/>
          </p:cNvSpPr>
          <p:nvPr>
            <p:ph type="subTitle" idx="1"/>
          </p:nvPr>
        </p:nvSpPr>
        <p:spPr>
          <a:xfrm>
            <a:off x="1315747" y="3539682"/>
            <a:ext cx="8681508" cy="1646093"/>
          </a:xfrm>
        </p:spPr>
        <p:txBody>
          <a:bodyPr>
            <a:normAutofit/>
          </a:bodyPr>
          <a:lstStyle/>
          <a:p>
            <a:r>
              <a:rPr lang="en-IN" dirty="0" smtClean="0"/>
              <a:t>FOR SOLVING LINEAR SYSTEM OF </a:t>
            </a:r>
            <a:r>
              <a:rPr lang="en-IN" dirty="0" smtClean="0"/>
              <a:t>EQUATIONS</a:t>
            </a:r>
          </a:p>
          <a:p>
            <a:r>
              <a:rPr lang="en-IN" dirty="0" err="1" smtClean="0"/>
              <a:t>Biplab</a:t>
            </a:r>
            <a:r>
              <a:rPr lang="en-IN" dirty="0" smtClean="0"/>
              <a:t> Kumar </a:t>
            </a:r>
            <a:r>
              <a:rPr lang="en-IN" dirty="0" err="1" smtClean="0"/>
              <a:t>Sahoo</a:t>
            </a:r>
            <a:r>
              <a:rPr lang="en-IN" dirty="0"/>
              <a:t> -</a:t>
            </a:r>
            <a:r>
              <a:rPr lang="en-IN" dirty="0" smtClean="0"/>
              <a:t> 160001015</a:t>
            </a:r>
          </a:p>
          <a:p>
            <a:r>
              <a:rPr lang="en-IN" dirty="0" err="1" smtClean="0"/>
              <a:t>Gaurav</a:t>
            </a:r>
            <a:r>
              <a:rPr lang="en-IN" dirty="0" smtClean="0"/>
              <a:t> </a:t>
            </a:r>
            <a:r>
              <a:rPr lang="en-IN" dirty="0" err="1" smtClean="0"/>
              <a:t>Naukudkar</a:t>
            </a:r>
            <a:r>
              <a:rPr lang="en-IN" dirty="0" smtClean="0"/>
              <a:t> - 160001040</a:t>
            </a:r>
            <a:endParaRPr lang="en-IN" dirty="0" smtClean="0"/>
          </a:p>
          <a:p>
            <a:endParaRPr lang="en-IN" dirty="0"/>
          </a:p>
        </p:txBody>
      </p:sp>
    </p:spTree>
    <p:extLst>
      <p:ext uri="{BB962C8B-B14F-4D97-AF65-F5344CB8AC3E}">
        <p14:creationId xmlns:p14="http://schemas.microsoft.com/office/powerpoint/2010/main" val="4073245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Complexity analysis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dirty="0" smtClean="0"/>
                  <a:t>Time complexity</a:t>
                </a:r>
              </a:p>
              <a:p>
                <a:pPr marL="137160" indent="0">
                  <a:buNone/>
                </a:pPr>
                <a:r>
                  <a:rPr lang="en-IN" dirty="0"/>
                  <a:t>	</a:t>
                </a:r>
                <a:r>
                  <a:rPr lang="en-IN" dirty="0" smtClean="0"/>
                  <a:t>Sequential - O(t*n</a:t>
                </a:r>
                <a:r>
                  <a:rPr lang="en-IN" baseline="30000" dirty="0" smtClean="0"/>
                  <a:t>2</a:t>
                </a:r>
                <a:r>
                  <a:rPr lang="en-IN" dirty="0" smtClean="0"/>
                  <a:t>)</a:t>
                </a:r>
              </a:p>
              <a:p>
                <a:pPr marL="137160" indent="0">
                  <a:buNone/>
                </a:pPr>
                <a:r>
                  <a:rPr lang="en-IN" dirty="0"/>
                  <a:t>	</a:t>
                </a:r>
                <a:r>
                  <a:rPr lang="en-IN" dirty="0" smtClean="0"/>
                  <a:t>Parallel – O(t*log(n))</a:t>
                </a:r>
              </a:p>
              <a:p>
                <a:r>
                  <a:rPr lang="en-IN" dirty="0" smtClean="0"/>
                  <a:t>Cost</a:t>
                </a:r>
              </a:p>
              <a:p>
                <a:pPr marL="137160" indent="0">
                  <a:buNone/>
                </a:pPr>
                <a:r>
                  <a:rPr lang="en-IN" dirty="0"/>
                  <a:t>	</a:t>
                </a:r>
                <a:r>
                  <a:rPr lang="en-IN" dirty="0" smtClean="0"/>
                  <a:t>Sequential – O(t*n</a:t>
                </a:r>
                <a:r>
                  <a:rPr lang="en-IN" baseline="30000" dirty="0" smtClean="0"/>
                  <a:t>2</a:t>
                </a:r>
                <a:r>
                  <a:rPr lang="en-IN" dirty="0" smtClean="0"/>
                  <a:t>)</a:t>
                </a:r>
              </a:p>
              <a:p>
                <a:pPr marL="137160" indent="0">
                  <a:buNone/>
                </a:pPr>
                <a:r>
                  <a:rPr lang="en-IN" dirty="0"/>
                  <a:t>	</a:t>
                </a:r>
                <a:r>
                  <a:rPr lang="en-IN" dirty="0" smtClean="0"/>
                  <a:t>Parallel – O(n</a:t>
                </a:r>
                <a:r>
                  <a:rPr lang="en-IN" baseline="30000" dirty="0" smtClean="0"/>
                  <a:t>2</a:t>
                </a:r>
                <a:r>
                  <a:rPr lang="en-IN" dirty="0" smtClean="0"/>
                  <a:t>*t*log(n))</a:t>
                </a:r>
              </a:p>
              <a:p>
                <a:r>
                  <a:rPr lang="en-IN" dirty="0" smtClean="0"/>
                  <a:t>Speedup - </a:t>
                </a:r>
                <a14:m>
                  <m:oMath xmlns:m="http://schemas.openxmlformats.org/officeDocument/2006/math">
                    <m:f>
                      <m:fPr>
                        <m:ctrlPr>
                          <a:rPr lang="en-IN" i="1" smtClean="0">
                            <a:latin typeface="Cambria Math"/>
                          </a:rPr>
                        </m:ctrlPr>
                      </m:fPr>
                      <m:num>
                        <m:r>
                          <a:rPr lang="en-IN" b="0" i="1" smtClean="0">
                            <a:latin typeface="Cambria Math"/>
                          </a:rPr>
                          <m:t>𝑛</m:t>
                        </m:r>
                        <m:r>
                          <a:rPr lang="en-IN" b="0" i="1" baseline="30000" smtClean="0">
                            <a:latin typeface="Cambria Math"/>
                          </a:rPr>
                          <m:t>2</m:t>
                        </m:r>
                      </m:num>
                      <m:den>
                        <m:r>
                          <m:rPr>
                            <m:sty m:val="p"/>
                          </m:rPr>
                          <a:rPr lang="en-IN" b="0" i="0" smtClean="0">
                            <a:latin typeface="Cambria Math"/>
                          </a:rPr>
                          <m:t>log</m:t>
                        </m:r>
                        <m:r>
                          <a:rPr lang="en-IN" b="0" i="1" smtClean="0">
                            <a:latin typeface="Cambria Math"/>
                          </a:rPr>
                          <m:t>⁡(</m:t>
                        </m:r>
                        <m:r>
                          <a:rPr lang="en-IN" b="0" i="1" smtClean="0">
                            <a:latin typeface="Cambria Math"/>
                          </a:rPr>
                          <m:t>𝑛</m:t>
                        </m:r>
                        <m:r>
                          <a:rPr lang="en-IN" b="0" i="1" smtClean="0">
                            <a:latin typeface="Cambria Math"/>
                          </a:rPr>
                          <m:t>)</m:t>
                        </m:r>
                      </m:den>
                    </m:f>
                  </m:oMath>
                </a14:m>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95"/>
                </a:stretch>
              </a:blipFill>
            </p:spPr>
            <p:txBody>
              <a:bodyPr/>
              <a:lstStyle/>
              <a:p>
                <a:r>
                  <a:rPr lang="en-IN">
                    <a:noFill/>
                  </a:rPr>
                  <a:t> </a:t>
                </a:r>
              </a:p>
            </p:txBody>
          </p:sp>
        </mc:Fallback>
      </mc:AlternateContent>
    </p:spTree>
    <p:extLst>
      <p:ext uri="{BB962C8B-B14F-4D97-AF65-F5344CB8AC3E}">
        <p14:creationId xmlns:p14="http://schemas.microsoft.com/office/powerpoint/2010/main" val="142407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03600" y="-171405"/>
            <a:ext cx="207199" cy="342810"/>
          </a:xfrm>
        </p:spPr>
        <p:txBody>
          <a:bodyPr>
            <a:normAutofit fontScale="90000"/>
          </a:bodyPr>
          <a:lstStyle/>
          <a:p>
            <a:r>
              <a:rPr lang="en-IN" dirty="0" smtClean="0"/>
              <a:t>.</a:t>
            </a:r>
            <a:endParaRPr lang="en-IN" dirty="0"/>
          </a:p>
        </p:txBody>
      </p:sp>
      <p:sp>
        <p:nvSpPr>
          <p:cNvPr id="3" name="Content Placeholder 2"/>
          <p:cNvSpPr>
            <a:spLocks noGrp="1"/>
          </p:cNvSpPr>
          <p:nvPr>
            <p:ph idx="1"/>
          </p:nvPr>
        </p:nvSpPr>
        <p:spPr>
          <a:xfrm>
            <a:off x="103598" y="171405"/>
            <a:ext cx="11564145" cy="6348267"/>
          </a:xfrm>
        </p:spPr>
        <p:txBody>
          <a:bodyPr>
            <a:normAutofit/>
          </a:bodyPr>
          <a:lstStyle/>
          <a:p>
            <a:r>
              <a:rPr lang="en-IN" sz="2800" dirty="0" smtClean="0">
                <a:solidFill>
                  <a:srgbClr val="FF0000"/>
                </a:solidFill>
              </a:rPr>
              <a:t>INTRODUCTION</a:t>
            </a:r>
            <a:endParaRPr lang="en-IN" sz="2800" dirty="0" smtClean="0">
              <a:solidFill>
                <a:srgbClr val="FF0000"/>
              </a:solidFill>
            </a:endParaRPr>
          </a:p>
          <a:p>
            <a:pPr marL="0" indent="0">
              <a:buNone/>
            </a:pPr>
            <a:endParaRPr lang="en-IN" sz="2800" dirty="0">
              <a:solidFill>
                <a:srgbClr val="FF0000"/>
              </a:solidFill>
            </a:endParaRPr>
          </a:p>
          <a:p>
            <a:r>
              <a:rPr lang="en-IN" sz="2800" dirty="0" smtClean="0"/>
              <a:t>    The </a:t>
            </a:r>
            <a:r>
              <a:rPr lang="en-IN" sz="2800" dirty="0"/>
              <a:t>solution of large sparse systems of linear equations is one of the most computationally intensive parts of finite element simulations. In order to solve these systems of linear equations, we have implemented a parallel conjugate gradient solver algorithm. As the most computationally intensive parts of finite element simulations, assembly as well as solution of large sparse systems of linear equations have been </a:t>
            </a:r>
            <a:r>
              <a:rPr lang="en-IN" sz="2800" dirty="0" smtClean="0"/>
              <a:t>identified. The conjugate </a:t>
            </a:r>
            <a:r>
              <a:rPr lang="en-IN" sz="2800" dirty="0"/>
              <a:t>gradient method is used here as since it exploits the fact that the </a:t>
            </a:r>
            <a:r>
              <a:rPr lang="en-IN" sz="2800" dirty="0" smtClean="0"/>
              <a:t>systems of </a:t>
            </a:r>
            <a:r>
              <a:rPr lang="en-IN" sz="2800" dirty="0"/>
              <a:t>linear equations </a:t>
            </a:r>
            <a:r>
              <a:rPr lang="en-IN" sz="2800" dirty="0" smtClean="0"/>
              <a:t>of finite </a:t>
            </a:r>
            <a:r>
              <a:rPr lang="en-IN" sz="2800" dirty="0"/>
              <a:t>element simulations are symmetric and positive </a:t>
            </a:r>
            <a:r>
              <a:rPr lang="en-IN" sz="2800" dirty="0" smtClean="0"/>
              <a:t>definite</a:t>
            </a:r>
            <a:r>
              <a:rPr lang="en-IN" sz="2800" dirty="0"/>
              <a:t>.</a:t>
            </a:r>
          </a:p>
        </p:txBody>
      </p:sp>
    </p:spTree>
    <p:extLst>
      <p:ext uri="{BB962C8B-B14F-4D97-AF65-F5344CB8AC3E}">
        <p14:creationId xmlns:p14="http://schemas.microsoft.com/office/powerpoint/2010/main" val="345123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0" y="0"/>
            <a:ext cx="134047" cy="45719"/>
          </a:xfrm>
        </p:spPr>
        <p:txBody>
          <a:bodyPr>
            <a:normAutofit fontScale="90000"/>
          </a:bodyPr>
          <a:lstStyle/>
          <a:p>
            <a:r>
              <a:rPr lang="en-IN" dirty="0" smtClean="0"/>
              <a:t>.</a:t>
            </a:r>
            <a:endParaRPr lang="en-IN" dirty="0"/>
          </a:p>
        </p:txBody>
      </p:sp>
      <p:sp>
        <p:nvSpPr>
          <p:cNvPr id="3" name="Content Placeholder 2"/>
          <p:cNvSpPr>
            <a:spLocks noGrp="1"/>
          </p:cNvSpPr>
          <p:nvPr>
            <p:ph idx="1"/>
          </p:nvPr>
        </p:nvSpPr>
        <p:spPr>
          <a:xfrm>
            <a:off x="0" y="45720"/>
            <a:ext cx="12124944" cy="6665976"/>
          </a:xfrm>
        </p:spPr>
        <p:txBody>
          <a:bodyPr>
            <a:normAutofit/>
          </a:bodyPr>
          <a:lstStyle/>
          <a:p>
            <a:r>
              <a:rPr lang="en-IN" sz="2400" dirty="0" smtClean="0">
                <a:solidFill>
                  <a:srgbClr val="FF0000"/>
                </a:solidFill>
              </a:rPr>
              <a:t>THE CONJUGATE GRADIENT </a:t>
            </a:r>
            <a:r>
              <a:rPr lang="en-IN" sz="2400" dirty="0" smtClean="0">
                <a:solidFill>
                  <a:srgbClr val="FF0000"/>
                </a:solidFill>
              </a:rPr>
              <a:t>METHOD</a:t>
            </a:r>
            <a:endParaRPr lang="en-IN" sz="2400" dirty="0" smtClean="0">
              <a:solidFill>
                <a:srgbClr val="FF0000"/>
              </a:solidFill>
            </a:endParaRPr>
          </a:p>
          <a:p>
            <a:endParaRPr lang="en-IN" sz="2400" dirty="0">
              <a:solidFill>
                <a:srgbClr val="FF0000"/>
              </a:solidFill>
            </a:endParaRPr>
          </a:p>
          <a:p>
            <a:r>
              <a:rPr lang="en-IN" sz="2400" dirty="0">
                <a:solidFill>
                  <a:schemeClr val="bg1"/>
                </a:solidFill>
              </a:rPr>
              <a:t> </a:t>
            </a:r>
            <a:r>
              <a:rPr lang="en-IN" sz="2400" dirty="0" smtClean="0">
                <a:solidFill>
                  <a:schemeClr val="bg1"/>
                </a:solidFill>
              </a:rPr>
              <a:t>	</a:t>
            </a:r>
            <a:r>
              <a:rPr lang="en-IN" sz="2400" dirty="0" smtClean="0"/>
              <a:t>We </a:t>
            </a:r>
            <a:r>
              <a:rPr lang="en-IN" sz="2400" dirty="0"/>
              <a:t>consider a system A </a:t>
            </a:r>
            <a:r>
              <a:rPr lang="en-IN" sz="2400" dirty="0" smtClean="0"/>
              <a:t>. </a:t>
            </a:r>
            <a:r>
              <a:rPr lang="en-IN" sz="2400" dirty="0"/>
              <a:t>x = b of linear equations. we will</a:t>
            </a:r>
          </a:p>
          <a:p>
            <a:pPr marL="0" indent="0">
              <a:buNone/>
            </a:pPr>
            <a:r>
              <a:rPr lang="en-IN" sz="2400" dirty="0" smtClean="0"/>
              <a:t>     assume </a:t>
            </a:r>
            <a:r>
              <a:rPr lang="en-IN" sz="2400" dirty="0"/>
              <a:t>that the matrix A is symmetric and positive </a:t>
            </a:r>
            <a:r>
              <a:rPr lang="en-IN" sz="2400" dirty="0" smtClean="0"/>
              <a:t>definite.</a:t>
            </a:r>
          </a:p>
          <a:p>
            <a:pPr marL="0" indent="0">
              <a:buNone/>
            </a:pPr>
            <a:r>
              <a:rPr lang="en-IN" sz="2400" dirty="0" smtClean="0"/>
              <a:t>     </a:t>
            </a:r>
            <a:r>
              <a:rPr lang="en-IN" sz="2400" dirty="0" smtClean="0"/>
              <a:t>the </a:t>
            </a:r>
            <a:r>
              <a:rPr lang="en-IN" sz="2400" dirty="0"/>
              <a:t>conjugate gradient method is an iterative method.</a:t>
            </a:r>
            <a:endParaRPr lang="en-IN" sz="2400" dirty="0" smtClean="0"/>
          </a:p>
          <a:p>
            <a:endParaRPr lang="en-IN" sz="2400" dirty="0" smtClean="0"/>
          </a:p>
          <a:p>
            <a:r>
              <a:rPr lang="en-IN" sz="2400" dirty="0" smtClean="0"/>
              <a:t>    It </a:t>
            </a:r>
            <a:r>
              <a:rPr lang="en-IN" sz="2400" dirty="0"/>
              <a:t>is motivated </a:t>
            </a:r>
            <a:r>
              <a:rPr lang="en-IN" sz="2400" dirty="0" smtClean="0"/>
              <a:t>by the </a:t>
            </a:r>
            <a:r>
              <a:rPr lang="en-IN" sz="2400" dirty="0"/>
              <a:t>desire to accelerate the speed of convergence of so-called stationary iterative </a:t>
            </a:r>
            <a:r>
              <a:rPr lang="en-IN" sz="2400" dirty="0" smtClean="0"/>
              <a:t>methods </a:t>
            </a:r>
            <a:r>
              <a:rPr lang="en-IN" sz="2400" dirty="0"/>
              <a:t>for the particular class of symmetric and positive </a:t>
            </a:r>
            <a:r>
              <a:rPr lang="en-IN" sz="2400" dirty="0" smtClean="0"/>
              <a:t>definite </a:t>
            </a:r>
            <a:r>
              <a:rPr lang="en-IN" sz="2400" dirty="0"/>
              <a:t>systems of </a:t>
            </a:r>
            <a:r>
              <a:rPr lang="en-IN" sz="2400" dirty="0" smtClean="0"/>
              <a:t>linear equations</a:t>
            </a:r>
            <a:r>
              <a:rPr lang="en-IN" sz="2400" dirty="0"/>
              <a:t>. The idea of the method is </a:t>
            </a:r>
            <a:r>
              <a:rPr lang="en-IN" sz="2400" dirty="0" smtClean="0"/>
              <a:t>to find </a:t>
            </a:r>
            <a:r>
              <a:rPr lang="en-IN" sz="2400" dirty="0"/>
              <a:t>the minimum of a particular function, </a:t>
            </a:r>
            <a:r>
              <a:rPr lang="en-IN" sz="2400" dirty="0" smtClean="0"/>
              <a:t>which corresponds </a:t>
            </a:r>
            <a:r>
              <a:rPr lang="en-IN" sz="2400" dirty="0"/>
              <a:t>to the solution of the system of linear equations</a:t>
            </a:r>
            <a:r>
              <a:rPr lang="en-IN" sz="2400" dirty="0" smtClean="0"/>
              <a:t>.</a:t>
            </a:r>
          </a:p>
          <a:p>
            <a:pPr marL="0" indent="0">
              <a:buNone/>
            </a:pPr>
            <a:endParaRPr lang="en-IN" dirty="0" smtClean="0">
              <a:solidFill>
                <a:schemeClr val="bg1"/>
              </a:solidFill>
            </a:endParaRPr>
          </a:p>
        </p:txBody>
      </p:sp>
    </p:spTree>
    <p:extLst>
      <p:ext uri="{BB962C8B-B14F-4D97-AF65-F5344CB8AC3E}">
        <p14:creationId xmlns:p14="http://schemas.microsoft.com/office/powerpoint/2010/main" val="400343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0" y="77815"/>
            <a:ext cx="143191" cy="45719"/>
          </a:xfrm>
        </p:spPr>
        <p:txBody>
          <a:bodyPr>
            <a:normAutofit fontScale="90000"/>
          </a:bodyPr>
          <a:lstStyle/>
          <a:p>
            <a:r>
              <a:rPr lang="en-IN" dirty="0" smtClean="0"/>
              <a:t>.</a:t>
            </a:r>
            <a:endParaRPr lang="en-IN" dirty="0"/>
          </a:p>
        </p:txBody>
      </p:sp>
      <p:sp>
        <p:nvSpPr>
          <p:cNvPr id="3" name="Content Placeholder 2"/>
          <p:cNvSpPr>
            <a:spLocks noGrp="1"/>
          </p:cNvSpPr>
          <p:nvPr>
            <p:ph idx="1"/>
          </p:nvPr>
        </p:nvSpPr>
        <p:spPr>
          <a:xfrm>
            <a:off x="143191" y="123534"/>
            <a:ext cx="11862881" cy="6615594"/>
          </a:xfrm>
        </p:spPr>
        <p:txBody>
          <a:bodyPr/>
          <a:lstStyle/>
          <a:p>
            <a:pPr marL="0" indent="0">
              <a:buNone/>
            </a:pPr>
            <a:r>
              <a:rPr lang="en-IN" sz="3200" dirty="0" smtClean="0"/>
              <a:t>Some Basic </a:t>
            </a:r>
            <a:r>
              <a:rPr lang="en-IN" sz="3200" dirty="0"/>
              <a:t>T</a:t>
            </a:r>
            <a:r>
              <a:rPr lang="en-IN" sz="3200" dirty="0" smtClean="0"/>
              <a:t>erminologies </a:t>
            </a:r>
            <a:r>
              <a:rPr lang="en-IN" sz="3200" dirty="0" smtClean="0"/>
              <a:t>meaning</a:t>
            </a:r>
            <a:endParaRPr lang="en-IN" sz="3200" dirty="0" smtClean="0"/>
          </a:p>
          <a:p>
            <a:pPr marL="0" indent="0">
              <a:buNone/>
            </a:pPr>
            <a:endParaRPr lang="en-IN" dirty="0"/>
          </a:p>
          <a:p>
            <a:pPr marL="0" indent="0">
              <a:buNone/>
            </a:pPr>
            <a:r>
              <a:rPr lang="en-IN" sz="2400" dirty="0"/>
              <a:t>A real n </a:t>
            </a:r>
            <a:r>
              <a:rPr lang="en-IN" sz="2400" dirty="0" smtClean="0"/>
              <a:t>x </a:t>
            </a:r>
            <a:r>
              <a:rPr lang="en-IN" sz="2400" dirty="0"/>
              <a:t>n matrix A is positive </a:t>
            </a:r>
            <a:r>
              <a:rPr lang="en-IN" sz="2400" dirty="0" smtClean="0"/>
              <a:t>definite</a:t>
            </a:r>
            <a:r>
              <a:rPr lang="en-IN" sz="2400" dirty="0"/>
              <a:t>, if all vectors </a:t>
            </a:r>
            <a:r>
              <a:rPr lang="en-IN" sz="2400" dirty="0" smtClean="0"/>
              <a:t>satisfy   x. </a:t>
            </a:r>
            <a:r>
              <a:rPr lang="en-IN" sz="2400" dirty="0"/>
              <a:t>A </a:t>
            </a:r>
            <a:r>
              <a:rPr lang="en-IN" sz="2400" dirty="0" smtClean="0"/>
              <a:t>.x </a:t>
            </a:r>
            <a:r>
              <a:rPr lang="en-IN" sz="2400" dirty="0"/>
              <a:t>&gt; 0</a:t>
            </a:r>
            <a:r>
              <a:rPr lang="en-IN" sz="2400" dirty="0" smtClean="0"/>
              <a:t>.</a:t>
            </a:r>
          </a:p>
          <a:p>
            <a:pPr marL="0" indent="0">
              <a:buNone/>
            </a:pPr>
            <a:endParaRPr lang="en-IN" sz="2400" dirty="0" smtClean="0"/>
          </a:p>
          <a:p>
            <a:pPr marL="0" indent="0">
              <a:buNone/>
            </a:pPr>
            <a:r>
              <a:rPr lang="en-IN" sz="2400" dirty="0"/>
              <a:t>A real n </a:t>
            </a:r>
            <a:r>
              <a:rPr lang="en-IN" sz="2400" dirty="0" smtClean="0"/>
              <a:t>x </a:t>
            </a:r>
            <a:r>
              <a:rPr lang="en-IN" sz="2400" dirty="0"/>
              <a:t>n matrix A is regular, if the determinant </a:t>
            </a:r>
            <a:r>
              <a:rPr lang="en-IN" sz="2400" dirty="0" err="1"/>
              <a:t>det</a:t>
            </a:r>
            <a:r>
              <a:rPr lang="en-IN" sz="2400" dirty="0"/>
              <a:t>(A) is </a:t>
            </a:r>
            <a:r>
              <a:rPr lang="en-IN" sz="2400" dirty="0" smtClean="0"/>
              <a:t>different </a:t>
            </a:r>
            <a:r>
              <a:rPr lang="en-IN" sz="2400" dirty="0"/>
              <a:t>from zero</a:t>
            </a:r>
            <a:r>
              <a:rPr lang="en-IN" sz="2400" dirty="0" smtClean="0"/>
              <a:t>.</a:t>
            </a:r>
          </a:p>
          <a:p>
            <a:pPr marL="0" indent="0">
              <a:buNone/>
            </a:pPr>
            <a:endParaRPr lang="en-IN" sz="2400" dirty="0" smtClean="0"/>
          </a:p>
          <a:p>
            <a:pPr marL="0" indent="0">
              <a:buNone/>
            </a:pPr>
            <a:r>
              <a:rPr lang="en-IN" sz="2400" dirty="0"/>
              <a:t>Two vectors </a:t>
            </a:r>
            <a:r>
              <a:rPr lang="en-IN" sz="2400" dirty="0" smtClean="0"/>
              <a:t>x, </a:t>
            </a:r>
            <a:r>
              <a:rPr lang="en-IN" sz="2400" dirty="0"/>
              <a:t>y </a:t>
            </a:r>
            <a:r>
              <a:rPr lang="en-IN" sz="2400" dirty="0" smtClean="0"/>
              <a:t>are </a:t>
            </a:r>
            <a:r>
              <a:rPr lang="en-IN" sz="2400" dirty="0"/>
              <a:t>A-conjugate, if x </a:t>
            </a:r>
            <a:r>
              <a:rPr lang="en-IN" sz="2400" dirty="0" smtClean="0"/>
              <a:t>.A .y </a:t>
            </a:r>
            <a:r>
              <a:rPr lang="en-IN" sz="2400" dirty="0"/>
              <a:t>= 0</a:t>
            </a:r>
            <a:r>
              <a:rPr lang="en-IN" sz="2400" dirty="0" smtClean="0"/>
              <a:t>.</a:t>
            </a:r>
          </a:p>
          <a:p>
            <a:pPr marL="0" indent="0">
              <a:buNone/>
            </a:pPr>
            <a:endParaRPr lang="en-IN" dirty="0"/>
          </a:p>
        </p:txBody>
      </p:sp>
    </p:spTree>
    <p:extLst>
      <p:ext uri="{BB962C8B-B14F-4D97-AF65-F5344CB8AC3E}">
        <p14:creationId xmlns:p14="http://schemas.microsoft.com/office/powerpoint/2010/main" val="304072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9" y="0"/>
            <a:ext cx="94552" cy="137160"/>
          </a:xfrm>
        </p:spPr>
        <p:txBody>
          <a:bodyPr>
            <a:normAutofit fontScale="90000"/>
          </a:bodyPr>
          <a:lstStyle/>
          <a:p>
            <a:r>
              <a:rPr lang="en-IN" dirty="0" smtClean="0"/>
              <a:t>.</a:t>
            </a:r>
            <a:endParaRPr lang="en-IN" dirty="0"/>
          </a:p>
        </p:txBody>
      </p:sp>
      <p:sp>
        <p:nvSpPr>
          <p:cNvPr id="3" name="Content Placeholder 2"/>
          <p:cNvSpPr>
            <a:spLocks noGrp="1"/>
          </p:cNvSpPr>
          <p:nvPr>
            <p:ph idx="1"/>
          </p:nvPr>
        </p:nvSpPr>
        <p:spPr>
          <a:xfrm>
            <a:off x="155448" y="137160"/>
            <a:ext cx="11942064" cy="6720840"/>
          </a:xfrm>
        </p:spPr>
        <p:txBody>
          <a:bodyPr>
            <a:normAutofit fontScale="85000" lnSpcReduction="20000"/>
          </a:bodyPr>
          <a:lstStyle/>
          <a:p>
            <a:pPr marL="0" indent="0">
              <a:buNone/>
            </a:pPr>
            <a:r>
              <a:rPr lang="en-IN" dirty="0" smtClean="0"/>
              <a:t>Problem:-</a:t>
            </a:r>
          </a:p>
          <a:p>
            <a:pPr marL="0" indent="0">
              <a:buNone/>
            </a:pPr>
            <a:endParaRPr lang="en-IN" dirty="0"/>
          </a:p>
          <a:p>
            <a:pPr marL="0" indent="0">
              <a:buNone/>
            </a:pPr>
            <a:r>
              <a:rPr lang="en-IN" dirty="0" smtClean="0"/>
              <a:t>We consider a real </a:t>
            </a:r>
            <a:r>
              <a:rPr lang="en-IN" dirty="0" err="1" smtClean="0"/>
              <a:t>nxn</a:t>
            </a:r>
            <a:r>
              <a:rPr lang="en-IN" dirty="0" smtClean="0"/>
              <a:t> symmetric and positive definite matrix A, a vector b belonging to set of real numbers. And are interested in solution of system </a:t>
            </a:r>
            <a:r>
              <a:rPr lang="en-IN" dirty="0" err="1" smtClean="0"/>
              <a:t>A.x</a:t>
            </a:r>
            <a:r>
              <a:rPr lang="en-IN" dirty="0" smtClean="0"/>
              <a:t>=b of linear equation.</a:t>
            </a:r>
          </a:p>
          <a:p>
            <a:pPr marL="0" indent="0">
              <a:buNone/>
            </a:pPr>
            <a:endParaRPr lang="en-IN" dirty="0"/>
          </a:p>
          <a:p>
            <a:pPr marL="0" indent="0">
              <a:buNone/>
            </a:pPr>
            <a:r>
              <a:rPr lang="en-IN" dirty="0" smtClean="0"/>
              <a:t>Cost function:-</a:t>
            </a:r>
          </a:p>
          <a:p>
            <a:pPr marL="0" indent="0">
              <a:buNone/>
            </a:pPr>
            <a:r>
              <a:rPr lang="en-IN" dirty="0" smtClean="0"/>
              <a:t>    </a:t>
            </a:r>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As there will be only one minimum of cost function and minimum will occur  where gradient of cost function will be zero.</a:t>
            </a:r>
          </a:p>
          <a:p>
            <a:pPr marL="0" indent="0">
              <a:buNone/>
            </a:pPr>
            <a:r>
              <a:rPr lang="en-IN" dirty="0" smtClean="0"/>
              <a:t>      </a:t>
            </a:r>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smtClean="0"/>
              <a:t>The </a:t>
            </a:r>
            <a:r>
              <a:rPr lang="en-IN" dirty="0" smtClean="0"/>
              <a:t>min. </a:t>
            </a:r>
            <a:r>
              <a:rPr lang="en-IN" dirty="0" err="1" smtClean="0"/>
              <a:t>xm</a:t>
            </a:r>
            <a:r>
              <a:rPr lang="en-IN" dirty="0" smtClean="0"/>
              <a:t> of F is of form </a:t>
            </a:r>
            <a:r>
              <a:rPr lang="en-IN" dirty="0" err="1" smtClean="0"/>
              <a:t>Ainv</a:t>
            </a:r>
            <a:r>
              <a:rPr lang="en-IN" dirty="0" smtClean="0"/>
              <a:t> b corresponds to system of equation.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734" y="2715643"/>
            <a:ext cx="4116649" cy="9692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633" y="4960898"/>
            <a:ext cx="4831499" cy="823031"/>
          </a:xfrm>
          <a:prstGeom prst="rect">
            <a:avLst/>
          </a:prstGeom>
        </p:spPr>
      </p:pic>
    </p:spTree>
    <p:extLst>
      <p:ext uri="{BB962C8B-B14F-4D97-AF65-F5344CB8AC3E}">
        <p14:creationId xmlns:p14="http://schemas.microsoft.com/office/powerpoint/2010/main" val="92306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210313"/>
            <a:ext cx="45719" cy="45719"/>
          </a:xfrm>
        </p:spPr>
        <p:txBody>
          <a:bodyPr>
            <a:normAutofit fontScale="90000"/>
          </a:bodyPr>
          <a:lstStyle/>
          <a:p>
            <a:r>
              <a:rPr lang="en-IN" dirty="0" smtClean="0"/>
              <a:t>.</a:t>
            </a:r>
            <a:endParaRPr lang="en-IN" dirty="0"/>
          </a:p>
        </p:txBody>
      </p:sp>
      <p:sp>
        <p:nvSpPr>
          <p:cNvPr id="3" name="Content Placeholder 2"/>
          <p:cNvSpPr>
            <a:spLocks noGrp="1"/>
          </p:cNvSpPr>
          <p:nvPr>
            <p:ph idx="1"/>
          </p:nvPr>
        </p:nvSpPr>
        <p:spPr>
          <a:xfrm>
            <a:off x="128016" y="210314"/>
            <a:ext cx="11987784" cy="6574534"/>
          </a:xfrm>
        </p:spPr>
        <p:txBody>
          <a:bodyPr>
            <a:normAutofit/>
          </a:bodyPr>
          <a:lstStyle/>
          <a:p>
            <a:r>
              <a:rPr lang="en-IN" sz="2400" dirty="0" smtClean="0">
                <a:solidFill>
                  <a:schemeClr val="accent1"/>
                </a:solidFill>
              </a:rPr>
              <a:t>General Iteration Form:-</a:t>
            </a:r>
          </a:p>
          <a:p>
            <a:endParaRPr lang="en-IN" sz="2400" dirty="0">
              <a:solidFill>
                <a:schemeClr val="accent1"/>
              </a:solidFill>
            </a:endParaRPr>
          </a:p>
          <a:p>
            <a:endParaRPr lang="en-IN" sz="2400" dirty="0" smtClean="0">
              <a:solidFill>
                <a:schemeClr val="accent1"/>
              </a:solidFill>
            </a:endParaRPr>
          </a:p>
          <a:p>
            <a:endParaRPr lang="en-IN" sz="2400" dirty="0">
              <a:solidFill>
                <a:schemeClr val="accent1"/>
              </a:solidFill>
            </a:endParaRPr>
          </a:p>
          <a:p>
            <a:r>
              <a:rPr lang="en-IN" sz="2400" dirty="0" smtClean="0"/>
              <a:t>Is used to find minimum of function F.</a:t>
            </a:r>
          </a:p>
          <a:p>
            <a:pPr marL="0" indent="0">
              <a:buNone/>
            </a:pPr>
            <a:endParaRPr lang="en-IN" sz="2400" dirty="0" smtClean="0"/>
          </a:p>
          <a:p>
            <a:r>
              <a:rPr lang="en-IN" sz="2400" dirty="0" smtClean="0"/>
              <a:t>t-&gt;index of iteration.</a:t>
            </a:r>
          </a:p>
          <a:p>
            <a:pPr marL="0" indent="0">
              <a:buNone/>
            </a:pPr>
            <a:endParaRPr lang="en-IN" sz="2400" dirty="0" smtClean="0"/>
          </a:p>
          <a:p>
            <a:r>
              <a:rPr lang="en-IN" sz="2400" dirty="0" smtClean="0"/>
              <a:t>S-&gt;direction of update.</a:t>
            </a:r>
          </a:p>
          <a:p>
            <a:pPr marL="0" indent="0">
              <a:buNone/>
            </a:pPr>
            <a:endParaRPr lang="en-IN" sz="2400" dirty="0" smtClean="0"/>
          </a:p>
          <a:p>
            <a:r>
              <a:rPr lang="en-IN" sz="2400" dirty="0" smtClean="0"/>
              <a:t>r-&gt;scaler </a:t>
            </a:r>
            <a:r>
              <a:rPr lang="en-IN" sz="2400" dirty="0" err="1" smtClean="0"/>
              <a:t>stepsize</a:t>
            </a:r>
            <a:r>
              <a:rPr lang="en-IN" sz="2400" dirty="0"/>
              <a:t> </a:t>
            </a:r>
            <a:r>
              <a:rPr lang="en-IN" sz="2400" dirty="0" smtClean="0"/>
              <a:t>chosen precisely.</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999" y="768097"/>
            <a:ext cx="4680960" cy="871758"/>
          </a:xfrm>
          <a:prstGeom prst="rect">
            <a:avLst/>
          </a:prstGeom>
        </p:spPr>
      </p:pic>
    </p:spTree>
    <p:extLst>
      <p:ext uri="{BB962C8B-B14F-4D97-AF65-F5344CB8AC3E}">
        <p14:creationId xmlns:p14="http://schemas.microsoft.com/office/powerpoint/2010/main" val="292746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8016" y="73152"/>
            <a:ext cx="54864" cy="196686"/>
          </a:xfrm>
        </p:spPr>
        <p:txBody>
          <a:bodyPr>
            <a:normAutofit fontScale="90000"/>
          </a:bodyPr>
          <a:lstStyle/>
          <a:p>
            <a:r>
              <a:rPr lang="en-IN" dirty="0" smtClean="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8146" y="1350028"/>
            <a:ext cx="3810330" cy="41151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559" y="2836789"/>
            <a:ext cx="3063505" cy="53344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358" y="4409557"/>
            <a:ext cx="6957663" cy="1417443"/>
          </a:xfrm>
          <a:prstGeom prst="rect">
            <a:avLst/>
          </a:prstGeom>
        </p:spPr>
      </p:pic>
    </p:spTree>
    <p:extLst>
      <p:ext uri="{BB962C8B-B14F-4D97-AF65-F5344CB8AC3E}">
        <p14:creationId xmlns:p14="http://schemas.microsoft.com/office/powerpoint/2010/main" val="132186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12647" y="-73152"/>
            <a:ext cx="722376" cy="324702"/>
          </a:xfrm>
        </p:spPr>
        <p:txBody>
          <a:bodyPr>
            <a:normAutofit fontScale="90000"/>
          </a:bodyPr>
          <a:lstStyle/>
          <a:p>
            <a:r>
              <a:rPr lang="en-IN" dirty="0" smtClean="0"/>
              <a:t>.</a:t>
            </a:r>
            <a:endParaRPr lang="en-IN" dirty="0"/>
          </a:p>
        </p:txBody>
      </p:sp>
      <p:sp>
        <p:nvSpPr>
          <p:cNvPr id="3" name="Content Placeholder 2"/>
          <p:cNvSpPr>
            <a:spLocks noGrp="1"/>
          </p:cNvSpPr>
          <p:nvPr>
            <p:ph idx="1"/>
          </p:nvPr>
        </p:nvSpPr>
        <p:spPr>
          <a:xfrm>
            <a:off x="393192" y="251550"/>
            <a:ext cx="11548872" cy="6432714"/>
          </a:xfrm>
        </p:spPr>
        <p:txBody>
          <a:bodyPr/>
          <a:lstStyle/>
          <a:p>
            <a:pPr marL="0" indent="0">
              <a:buNone/>
            </a:pPr>
            <a:r>
              <a:rPr lang="en-IN" dirty="0" smtClean="0"/>
              <a:t>Recursive </a:t>
            </a:r>
            <a:r>
              <a:rPr lang="en-IN" dirty="0" smtClean="0"/>
              <a:t>equations involved:-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364" y="830173"/>
            <a:ext cx="5357324" cy="10211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364" y="2249186"/>
            <a:ext cx="4968671" cy="8154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425" y="3287228"/>
            <a:ext cx="5502117" cy="85351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8425" y="5576629"/>
            <a:ext cx="4900085" cy="96782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8425" y="4500484"/>
            <a:ext cx="4275190" cy="670618"/>
          </a:xfrm>
          <a:prstGeom prst="rect">
            <a:avLst/>
          </a:prstGeom>
        </p:spPr>
      </p:pic>
    </p:spTree>
    <p:extLst>
      <p:ext uri="{BB962C8B-B14F-4D97-AF65-F5344CB8AC3E}">
        <p14:creationId xmlns:p14="http://schemas.microsoft.com/office/powerpoint/2010/main" val="3734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91" y="-95922"/>
            <a:ext cx="67121" cy="388530"/>
          </a:xfrm>
        </p:spPr>
        <p:txBody>
          <a:bodyPr>
            <a:normAutofit fontScale="90000"/>
          </a:bodyPr>
          <a:lstStyle/>
          <a:p>
            <a:r>
              <a:rPr lang="en-IN" dirty="0" smtClean="0"/>
              <a:t>.</a:t>
            </a:r>
            <a:endParaRPr lang="en-IN" dirty="0"/>
          </a:p>
        </p:txBody>
      </p:sp>
      <p:sp>
        <p:nvSpPr>
          <p:cNvPr id="3" name="Content Placeholder 2"/>
          <p:cNvSpPr>
            <a:spLocks noGrp="1"/>
          </p:cNvSpPr>
          <p:nvPr>
            <p:ph idx="1"/>
          </p:nvPr>
        </p:nvSpPr>
        <p:spPr>
          <a:xfrm>
            <a:off x="143190" y="164592"/>
            <a:ext cx="11926889" cy="6592824"/>
          </a:xfrm>
        </p:spPr>
        <p:txBody>
          <a:bodyPr>
            <a:normAutofit lnSpcReduction="10000"/>
          </a:bodyPr>
          <a:lstStyle/>
          <a:p>
            <a:r>
              <a:rPr lang="en-IN" sz="2400" dirty="0">
                <a:solidFill>
                  <a:schemeClr val="accent1"/>
                </a:solidFill>
              </a:rPr>
              <a:t>Data structures involved:- </a:t>
            </a:r>
            <a:endParaRPr lang="en-IN" sz="2400" dirty="0" smtClean="0">
              <a:solidFill>
                <a:schemeClr val="accent1"/>
              </a:solidFill>
            </a:endParaRPr>
          </a:p>
          <a:p>
            <a:pPr marL="0" indent="0">
              <a:buNone/>
            </a:pPr>
            <a:endParaRPr lang="en-IN" sz="2400" dirty="0" smtClean="0">
              <a:solidFill>
                <a:schemeClr val="accent1"/>
              </a:solidFill>
            </a:endParaRPr>
          </a:p>
          <a:p>
            <a:pPr marL="0" indent="0">
              <a:buNone/>
            </a:pPr>
            <a:r>
              <a:rPr lang="en-IN" dirty="0" smtClean="0"/>
              <a:t>1.Matrix {A}:- </a:t>
            </a:r>
          </a:p>
          <a:p>
            <a:pPr marL="0" indent="0">
              <a:buNone/>
            </a:pPr>
            <a:endParaRPr lang="en-IN" dirty="0" smtClean="0"/>
          </a:p>
          <a:p>
            <a:r>
              <a:rPr lang="en-IN" dirty="0" smtClean="0"/>
              <a:t>The </a:t>
            </a:r>
            <a:r>
              <a:rPr lang="en-IN" dirty="0"/>
              <a:t>matrices are distributed onto the parallel processors in a way that each processor a number of successive rows. Therefore, each processor has the information about the number of rows and entries of the whole matrix, the number of locally stored rows, and the row index of the first local row </a:t>
            </a:r>
            <a:r>
              <a:rPr lang="en-IN" dirty="0" smtClean="0"/>
              <a:t>.</a:t>
            </a:r>
          </a:p>
          <a:p>
            <a:pPr marL="0" indent="0">
              <a:buNone/>
            </a:pPr>
            <a:endParaRPr lang="en-IN" dirty="0" smtClean="0"/>
          </a:p>
          <a:p>
            <a:pPr marL="0" indent="0">
              <a:buNone/>
            </a:pPr>
            <a:r>
              <a:rPr lang="en-IN" dirty="0" smtClean="0"/>
              <a:t>2.vector {x} :-</a:t>
            </a:r>
          </a:p>
          <a:p>
            <a:r>
              <a:rPr lang="en-IN" dirty="0" smtClean="0"/>
              <a:t>The </a:t>
            </a:r>
            <a:r>
              <a:rPr lang="en-IN" dirty="0"/>
              <a:t>data structures for vectors do not differ much on the host and on the parallel processors . Both structures store the dimension of the vector and the total number of entries. All elements, even the ones with a zero value, are stored in one continuous memory block.</a:t>
            </a:r>
          </a:p>
          <a:p>
            <a:endParaRPr lang="en-IN" dirty="0"/>
          </a:p>
        </p:txBody>
      </p:sp>
    </p:spTree>
    <p:extLst>
      <p:ext uri="{BB962C8B-B14F-4D97-AF65-F5344CB8AC3E}">
        <p14:creationId xmlns:p14="http://schemas.microsoft.com/office/powerpoint/2010/main" val="164208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132</TotalTime>
  <Words>437</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CONJUGATE GRADIENT METHOD </vt:lpstr>
      <vt:lpstr>.</vt:lpstr>
      <vt:lpstr>.</vt:lpstr>
      <vt:lpstr>.</vt:lpstr>
      <vt:lpstr>.</vt:lpstr>
      <vt:lpstr>.</vt:lpstr>
      <vt:lpstr>.</vt:lpstr>
      <vt:lpstr>.</vt:lpstr>
      <vt:lpstr>.</vt:lpstr>
      <vt:lpstr>Complexity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CONJUGATE GRADIENT METHOD </dc:title>
  <dc:creator>nitish raj</dc:creator>
  <cp:lastModifiedBy>Windows User</cp:lastModifiedBy>
  <cp:revision>12</cp:revision>
  <dcterms:created xsi:type="dcterms:W3CDTF">2017-11-26T20:26:54Z</dcterms:created>
  <dcterms:modified xsi:type="dcterms:W3CDTF">2018-11-30T09:51:54Z</dcterms:modified>
</cp:coreProperties>
</file>