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60" r:id="rId4"/>
    <p:sldId id="269" r:id="rId5"/>
    <p:sldId id="270" r:id="rId6"/>
    <p:sldId id="258" r:id="rId7"/>
    <p:sldId id="259" r:id="rId8"/>
    <p:sldId id="262" r:id="rId9"/>
    <p:sldId id="263" r:id="rId10"/>
    <p:sldId id="272" r:id="rId11"/>
    <p:sldId id="267" r:id="rId12"/>
    <p:sldId id="264" r:id="rId13"/>
    <p:sldId id="266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70A2C51-BD16-49DC-962F-3E482645C9FE}">
          <p14:sldIdLst>
            <p14:sldId id="256"/>
            <p14:sldId id="257"/>
            <p14:sldId id="260"/>
            <p14:sldId id="269"/>
            <p14:sldId id="270"/>
            <p14:sldId id="258"/>
            <p14:sldId id="259"/>
            <p14:sldId id="262"/>
            <p14:sldId id="263"/>
          </p14:sldIdLst>
        </p14:section>
        <p14:section name="Untitled Section" id="{5FEF3275-124E-4076-A72C-1A6DB0F8CC92}">
          <p14:sldIdLst>
            <p14:sldId id="272"/>
            <p14:sldId id="267"/>
            <p14:sldId id="264"/>
            <p14:sldId id="266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25" autoAdjust="0"/>
  </p:normalViewPr>
  <p:slideViewPr>
    <p:cSldViewPr>
      <p:cViewPr>
        <p:scale>
          <a:sx n="62" d="100"/>
          <a:sy n="62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F5D08-CEA3-472F-BB56-16084CC94DBC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56AE-1049-4FF4-A707-32C637D23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6AE-1049-4FF4-A707-32C637D234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FE08-1234-49AA-9716-737DAAC3D0FD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7641-6422-4889-86A6-43696C5616CA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5402-A116-46F9-81FC-D69B6AA0A4BD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908A-66C8-4D28-831C-7A2DC3701531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7289-6EC6-4595-817B-F4557FE276E7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9665-BC30-4E01-95DE-602C438EA51E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C11D-A908-4D71-AA88-61AA26E7329B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2C4F-CE52-47B8-AA5D-5DC0042D6A67}" type="datetime1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EB96-E1B2-4D11-AC44-7B7802FF56E9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AF3BA6D-953A-4DBA-BCD5-4BE1A3D1A6AD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7B43-3F5C-45CC-BB60-EAD3FED7FF6D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87D444-0114-491C-9411-402F2FAB5BCC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Submitted to: Grant Schissler, PhD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C2EB00-A7F3-4883-BF1B-4E0512335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4148/2378-5977.10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Camelina Yield</a:t>
            </a:r>
            <a:br>
              <a:rPr lang="en-US" dirty="0"/>
            </a:br>
            <a:r>
              <a:rPr lang="en-US" dirty="0"/>
              <a:t>Prediction </a:t>
            </a:r>
            <a:br>
              <a:rPr lang="en-US" dirty="0"/>
            </a:br>
            <a:r>
              <a:rPr lang="en-US" sz="3600" dirty="0"/>
              <a:t>Using Regression Techniques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25" y="159325"/>
            <a:ext cx="1143000" cy="113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410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Biplav</a:t>
            </a:r>
            <a:r>
              <a:rPr lang="en-US" dirty="0"/>
              <a:t> </a:t>
            </a:r>
            <a:r>
              <a:rPr lang="en-US" dirty="0" err="1"/>
              <a:t>Timalsina</a:t>
            </a:r>
            <a:endParaRPr lang="en-US" dirty="0"/>
          </a:p>
          <a:p>
            <a:r>
              <a:rPr lang="en-US" dirty="0" err="1"/>
              <a:t>Dhurba</a:t>
            </a:r>
            <a:r>
              <a:rPr lang="en-US" dirty="0"/>
              <a:t> </a:t>
            </a:r>
            <a:r>
              <a:rPr lang="en-US" dirty="0" err="1"/>
              <a:t>Neupane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Development: </a:t>
            </a:r>
            <a:br>
              <a:rPr lang="en-US" dirty="0"/>
            </a:br>
            <a:r>
              <a:rPr lang="en-US" sz="3200" dirty="0"/>
              <a:t>Log Likelihood Ratio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BF53DB-FD63-4CE5-9D85-01F58A6D4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7710162"/>
              </p:ext>
            </p:extLst>
          </p:nvPr>
        </p:nvGraphicFramePr>
        <p:xfrm>
          <a:off x="457200" y="1391921"/>
          <a:ext cx="783336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xmlns="" val="3403923563"/>
                    </a:ext>
                  </a:extLst>
                </a:gridCol>
                <a:gridCol w="3957679">
                  <a:extLst>
                    <a:ext uri="{9D8B030D-6E8A-4147-A177-3AD203B41FA5}">
                      <a16:colId xmlns:a16="http://schemas.microsoft.com/office/drawing/2014/main" xmlns="" val="4001179840"/>
                    </a:ext>
                  </a:extLst>
                </a:gridCol>
                <a:gridCol w="1257457">
                  <a:extLst>
                    <a:ext uri="{9D8B030D-6E8A-4147-A177-3AD203B41FA5}">
                      <a16:colId xmlns:a16="http://schemas.microsoft.com/office/drawing/2014/main" xmlns="" val="3984555271"/>
                    </a:ext>
                  </a:extLst>
                </a:gridCol>
                <a:gridCol w="794184">
                  <a:extLst>
                    <a:ext uri="{9D8B030D-6E8A-4147-A177-3AD203B41FA5}">
                      <a16:colId xmlns:a16="http://schemas.microsoft.com/office/drawing/2014/main" xmlns="" val="2872726085"/>
                    </a:ext>
                  </a:extLst>
                </a:gridCol>
                <a:gridCol w="331270">
                  <a:extLst>
                    <a:ext uri="{9D8B030D-6E8A-4147-A177-3AD203B41FA5}">
                      <a16:colId xmlns:a16="http://schemas.microsoft.com/office/drawing/2014/main" xmlns="" val="2884829601"/>
                    </a:ext>
                  </a:extLst>
                </a:gridCol>
                <a:gridCol w="804477">
                  <a:extLst>
                    <a:ext uri="{9D8B030D-6E8A-4147-A177-3AD203B41FA5}">
                      <a16:colId xmlns:a16="http://schemas.microsoft.com/office/drawing/2014/main" xmlns="" val="395923828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Models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Terms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-2log-Lik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Chi-square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282574891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Block2+Block3+Block4+BlainCreek+N40+N80+N120+N2+2017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-962.0409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249294850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Model1-Block2-Block3-Block4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-974.52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24.96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5.8e-07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354539587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Model1-BlaineCreek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-967.51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0.00094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296112182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Model1-Year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-962.041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0.964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351530086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Model1-NRate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-971.59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1.23e-05</a:t>
                      </a:r>
                      <a:endParaRPr lang="en-US" sz="11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5145224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Model1-N2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-962.042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176102236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279112154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Block2+Block3+Block4+BlainCreek+N40+N80+N120+N2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-962.041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2045506867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-Model 2 - Block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-978.19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31.95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1.5e-08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81360227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-Model 2- BlaineCreek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-971.51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1.34e-05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1564685019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-Model 2- N40-N80-N120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-975.46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2.2e-07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19131810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-Model 2- N2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-966.47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8.86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0.0029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32552" marR="32552" marT="0" marB="0" anchor="ctr"/>
                </a:tc>
                <a:extLst>
                  <a:ext uri="{0D108BD9-81ED-4DB2-BD59-A6C34878D82A}">
                    <a16:rowId xmlns:a16="http://schemas.microsoft.com/office/drawing/2014/main" xmlns="" val="270924377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A3D74AA-8CF2-423E-B3B8-FE54C3633617}"/>
              </a:ext>
            </a:extLst>
          </p:cNvPr>
          <p:cNvSpPr/>
          <p:nvPr/>
        </p:nvSpPr>
        <p:spPr>
          <a:xfrm>
            <a:off x="304800" y="5526401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Seed yield: 134.28 + 265.63*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BlaineCreek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+ 406.24 *N120 +61.54*N40 +380.9* N80-8.02*N2 + 205.1685 *B2 + 417.38*B3+546.41*B4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61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553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-243840"/>
            <a:ext cx="708181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593975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Leverage= 2(p+1)/n, p=4, n=128</a:t>
            </a:r>
          </a:p>
          <a:p>
            <a:r>
              <a:rPr lang="en-US" dirty="0"/>
              <a:t>Leverage=0.078</a:t>
            </a:r>
          </a:p>
          <a:p>
            <a:r>
              <a:rPr lang="en-US" dirty="0">
                <a:sym typeface="Wingdings" pitchFamily="2" charset="2"/>
              </a:rPr>
              <a:t> No leverage points, but some outliers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187" y="2699033"/>
            <a:ext cx="538767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572000"/>
            <a:ext cx="651565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1818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Camelina seed yield increases as the Nrate increases, and it shows a linear pattern.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was no significant effect of nitrogen sources on seed yield.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Camelina cultivars Blaine Creek produced greater seed yield compared to cultivar Pronghorn.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Since we have two years data, we would do autocorrelation techniques to see if our data really show good fit.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Performing mixed effect model would be appropriate method as we have fixed(Nitrogen rates, nitrogen source and cultivars) and random (Block, year) effect.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545"/>
              </a:spcAft>
              <a:buFont typeface="Wingdings" panose="05000000000000000000" pitchFamily="2" charset="2"/>
              <a:buChar char="q"/>
              <a:tabLst>
                <a:tab pos="311364" algn="l"/>
              </a:tabLst>
            </a:pPr>
            <a:r>
              <a:rPr lang="en-US" dirty="0" err="1">
                <a:cs typeface="Arial" panose="020B0604020202020204" pitchFamily="34" charset="0"/>
              </a:rPr>
              <a:t>Frohlich</a:t>
            </a:r>
            <a:r>
              <a:rPr lang="en-US" dirty="0">
                <a:cs typeface="Arial" panose="020B0604020202020204" pitchFamily="34" charset="0"/>
              </a:rPr>
              <a:t>, A. and Rice, B., 2005. Evaluation of Camelina sativa oil as a feedstock for biodiesel production. </a:t>
            </a:r>
            <a:r>
              <a:rPr lang="en-US" i="1" dirty="0">
                <a:cs typeface="Arial" panose="020B0604020202020204" pitchFamily="34" charset="0"/>
              </a:rPr>
              <a:t>Industrial Crops and Products</a:t>
            </a:r>
            <a:r>
              <a:rPr lang="en-US" dirty="0">
                <a:cs typeface="Arial" panose="020B0604020202020204" pitchFamily="34" charset="0"/>
              </a:rPr>
              <a:t>.21:25-31.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Jiang, Y., C.D. Caldwell, K.C. Falk, R.R. </a:t>
            </a:r>
            <a:r>
              <a:rPr lang="en-US" dirty="0" err="1"/>
              <a:t>Lada</a:t>
            </a:r>
            <a:r>
              <a:rPr lang="en-US" dirty="0"/>
              <a:t>, and D. MacDonald. 2013. Camelina yield and quality response to combined nitrogen and sulfur. </a:t>
            </a:r>
            <a:r>
              <a:rPr lang="en-US" dirty="0" err="1"/>
              <a:t>Agron</a:t>
            </a:r>
            <a:r>
              <a:rPr lang="en-US" dirty="0"/>
              <a:t>. J. 105: 1847–1852.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Malhi</a:t>
            </a:r>
            <a:r>
              <a:rPr lang="en-US" dirty="0"/>
              <a:t>, S.S., E.N. Johnson, L.M. Hall, W.E. May, S. Phelps, and B. </a:t>
            </a:r>
            <a:r>
              <a:rPr lang="en-US" dirty="0" err="1"/>
              <a:t>Nybo</a:t>
            </a:r>
            <a:r>
              <a:rPr lang="en-US" dirty="0"/>
              <a:t>. 2014. Effect of nitrogen fertilizer application on seed yield, N uptake, and seed quality of </a:t>
            </a:r>
            <a:r>
              <a:rPr lang="en-US" i="1" dirty="0"/>
              <a:t>Camelina sativa</a:t>
            </a:r>
            <a:r>
              <a:rPr lang="en-US" dirty="0"/>
              <a:t>. Can. J. Soil Sci. 94: 35–47. </a:t>
            </a:r>
          </a:p>
          <a:p>
            <a:pPr>
              <a:lnSpc>
                <a:spcPct val="107000"/>
              </a:lnSpc>
              <a:spcAft>
                <a:spcPts val="545"/>
              </a:spcAft>
              <a:buFont typeface="Wingdings" panose="05000000000000000000" pitchFamily="2" charset="2"/>
              <a:buChar char="q"/>
              <a:tabLst>
                <a:tab pos="311364" algn="l"/>
              </a:tabLst>
            </a:pPr>
            <a:r>
              <a:rPr lang="en-US" dirty="0" err="1">
                <a:cs typeface="Arial" panose="020B0604020202020204" pitchFamily="34" charset="0"/>
              </a:rPr>
              <a:t>Obeng</a:t>
            </a:r>
            <a:r>
              <a:rPr lang="en-US" dirty="0">
                <a:cs typeface="Arial" panose="020B0604020202020204" pitchFamily="34" charset="0"/>
              </a:rPr>
              <a:t>, E. and </a:t>
            </a:r>
            <a:r>
              <a:rPr lang="en-US" dirty="0" err="1">
                <a:cs typeface="Arial" panose="020B0604020202020204" pitchFamily="34" charset="0"/>
              </a:rPr>
              <a:t>Obour</a:t>
            </a:r>
            <a:r>
              <a:rPr lang="en-US" dirty="0">
                <a:cs typeface="Arial" panose="020B0604020202020204" pitchFamily="34" charset="0"/>
              </a:rPr>
              <a:t>, A. 2015. Seeding Date Effects on Camelina Seed Yield and Quality Traits.  Kansas Agricultural Experiment Station Research Reports, 1(2).  Available at: </a:t>
            </a:r>
            <a:r>
              <a:rPr lang="en-US" u="sng" dirty="0">
                <a:cs typeface="Arial" panose="020B0604020202020204" pitchFamily="34" charset="0"/>
                <a:hlinkClick r:id="rId2"/>
              </a:rPr>
              <a:t>http://dx.doi.org/10.4148/2378-5977.1030</a:t>
            </a:r>
            <a:r>
              <a:rPr lang="en-US" u="sng" dirty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Pilgeram</a:t>
            </a:r>
            <a:r>
              <a:rPr lang="en-US" dirty="0"/>
              <a:t> A.L., D.C. Sands, D. Boss, N. Dale, D. </a:t>
            </a:r>
            <a:r>
              <a:rPr lang="en-US" dirty="0" err="1"/>
              <a:t>Wichman</a:t>
            </a:r>
            <a:r>
              <a:rPr lang="en-US" dirty="0"/>
              <a:t>, P. Lamb, C. Lu, R. Barrows, M. Kirkpatrick, B. Thompson, D.L. Johnson. 2007. Camelina sativa, a Montana omega-3 fatty acid and fuel crop. In: J. </a:t>
            </a:r>
            <a:r>
              <a:rPr lang="en-US" dirty="0" err="1"/>
              <a:t>Janick</a:t>
            </a:r>
            <a:r>
              <a:rPr lang="en-US" dirty="0"/>
              <a:t>, A. </a:t>
            </a:r>
            <a:r>
              <a:rPr lang="en-US" dirty="0" err="1"/>
              <a:t>Whipkey</a:t>
            </a:r>
            <a:r>
              <a:rPr lang="en-US" dirty="0"/>
              <a:t> (eds.) Issues in new crops and new uses. ASHS Press, Alexandria, pp 129–131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Sintim</a:t>
            </a:r>
            <a:r>
              <a:rPr lang="en-US" dirty="0"/>
              <a:t>, H.Y., V.D. </a:t>
            </a:r>
            <a:r>
              <a:rPr lang="en-US" dirty="0" err="1"/>
              <a:t>Zheljazkov</a:t>
            </a:r>
            <a:r>
              <a:rPr lang="en-US" dirty="0"/>
              <a:t>, A.K. </a:t>
            </a:r>
            <a:r>
              <a:rPr lang="en-US" dirty="0" err="1"/>
              <a:t>Obour</a:t>
            </a:r>
            <a:r>
              <a:rPr lang="en-US" dirty="0"/>
              <a:t>, A. Garcia y Garcia, and	T.K. </a:t>
            </a:r>
            <a:r>
              <a:rPr lang="en-US" dirty="0" err="1"/>
              <a:t>Foulke</a:t>
            </a:r>
            <a:r>
              <a:rPr lang="en-US" dirty="0"/>
              <a:t>. 2015. Evaluating agronomic responses of Camelina to seeding date under rain-fed conditions. </a:t>
            </a:r>
            <a:r>
              <a:rPr lang="en-US" dirty="0" err="1"/>
              <a:t>Agron</a:t>
            </a:r>
            <a:r>
              <a:rPr lang="en-US" dirty="0"/>
              <a:t>. J. 108: 349–357.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Zubr</a:t>
            </a:r>
            <a:r>
              <a:rPr lang="en-US" dirty="0"/>
              <a:t>, J. 2003. Qualitative variation of Camelina sativa seed from different locations. Ind. Crops Prod. 17:161–169.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Sheather, S.J,2007. A Modern Approach to Regression with R. Textbook website: http://www.stat.tamu.edu/~Sheather /book/.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520440" cy="402336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Hypothesis &amp; Objective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Results, Discussions and Validation</a:t>
            </a:r>
          </a:p>
          <a:p>
            <a:r>
              <a:rPr lang="en-US" dirty="0"/>
              <a:t>Fake Data</a:t>
            </a:r>
          </a:p>
          <a:p>
            <a:r>
              <a:rPr lang="en-US" dirty="0"/>
              <a:t>Take-Away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pic>
        <p:nvPicPr>
          <p:cNvPr id="4" name="Picture 2" descr="Image 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387021" cy="4343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a suitable alternative crop for semiarid agriculture can be a challenging task.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finding a viable alternative crop  is extremely important for agriculture ecosystem like Nevada, where groundwater levels are diminishing due to decline in water allocation for agriculture production.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such crop suitable for </a:t>
            </a:r>
            <a:r>
              <a:rPr lang="en-US" dirty="0" err="1"/>
              <a:t>dryland</a:t>
            </a:r>
            <a:r>
              <a:rPr lang="en-US" dirty="0"/>
              <a:t> agriculture is </a:t>
            </a:r>
            <a:r>
              <a:rPr lang="en-US" dirty="0" err="1"/>
              <a:t>camelina</a:t>
            </a:r>
            <a:r>
              <a:rPr lang="en-US" dirty="0"/>
              <a:t> sativa, an oil seed crop belonging to the family </a:t>
            </a:r>
            <a:r>
              <a:rPr lang="en-US" dirty="0" err="1"/>
              <a:t>Brassicaceae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Camelina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Favorable agronomic traits of </a:t>
            </a:r>
            <a:r>
              <a:rPr lang="en-US" dirty="0" err="1"/>
              <a:t>camelina</a:t>
            </a:r>
            <a:r>
              <a:rPr lang="en-US" dirty="0"/>
              <a:t> namely: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 water use,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 N requirements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Ability to grow under different climatic and soil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traits make this crop suitable for </a:t>
            </a:r>
            <a:r>
              <a:rPr lang="en-US" dirty="0" err="1"/>
              <a:t>dryland</a:t>
            </a:r>
            <a:r>
              <a:rPr lang="en-US" dirty="0"/>
              <a:t> agriculture(</a:t>
            </a:r>
            <a:r>
              <a:rPr lang="en-US" dirty="0" err="1"/>
              <a:t>Zubr</a:t>
            </a:r>
            <a:r>
              <a:rPr lang="en-US" dirty="0"/>
              <a:t>, 2003; </a:t>
            </a:r>
            <a:r>
              <a:rPr lang="en-US" dirty="0" err="1"/>
              <a:t>Frohlich</a:t>
            </a:r>
            <a:r>
              <a:rPr lang="en-US" dirty="0"/>
              <a:t> and Rice, 2005; </a:t>
            </a:r>
            <a:r>
              <a:rPr lang="en-US" dirty="0" err="1"/>
              <a:t>Pilgeram</a:t>
            </a:r>
            <a:r>
              <a:rPr lang="en-US" dirty="0"/>
              <a:t> et al., 2007; </a:t>
            </a:r>
            <a:r>
              <a:rPr lang="en-US" dirty="0" err="1"/>
              <a:t>Obeng</a:t>
            </a:r>
            <a:r>
              <a:rPr lang="en-US" dirty="0"/>
              <a:t> and </a:t>
            </a:r>
            <a:r>
              <a:rPr lang="en-US" dirty="0" err="1"/>
              <a:t>Obour</a:t>
            </a:r>
            <a:r>
              <a:rPr lang="en-US" dirty="0"/>
              <a:t>, 2015).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</a:p>
          <a:p>
            <a:r>
              <a:rPr lang="en-US" dirty="0"/>
              <a:t>Do different Nitrogen rates, block, Nsource and  Block have  significant effect on seed yield?</a:t>
            </a:r>
          </a:p>
          <a:p>
            <a:r>
              <a:rPr lang="en-US" b="1" dirty="0"/>
              <a:t>Objective:</a:t>
            </a:r>
          </a:p>
          <a:p>
            <a:r>
              <a:rPr lang="en-US" dirty="0"/>
              <a:t>To evaluate the effects of nitrogen source and rate on seed yield of </a:t>
            </a:r>
            <a:r>
              <a:rPr lang="en-US" dirty="0" err="1"/>
              <a:t>camelina</a:t>
            </a:r>
            <a:r>
              <a:rPr lang="en-US" dirty="0"/>
              <a:t> sativa.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Predictor</a:t>
            </a:r>
          </a:p>
          <a:p>
            <a:r>
              <a:rPr lang="en-US" dirty="0"/>
              <a:t>Block (1,2,3,4) : Categorical</a:t>
            </a:r>
          </a:p>
          <a:p>
            <a:r>
              <a:rPr lang="en-US" dirty="0"/>
              <a:t>Cultivar(Blaine Creek, Pronghorn) : Categorical</a:t>
            </a:r>
          </a:p>
          <a:p>
            <a:r>
              <a:rPr lang="en-US" dirty="0"/>
              <a:t>Nsource(N1,N2) : Categorical</a:t>
            </a:r>
          </a:p>
          <a:p>
            <a:r>
              <a:rPr lang="en-US" dirty="0"/>
              <a:t>Nrate (N00,N40,N80,N120): Categorical</a:t>
            </a:r>
          </a:p>
          <a:p>
            <a:r>
              <a:rPr lang="en-US" dirty="0"/>
              <a:t>Year(2016/17): Categorical				</a:t>
            </a:r>
          </a:p>
          <a:p>
            <a:pPr lvl="2"/>
            <a:endParaRPr lang="en-US" dirty="0"/>
          </a:p>
          <a:p>
            <a:r>
              <a:rPr lang="en-US" b="1" dirty="0"/>
              <a:t>Output variables:</a:t>
            </a:r>
          </a:p>
          <a:p>
            <a:r>
              <a:rPr lang="en-US" dirty="0"/>
              <a:t>Seed-yield (Continuous)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905000"/>
          <a:ext cx="2895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4114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N1: Conventional Urea</a:t>
            </a:r>
          </a:p>
          <a:p>
            <a:r>
              <a:rPr lang="en-US" dirty="0"/>
              <a:t>N2: </a:t>
            </a:r>
            <a:r>
              <a:rPr lang="en-US" dirty="0" err="1"/>
              <a:t>Sulphur</a:t>
            </a:r>
            <a:r>
              <a:rPr lang="en-US" dirty="0"/>
              <a:t> Coated Urea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3352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KGs of Nitrogen per hectare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272338" cy="425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F:\unr\4th sem\applied regression analysis\Assignments\Untitled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3733800" cy="25908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209800"/>
            <a:ext cx="4038600" cy="232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6861" y="4267201"/>
            <a:ext cx="320040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743200"/>
            <a:ext cx="251459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0"/>
            <a:ext cx="3855681" cy="224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EB00-A7F3-4883-BF1B-4E0512335DC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9549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905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Possible Subsets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800" y="5029200"/>
            <a:ext cx="885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Model:</a:t>
            </a:r>
          </a:p>
          <a:p>
            <a:r>
              <a:rPr lang="en-US" dirty="0"/>
              <a:t>Yield= 480353.88 + 185.47*Block -265.64*</a:t>
            </a:r>
            <a:r>
              <a:rPr lang="en-US" dirty="0" err="1"/>
              <a:t>CultivarProghorn</a:t>
            </a:r>
            <a:r>
              <a:rPr lang="en-US" dirty="0"/>
              <a:t> -238.1*Year </a:t>
            </a:r>
          </a:p>
          <a:p>
            <a:r>
              <a:rPr lang="en-US" dirty="0"/>
              <a:t>		+ 407.64* Nrate120 + 60.48*NRate40 + 376.31* NRate80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Submitted to: Grant Schissler, PhD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1699</TotalTime>
  <Words>865</Words>
  <Application>Microsoft Office PowerPoint</Application>
  <PresentationFormat>On-screen Show (4:3)</PresentationFormat>
  <Paragraphs>187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Camelina Yield Prediction  Using Regression Techniques</vt:lpstr>
      <vt:lpstr>Outline</vt:lpstr>
      <vt:lpstr>Background </vt:lpstr>
      <vt:lpstr>Why Camelina</vt:lpstr>
      <vt:lpstr>Hypothesis and Objective</vt:lpstr>
      <vt:lpstr>Data</vt:lpstr>
      <vt:lpstr>Analysis</vt:lpstr>
      <vt:lpstr>Analysis</vt:lpstr>
      <vt:lpstr>Model Development</vt:lpstr>
      <vt:lpstr>Model Development:  Log Likelihood Ratio Test</vt:lpstr>
      <vt:lpstr>Validation</vt:lpstr>
      <vt:lpstr>Slide 12</vt:lpstr>
      <vt:lpstr>Fake Data</vt:lpstr>
      <vt:lpstr>Conclusion &amp; Questions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Camelina Yield Prediction</dc:title>
  <dc:creator>titan</dc:creator>
  <cp:lastModifiedBy>titan</cp:lastModifiedBy>
  <cp:revision>76</cp:revision>
  <dcterms:created xsi:type="dcterms:W3CDTF">2018-05-14T10:15:14Z</dcterms:created>
  <dcterms:modified xsi:type="dcterms:W3CDTF">2018-05-16T13:16:24Z</dcterms:modified>
</cp:coreProperties>
</file>