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60" r:id="rId4"/>
    <p:sldId id="269" r:id="rId5"/>
    <p:sldId id="270" r:id="rId6"/>
    <p:sldId id="258" r:id="rId7"/>
    <p:sldId id="259" r:id="rId8"/>
    <p:sldId id="262" r:id="rId9"/>
    <p:sldId id="263" r:id="rId10"/>
    <p:sldId id="267" r:id="rId11"/>
    <p:sldId id="264" r:id="rId12"/>
    <p:sldId id="266" r:id="rId13"/>
    <p:sldId id="26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725" autoAdjust="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F5D08-CEA3-472F-BB56-16084CC94DBC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756AE-1049-4FF4-A707-32C637D23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56AE-1049-4FF4-A707-32C637D2341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0CE7-FDEF-4A66-8CA7-3773258D4CBA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717B-B651-4A53-809C-1C84A64098A6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2ADF-0FFB-4BFC-8B91-F04C5DF03F66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9B7D-07FC-4D41-870F-20A7CE8FD051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5656-7B89-42D3-A0C8-5114CE3C4394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92B6-2A59-40A2-B350-B0947680D146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9247-32DF-4BFA-B744-075117853263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481A-626D-44C6-8564-28BAD68D00CD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2059-26DA-4362-A8A2-2D9F44538200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546E74D-41FA-4BF3-B52E-3209AAFEC1E2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62E4-AF05-43AA-84F4-18B60C437A70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6A8CF9-1671-4E33-A1F0-91E6DF3E3C91}" type="datetime1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4148/2378-5977.103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Camelina Yield</a:t>
            </a:r>
            <a:br>
              <a:rPr lang="en-US" dirty="0" smtClean="0"/>
            </a:br>
            <a:r>
              <a:rPr lang="en-US" dirty="0" smtClean="0"/>
              <a:t>Prediction </a:t>
            </a:r>
            <a:br>
              <a:rPr lang="en-US" dirty="0" smtClean="0"/>
            </a:br>
            <a:r>
              <a:rPr lang="en-US" sz="3600" dirty="0" smtClean="0"/>
              <a:t>Using Regression Techniques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325" y="159325"/>
            <a:ext cx="1143000" cy="113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8200" y="5410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Biplav</a:t>
            </a:r>
            <a:r>
              <a:rPr lang="en-US" dirty="0" smtClean="0"/>
              <a:t> </a:t>
            </a:r>
            <a:r>
              <a:rPr lang="en-US" dirty="0" err="1" smtClean="0"/>
              <a:t>Timalsina</a:t>
            </a:r>
            <a:endParaRPr lang="en-US" dirty="0" smtClean="0"/>
          </a:p>
          <a:p>
            <a:r>
              <a:rPr lang="en-US" dirty="0" err="1" smtClean="0"/>
              <a:t>Dhurba</a:t>
            </a:r>
            <a:r>
              <a:rPr lang="en-US" dirty="0" smtClean="0"/>
              <a:t> </a:t>
            </a:r>
            <a:r>
              <a:rPr lang="en-US" dirty="0" err="1" smtClean="0"/>
              <a:t>Neupane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6553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"/>
            <a:ext cx="708181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2590800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Leverage= 2(p+1)/n, p=4, n=128</a:t>
            </a:r>
          </a:p>
          <a:p>
            <a:r>
              <a:rPr lang="en-US" dirty="0" smtClean="0"/>
              <a:t>Leverage=0.078</a:t>
            </a:r>
          </a:p>
          <a:p>
            <a:r>
              <a:rPr lang="en-US" dirty="0" smtClean="0">
                <a:sym typeface="Wingdings" pitchFamily="2" charset="2"/>
              </a:rPr>
              <a:t> No leverage points, but some outliers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209800"/>
            <a:ext cx="538767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4572000"/>
            <a:ext cx="651565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71818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Camelina seed yield increases as the Nrate increases, and it shows a linear pattern.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was no significant effect of nitrogen sources on seed yield.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Camelina cultivars Blaine Creek produced greater seed yield compared to cultivar Pronghorn.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Since we have two years data, we would do autocorrelation techniques to see if our data really show good fit.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Performing mixed effect model would be </a:t>
            </a:r>
            <a:r>
              <a:rPr lang="en-US" dirty="0" smtClean="0"/>
              <a:t>appropriate method </a:t>
            </a:r>
            <a:r>
              <a:rPr lang="en-US" dirty="0" smtClean="0"/>
              <a:t>as we have fixed(Nitrogen rates, nitrogen source and cultivars) and random (Block, year) effect.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07000"/>
              </a:lnSpc>
              <a:spcAft>
                <a:spcPts val="545"/>
              </a:spcAft>
              <a:buFont typeface="Wingdings" panose="05000000000000000000" pitchFamily="2" charset="2"/>
              <a:buChar char="q"/>
              <a:tabLst>
                <a:tab pos="311364" algn="l"/>
              </a:tabLst>
            </a:pPr>
            <a:r>
              <a:rPr lang="en-US" dirty="0" err="1" smtClean="0">
                <a:cs typeface="Arial" panose="020B0604020202020204" pitchFamily="34" charset="0"/>
              </a:rPr>
              <a:t>Frohlich</a:t>
            </a:r>
            <a:r>
              <a:rPr lang="en-US" dirty="0" smtClean="0">
                <a:cs typeface="Arial" panose="020B0604020202020204" pitchFamily="34" charset="0"/>
              </a:rPr>
              <a:t>, A. and Rice, B., 2005. Evaluation of Camelina sativa oil as a feedstock for biodiesel production. </a:t>
            </a:r>
            <a:r>
              <a:rPr lang="en-US" i="1" dirty="0" smtClean="0">
                <a:cs typeface="Arial" panose="020B0604020202020204" pitchFamily="34" charset="0"/>
              </a:rPr>
              <a:t>Industrial Crops and Products</a:t>
            </a:r>
            <a:r>
              <a:rPr lang="en-US" dirty="0" smtClean="0">
                <a:cs typeface="Arial" panose="020B0604020202020204" pitchFamily="34" charset="0"/>
              </a:rPr>
              <a:t>.21:25-31.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Jiang, Y., C.D. Caldwell, K.C. Falk, R.R. </a:t>
            </a:r>
            <a:r>
              <a:rPr lang="en-US" dirty="0" err="1" smtClean="0"/>
              <a:t>Lada</a:t>
            </a:r>
            <a:r>
              <a:rPr lang="en-US" dirty="0" smtClean="0"/>
              <a:t>, and D. MacDonald. 2013. Camelina yield and quality response to combined nitrogen and sulfur. </a:t>
            </a:r>
            <a:r>
              <a:rPr lang="en-US" dirty="0" err="1" smtClean="0"/>
              <a:t>Agron</a:t>
            </a:r>
            <a:r>
              <a:rPr lang="en-US" dirty="0" smtClean="0"/>
              <a:t>. J. 105: 1847–1852.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Malhi</a:t>
            </a:r>
            <a:r>
              <a:rPr lang="en-US" dirty="0" smtClean="0"/>
              <a:t>, S.S., E.N. Johnson, L.M. Hall, W.E. May, S. Phelps, and B. </a:t>
            </a:r>
            <a:r>
              <a:rPr lang="en-US" dirty="0" err="1" smtClean="0"/>
              <a:t>Nybo</a:t>
            </a:r>
            <a:r>
              <a:rPr lang="en-US" dirty="0" smtClean="0"/>
              <a:t>. 2014. Effect of nitrogen fertilizer application on seed yield, N uptake, and seed quality of </a:t>
            </a:r>
            <a:r>
              <a:rPr lang="en-US" i="1" dirty="0" smtClean="0"/>
              <a:t>Camelina sativa</a:t>
            </a:r>
            <a:r>
              <a:rPr lang="en-US" dirty="0" smtClean="0"/>
              <a:t>. Can. J. Soil Sci. 94: 35–47. </a:t>
            </a:r>
          </a:p>
          <a:p>
            <a:pPr>
              <a:lnSpc>
                <a:spcPct val="107000"/>
              </a:lnSpc>
              <a:spcAft>
                <a:spcPts val="545"/>
              </a:spcAft>
              <a:buFont typeface="Wingdings" panose="05000000000000000000" pitchFamily="2" charset="2"/>
              <a:buChar char="q"/>
              <a:tabLst>
                <a:tab pos="311364" algn="l"/>
              </a:tabLst>
            </a:pPr>
            <a:r>
              <a:rPr lang="en-US" dirty="0" err="1" smtClean="0">
                <a:cs typeface="Arial" panose="020B0604020202020204" pitchFamily="34" charset="0"/>
              </a:rPr>
              <a:t>Obeng</a:t>
            </a:r>
            <a:r>
              <a:rPr lang="en-US" dirty="0" smtClean="0">
                <a:cs typeface="Arial" panose="020B0604020202020204" pitchFamily="34" charset="0"/>
              </a:rPr>
              <a:t>, E. and </a:t>
            </a:r>
            <a:r>
              <a:rPr lang="en-US" dirty="0" err="1" smtClean="0">
                <a:cs typeface="Arial" panose="020B0604020202020204" pitchFamily="34" charset="0"/>
              </a:rPr>
              <a:t>Obour</a:t>
            </a:r>
            <a:r>
              <a:rPr lang="en-US" dirty="0" smtClean="0">
                <a:cs typeface="Arial" panose="020B0604020202020204" pitchFamily="34" charset="0"/>
              </a:rPr>
              <a:t>, A. 2015. Seeding Date Effects on Camelina Seed Yield and Quality Traits.  Kansas Agricultural Experiment Station Research Reports, 1(2).  Available at: </a:t>
            </a:r>
            <a:r>
              <a:rPr lang="en-US" u="sng" dirty="0" smtClean="0">
                <a:cs typeface="Arial" panose="020B0604020202020204" pitchFamily="34" charset="0"/>
                <a:hlinkClick r:id="rId2"/>
              </a:rPr>
              <a:t>http://dx.doi.org/10.4148/2378-5977.1030</a:t>
            </a:r>
            <a:r>
              <a:rPr lang="en-US" u="sng" dirty="0" smtClean="0"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Pilgeram</a:t>
            </a:r>
            <a:r>
              <a:rPr lang="en-US" dirty="0" smtClean="0"/>
              <a:t> A.L., D.C. Sands, D. Boss, N. Dale, D. </a:t>
            </a:r>
            <a:r>
              <a:rPr lang="en-US" dirty="0" err="1" smtClean="0"/>
              <a:t>Wichman</a:t>
            </a:r>
            <a:r>
              <a:rPr lang="en-US" dirty="0" smtClean="0"/>
              <a:t>, P. Lamb, C. Lu, R. Barrows, M. Kirkpatrick, B. Thompson, D.L. Johnson. 2007. Camelina sativa, a Montana omega-3 fatty acid and fuel crop. In: J. </a:t>
            </a:r>
            <a:r>
              <a:rPr lang="en-US" dirty="0" err="1" smtClean="0"/>
              <a:t>Janick</a:t>
            </a:r>
            <a:r>
              <a:rPr lang="en-US" dirty="0" smtClean="0"/>
              <a:t>, A. </a:t>
            </a:r>
            <a:r>
              <a:rPr lang="en-US" dirty="0" err="1" smtClean="0"/>
              <a:t>Whipkey</a:t>
            </a:r>
            <a:r>
              <a:rPr lang="en-US" dirty="0" smtClean="0"/>
              <a:t> (eds.) Issues in new crops and new uses. ASHS Press, Alexandria, pp 129–131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Sintim</a:t>
            </a:r>
            <a:r>
              <a:rPr lang="en-US" dirty="0" smtClean="0"/>
              <a:t>, H.Y., V.D. </a:t>
            </a:r>
            <a:r>
              <a:rPr lang="en-US" dirty="0" err="1" smtClean="0"/>
              <a:t>Zheljazkov</a:t>
            </a:r>
            <a:r>
              <a:rPr lang="en-US" dirty="0" smtClean="0"/>
              <a:t>, A.K. </a:t>
            </a:r>
            <a:r>
              <a:rPr lang="en-US" dirty="0" err="1" smtClean="0"/>
              <a:t>Obour</a:t>
            </a:r>
            <a:r>
              <a:rPr lang="en-US" dirty="0" smtClean="0"/>
              <a:t>, A. Garcia y Garcia, and	T.K. </a:t>
            </a:r>
            <a:r>
              <a:rPr lang="en-US" dirty="0" err="1" smtClean="0"/>
              <a:t>Foulke</a:t>
            </a:r>
            <a:r>
              <a:rPr lang="en-US" dirty="0" smtClean="0"/>
              <a:t>. 2015. Evaluating agronomic responses of Camelina to seeding date under rain-fed conditions. </a:t>
            </a:r>
            <a:r>
              <a:rPr lang="en-US" dirty="0" err="1" smtClean="0"/>
              <a:t>Agron</a:t>
            </a:r>
            <a:r>
              <a:rPr lang="en-US" dirty="0" smtClean="0"/>
              <a:t>. J. 108: 349–357.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Zubr</a:t>
            </a:r>
            <a:r>
              <a:rPr lang="en-US" dirty="0" smtClean="0"/>
              <a:t>, J. 2003. Qualitative variation of Camelina sativa seed from different locations. Ind. Crops Prod. 17:161–169.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Sheather, S.J,2007. A </a:t>
            </a:r>
            <a:r>
              <a:rPr lang="en-US" dirty="0" smtClean="0"/>
              <a:t>M</a:t>
            </a:r>
            <a:r>
              <a:rPr lang="en-US" dirty="0" smtClean="0"/>
              <a:t>odern Approach to </a:t>
            </a:r>
            <a:r>
              <a:rPr lang="en-US" dirty="0" smtClean="0"/>
              <a:t>R</a:t>
            </a:r>
            <a:r>
              <a:rPr lang="en-US" dirty="0" smtClean="0"/>
              <a:t>egression with R. Textbook website: http://www.stat.tamu.edu/~Sheather /book/.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3520440" cy="4023360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Hypothesis &amp; </a:t>
            </a:r>
            <a:r>
              <a:rPr lang="en-US" dirty="0" smtClean="0"/>
              <a:t>Objective</a:t>
            </a:r>
            <a:endParaRPr lang="en-US" dirty="0" smtClean="0"/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Statistical Analysis</a:t>
            </a:r>
          </a:p>
          <a:p>
            <a:r>
              <a:rPr lang="en-US" dirty="0" smtClean="0"/>
              <a:t>Results</a:t>
            </a:r>
            <a:r>
              <a:rPr lang="en-US" dirty="0" smtClean="0"/>
              <a:t>, Discussions and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Fake Data</a:t>
            </a:r>
            <a:endParaRPr lang="en-US" dirty="0" smtClean="0"/>
          </a:p>
          <a:p>
            <a:r>
              <a:rPr lang="en-US" dirty="0" smtClean="0"/>
              <a:t>Take-Away</a:t>
            </a:r>
            <a:endParaRPr lang="en-US" dirty="0" smtClean="0"/>
          </a:p>
          <a:p>
            <a:r>
              <a:rPr lang="en-US" dirty="0" smtClean="0"/>
              <a:t>References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Image resul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828800"/>
            <a:ext cx="3387021" cy="43434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Finding a suitable alternative crop for semiarid agriculture can be a challenging task.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However, finding a viable alternative crop  is extremely important for agriculture ecosystem like </a:t>
            </a:r>
            <a:r>
              <a:rPr lang="en-US" dirty="0" smtClean="0"/>
              <a:t>Nevada, </a:t>
            </a:r>
            <a:r>
              <a:rPr lang="en-US" dirty="0" smtClean="0"/>
              <a:t>where groundwater levels are diminishing due to decline in water allocation for agriculture production.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One such crop suitable for </a:t>
            </a:r>
            <a:r>
              <a:rPr lang="en-US" dirty="0" err="1" smtClean="0"/>
              <a:t>dryland</a:t>
            </a:r>
            <a:r>
              <a:rPr lang="en-US" dirty="0" smtClean="0"/>
              <a:t> agriculture is </a:t>
            </a:r>
            <a:r>
              <a:rPr lang="en-US" dirty="0" err="1" smtClean="0"/>
              <a:t>camelina</a:t>
            </a:r>
            <a:r>
              <a:rPr lang="en-US" dirty="0" smtClean="0"/>
              <a:t> sativa, an oil seed crop belonging to the family </a:t>
            </a:r>
            <a:r>
              <a:rPr lang="en-US" dirty="0" err="1" smtClean="0"/>
              <a:t>Brassicaceae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Camelina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Favorable agronomic traits of </a:t>
            </a:r>
            <a:r>
              <a:rPr lang="en-US" dirty="0" err="1" smtClean="0"/>
              <a:t>camelina</a:t>
            </a:r>
            <a:r>
              <a:rPr lang="en-US" dirty="0" smtClean="0"/>
              <a:t> namely: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Low water use,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Low N requirements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Ability to grow under different climatic and soil conditions.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These traits make this crop suitable for </a:t>
            </a:r>
            <a:r>
              <a:rPr lang="en-US" dirty="0" err="1" smtClean="0"/>
              <a:t>dryland</a:t>
            </a:r>
            <a:r>
              <a:rPr lang="en-US" dirty="0" smtClean="0"/>
              <a:t> agriculture(</a:t>
            </a:r>
            <a:r>
              <a:rPr lang="en-US" dirty="0" err="1" smtClean="0"/>
              <a:t>Zubr</a:t>
            </a:r>
            <a:r>
              <a:rPr lang="en-US" dirty="0" smtClean="0"/>
              <a:t>, 2003; </a:t>
            </a:r>
            <a:r>
              <a:rPr lang="en-US" dirty="0" err="1" smtClean="0"/>
              <a:t>Frohlich</a:t>
            </a:r>
            <a:r>
              <a:rPr lang="en-US" dirty="0" smtClean="0"/>
              <a:t> and Rice, 2005; </a:t>
            </a:r>
            <a:r>
              <a:rPr lang="en-US" dirty="0" err="1" smtClean="0"/>
              <a:t>Pilgeram</a:t>
            </a:r>
            <a:r>
              <a:rPr lang="en-US" dirty="0" smtClean="0"/>
              <a:t> et al., 2007; </a:t>
            </a:r>
            <a:r>
              <a:rPr lang="en-US" dirty="0" err="1" smtClean="0"/>
              <a:t>Obeng</a:t>
            </a:r>
            <a:r>
              <a:rPr lang="en-US" dirty="0" smtClean="0"/>
              <a:t> and </a:t>
            </a:r>
            <a:r>
              <a:rPr lang="en-US" dirty="0" err="1" smtClean="0"/>
              <a:t>Obour</a:t>
            </a:r>
            <a:r>
              <a:rPr lang="en-US" dirty="0" smtClean="0"/>
              <a:t>, 2015).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and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Hypothesis:</a:t>
            </a:r>
          </a:p>
          <a:p>
            <a:r>
              <a:rPr lang="en-US" dirty="0" smtClean="0"/>
              <a:t>Nitrogen rates, block, </a:t>
            </a:r>
            <a:r>
              <a:rPr lang="en-US" dirty="0" err="1" smtClean="0"/>
              <a:t>Nsource</a:t>
            </a:r>
            <a:r>
              <a:rPr lang="en-US" dirty="0" smtClean="0"/>
              <a:t> and  Block have  significant effect on seed yield.</a:t>
            </a:r>
          </a:p>
          <a:p>
            <a:r>
              <a:rPr lang="en-US" b="1" dirty="0" smtClean="0"/>
              <a:t>Objective:</a:t>
            </a:r>
            <a:endParaRPr lang="en-US" b="1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evaluate the effects of nitrogen source and rate on seed yield of </a:t>
            </a:r>
            <a:r>
              <a:rPr lang="en-US" dirty="0" err="1" smtClean="0"/>
              <a:t>camelina</a:t>
            </a:r>
            <a:r>
              <a:rPr lang="en-US" dirty="0" smtClean="0"/>
              <a:t> sativa.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Predictor</a:t>
            </a:r>
          </a:p>
          <a:p>
            <a:r>
              <a:rPr lang="en-US" dirty="0" smtClean="0"/>
              <a:t>Block (1,2,3,4) : Categorical</a:t>
            </a:r>
          </a:p>
          <a:p>
            <a:r>
              <a:rPr lang="en-US" dirty="0" smtClean="0"/>
              <a:t>Cultivar(Blaine Creek, Pronghorn) : Categorical</a:t>
            </a:r>
          </a:p>
          <a:p>
            <a:r>
              <a:rPr lang="en-US" dirty="0" err="1" smtClean="0"/>
              <a:t>Nsource</a:t>
            </a:r>
            <a:r>
              <a:rPr lang="en-US" dirty="0" smtClean="0"/>
              <a:t>(N1,N2) : Categorical</a:t>
            </a:r>
          </a:p>
          <a:p>
            <a:r>
              <a:rPr lang="en-US" dirty="0" smtClean="0"/>
              <a:t>Nrate (N00,N40,N80,N120): Categorical</a:t>
            </a:r>
          </a:p>
          <a:p>
            <a:r>
              <a:rPr lang="en-US" dirty="0" smtClean="0"/>
              <a:t>Year(2016/17): Categorical				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Output variables:</a:t>
            </a:r>
          </a:p>
          <a:p>
            <a:r>
              <a:rPr lang="en-US" dirty="0" smtClean="0"/>
              <a:t>Seed-yield (Continuous)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67400" y="1905000"/>
          <a:ext cx="2895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Block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2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0" y="41148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N1: Conventional Urea</a:t>
            </a:r>
          </a:p>
          <a:p>
            <a:r>
              <a:rPr lang="en-US" dirty="0" smtClean="0"/>
              <a:t>N2: </a:t>
            </a:r>
            <a:r>
              <a:rPr lang="en-US" dirty="0" err="1" smtClean="0"/>
              <a:t>Sulphur</a:t>
            </a:r>
            <a:r>
              <a:rPr lang="en-US" dirty="0" smtClean="0"/>
              <a:t> Coated Urea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3352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KGs of Nitrogen per hectare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272338" cy="4255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 descr="F:\unr\4th sem\applied regression analysis\Assignments\Untitled-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3733800" cy="2590800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209800"/>
            <a:ext cx="4038600" cy="232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4267200"/>
            <a:ext cx="3200400" cy="182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2743200"/>
            <a:ext cx="251459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9200" y="0"/>
            <a:ext cx="3855681" cy="224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79549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1905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Possible Subsets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53000"/>
            <a:ext cx="887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Model:</a:t>
            </a:r>
          </a:p>
          <a:p>
            <a:r>
              <a:rPr lang="en-US" dirty="0" smtClean="0"/>
              <a:t>Yield= 480353.88 + 185.47*Block -265.64*</a:t>
            </a:r>
            <a:r>
              <a:rPr lang="en-US" dirty="0" err="1" smtClean="0"/>
              <a:t>CultivarProghorn</a:t>
            </a:r>
            <a:r>
              <a:rPr lang="en-US" dirty="0" smtClean="0"/>
              <a:t> -238.1*Year </a:t>
            </a:r>
          </a:p>
          <a:p>
            <a:r>
              <a:rPr lang="en-US" dirty="0" smtClean="0"/>
              <a:t>		+ 407.64* Nrate120 + 60.48*NRate40 + 376.31* NRate80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1481</TotalTime>
  <Words>650</Words>
  <Application>Microsoft Office PowerPoint</Application>
  <PresentationFormat>On-screen Show (4:3)</PresentationFormat>
  <Paragraphs>91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Camelina Yield Prediction  Using Regression Techniques</vt:lpstr>
      <vt:lpstr>Outline</vt:lpstr>
      <vt:lpstr>Background </vt:lpstr>
      <vt:lpstr>Why Camelina</vt:lpstr>
      <vt:lpstr>Hypothesis and Objective</vt:lpstr>
      <vt:lpstr>Data</vt:lpstr>
      <vt:lpstr>Analysis</vt:lpstr>
      <vt:lpstr>Analysis</vt:lpstr>
      <vt:lpstr>Model Development</vt:lpstr>
      <vt:lpstr>Validation</vt:lpstr>
      <vt:lpstr>Slide 11</vt:lpstr>
      <vt:lpstr>Fake Data</vt:lpstr>
      <vt:lpstr>Conclusion &amp; Questions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Camelina Yield Prediction</dc:title>
  <dc:creator>titan</dc:creator>
  <cp:lastModifiedBy>titan</cp:lastModifiedBy>
  <cp:revision>66</cp:revision>
  <dcterms:created xsi:type="dcterms:W3CDTF">2018-05-14T10:15:14Z</dcterms:created>
  <dcterms:modified xsi:type="dcterms:W3CDTF">2018-05-15T23:14:06Z</dcterms:modified>
</cp:coreProperties>
</file>