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0"/>
  </p:notesMasterIdLst>
  <p:sldIdLst>
    <p:sldId id="257" r:id="rId2"/>
    <p:sldId id="259" r:id="rId3"/>
    <p:sldId id="260" r:id="rId4"/>
    <p:sldId id="261" r:id="rId5"/>
    <p:sldId id="262" r:id="rId6"/>
    <p:sldId id="265" r:id="rId7"/>
    <p:sldId id="289" r:id="rId8"/>
    <p:sldId id="266" r:id="rId9"/>
    <p:sldId id="296" r:id="rId10"/>
    <p:sldId id="298" r:id="rId11"/>
    <p:sldId id="280" r:id="rId12"/>
    <p:sldId id="297" r:id="rId13"/>
    <p:sldId id="268" r:id="rId14"/>
    <p:sldId id="269" r:id="rId15"/>
    <p:sldId id="270" r:id="rId16"/>
    <p:sldId id="272" r:id="rId17"/>
    <p:sldId id="273" r:id="rId18"/>
    <p:sldId id="281" r:id="rId19"/>
    <p:sldId id="287" r:id="rId20"/>
    <p:sldId id="283" r:id="rId21"/>
    <p:sldId id="285" r:id="rId22"/>
    <p:sldId id="286" r:id="rId23"/>
    <p:sldId id="290" r:id="rId24"/>
    <p:sldId id="293" r:id="rId25"/>
    <p:sldId id="288" r:id="rId26"/>
    <p:sldId id="291" r:id="rId27"/>
    <p:sldId id="292" r:id="rId28"/>
    <p:sldId id="294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892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92355D-7669-4C05-B1C0-63DC4FAC7EDE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DC471D-02B0-428F-897D-F2DD36CA9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036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163EF58-1005-4E42-BFF4-2D991353AEAA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3D774DA-165D-4F23-9132-8DBDB236D477}" type="slidenum">
              <a:rPr lang="en-US" smtClean="0"/>
              <a:t>‹#›</a:t>
            </a:fld>
            <a:endParaRPr lang="en-US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50827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3EF58-1005-4E42-BFF4-2D991353AEAA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774DA-165D-4F23-9132-8DBDB236D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246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3EF58-1005-4E42-BFF4-2D991353AEAA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774DA-165D-4F23-9132-8DBDB236D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8805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3EF58-1005-4E42-BFF4-2D991353AEAA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774DA-165D-4F23-9132-8DBDB236D477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668603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3EF58-1005-4E42-BFF4-2D991353AEAA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774DA-165D-4F23-9132-8DBDB236D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500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3EF58-1005-4E42-BFF4-2D991353AEAA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774DA-165D-4F23-9132-8DBDB236D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1741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3EF58-1005-4E42-BFF4-2D991353AEAA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774DA-165D-4F23-9132-8DBDB236D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5517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3EF58-1005-4E42-BFF4-2D991353AEAA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774DA-165D-4F23-9132-8DBDB236D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3699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3EF58-1005-4E42-BFF4-2D991353AEAA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774DA-165D-4F23-9132-8DBDB236D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7089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3EF58-1005-4E42-BFF4-2D991353AEAA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774DA-165D-4F23-9132-8DBDB236D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533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3EF58-1005-4E42-BFF4-2D991353AEAA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774DA-165D-4F23-9132-8DBDB236D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926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3EF58-1005-4E42-BFF4-2D991353AEAA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774DA-165D-4F23-9132-8DBDB236D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44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3EF58-1005-4E42-BFF4-2D991353AEAA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774DA-165D-4F23-9132-8DBDB236D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910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3EF58-1005-4E42-BFF4-2D991353AEAA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774DA-165D-4F23-9132-8DBDB236D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982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3EF58-1005-4E42-BFF4-2D991353AEAA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774DA-165D-4F23-9132-8DBDB236D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909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3EF58-1005-4E42-BFF4-2D991353AEAA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774DA-165D-4F23-9132-8DBDB236D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365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3EF58-1005-4E42-BFF4-2D991353AEAA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774DA-165D-4F23-9132-8DBDB236D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437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3EF58-1005-4E42-BFF4-2D991353AEAA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774DA-165D-4F23-9132-8DBDB236D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860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163EF58-1005-4E42-BFF4-2D991353AEAA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3D774DA-165D-4F23-9132-8DBDB236D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484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sirt.org/safe-travel/road-safety-facts/#:~:text=More%20than%2038%2C000%20people%20die,for%20people%20aged%201%2D54." TargetMode="Externa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smoosavi.org/datasets/us_accidents" TargetMode="Externa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4D763-E4CC-4296-9CE6-BF11B7A0A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7427" y="762000"/>
            <a:ext cx="5600699" cy="3219450"/>
          </a:xfrm>
        </p:spPr>
        <p:txBody>
          <a:bodyPr>
            <a:normAutofit fontScale="90000"/>
          </a:bodyPr>
          <a:lstStyle/>
          <a:p>
            <a:pPr algn="r"/>
            <a:r>
              <a:rPr lang="en-US" sz="7300" dirty="0">
                <a:solidFill>
                  <a:srgbClr val="FF0000"/>
                </a:solidFill>
              </a:rPr>
              <a:t>Traffic accidents</a:t>
            </a:r>
            <a:br>
              <a:rPr lang="en-US" sz="7300" dirty="0">
                <a:solidFill>
                  <a:srgbClr val="FF0000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in the US</a:t>
            </a:r>
            <a:br>
              <a:rPr lang="en-US" dirty="0"/>
            </a:br>
            <a:endParaRPr lang="en-US" sz="4400" dirty="0"/>
          </a:p>
        </p:txBody>
      </p:sp>
      <p:pic>
        <p:nvPicPr>
          <p:cNvPr id="5" name="Picture 8" descr="Regis University | Anderson College of Business">
            <a:extLst>
              <a:ext uri="{FF2B5EF4-FFF2-40B4-BE49-F238E27FC236}">
                <a16:creationId xmlns:a16="http://schemas.microsoft.com/office/drawing/2014/main" id="{1977428F-67B2-48E1-81CB-BB20FB6E0A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581650"/>
            <a:ext cx="2419350" cy="127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E6C9A1F-3588-486B-9D1C-CE22780CE0B3}"/>
              </a:ext>
            </a:extLst>
          </p:cNvPr>
          <p:cNvSpPr txBox="1"/>
          <p:nvPr/>
        </p:nvSpPr>
        <p:spPr>
          <a:xfrm>
            <a:off x="9477376" y="5524500"/>
            <a:ext cx="21907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bg1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Biplob Gauli</a:t>
            </a:r>
          </a:p>
          <a:p>
            <a:pPr algn="r"/>
            <a:r>
              <a:rPr lang="en-US" b="1" dirty="0">
                <a:solidFill>
                  <a:schemeClr val="bg1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MSDS 696</a:t>
            </a:r>
          </a:p>
          <a:p>
            <a:pPr algn="r"/>
            <a:r>
              <a:rPr lang="en-US" b="1" dirty="0">
                <a:solidFill>
                  <a:schemeClr val="bg1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Regis University</a:t>
            </a:r>
          </a:p>
          <a:p>
            <a:pPr algn="r"/>
            <a:endParaRPr lang="en-US" dirty="0"/>
          </a:p>
        </p:txBody>
      </p:sp>
      <p:sp>
        <p:nvSpPr>
          <p:cNvPr id="8" name="AutoShape 6">
            <a:extLst>
              <a:ext uri="{FF2B5EF4-FFF2-40B4-BE49-F238E27FC236}">
                <a16:creationId xmlns:a16="http://schemas.microsoft.com/office/drawing/2014/main" id="{77BF1799-4CCB-4E27-AC66-3F8BF4EFE2A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D7F9F29-C087-48C1-A2B0-C0237DC967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8855" y="240632"/>
            <a:ext cx="4957984" cy="528386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9924902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F8F90-A213-4A68-8052-D1737CC51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9959" y="109817"/>
            <a:ext cx="10396882" cy="1151965"/>
          </a:xfrm>
        </p:spPr>
        <p:txBody>
          <a:bodyPr/>
          <a:lstStyle/>
          <a:p>
            <a:pPr algn="ctr"/>
            <a:r>
              <a:rPr lang="en-US" dirty="0"/>
              <a:t>Weather condition cloud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89C36F42-EF61-497C-BED2-E9D37F8823F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375E4A-96F2-4FE3-AD55-602630075F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2699" y="1306869"/>
            <a:ext cx="6031401" cy="3939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7303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F8F90-A213-4A68-8052-D1737CC51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9959" y="109817"/>
            <a:ext cx="10396882" cy="1151965"/>
          </a:xfrm>
        </p:spPr>
        <p:txBody>
          <a:bodyPr/>
          <a:lstStyle/>
          <a:p>
            <a:pPr algn="ctr"/>
            <a:r>
              <a:rPr lang="en-US" dirty="0"/>
              <a:t>Top weather conditions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89C36F42-EF61-497C-BED2-E9D37F8823F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573383-78CB-4B0A-9CD7-E39E7A7BC6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293"/>
          <a:stretch/>
        </p:blipFill>
        <p:spPr>
          <a:xfrm>
            <a:off x="2220685" y="1035698"/>
            <a:ext cx="8194513" cy="5330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0251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F8F90-A213-4A68-8052-D1737CC51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9959" y="109817"/>
            <a:ext cx="10396882" cy="1151965"/>
          </a:xfrm>
        </p:spPr>
        <p:txBody>
          <a:bodyPr/>
          <a:lstStyle/>
          <a:p>
            <a:pPr algn="ctr"/>
            <a:r>
              <a:rPr lang="en-US" dirty="0"/>
              <a:t>Correlation Plot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1967CF6-D8C7-49BE-B694-064A52DE82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3854" y="1046642"/>
            <a:ext cx="7269092" cy="5598477"/>
          </a:xfrm>
        </p:spPr>
      </p:pic>
      <p:sp>
        <p:nvSpPr>
          <p:cNvPr id="4" name="AutoShape 2">
            <a:extLst>
              <a:ext uri="{FF2B5EF4-FFF2-40B4-BE49-F238E27FC236}">
                <a16:creationId xmlns:a16="http://schemas.microsoft.com/office/drawing/2014/main" id="{89C36F42-EF61-497C-BED2-E9D37F8823F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1969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F8F90-A213-4A68-8052-D1737CC51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9959" y="109817"/>
            <a:ext cx="10396882" cy="1151965"/>
          </a:xfrm>
        </p:spPr>
        <p:txBody>
          <a:bodyPr/>
          <a:lstStyle/>
          <a:p>
            <a:pPr algn="ctr"/>
            <a:r>
              <a:rPr lang="en-US" dirty="0"/>
              <a:t>States with most accidents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89C36F42-EF61-497C-BED2-E9D37F8823F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681B36-12DD-4B75-8025-5B91720823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054" y="1193182"/>
            <a:ext cx="11119092" cy="4471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0708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F8F90-A213-4A68-8052-D1737CC51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9959" y="109817"/>
            <a:ext cx="10396882" cy="1151965"/>
          </a:xfrm>
        </p:spPr>
        <p:txBody>
          <a:bodyPr/>
          <a:lstStyle/>
          <a:p>
            <a:pPr algn="ctr"/>
            <a:r>
              <a:rPr lang="en-US" dirty="0"/>
              <a:t>Density Graph for Weather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89C36F42-EF61-497C-BED2-E9D37F8823F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261BCC-C5C9-4319-84A2-CC2DAB0410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715" y="1141712"/>
            <a:ext cx="9499770" cy="426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7092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F8F90-A213-4A68-8052-D1737CC51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9959" y="109817"/>
            <a:ext cx="10396882" cy="1151965"/>
          </a:xfrm>
        </p:spPr>
        <p:txBody>
          <a:bodyPr/>
          <a:lstStyle/>
          <a:p>
            <a:pPr algn="ctr"/>
            <a:r>
              <a:rPr lang="en-US" dirty="0"/>
              <a:t>Accidents by Month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89C36F42-EF61-497C-BED2-E9D37F8823F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F9FA044-8372-4E7E-B477-5CF1F7FDF3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612" y="1114531"/>
            <a:ext cx="9989976" cy="5099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2186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F8F90-A213-4A68-8052-D1737CC51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9959" y="109817"/>
            <a:ext cx="10396882" cy="1151965"/>
          </a:xfrm>
        </p:spPr>
        <p:txBody>
          <a:bodyPr/>
          <a:lstStyle/>
          <a:p>
            <a:pPr algn="ctr"/>
            <a:r>
              <a:rPr lang="en-US" dirty="0"/>
              <a:t>Accidents by Day of week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89C36F42-EF61-497C-BED2-E9D37F8823F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86F168-9D6C-48F9-9B99-1C3BF3BAEF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9787" y="1228725"/>
            <a:ext cx="7972425" cy="440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5185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F8F90-A213-4A68-8052-D1737CC51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9959" y="109817"/>
            <a:ext cx="10396882" cy="1151965"/>
          </a:xfrm>
        </p:spPr>
        <p:txBody>
          <a:bodyPr/>
          <a:lstStyle/>
          <a:p>
            <a:pPr algn="ctr"/>
            <a:r>
              <a:rPr lang="en-US" dirty="0"/>
              <a:t>Hourly Density plot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89C36F42-EF61-497C-BED2-E9D37F8823F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ABB7317-E61C-4928-B2DB-7BB82C4D04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40"/>
          <a:stretch/>
        </p:blipFill>
        <p:spPr>
          <a:xfrm>
            <a:off x="2670207" y="1211619"/>
            <a:ext cx="7000875" cy="4739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9177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F8F90-A213-4A68-8052-D1737CC51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9959" y="109817"/>
            <a:ext cx="10396882" cy="1151965"/>
          </a:xfrm>
        </p:spPr>
        <p:txBody>
          <a:bodyPr/>
          <a:lstStyle/>
          <a:p>
            <a:pPr algn="ctr"/>
            <a:r>
              <a:rPr lang="en-US" dirty="0"/>
              <a:t>Categorical features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89C36F42-EF61-497C-BED2-E9D37F8823F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E61318-85C8-4847-A598-A50D4D84CF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090" y="1161813"/>
            <a:ext cx="9822024" cy="5459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4122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F8F90-A213-4A68-8052-D1737CC51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77" y="2124635"/>
            <a:ext cx="11331431" cy="1151965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Research Questions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89C36F42-EF61-497C-BED2-E9D37F8823F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397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F8F90-A213-4A68-8052-D1737CC51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9959" y="109817"/>
            <a:ext cx="10396882" cy="1151965"/>
          </a:xfrm>
        </p:spPr>
        <p:txBody>
          <a:bodyPr/>
          <a:lstStyle/>
          <a:p>
            <a:pPr algn="ctr"/>
            <a:r>
              <a:rPr lang="en-US" dirty="0"/>
              <a:t>Problem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35D3B8-76DB-4A65-B18B-03AB1834F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9959" y="1283890"/>
            <a:ext cx="10244482" cy="3311189"/>
          </a:xfrm>
        </p:spPr>
        <p:txBody>
          <a:bodyPr>
            <a:no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800" i="1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PER ASIRT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Road crashes are the leading cause of death in the U.S. for people aged 1-54</a:t>
            </a:r>
          </a:p>
          <a:p>
            <a:pPr marL="34290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457200" algn="l"/>
              </a:tabLst>
            </a:pPr>
            <a:r>
              <a:rPr lang="en-US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ACCIDENTS CAUSE 38,000 DEATHS ANNUALLY</a:t>
            </a:r>
          </a:p>
          <a:p>
            <a:pPr marL="34290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457200" algn="l"/>
              </a:tabLst>
            </a:pPr>
            <a:r>
              <a:rPr lang="en-US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4.4 million are injured seriously enough to require medical attention</a:t>
            </a: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  <a:tabLst>
                <a:tab pos="457200" algn="l"/>
              </a:tabLs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  <a:cs typeface="AngsanaUPC" panose="020B0502040204020203" pitchFamily="18" charset="-34"/>
            </a:endParaRP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89C36F42-EF61-497C-BED2-E9D37F8823F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8764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F8F90-A213-4A68-8052-D1737CC51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10" y="109817"/>
            <a:ext cx="11331431" cy="1151965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Visibility and severity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89C36F42-EF61-497C-BED2-E9D37F8823F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0D3EDFA-0BE3-47E3-A616-6DCE8CDFF9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9960" y="1171852"/>
            <a:ext cx="10787500" cy="3924670"/>
          </a:xfrm>
        </p:spPr>
        <p:txBody>
          <a:bodyPr>
            <a:noAutofit/>
          </a:bodyPr>
          <a:lstStyle/>
          <a:p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Hypothesis testing for visibility and severity</a:t>
            </a:r>
          </a:p>
          <a:p>
            <a:pPr lvl="1"/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H0: all classes of severity have same visibility</a:t>
            </a:r>
          </a:p>
          <a:p>
            <a:pPr lvl="1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H1: different classes have different visibility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Not normal distribution, so can’t use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anova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tested using Kruskal test</a:t>
            </a:r>
          </a:p>
          <a:p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Based on the hypothesis testing, the P value is less than 0.05, so we reject the null hypothesis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We can infer that 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visibility does impact the  severity of an accident</a:t>
            </a:r>
          </a:p>
        </p:txBody>
      </p:sp>
    </p:spTree>
    <p:extLst>
      <p:ext uri="{BB962C8B-B14F-4D97-AF65-F5344CB8AC3E}">
        <p14:creationId xmlns:p14="http://schemas.microsoft.com/office/powerpoint/2010/main" val="5162699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F8F90-A213-4A68-8052-D1737CC51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10" y="109817"/>
            <a:ext cx="11331431" cy="1151965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Traffic light vs Roundabout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89C36F42-EF61-497C-BED2-E9D37F8823F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0D3EDFA-0BE3-47E3-A616-6DCE8CDFF9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9960" y="1171852"/>
            <a:ext cx="10787500" cy="3924670"/>
          </a:xfrm>
        </p:spPr>
        <p:txBody>
          <a:bodyPr>
            <a:noAutofit/>
          </a:bodyPr>
          <a:lstStyle/>
          <a:p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Which is better at controlling severity of traffic: traffic light or roundabout</a:t>
            </a:r>
          </a:p>
          <a:p>
            <a:pPr lvl="1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h0: both have same severity</a:t>
            </a:r>
          </a:p>
          <a:p>
            <a:pPr lvl="1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H1: they have different severity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Based on the t-test and the p value of 0.174, we fail to reject the null hypothesis.</a:t>
            </a:r>
          </a:p>
          <a:p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Can’t conclude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traffic light is better than roundabout or vice versa.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67878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F8F90-A213-4A68-8052-D1737CC51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10" y="109817"/>
            <a:ext cx="11331431" cy="1151965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Time of day vs accident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89C36F42-EF61-497C-BED2-E9D37F8823F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0D3EDFA-0BE3-47E3-A616-6DCE8CDFF9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9960" y="1171852"/>
            <a:ext cx="10787500" cy="2409548"/>
          </a:xfrm>
        </p:spPr>
        <p:txBody>
          <a:bodyPr>
            <a:noAutofit/>
          </a:bodyPr>
          <a:lstStyle/>
          <a:p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Accidents peak at 4-6 PM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Most severe accidents also happen around 4-6 PM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Fridays are more prone to accidents</a:t>
            </a:r>
          </a:p>
          <a:p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A9CF3D-22AA-43A5-BADE-AE70B662FA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960" y="2979575"/>
            <a:ext cx="4600575" cy="32480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3BA4925-DD71-40B3-A241-6C8A440312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4764" y="2960525"/>
            <a:ext cx="4314825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2029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F8F90-A213-4A68-8052-D1737CC51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77" y="2124635"/>
            <a:ext cx="11331431" cy="1151965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Machine Learning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89C36F42-EF61-497C-BED2-E9D37F8823F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9272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F8F90-A213-4A68-8052-D1737CC51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10" y="109817"/>
            <a:ext cx="11331431" cy="1151965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Initial Phase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89C36F42-EF61-497C-BED2-E9D37F8823F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0D3EDFA-0BE3-47E3-A616-6DCE8CDFF9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9960" y="1171852"/>
            <a:ext cx="10787500" cy="3924670"/>
          </a:xfrm>
        </p:spPr>
        <p:txBody>
          <a:bodyPr>
            <a:no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Build ML model to predict the severity of accident</a:t>
            </a:r>
          </a:p>
          <a:p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Limited the data to 2020 only</a:t>
            </a:r>
          </a:p>
          <a:p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One hot encoding for weather conditions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PCA for dimensionality reduction to 25 from 80+ features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20:80 Train Test Split, hyperparameter Tuning and cross validation</a:t>
            </a:r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AE59498-7CE1-4A29-A6C1-7E04CA72FC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7764" y="3581400"/>
            <a:ext cx="4656747" cy="289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7328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F8F90-A213-4A68-8052-D1737CC51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10" y="109817"/>
            <a:ext cx="11331431" cy="1151965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Random forest	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89C36F42-EF61-497C-BED2-E9D37F8823F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FE86EE-2142-4B4B-8890-D413180FF4D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906571" y="1711496"/>
            <a:ext cx="8074057" cy="2909078"/>
          </a:xfrm>
          <a:prstGeom prst="rect">
            <a:avLst/>
          </a:prstGeom>
          <a:noFill/>
          <a:ln>
            <a:noFill/>
            <a:prstDash/>
          </a:ln>
        </p:spPr>
      </p:pic>
    </p:spTree>
    <p:extLst>
      <p:ext uri="{BB962C8B-B14F-4D97-AF65-F5344CB8AC3E}">
        <p14:creationId xmlns:p14="http://schemas.microsoft.com/office/powerpoint/2010/main" val="1382536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F8F90-A213-4A68-8052-D1737CC51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10" y="109817"/>
            <a:ext cx="11331431" cy="1151965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K Nearest neighbors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89C36F42-EF61-497C-BED2-E9D37F8823F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452A806-605D-481F-BFBB-D33E0D5BD16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131777" y="1768475"/>
            <a:ext cx="9234533" cy="3148758"/>
          </a:xfrm>
          <a:prstGeom prst="rect">
            <a:avLst/>
          </a:prstGeom>
          <a:noFill/>
          <a:ln>
            <a:noFill/>
            <a:prstDash/>
          </a:ln>
        </p:spPr>
      </p:pic>
    </p:spTree>
    <p:extLst>
      <p:ext uri="{BB962C8B-B14F-4D97-AF65-F5344CB8AC3E}">
        <p14:creationId xmlns:p14="http://schemas.microsoft.com/office/powerpoint/2010/main" val="23391487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F8F90-A213-4A68-8052-D1737CC51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10" y="109817"/>
            <a:ext cx="11331431" cy="1151965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NEURAL NETWORK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89C36F42-EF61-497C-BED2-E9D37F8823F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C3DBE82-DD1F-4415-AD5E-0D593E2D52E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487440" y="1666417"/>
            <a:ext cx="8587370" cy="3220365"/>
          </a:xfrm>
          <a:prstGeom prst="rect">
            <a:avLst/>
          </a:prstGeom>
          <a:noFill/>
          <a:ln>
            <a:noFill/>
            <a:prstDash/>
          </a:ln>
        </p:spPr>
      </p:pic>
    </p:spTree>
    <p:extLst>
      <p:ext uri="{BB962C8B-B14F-4D97-AF65-F5344CB8AC3E}">
        <p14:creationId xmlns:p14="http://schemas.microsoft.com/office/powerpoint/2010/main" val="28695347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F8F90-A213-4A68-8052-D1737CC51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10" y="109817"/>
            <a:ext cx="11331431" cy="1151965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Conclusion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89C36F42-EF61-497C-BED2-E9D37F8823F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144F030-B6EC-402C-B737-DA8843981524}"/>
              </a:ext>
            </a:extLst>
          </p:cNvPr>
          <p:cNvSpPr txBox="1">
            <a:spLocks/>
          </p:cNvSpPr>
          <p:nvPr/>
        </p:nvSpPr>
        <p:spPr>
          <a:xfrm>
            <a:off x="745159" y="1180730"/>
            <a:ext cx="10787500" cy="39246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Determination is based on the following:</a:t>
            </a:r>
          </a:p>
          <a:p>
            <a:pPr lvl="1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Accuracy/F1 Score</a:t>
            </a:r>
          </a:p>
          <a:p>
            <a:pPr lvl="1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Ease of implementation</a:t>
            </a:r>
          </a:p>
          <a:p>
            <a:pPr lvl="1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Runtime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Although All 3 methods gave a similar accuracy of ~86%, random forest is the winner for all categories.</a:t>
            </a:r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1052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F8F90-A213-4A68-8052-D1737CC51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9959" y="109817"/>
            <a:ext cx="10396882" cy="1151965"/>
          </a:xfrm>
        </p:spPr>
        <p:txBody>
          <a:bodyPr/>
          <a:lstStyle/>
          <a:p>
            <a:pPr algn="ctr"/>
            <a:r>
              <a:rPr lang="en-US" dirty="0"/>
              <a:t>RESEARCH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35D3B8-76DB-4A65-B18B-03AB1834F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9959" y="1283890"/>
            <a:ext cx="10244482" cy="3311189"/>
          </a:xfrm>
        </p:spPr>
        <p:txBody>
          <a:bodyPr>
            <a:no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457200" algn="l"/>
              </a:tabLst>
            </a:pPr>
            <a:r>
              <a:rPr lang="en-US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does visibility impact the severity of the accidents?</a:t>
            </a:r>
          </a:p>
          <a:p>
            <a:pPr marL="800100" lvl="1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457200" algn="l"/>
              </a:tabLst>
            </a:pPr>
            <a:r>
              <a:rPr lang="en-US" sz="1600" dirty="0">
                <a:latin typeface="Calibri" panose="020F0502020204030204" pitchFamily="34" charset="0"/>
                <a:cs typeface="Times New Roman" panose="02020603050405020304" pitchFamily="18" charset="0"/>
              </a:rPr>
              <a:t>Poor visibility makes People slow but still can’t avoid accidents?</a:t>
            </a:r>
          </a:p>
          <a:p>
            <a:pPr marL="800100" lvl="1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457200" algn="l"/>
              </a:tabLst>
            </a:pPr>
            <a:r>
              <a:rPr lang="en-US" sz="1600" dirty="0">
                <a:latin typeface="Calibri" panose="020F0502020204030204" pitchFamily="34" charset="0"/>
                <a:cs typeface="Times New Roman" panose="02020603050405020304" pitchFamily="18" charset="0"/>
              </a:rPr>
              <a:t>Drivers can speed in better visibility giving them less time to stop when needed?</a:t>
            </a:r>
          </a:p>
          <a:p>
            <a:pPr marL="34290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457200" algn="l"/>
              </a:tabLst>
            </a:pPr>
            <a:r>
              <a:rPr lang="en-US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What hours of the day has the most and least number of accidents?</a:t>
            </a:r>
            <a:endParaRPr lang="en-US" sz="16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457200" algn="l"/>
              </a:tabLst>
            </a:pPr>
            <a:r>
              <a:rPr lang="en-US" sz="1600" dirty="0">
                <a:latin typeface="Calibri" panose="020F0502020204030204" pitchFamily="34" charset="0"/>
                <a:cs typeface="Times New Roman" panose="02020603050405020304" pitchFamily="18" charset="0"/>
              </a:rPr>
              <a:t>Drivers may choose to avoid the hours when accidents are more prone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457200" algn="l"/>
              </a:tabLst>
            </a:pPr>
            <a:r>
              <a:rPr lang="en-US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Is traffic light better at reducing the severity compared to a roundabout ?</a:t>
            </a:r>
          </a:p>
          <a:p>
            <a:pPr marL="800100" lvl="1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457200" algn="l"/>
              </a:tabLst>
            </a:pPr>
            <a:r>
              <a:rPr lang="en-US" sz="1600" dirty="0">
                <a:latin typeface="Calibri" panose="020F0502020204030204" pitchFamily="34" charset="0"/>
                <a:cs typeface="Times New Roman" panose="02020603050405020304" pitchFamily="18" charset="0"/>
              </a:rPr>
              <a:t>City planners can use this information.</a:t>
            </a:r>
          </a:p>
          <a:p>
            <a:pPr marL="34290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457200" algn="l"/>
              </a:tabLst>
            </a:pPr>
            <a:endParaRPr lang="en-US" sz="18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  <a:tabLst>
                <a:tab pos="457200" algn="l"/>
              </a:tabLst>
            </a:pPr>
            <a:r>
              <a:rPr lang="en-US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	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89C36F42-EF61-497C-BED2-E9D37F8823F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598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F8F90-A213-4A68-8052-D1737CC51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9959" y="109817"/>
            <a:ext cx="10396882" cy="1151965"/>
          </a:xfrm>
        </p:spPr>
        <p:txBody>
          <a:bodyPr/>
          <a:lstStyle/>
          <a:p>
            <a:pPr algn="ctr"/>
            <a:r>
              <a:rPr lang="en-US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35D3B8-76DB-4A65-B18B-03AB1834F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9959" y="1180731"/>
            <a:ext cx="9301956" cy="4145872"/>
          </a:xfrm>
        </p:spPr>
        <p:txBody>
          <a:bodyPr>
            <a:noAutofit/>
          </a:bodyPr>
          <a:lstStyle/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i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 by Sobhan Moosavi 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 accidents in us from 2016 to 2021.</a:t>
            </a:r>
          </a:p>
          <a:p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records of around 2.8 million data covers 49 states of the US. </a:t>
            </a:r>
          </a:p>
          <a:p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Based on data captured by a variety of entities, such as the US and state department of transportation, law enforcement agencies, traffic cameras, and traffic sensors.</a:t>
            </a:r>
          </a:p>
          <a:p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there are 47 features in the data.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Data includes date, time, location, weather conditions, road features and traffic features near the place of accident.</a:t>
            </a:r>
            <a:b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89C36F42-EF61-497C-BED2-E9D37F8823F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003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F8F90-A213-4A68-8052-D1737CC51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9959" y="109817"/>
            <a:ext cx="10396882" cy="1151965"/>
          </a:xfrm>
        </p:spPr>
        <p:txBody>
          <a:bodyPr/>
          <a:lstStyle/>
          <a:p>
            <a:pPr algn="ctr"/>
            <a:r>
              <a:rPr lang="en-US" dirty="0"/>
              <a:t>Planned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35D3B8-76DB-4A65-B18B-03AB1834F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9959" y="1676757"/>
            <a:ext cx="9284200" cy="3199686"/>
          </a:xfrm>
        </p:spPr>
        <p:txBody>
          <a:bodyPr>
            <a:noAutofit/>
          </a:bodyPr>
          <a:lstStyle/>
          <a:p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Data cleaning and preprocessing</a:t>
            </a:r>
          </a:p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xplanatory data analysis</a:t>
            </a:r>
          </a:p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nswers to the research question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Correlation analysis and Feature selection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achine learning models to predict the severity of an accident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COmpare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KNN, SVM, Random Forest and Neural Network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89C36F42-EF61-497C-BED2-E9D37F8823F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488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F8F90-A213-4A68-8052-D1737CC51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9959" y="109817"/>
            <a:ext cx="10396882" cy="1151965"/>
          </a:xfrm>
        </p:spPr>
        <p:txBody>
          <a:bodyPr/>
          <a:lstStyle/>
          <a:p>
            <a:pPr algn="ctr"/>
            <a:r>
              <a:rPr lang="en-US" dirty="0"/>
              <a:t>Data cleansing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35D3B8-76DB-4A65-B18B-03AB1834F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9960" y="1171852"/>
            <a:ext cx="10787500" cy="3924670"/>
          </a:xfrm>
        </p:spPr>
        <p:txBody>
          <a:bodyPr>
            <a:noAutofit/>
          </a:bodyPr>
          <a:lstStyle/>
          <a:p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dataset had 47 columns with the total file size being over 1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gb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Removed 22 columns that were not related to this project</a:t>
            </a:r>
          </a:p>
          <a:p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Removed duplicates and empty values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89C36F42-EF61-497C-BED2-E9D37F8823F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885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F8F90-A213-4A68-8052-D1737CC51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77" y="2124635"/>
            <a:ext cx="11331431" cy="1151965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Exploratory Data Analysis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89C36F42-EF61-497C-BED2-E9D37F8823F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062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F8F90-A213-4A68-8052-D1737CC51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9959" y="109817"/>
            <a:ext cx="10396882" cy="1151965"/>
          </a:xfrm>
        </p:spPr>
        <p:txBody>
          <a:bodyPr/>
          <a:lstStyle/>
          <a:p>
            <a:pPr algn="ctr"/>
            <a:r>
              <a:rPr lang="en-US" dirty="0"/>
              <a:t>Accidents by State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89C36F42-EF61-497C-BED2-E9D37F8823F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632F9D8-DAC3-470B-B456-E7F235E15EB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241096" y="1597339"/>
            <a:ext cx="7405007" cy="3358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4526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F8F90-A213-4A68-8052-D1737CC51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9959" y="109817"/>
            <a:ext cx="10396882" cy="1151965"/>
          </a:xfrm>
        </p:spPr>
        <p:txBody>
          <a:bodyPr/>
          <a:lstStyle/>
          <a:p>
            <a:pPr algn="ctr"/>
            <a:r>
              <a:rPr lang="en-US" dirty="0"/>
              <a:t>Severity and impact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89C36F42-EF61-497C-BED2-E9D37F8823F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1E8A231-B5EF-401E-AF5E-39A2B86031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9630" y="1166325"/>
            <a:ext cx="5897540" cy="4022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6785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9527</TotalTime>
  <Words>579</Words>
  <Application>Microsoft Office PowerPoint</Application>
  <PresentationFormat>Widescreen</PresentationFormat>
  <Paragraphs>83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Cambria</vt:lpstr>
      <vt:lpstr>Impact</vt:lpstr>
      <vt:lpstr>Segoe UI Semibold</vt:lpstr>
      <vt:lpstr>Main Event</vt:lpstr>
      <vt:lpstr>Traffic accidents in the US </vt:lpstr>
      <vt:lpstr>Problem description</vt:lpstr>
      <vt:lpstr>RESEARCH topics</vt:lpstr>
      <vt:lpstr>Dataset</vt:lpstr>
      <vt:lpstr>Planned Process</vt:lpstr>
      <vt:lpstr>Data cleansing</vt:lpstr>
      <vt:lpstr>Exploratory Data Analysis</vt:lpstr>
      <vt:lpstr>Accidents by State</vt:lpstr>
      <vt:lpstr>Severity and impact</vt:lpstr>
      <vt:lpstr>Weather condition cloud</vt:lpstr>
      <vt:lpstr>Top weather conditions</vt:lpstr>
      <vt:lpstr>Correlation Plot</vt:lpstr>
      <vt:lpstr>States with most accidents</vt:lpstr>
      <vt:lpstr>Density Graph for Weather</vt:lpstr>
      <vt:lpstr>Accidents by Month</vt:lpstr>
      <vt:lpstr>Accidents by Day of week</vt:lpstr>
      <vt:lpstr>Hourly Density plot</vt:lpstr>
      <vt:lpstr>Categorical features</vt:lpstr>
      <vt:lpstr>Research Questions</vt:lpstr>
      <vt:lpstr>Visibility and severity</vt:lpstr>
      <vt:lpstr>Traffic light vs Roundabout</vt:lpstr>
      <vt:lpstr>Time of day vs accident</vt:lpstr>
      <vt:lpstr>Machine Learning</vt:lpstr>
      <vt:lpstr>Initial Phase</vt:lpstr>
      <vt:lpstr>Random forest </vt:lpstr>
      <vt:lpstr>K Nearest neighbors</vt:lpstr>
      <vt:lpstr>NEURAL NETWORK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Traffic accidents in the US</dc:title>
  <dc:creator>Biplob Gauli</dc:creator>
  <cp:lastModifiedBy>Biplob Gauli</cp:lastModifiedBy>
  <cp:revision>99</cp:revision>
  <dcterms:created xsi:type="dcterms:W3CDTF">2021-10-13T02:34:50Z</dcterms:created>
  <dcterms:modified xsi:type="dcterms:W3CDTF">2022-05-02T00:16:36Z</dcterms:modified>
</cp:coreProperties>
</file>