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9" r:id="rId13"/>
    <p:sldId id="27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85" r:id="rId23"/>
    <p:sldId id="281" r:id="rId24"/>
    <p:sldId id="282" r:id="rId25"/>
    <p:sldId id="277" r:id="rId26"/>
    <p:sldId id="278" r:id="rId27"/>
    <p:sldId id="283" r:id="rId28"/>
    <p:sldId id="290" r:id="rId29"/>
    <p:sldId id="284" r:id="rId30"/>
    <p:sldId id="291" r:id="rId31"/>
    <p:sldId id="280" r:id="rId32"/>
    <p:sldId id="292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2355D-7669-4C05-B1C0-63DC4FAC7ED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C471D-02B0-428F-897D-F2DD36CA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C471D-02B0-428F-897D-F2DD36CA93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8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C471D-02B0-428F-897D-F2DD36CA93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C471D-02B0-428F-897D-F2DD36CA93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34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C471D-02B0-428F-897D-F2DD36CA93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4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C471D-02B0-428F-897D-F2DD36CA93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4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63EF58-1005-4E42-BFF4-2D991353AEA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082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4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0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6860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0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74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1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69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8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3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2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1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8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0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6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6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63EF58-1005-4E42-BFF4-2D991353AEA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ullets Beyond Recall: Defective Guns Outside US Government&amp;#39;s Reach">
            <a:extLst>
              <a:ext uri="{FF2B5EF4-FFF2-40B4-BE49-F238E27FC236}">
                <a16:creationId xmlns:a16="http://schemas.microsoft.com/office/drawing/2014/main" id="{EAFA59F0-1380-4DAA-B407-E3CBAEFE91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8"/>
          <a:stretch/>
        </p:blipFill>
        <p:spPr bwMode="auto">
          <a:xfrm>
            <a:off x="0" y="0"/>
            <a:ext cx="12192000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4D763-E4CC-4296-9CE6-BF11B7A0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427" y="762000"/>
            <a:ext cx="5600699" cy="3219450"/>
          </a:xfrm>
        </p:spPr>
        <p:txBody>
          <a:bodyPr>
            <a:normAutofit fontScale="90000"/>
          </a:bodyPr>
          <a:lstStyle/>
          <a:p>
            <a:pPr algn="r"/>
            <a:r>
              <a:rPr lang="en-US" sz="8000" dirty="0">
                <a:solidFill>
                  <a:schemeClr val="bg1"/>
                </a:solidFill>
              </a:rPr>
              <a:t>Police 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bg1"/>
                </a:solidFill>
              </a:rPr>
              <a:t>Shooting </a:t>
            </a:r>
            <a:br>
              <a:rPr lang="en-US" sz="8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the US</a:t>
            </a:r>
            <a:br>
              <a:rPr lang="en-US" dirty="0"/>
            </a:br>
            <a:r>
              <a:rPr lang="en-US" sz="4400" dirty="0"/>
              <a:t>Fact vs. Myth</a:t>
            </a:r>
          </a:p>
        </p:txBody>
      </p:sp>
      <p:pic>
        <p:nvPicPr>
          <p:cNvPr id="5" name="Picture 8" descr="Regis University | Anderson College of Business">
            <a:extLst>
              <a:ext uri="{FF2B5EF4-FFF2-40B4-BE49-F238E27FC236}">
                <a16:creationId xmlns:a16="http://schemas.microsoft.com/office/drawing/2014/main" id="{1977428F-67B2-48E1-81CB-BB20FB6E0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5600700"/>
            <a:ext cx="24193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6C9A1F-3588-486B-9D1C-CE22780CE0B3}"/>
              </a:ext>
            </a:extLst>
          </p:cNvPr>
          <p:cNvSpPr txBox="1"/>
          <p:nvPr/>
        </p:nvSpPr>
        <p:spPr>
          <a:xfrm>
            <a:off x="9477376" y="5524500"/>
            <a:ext cx="2190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Bip Gauli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MSDS 692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Regis University</a:t>
            </a:r>
          </a:p>
          <a:p>
            <a:pPr algn="r"/>
            <a:endParaRPr lang="en-US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7BF1799-4CCB-4E27-AC66-3F8BF4EFE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9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Shooting trend by race and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95126-2319-4E17-9E9D-50FB7E1C6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989" y="1446244"/>
            <a:ext cx="8073245" cy="294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5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Shooting trend by race and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EC1BF-F40C-40E4-8F38-251AD22E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13" y="1574352"/>
            <a:ext cx="7523775" cy="340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6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Are victims armed?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D31FD-8177-49E8-8BDC-16C4DB9D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153" y="1794633"/>
            <a:ext cx="3452494" cy="296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6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Weapon-cloud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D4691-D83D-452B-B552-6F1A064B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785" y="1131234"/>
            <a:ext cx="6481630" cy="429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75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Shooting by Age Band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3281B-7A7B-42EB-BD65-85BC9C2CC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13" y="1749122"/>
            <a:ext cx="7523773" cy="305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0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Shooting by state and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14A32-FB79-42A3-B4B1-5C264C7D4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9047"/>
            <a:ext cx="12192000" cy="43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04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Top 10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8C2EB-830F-4C2A-A2AA-14C442AB9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069" y="1837765"/>
            <a:ext cx="8491061" cy="34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5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No vehicle rate in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CDD13F-7054-45C2-8AD3-29F0F0A62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73"/>
          <a:stretch/>
        </p:blipFill>
        <p:spPr>
          <a:xfrm>
            <a:off x="2181713" y="1511138"/>
            <a:ext cx="7523775" cy="353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9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Mobile home rate in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7F7478-7E3F-4131-B634-813F3E0D5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13" y="1545277"/>
            <a:ext cx="7523775" cy="346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84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Bachelors' degree rate in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118016-0D5E-4CA8-8A0B-55C8478B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13" y="1529106"/>
            <a:ext cx="7523775" cy="34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8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76" y="1345063"/>
            <a:ext cx="10396883" cy="3311189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Problem description</a:t>
            </a:r>
          </a:p>
          <a:p>
            <a:r>
              <a:rPr lang="en-US" dirty="0"/>
              <a:t>Datasets</a:t>
            </a:r>
          </a:p>
          <a:p>
            <a:r>
              <a:rPr lang="en-US" dirty="0"/>
              <a:t>Data prepping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Visualizations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Forecasting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56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Poverty rate in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80CEC-D9C7-4BAA-A381-231A5858E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13" y="1551567"/>
            <a:ext cx="7523773" cy="34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70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Median Earning in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02C127-D7CB-42B8-B1FB-41DD6623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13" y="1590522"/>
            <a:ext cx="7523775" cy="337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8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719D3-BD29-4976-BE82-FB6B2FDE1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73" r="17561"/>
          <a:stretch/>
        </p:blipFill>
        <p:spPr>
          <a:xfrm>
            <a:off x="126251" y="1383702"/>
            <a:ext cx="3147714" cy="17919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F2A5C5-D5F0-4250-BE1D-307DB76EB7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341"/>
          <a:stretch/>
        </p:blipFill>
        <p:spPr>
          <a:xfrm>
            <a:off x="4194053" y="3635283"/>
            <a:ext cx="3289320" cy="1809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694B58-E75C-435C-A4DC-6D41B076AB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678"/>
          <a:stretch/>
        </p:blipFill>
        <p:spPr>
          <a:xfrm>
            <a:off x="111549" y="3591882"/>
            <a:ext cx="3162416" cy="18756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BB337D-B071-47BD-AA6A-A744C80BCA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678"/>
          <a:stretch/>
        </p:blipFill>
        <p:spPr>
          <a:xfrm>
            <a:off x="8539097" y="3661113"/>
            <a:ext cx="2981647" cy="1745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9C1FB4-F206-40BF-88D3-6E47A9ED5F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824"/>
          <a:stretch/>
        </p:blipFill>
        <p:spPr>
          <a:xfrm>
            <a:off x="8441193" y="1451210"/>
            <a:ext cx="3079551" cy="17003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F9A098-5131-4AB2-A3C3-F7592DF9C09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496" r="9522"/>
          <a:stretch/>
        </p:blipFill>
        <p:spPr>
          <a:xfrm>
            <a:off x="3875667" y="1153172"/>
            <a:ext cx="3829680" cy="19836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B93AEA-367D-4F6D-9675-B9A2BCFE7E37}"/>
              </a:ext>
            </a:extLst>
          </p:cNvPr>
          <p:cNvSpPr txBox="1"/>
          <p:nvPr/>
        </p:nvSpPr>
        <p:spPr>
          <a:xfrm>
            <a:off x="342774" y="957671"/>
            <a:ext cx="24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VEHICLE 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5A506-1223-41F4-9FFA-25CB023C1C0F}"/>
              </a:ext>
            </a:extLst>
          </p:cNvPr>
          <p:cNvSpPr txBox="1"/>
          <p:nvPr/>
        </p:nvSpPr>
        <p:spPr>
          <a:xfrm>
            <a:off x="384207" y="3258722"/>
            <a:ext cx="24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DEGREE 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4C67B-67BB-4A2F-A285-876C06526BD8}"/>
              </a:ext>
            </a:extLst>
          </p:cNvPr>
          <p:cNvSpPr txBox="1"/>
          <p:nvPr/>
        </p:nvSpPr>
        <p:spPr>
          <a:xfrm>
            <a:off x="4595918" y="3234964"/>
            <a:ext cx="24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MOBILE HOME RATE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0923D-7E05-4B7E-A706-5956973F326C}"/>
              </a:ext>
            </a:extLst>
          </p:cNvPr>
          <p:cNvSpPr txBox="1"/>
          <p:nvPr/>
        </p:nvSpPr>
        <p:spPr>
          <a:xfrm>
            <a:off x="8888027" y="992377"/>
            <a:ext cx="24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MEDIAN 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57C663-38EE-4326-BF87-84BA396F1D98}"/>
              </a:ext>
            </a:extLst>
          </p:cNvPr>
          <p:cNvSpPr txBox="1"/>
          <p:nvPr/>
        </p:nvSpPr>
        <p:spPr>
          <a:xfrm>
            <a:off x="8765016" y="3234964"/>
            <a:ext cx="24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POVERTY RATE</a:t>
            </a:r>
          </a:p>
        </p:txBody>
      </p:sp>
    </p:spTree>
    <p:extLst>
      <p:ext uri="{BB962C8B-B14F-4D97-AF65-F5344CB8AC3E}">
        <p14:creationId xmlns:p14="http://schemas.microsoft.com/office/powerpoint/2010/main" val="3015999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Correlation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E7B08C-BB54-4C13-B742-E389B5B0F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928" y="1131234"/>
            <a:ext cx="5633346" cy="429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84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Combination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3A66F9-E264-48BC-B9FD-73125B186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56"/>
          <a:stretch/>
        </p:blipFill>
        <p:spPr>
          <a:xfrm>
            <a:off x="133877" y="1316058"/>
            <a:ext cx="11924246" cy="42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48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Correlation plot &amp;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9A14E7-90F9-4415-9037-575C0B509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09" y="1131234"/>
            <a:ext cx="5851582" cy="429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2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Combination chart &amp;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A0269A-2630-4398-B518-5C058726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058"/>
            <a:ext cx="12192000" cy="42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4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Shooting count per Million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9B6B0-18FB-47D2-83F4-7FA1D6C0F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10" y="2188806"/>
            <a:ext cx="5851582" cy="21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12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Before and 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9B6B0-18FB-47D2-83F4-7FA1D6C0F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866" y="2020464"/>
            <a:ext cx="5851582" cy="2271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553522-C112-428E-9F93-9F68E5F24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0465"/>
            <a:ext cx="5874866" cy="22716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1CA8CC-5542-46D6-BED5-E5E8F9144451}"/>
              </a:ext>
            </a:extLst>
          </p:cNvPr>
          <p:cNvSpPr txBox="1"/>
          <p:nvPr/>
        </p:nvSpPr>
        <p:spPr>
          <a:xfrm>
            <a:off x="1807680" y="1573200"/>
            <a:ext cx="24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 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EE7DD-A68C-4C45-8498-D5627CF81411}"/>
              </a:ext>
            </a:extLst>
          </p:cNvPr>
          <p:cNvSpPr txBox="1"/>
          <p:nvPr/>
        </p:nvSpPr>
        <p:spPr>
          <a:xfrm>
            <a:off x="7562222" y="1495424"/>
            <a:ext cx="24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 Million  Count</a:t>
            </a:r>
          </a:p>
        </p:txBody>
      </p:sp>
    </p:spTree>
    <p:extLst>
      <p:ext uri="{BB962C8B-B14F-4D97-AF65-F5344CB8AC3E}">
        <p14:creationId xmlns:p14="http://schemas.microsoft.com/office/powerpoint/2010/main" val="4154471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Shooting count per Million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D98F8-7D5A-41D0-A721-C2361A32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928" y="1563051"/>
            <a:ext cx="5633346" cy="34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7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76" y="1345063"/>
            <a:ext cx="10396883" cy="3311189"/>
          </a:xfrm>
        </p:spPr>
        <p:txBody>
          <a:bodyPr>
            <a:noAutofit/>
          </a:bodyPr>
          <a:lstStyle/>
          <a:p>
            <a:r>
              <a:rPr lang="en-US" dirty="0"/>
              <a:t>Are people of color being impacted the most?</a:t>
            </a:r>
          </a:p>
          <a:p>
            <a:r>
              <a:rPr lang="en-US" dirty="0"/>
              <a:t>Are there any other socio-economic factors Tied to shooting?</a:t>
            </a:r>
          </a:p>
          <a:p>
            <a:r>
              <a:rPr lang="en-US" dirty="0"/>
              <a:t>how does the shooting trend will look like in the future?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76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Shooting count per Million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D98F8-7D5A-41D0-A721-C2361A322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2"/>
          <a:stretch/>
        </p:blipFill>
        <p:spPr>
          <a:xfrm>
            <a:off x="6096000" y="2025666"/>
            <a:ext cx="5633346" cy="3311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AC98AD-6532-40F7-A965-417A2CE325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7" r="9055"/>
          <a:stretch/>
        </p:blipFill>
        <p:spPr>
          <a:xfrm>
            <a:off x="0" y="2025667"/>
            <a:ext cx="5775001" cy="3311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4B314F-4294-4A50-AF47-FD6858237B6A}"/>
              </a:ext>
            </a:extLst>
          </p:cNvPr>
          <p:cNvSpPr txBox="1"/>
          <p:nvPr/>
        </p:nvSpPr>
        <p:spPr>
          <a:xfrm>
            <a:off x="1807680" y="1573200"/>
            <a:ext cx="24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 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8F62A-779C-4CFD-9FEC-888D3A1362C7}"/>
              </a:ext>
            </a:extLst>
          </p:cNvPr>
          <p:cNvSpPr txBox="1"/>
          <p:nvPr/>
        </p:nvSpPr>
        <p:spPr>
          <a:xfrm>
            <a:off x="7562222" y="1495424"/>
            <a:ext cx="24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 Million  Count</a:t>
            </a:r>
          </a:p>
        </p:txBody>
      </p:sp>
    </p:spTree>
    <p:extLst>
      <p:ext uri="{BB962C8B-B14F-4D97-AF65-F5344CB8AC3E}">
        <p14:creationId xmlns:p14="http://schemas.microsoft.com/office/powerpoint/2010/main" val="3659447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CF74CB-702A-4C6C-9256-21EFFDDDF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713" y="1209680"/>
            <a:ext cx="7523775" cy="4133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1F2FA2-DC91-4C8C-BCD4-7F1B32319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469" y="1011860"/>
            <a:ext cx="1782019" cy="5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52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Historical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17B542-FD05-4780-88A6-0FB5DEFC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550" y="1483567"/>
            <a:ext cx="7923697" cy="29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23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Obstacle?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6A09D8-6F85-48E8-9465-ED4E07280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883" y="1709047"/>
            <a:ext cx="8124233" cy="305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56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76" y="1345063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6C4520-7153-4B70-B1BE-59333ED04FE9}"/>
              </a:ext>
            </a:extLst>
          </p:cNvPr>
          <p:cNvSpPr txBox="1">
            <a:spLocks/>
          </p:cNvSpPr>
          <p:nvPr/>
        </p:nvSpPr>
        <p:spPr>
          <a:xfrm>
            <a:off x="1140215" y="1552631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Are people of color being impacted the most?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Not at first glance.. But Yes, black and Hispanic seem to be impacted the most</a:t>
            </a:r>
          </a:p>
          <a:p>
            <a:r>
              <a:rPr lang="en-US" dirty="0"/>
              <a:t>Are there any other socio-economic factors tied to shooting?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Not really</a:t>
            </a:r>
          </a:p>
          <a:p>
            <a:r>
              <a:rPr lang="en-US" dirty="0"/>
              <a:t>how does the shooting trend will look like in the future?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The trend seems to continue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81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2277035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Questions/ comments?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3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76" y="1345063"/>
            <a:ext cx="10396883" cy="3311189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Primary </a:t>
            </a:r>
            <a:r>
              <a:rPr lang="en-US" sz="1600" i="1" dirty="0"/>
              <a:t>(Washington Post)</a:t>
            </a:r>
            <a:endParaRPr lang="en-US" i="1" dirty="0"/>
          </a:p>
          <a:p>
            <a:pPr lvl="1"/>
            <a:r>
              <a:rPr lang="en-US" i="1" dirty="0"/>
              <a:t>Shooting dataset</a:t>
            </a:r>
          </a:p>
          <a:p>
            <a:r>
              <a:rPr lang="en-US" dirty="0"/>
              <a:t>Secondary </a:t>
            </a:r>
            <a:r>
              <a:rPr lang="en-US" sz="1600" i="1" dirty="0"/>
              <a:t>[Census.gov]</a:t>
            </a:r>
            <a:endParaRPr lang="en-US" i="1" dirty="0"/>
          </a:p>
          <a:p>
            <a:pPr lvl="1"/>
            <a:r>
              <a:rPr lang="en-US" i="1" dirty="0"/>
              <a:t>Mobile house rate</a:t>
            </a:r>
          </a:p>
          <a:p>
            <a:pPr lvl="1"/>
            <a:r>
              <a:rPr lang="en-US" i="1" dirty="0"/>
              <a:t>Vehicle ownership rate</a:t>
            </a:r>
          </a:p>
          <a:p>
            <a:pPr lvl="1"/>
            <a:r>
              <a:rPr lang="en-US" i="1" dirty="0"/>
              <a:t>Bachelor’s degree rate</a:t>
            </a:r>
          </a:p>
          <a:p>
            <a:pPr lvl="1"/>
            <a:r>
              <a:rPr lang="en-US" i="1" dirty="0"/>
              <a:t>Median income</a:t>
            </a:r>
          </a:p>
          <a:p>
            <a:pPr lvl="1"/>
            <a:r>
              <a:rPr lang="en-US" i="1" dirty="0"/>
              <a:t>Poverty rate</a:t>
            </a:r>
          </a:p>
          <a:p>
            <a:pPr lvl="1"/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9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76" y="1345063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Shooting dataset </a:t>
            </a:r>
          </a:p>
          <a:p>
            <a:pPr lvl="1"/>
            <a:r>
              <a:rPr lang="en-US" dirty="0"/>
              <a:t>Contains descriptive information for Shooting from 2015-2021</a:t>
            </a:r>
          </a:p>
          <a:p>
            <a:pPr lvl="1"/>
            <a:r>
              <a:rPr lang="en-US" dirty="0"/>
              <a:t>Close to 6k records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Victim Armed?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Data prepping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245" y="1542433"/>
            <a:ext cx="10396883" cy="3311189"/>
          </a:xfrm>
        </p:spPr>
        <p:txBody>
          <a:bodyPr>
            <a:noAutofit/>
          </a:bodyPr>
          <a:lstStyle/>
          <a:p>
            <a:r>
              <a:rPr lang="en-US" dirty="0"/>
              <a:t>Jupiter notebook and Python</a:t>
            </a:r>
          </a:p>
          <a:p>
            <a:r>
              <a:rPr lang="en-US" dirty="0"/>
              <a:t>Custom columns: Month Year, year, Age Banding: under 10, 10-19, 20-29, etc.</a:t>
            </a:r>
          </a:p>
          <a:p>
            <a:r>
              <a:rPr lang="en-US" dirty="0"/>
              <a:t>using state name dataset to join multiple datasets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Project Jupyter - Wikipedia">
            <a:extLst>
              <a:ext uri="{FF2B5EF4-FFF2-40B4-BE49-F238E27FC236}">
                <a16:creationId xmlns:a16="http://schemas.microsoft.com/office/drawing/2014/main" id="{5ABB119E-D4A0-4D8E-B67E-A08A358AA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631" y="4050768"/>
            <a:ext cx="1044738" cy="121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ython - Wikiversity">
            <a:extLst>
              <a:ext uri="{FF2B5EF4-FFF2-40B4-BE49-F238E27FC236}">
                <a16:creationId xmlns:a16="http://schemas.microsoft.com/office/drawing/2014/main" id="{BD3610BC-32B8-4897-BEF1-E63AC6A77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127" y="4095649"/>
            <a:ext cx="1121205" cy="112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53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Shooting across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C6570-021E-466C-BAB4-8EEACD3C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13" y="1131234"/>
            <a:ext cx="7523774" cy="429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Shooting count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8181F-D5ED-4AF3-9025-FC5612E85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13" y="1297884"/>
            <a:ext cx="7523775" cy="395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4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Shooting trend by race and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8" y="1709047"/>
            <a:ext cx="10396883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D6E37-04FC-43B1-AFAF-7578C775A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93" y="1131233"/>
            <a:ext cx="6724614" cy="429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40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2745</TotalTime>
  <Words>343</Words>
  <Application>Microsoft Office PowerPoint</Application>
  <PresentationFormat>Widescreen</PresentationFormat>
  <Paragraphs>92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Impact</vt:lpstr>
      <vt:lpstr>Segoe UI Semibold</vt:lpstr>
      <vt:lpstr>Main Event</vt:lpstr>
      <vt:lpstr>Police  Shooting  in the US Fact vs. Myth</vt:lpstr>
      <vt:lpstr>Agenda</vt:lpstr>
      <vt:lpstr>Problem description</vt:lpstr>
      <vt:lpstr>Datasets</vt:lpstr>
      <vt:lpstr>Datasets</vt:lpstr>
      <vt:lpstr>Data prepping and tools</vt:lpstr>
      <vt:lpstr>Shooting across the US</vt:lpstr>
      <vt:lpstr>Shooting count by state</vt:lpstr>
      <vt:lpstr>Shooting trend by race and year</vt:lpstr>
      <vt:lpstr>Shooting trend by race and year</vt:lpstr>
      <vt:lpstr>Shooting trend by race and year</vt:lpstr>
      <vt:lpstr>Are victims armed?</vt:lpstr>
      <vt:lpstr>Weapon-cloud</vt:lpstr>
      <vt:lpstr>Shooting by Age Band</vt:lpstr>
      <vt:lpstr>Shooting by state and race</vt:lpstr>
      <vt:lpstr>Top 10 states</vt:lpstr>
      <vt:lpstr>No vehicle rate in the us</vt:lpstr>
      <vt:lpstr>Mobile home rate in the us</vt:lpstr>
      <vt:lpstr>Bachelors' degree rate in the us</vt:lpstr>
      <vt:lpstr>Poverty rate in the us</vt:lpstr>
      <vt:lpstr>Median Earning in the us</vt:lpstr>
      <vt:lpstr>Exploratory data analysis</vt:lpstr>
      <vt:lpstr>Correlation plot</vt:lpstr>
      <vt:lpstr>Combination chart</vt:lpstr>
      <vt:lpstr>Correlation plot &amp; Population</vt:lpstr>
      <vt:lpstr>Combination chart &amp; Population</vt:lpstr>
      <vt:lpstr>Shooting count per Million </vt:lpstr>
      <vt:lpstr>Before and After</vt:lpstr>
      <vt:lpstr>Shooting count per Million </vt:lpstr>
      <vt:lpstr>Shooting count per Million </vt:lpstr>
      <vt:lpstr>Forecasting</vt:lpstr>
      <vt:lpstr>Historical Trend</vt:lpstr>
      <vt:lpstr>Obstacle?</vt:lpstr>
      <vt:lpstr>Summary</vt:lpstr>
      <vt:lpstr>Questions/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Police Shooting in the US Fact vs. Myth</dc:title>
  <dc:creator>Biplob Gauli</dc:creator>
  <cp:lastModifiedBy>Biplob Gauli</cp:lastModifiedBy>
  <cp:revision>43</cp:revision>
  <dcterms:created xsi:type="dcterms:W3CDTF">2021-10-13T02:34:50Z</dcterms:created>
  <dcterms:modified xsi:type="dcterms:W3CDTF">2021-10-15T00:21:26Z</dcterms:modified>
</cp:coreProperties>
</file>