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ato"/>
      <p:regular r:id="rId23"/>
      <p:bold r:id="rId24"/>
      <p:italic r:id="rId25"/>
      <p:boldItalic r:id="rId26"/>
    </p:embeddedFon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a5df8479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a5df847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546100" y="-4763"/>
            <a:ext cx="5014912" cy="6862763"/>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7" name="Google Shape;97;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8" name="Google Shape;98;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2" name="Google Shape;112;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3" name="Google Shape;113;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1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800"/>
              <a:buFont typeface="Corbel"/>
              <a:buNone/>
              <a:defRPr/>
            </a:lvl1pPr>
            <a:lvl2pPr indent="0" lvl="1" marL="0" algn="r">
              <a:spcBef>
                <a:spcPts val="0"/>
              </a:spcBef>
              <a:spcAft>
                <a:spcPts val="0"/>
              </a:spcAft>
              <a:buClr>
                <a:schemeClr val="dk1"/>
              </a:buClr>
              <a:buSzPts val="1800"/>
              <a:buFont typeface="Corbel"/>
              <a:buNone/>
              <a:defRPr/>
            </a:lvl2pPr>
            <a:lvl3pPr indent="0" lvl="2" marL="0" algn="r">
              <a:spcBef>
                <a:spcPts val="0"/>
              </a:spcBef>
              <a:spcAft>
                <a:spcPts val="0"/>
              </a:spcAft>
              <a:buClr>
                <a:schemeClr val="dk1"/>
              </a:buClr>
              <a:buSzPts val="1800"/>
              <a:buFont typeface="Corbel"/>
              <a:buNone/>
              <a:defRPr/>
            </a:lvl3pPr>
            <a:lvl4pPr indent="0" lvl="3" marL="0" algn="r">
              <a:spcBef>
                <a:spcPts val="0"/>
              </a:spcBef>
              <a:spcAft>
                <a:spcPts val="0"/>
              </a:spcAft>
              <a:buClr>
                <a:schemeClr val="dk1"/>
              </a:buClr>
              <a:buSzPts val="1800"/>
              <a:buFont typeface="Corbel"/>
              <a:buNone/>
              <a:defRPr/>
            </a:lvl4pPr>
            <a:lvl5pPr indent="0" lvl="4" marL="0" algn="r">
              <a:spcBef>
                <a:spcPts val="0"/>
              </a:spcBef>
              <a:spcAft>
                <a:spcPts val="0"/>
              </a:spcAft>
              <a:buClr>
                <a:schemeClr val="dk1"/>
              </a:buClr>
              <a:buSzPts val="1800"/>
              <a:buFont typeface="Corbel"/>
              <a:buNone/>
              <a:defRPr/>
            </a:lvl5pPr>
            <a:lvl6pPr indent="0" lvl="5" marL="0" algn="r">
              <a:spcBef>
                <a:spcPts val="0"/>
              </a:spcBef>
              <a:spcAft>
                <a:spcPts val="0"/>
              </a:spcAft>
              <a:buClr>
                <a:schemeClr val="dk1"/>
              </a:buClr>
              <a:buSzPts val="1800"/>
              <a:buFont typeface="Corbel"/>
              <a:buNone/>
              <a:defRPr/>
            </a:lvl6pPr>
            <a:lvl7pPr indent="0" lvl="6" marL="0" algn="r">
              <a:spcBef>
                <a:spcPts val="0"/>
              </a:spcBef>
              <a:spcAft>
                <a:spcPts val="0"/>
              </a:spcAft>
              <a:buClr>
                <a:schemeClr val="dk1"/>
              </a:buClr>
              <a:buSzPts val="1800"/>
              <a:buFont typeface="Corbel"/>
              <a:buNone/>
              <a:defRPr/>
            </a:lvl7pPr>
            <a:lvl8pPr indent="0" lvl="7" marL="0" algn="r">
              <a:spcBef>
                <a:spcPts val="0"/>
              </a:spcBef>
              <a:spcAft>
                <a:spcPts val="0"/>
              </a:spcAft>
              <a:buClr>
                <a:schemeClr val="dk1"/>
              </a:buClr>
              <a:buSzPts val="1800"/>
              <a:buFont typeface="Corbel"/>
              <a:buNone/>
              <a:defRPr/>
            </a:lvl8pPr>
            <a:lvl9pPr indent="0" lvl="8" marL="0" algn="r">
              <a:spcBef>
                <a:spcPts val="0"/>
              </a:spcBef>
              <a:spcAft>
                <a:spcPts val="0"/>
              </a:spcAft>
              <a:buClr>
                <a:schemeClr val="dk1"/>
              </a:buClr>
              <a:buSzPts val="18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800" u="none" cap="none" strike="noStrike">
                <a:solidFill>
                  <a:schemeClr val="dk1"/>
                </a:solidFill>
                <a:latin typeface="Corbel"/>
                <a:ea typeface="Corbel"/>
                <a:cs typeface="Corbel"/>
                <a:sym typeface="Corbel"/>
              </a:defRPr>
            </a:lvl1pPr>
            <a:lvl2pPr indent="0" lvl="1" marL="0" marR="0" rtl="0" algn="r">
              <a:spcBef>
                <a:spcPts val="0"/>
              </a:spcBef>
              <a:buNone/>
              <a:defRPr b="0" i="0" sz="1800" u="none" cap="none" strike="noStrike">
                <a:solidFill>
                  <a:schemeClr val="dk1"/>
                </a:solidFill>
                <a:latin typeface="Corbel"/>
                <a:ea typeface="Corbel"/>
                <a:cs typeface="Corbel"/>
                <a:sym typeface="Corbel"/>
              </a:defRPr>
            </a:lvl2pPr>
            <a:lvl3pPr indent="0" lvl="2" marL="0" marR="0" rtl="0" algn="r">
              <a:spcBef>
                <a:spcPts val="0"/>
              </a:spcBef>
              <a:buNone/>
              <a:defRPr b="0" i="0" sz="1800" u="none" cap="none" strike="noStrike">
                <a:solidFill>
                  <a:schemeClr val="dk1"/>
                </a:solidFill>
                <a:latin typeface="Corbel"/>
                <a:ea typeface="Corbel"/>
                <a:cs typeface="Corbel"/>
                <a:sym typeface="Corbel"/>
              </a:defRPr>
            </a:lvl3pPr>
            <a:lvl4pPr indent="0" lvl="3" marL="0" marR="0" rtl="0" algn="r">
              <a:spcBef>
                <a:spcPts val="0"/>
              </a:spcBef>
              <a:buNone/>
              <a:defRPr b="0" i="0" sz="1800" u="none" cap="none" strike="noStrike">
                <a:solidFill>
                  <a:schemeClr val="dk1"/>
                </a:solidFill>
                <a:latin typeface="Corbel"/>
                <a:ea typeface="Corbel"/>
                <a:cs typeface="Corbel"/>
                <a:sym typeface="Corbel"/>
              </a:defRPr>
            </a:lvl4pPr>
            <a:lvl5pPr indent="0" lvl="4" marL="0" marR="0" rtl="0" algn="r">
              <a:spcBef>
                <a:spcPts val="0"/>
              </a:spcBef>
              <a:buNone/>
              <a:defRPr b="0" i="0" sz="1800" u="none" cap="none" strike="noStrike">
                <a:solidFill>
                  <a:schemeClr val="dk1"/>
                </a:solidFill>
                <a:latin typeface="Corbel"/>
                <a:ea typeface="Corbel"/>
                <a:cs typeface="Corbel"/>
                <a:sym typeface="Corbel"/>
              </a:defRPr>
            </a:lvl5pPr>
            <a:lvl6pPr indent="0" lvl="5" marL="0" marR="0" rtl="0" algn="r">
              <a:spcBef>
                <a:spcPts val="0"/>
              </a:spcBef>
              <a:buNone/>
              <a:defRPr b="0" i="0" sz="1800" u="none" cap="none" strike="noStrike">
                <a:solidFill>
                  <a:schemeClr val="dk1"/>
                </a:solidFill>
                <a:latin typeface="Corbel"/>
                <a:ea typeface="Corbel"/>
                <a:cs typeface="Corbel"/>
                <a:sym typeface="Corbel"/>
              </a:defRPr>
            </a:lvl6pPr>
            <a:lvl7pPr indent="0" lvl="6" marL="0" marR="0" rtl="0" algn="r">
              <a:spcBef>
                <a:spcPts val="0"/>
              </a:spcBef>
              <a:buNone/>
              <a:defRPr b="0" i="0" sz="1800" u="none" cap="none" strike="noStrike">
                <a:solidFill>
                  <a:schemeClr val="dk1"/>
                </a:solidFill>
                <a:latin typeface="Corbel"/>
                <a:ea typeface="Corbel"/>
                <a:cs typeface="Corbel"/>
                <a:sym typeface="Corbel"/>
              </a:defRPr>
            </a:lvl7pPr>
            <a:lvl8pPr indent="0" lvl="7" marL="0" marR="0" rtl="0" algn="r">
              <a:spcBef>
                <a:spcPts val="0"/>
              </a:spcBef>
              <a:buNone/>
              <a:defRPr b="0" i="0" sz="1800" u="none" cap="none" strike="noStrike">
                <a:solidFill>
                  <a:schemeClr val="dk1"/>
                </a:solidFill>
                <a:latin typeface="Corbel"/>
                <a:ea typeface="Corbel"/>
                <a:cs typeface="Corbel"/>
                <a:sym typeface="Corbel"/>
              </a:defRPr>
            </a:lvl8pPr>
            <a:lvl9pPr indent="0" lvl="8" marL="0" marR="0" rtl="0" algn="r">
              <a:spcBef>
                <a:spcPts val="0"/>
              </a:spcBef>
              <a:buNone/>
              <a:defRPr b="0" i="0" sz="18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CSC – 440</a:t>
            </a:r>
            <a:endParaRPr/>
          </a:p>
        </p:txBody>
      </p:sp>
      <p:sp>
        <p:nvSpPr>
          <p:cNvPr id="143" name="Google Shape;143;p19"/>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0"/>
              </a:buClr>
              <a:buSzPts val="4400"/>
              <a:buFont typeface="Lato"/>
              <a:buNone/>
            </a:pPr>
            <a:r>
              <a:rPr b="1" lang="en-US">
                <a:solidFill>
                  <a:srgbClr val="000000"/>
                </a:solidFill>
                <a:latin typeface="Lato"/>
                <a:ea typeface="Lato"/>
                <a:cs typeface="Lato"/>
                <a:sym typeface="Lato"/>
              </a:rPr>
              <a:t>Team Trillion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 2: Ability to Add Pages to a User Profile </a:t>
            </a:r>
            <a:endParaRPr/>
          </a:p>
        </p:txBody>
      </p:sp>
      <p:sp>
        <p:nvSpPr>
          <p:cNvPr id="206" name="Google Shape;206;p28"/>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8108"/>
              <a:buNone/>
            </a:pPr>
            <a:r>
              <a:rPr lang="en-US" sz="2400"/>
              <a:t>Developer: Gavin Singh</a:t>
            </a:r>
            <a:endParaRPr/>
          </a:p>
          <a:p>
            <a:pPr indent="0" lvl="0" marL="0" rtl="0" algn="l">
              <a:lnSpc>
                <a:spcPct val="90000"/>
              </a:lnSpc>
              <a:spcBef>
                <a:spcPts val="1000"/>
              </a:spcBef>
              <a:spcAft>
                <a:spcPts val="0"/>
              </a:spcAft>
              <a:buClr>
                <a:schemeClr val="dk1"/>
              </a:buClr>
              <a:buSzPct val="108108"/>
              <a:buNone/>
            </a:pPr>
            <a:r>
              <a:rPr lang="en-US" sz="2400"/>
              <a:t>Description: Linking user profiles with wiki pages.</a:t>
            </a:r>
            <a:endParaRPr/>
          </a:p>
          <a:p>
            <a:pPr indent="0" lvl="0" marL="0" rtl="0" algn="l">
              <a:lnSpc>
                <a:spcPct val="90000"/>
              </a:lnSpc>
              <a:spcBef>
                <a:spcPts val="1000"/>
              </a:spcBef>
              <a:spcAft>
                <a:spcPts val="0"/>
              </a:spcAft>
              <a:buClr>
                <a:schemeClr val="dk1"/>
              </a:buClr>
              <a:buSzPct val="108108"/>
              <a:buNone/>
            </a:pPr>
            <a:r>
              <a:rPr lang="en-US" sz="2400"/>
              <a:t>Value:</a:t>
            </a:r>
            <a:endParaRPr/>
          </a:p>
          <a:p>
            <a:pPr indent="-228600" lvl="0" marL="228600" rtl="0" algn="l">
              <a:lnSpc>
                <a:spcPct val="90000"/>
              </a:lnSpc>
              <a:spcBef>
                <a:spcPts val="1000"/>
              </a:spcBef>
              <a:spcAft>
                <a:spcPts val="0"/>
              </a:spcAft>
              <a:buClr>
                <a:schemeClr val="dk1"/>
              </a:buClr>
              <a:buSzPct val="108108"/>
              <a:buChar char="•"/>
            </a:pPr>
            <a:r>
              <a:rPr lang="en-US" sz="2400"/>
              <a:t>Enhances user engagement &amp; personalization by connecting users to their content.</a:t>
            </a:r>
            <a:endParaRPr/>
          </a:p>
          <a:p>
            <a:pPr indent="-228600" lvl="0" marL="228600" rtl="0" algn="l">
              <a:lnSpc>
                <a:spcPct val="90000"/>
              </a:lnSpc>
              <a:spcBef>
                <a:spcPts val="1000"/>
              </a:spcBef>
              <a:spcAft>
                <a:spcPts val="0"/>
              </a:spcAft>
              <a:buClr>
                <a:schemeClr val="dk1"/>
              </a:buClr>
              <a:buSzPct val="108108"/>
              <a:buChar char="•"/>
            </a:pPr>
            <a:r>
              <a:rPr lang="en-US" sz="2400"/>
              <a:t>Enables easy management and organization of user contributions.</a:t>
            </a:r>
            <a:endParaRPr/>
          </a:p>
          <a:p>
            <a:pPr indent="-228600" lvl="0" marL="228600" rtl="0" algn="l">
              <a:lnSpc>
                <a:spcPct val="90000"/>
              </a:lnSpc>
              <a:spcBef>
                <a:spcPts val="1000"/>
              </a:spcBef>
              <a:spcAft>
                <a:spcPts val="0"/>
              </a:spcAft>
              <a:buClr>
                <a:schemeClr val="dk1"/>
              </a:buClr>
              <a:buSzPct val="108108"/>
              <a:buChar char="•"/>
            </a:pPr>
            <a:r>
              <a:rPr lang="en-US" sz="2400"/>
              <a:t>Improves platform usability and flexibility.</a:t>
            </a:r>
            <a:endParaRPr/>
          </a:p>
          <a:p>
            <a:pPr indent="0" lvl="0" marL="0" rtl="0" algn="l">
              <a:lnSpc>
                <a:spcPct val="90000"/>
              </a:lnSpc>
              <a:spcBef>
                <a:spcPts val="1000"/>
              </a:spcBef>
              <a:spcAft>
                <a:spcPts val="0"/>
              </a:spcAft>
              <a:buClr>
                <a:schemeClr val="dk1"/>
              </a:buClr>
              <a:buSzPct val="108108"/>
              <a:buNone/>
            </a:pPr>
            <a:r>
              <a:rPr b="1" lang="en-US" sz="2400">
                <a:latin typeface="Arial"/>
                <a:ea typeface="Arial"/>
                <a:cs typeface="Arial"/>
                <a:sym typeface="Arial"/>
              </a:rPr>
              <a:t>Completed by : </a:t>
            </a:r>
            <a:r>
              <a:rPr b="1" i="0" lang="en-US" sz="2400">
                <a:latin typeface="Arial"/>
                <a:ea typeface="Arial"/>
                <a:cs typeface="Arial"/>
                <a:sym typeface="Arial"/>
              </a:rPr>
              <a:t>November 25,2023 (including unit testing)</a:t>
            </a:r>
            <a:endParaRPr/>
          </a:p>
          <a:p>
            <a:pPr indent="0" lvl="0" marL="0" rtl="0" algn="l">
              <a:lnSpc>
                <a:spcPct val="90000"/>
              </a:lnSpc>
              <a:spcBef>
                <a:spcPts val="1000"/>
              </a:spcBef>
              <a:spcAft>
                <a:spcPts val="0"/>
              </a:spcAft>
              <a:buClr>
                <a:schemeClr val="dk1"/>
              </a:buClr>
              <a:buSzPct val="108108"/>
              <a:buNone/>
            </a:pPr>
            <a:r>
              <a:t/>
            </a:r>
            <a:endParaRPr sz="2400"/>
          </a:p>
          <a:p>
            <a:pPr indent="-76200" lvl="0" marL="228600" rtl="0" algn="l">
              <a:lnSpc>
                <a:spcPct val="90000"/>
              </a:lnSpc>
              <a:spcBef>
                <a:spcPts val="1000"/>
              </a:spcBef>
              <a:spcAft>
                <a:spcPts val="0"/>
              </a:spcAft>
              <a:buClr>
                <a:schemeClr val="dk1"/>
              </a:buClr>
              <a:buSzPct val="108108"/>
              <a:buNone/>
            </a:pPr>
            <a:r>
              <a:t/>
            </a:r>
            <a:endParaRPr sz="2400"/>
          </a:p>
        </p:txBody>
      </p:sp>
      <p:sp>
        <p:nvSpPr>
          <p:cNvPr id="207" name="Google Shape;207;p28"/>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 Plan Overview</a:t>
            </a:r>
            <a:endParaRPr/>
          </a:p>
        </p:txBody>
      </p:sp>
      <p:sp>
        <p:nvSpPr>
          <p:cNvPr id="213" name="Google Shape;213;p29"/>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lnSpcReduction="10000"/>
          </a:bodyPr>
          <a:lstStyle/>
          <a:p>
            <a:pPr indent="0" lvl="0" marL="228600" rtl="0" algn="l">
              <a:lnSpc>
                <a:spcPct val="70000"/>
              </a:lnSpc>
              <a:spcBef>
                <a:spcPts val="0"/>
              </a:spcBef>
              <a:spcAft>
                <a:spcPts val="0"/>
              </a:spcAft>
              <a:buSzPts val="3480"/>
              <a:buNone/>
            </a:pPr>
            <a:r>
              <a:rPr b="1" lang="en-US" sz="2400"/>
              <a:t>Total Unit Tests:</a:t>
            </a:r>
            <a:endParaRPr b="1" sz="2400"/>
          </a:p>
          <a:p>
            <a:pPr indent="0" lvl="0" marL="685800" rtl="0" algn="l">
              <a:lnSpc>
                <a:spcPct val="70000"/>
              </a:lnSpc>
              <a:spcBef>
                <a:spcPts val="0"/>
              </a:spcBef>
              <a:spcAft>
                <a:spcPts val="0"/>
              </a:spcAft>
              <a:buClr>
                <a:schemeClr val="dk1"/>
              </a:buClr>
              <a:buSzPts val="1100"/>
              <a:buFont typeface="Arial"/>
              <a:buNone/>
            </a:pPr>
            <a:r>
              <a:rPr b="1" lang="en-US" sz="2400"/>
              <a:t>For MongoDB integration </a:t>
            </a:r>
            <a:endParaRPr b="1" sz="2400"/>
          </a:p>
          <a:p>
            <a:pPr indent="-381000" lvl="0" marL="914400" rtl="0" algn="l">
              <a:lnSpc>
                <a:spcPct val="70000"/>
              </a:lnSpc>
              <a:spcBef>
                <a:spcPts val="0"/>
              </a:spcBef>
              <a:spcAft>
                <a:spcPts val="0"/>
              </a:spcAft>
              <a:buSzPts val="2400"/>
              <a:buChar char="•"/>
            </a:pPr>
            <a:r>
              <a:rPr lang="en-US" sz="2400"/>
              <a:t>Wiki Class  (in Core.py) : 8 tests</a:t>
            </a:r>
            <a:endParaRPr sz="2400"/>
          </a:p>
          <a:p>
            <a:pPr indent="-381000" lvl="0" marL="914400" rtl="0" algn="l">
              <a:lnSpc>
                <a:spcPct val="70000"/>
              </a:lnSpc>
              <a:spcBef>
                <a:spcPts val="0"/>
              </a:spcBef>
              <a:spcAft>
                <a:spcPts val="0"/>
              </a:spcAft>
              <a:buSzPts val="2400"/>
              <a:buChar char="•"/>
            </a:pPr>
            <a:r>
              <a:rPr lang="en-US" sz="2400"/>
              <a:t>Page Class (in Core.py) : 3 tests</a:t>
            </a:r>
            <a:endParaRPr sz="2400"/>
          </a:p>
          <a:p>
            <a:pPr indent="0" lvl="0" marL="457200" rtl="0" algn="l">
              <a:lnSpc>
                <a:spcPct val="70000"/>
              </a:lnSpc>
              <a:spcBef>
                <a:spcPts val="0"/>
              </a:spcBef>
              <a:spcAft>
                <a:spcPts val="0"/>
              </a:spcAft>
              <a:buSzPts val="3480"/>
              <a:buNone/>
            </a:pPr>
            <a:r>
              <a:t/>
            </a:r>
            <a:endParaRPr sz="2400"/>
          </a:p>
          <a:p>
            <a:pPr indent="0" lvl="0" marL="228600" rtl="0" algn="l">
              <a:lnSpc>
                <a:spcPct val="70000"/>
              </a:lnSpc>
              <a:spcBef>
                <a:spcPts val="0"/>
              </a:spcBef>
              <a:spcAft>
                <a:spcPts val="0"/>
              </a:spcAft>
              <a:buSzPts val="3480"/>
              <a:buNone/>
            </a:pPr>
            <a:r>
              <a:rPr lang="en-US" sz="2400"/>
              <a:t>Total: </a:t>
            </a:r>
            <a:r>
              <a:rPr b="1" lang="en-US" sz="2400"/>
              <a:t>11 unit tests</a:t>
            </a:r>
            <a:endParaRPr b="1" sz="2400"/>
          </a:p>
          <a:p>
            <a:pPr indent="0" lvl="0" marL="228600" rtl="0" algn="l">
              <a:lnSpc>
                <a:spcPct val="70000"/>
              </a:lnSpc>
              <a:spcBef>
                <a:spcPts val="0"/>
              </a:spcBef>
              <a:spcAft>
                <a:spcPts val="0"/>
              </a:spcAft>
              <a:buSzPts val="3480"/>
              <a:buNone/>
            </a:pPr>
            <a:r>
              <a:t/>
            </a:r>
            <a:endParaRPr b="1" sz="2400"/>
          </a:p>
          <a:p>
            <a:pPr indent="0" lvl="0" marL="228600" rtl="0" algn="l">
              <a:lnSpc>
                <a:spcPct val="70000"/>
              </a:lnSpc>
              <a:spcBef>
                <a:spcPts val="0"/>
              </a:spcBef>
              <a:spcAft>
                <a:spcPts val="0"/>
              </a:spcAft>
              <a:buClr>
                <a:schemeClr val="dk1"/>
              </a:buClr>
              <a:buSzPts val="1100"/>
              <a:buFont typeface="Arial"/>
              <a:buNone/>
            </a:pPr>
            <a:r>
              <a:t/>
            </a:r>
            <a:endParaRPr b="1" sz="2400"/>
          </a:p>
          <a:p>
            <a:pPr indent="0" lvl="0" marL="228600" rtl="0" algn="l">
              <a:lnSpc>
                <a:spcPct val="70000"/>
              </a:lnSpc>
              <a:spcBef>
                <a:spcPts val="0"/>
              </a:spcBef>
              <a:spcAft>
                <a:spcPts val="0"/>
              </a:spcAft>
              <a:buClr>
                <a:schemeClr val="dk1"/>
              </a:buClr>
              <a:buSzPts val="1100"/>
              <a:buFont typeface="Arial"/>
              <a:buNone/>
            </a:pPr>
            <a:r>
              <a:rPr b="1" lang="en-US" sz="2400"/>
              <a:t>Technologies Used:</a:t>
            </a:r>
            <a:endParaRPr b="1" sz="2400"/>
          </a:p>
          <a:p>
            <a:pPr indent="0" lvl="0" marL="685800" rtl="0" algn="l">
              <a:lnSpc>
                <a:spcPct val="70000"/>
              </a:lnSpc>
              <a:spcBef>
                <a:spcPts val="0"/>
              </a:spcBef>
              <a:spcAft>
                <a:spcPts val="0"/>
              </a:spcAft>
              <a:buSzPts val="3480"/>
              <a:buNone/>
            </a:pPr>
            <a:r>
              <a:rPr lang="en-US" sz="2400"/>
              <a:t>MongoDB</a:t>
            </a:r>
            <a:endParaRPr sz="2400"/>
          </a:p>
          <a:p>
            <a:pPr indent="0" lvl="0" marL="228600" rtl="0" algn="l">
              <a:lnSpc>
                <a:spcPct val="70000"/>
              </a:lnSpc>
              <a:spcBef>
                <a:spcPts val="0"/>
              </a:spcBef>
              <a:spcAft>
                <a:spcPts val="0"/>
              </a:spcAft>
              <a:buClr>
                <a:schemeClr val="dk1"/>
              </a:buClr>
              <a:buSzPts val="1100"/>
              <a:buFont typeface="Arial"/>
              <a:buNone/>
            </a:pPr>
            <a:r>
              <a:t/>
            </a:r>
            <a:endParaRPr sz="2400"/>
          </a:p>
          <a:p>
            <a:pPr indent="0" lvl="0" marL="228600" rtl="0" algn="l">
              <a:lnSpc>
                <a:spcPct val="70000"/>
              </a:lnSpc>
              <a:spcBef>
                <a:spcPts val="0"/>
              </a:spcBef>
              <a:spcAft>
                <a:spcPts val="0"/>
              </a:spcAft>
              <a:buClr>
                <a:schemeClr val="dk1"/>
              </a:buClr>
              <a:buSzPts val="1100"/>
              <a:buFont typeface="Arial"/>
              <a:buNone/>
            </a:pPr>
            <a:r>
              <a:rPr b="1" lang="en-US" sz="2400"/>
              <a:t>Testing Tool:</a:t>
            </a:r>
            <a:endParaRPr b="1" sz="2400"/>
          </a:p>
          <a:p>
            <a:pPr indent="0" lvl="0" marL="685800" rtl="0" algn="l">
              <a:lnSpc>
                <a:spcPct val="70000"/>
              </a:lnSpc>
              <a:spcBef>
                <a:spcPts val="0"/>
              </a:spcBef>
              <a:spcAft>
                <a:spcPts val="0"/>
              </a:spcAft>
              <a:buClr>
                <a:schemeClr val="dk1"/>
              </a:buClr>
              <a:buSzPts val="1100"/>
              <a:buFont typeface="Arial"/>
              <a:buNone/>
            </a:pPr>
            <a:r>
              <a:rPr lang="en-US" sz="2400"/>
              <a:t>MongoDB Compass</a:t>
            </a:r>
            <a:endParaRPr sz="2400"/>
          </a:p>
          <a:p>
            <a:pPr indent="0" lvl="0" marL="228600" rtl="0" algn="l">
              <a:lnSpc>
                <a:spcPct val="70000"/>
              </a:lnSpc>
              <a:spcBef>
                <a:spcPts val="0"/>
              </a:spcBef>
              <a:spcAft>
                <a:spcPts val="0"/>
              </a:spcAft>
              <a:buSzPts val="3480"/>
              <a:buNone/>
            </a:pPr>
            <a:r>
              <a:t/>
            </a:r>
            <a:endParaRPr sz="2400"/>
          </a:p>
        </p:txBody>
      </p:sp>
      <p:sp>
        <p:nvSpPr>
          <p:cNvPr id="214" name="Google Shape;214;p29"/>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 3: </a:t>
            </a:r>
            <a:r>
              <a:rPr b="1" lang="en-US" sz="4400"/>
              <a:t>User Registration System</a:t>
            </a:r>
            <a:endParaRPr b="1"/>
          </a:p>
        </p:txBody>
      </p:sp>
      <p:sp>
        <p:nvSpPr>
          <p:cNvPr id="220" name="Google Shape;220;p30"/>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81818"/>
              <a:buNone/>
            </a:pPr>
            <a:r>
              <a:rPr b="0" i="0" lang="en-US" sz="2400">
                <a:latin typeface="Arial"/>
                <a:ea typeface="Arial"/>
                <a:cs typeface="Arial"/>
                <a:sym typeface="Arial"/>
              </a:rPr>
              <a:t>Developer: </a:t>
            </a:r>
            <a:r>
              <a:rPr i="1" lang="en-US" sz="2400"/>
              <a:t>Aryan Tandon </a:t>
            </a:r>
            <a:endParaRPr i="1" sz="2400"/>
          </a:p>
          <a:p>
            <a:pPr indent="0" lvl="0" marL="0" rtl="0" algn="l">
              <a:lnSpc>
                <a:spcPct val="90000"/>
              </a:lnSpc>
              <a:spcBef>
                <a:spcPts val="0"/>
              </a:spcBef>
              <a:spcAft>
                <a:spcPts val="0"/>
              </a:spcAft>
              <a:buClr>
                <a:schemeClr val="dk1"/>
              </a:buClr>
              <a:buSzPct val="181818"/>
              <a:buNone/>
            </a:pPr>
            <a:r>
              <a:t/>
            </a:r>
            <a:endParaRPr i="1" sz="2400"/>
          </a:p>
          <a:p>
            <a:pPr indent="0" lvl="0" marL="0" rtl="0" algn="l">
              <a:spcBef>
                <a:spcPts val="1000"/>
              </a:spcBef>
              <a:spcAft>
                <a:spcPts val="0"/>
              </a:spcAft>
              <a:buClr>
                <a:schemeClr val="dk1"/>
              </a:buClr>
              <a:buSzPct val="181818"/>
              <a:buNone/>
            </a:pPr>
            <a:r>
              <a:rPr lang="en-US" sz="2400"/>
              <a:t>Description:</a:t>
            </a:r>
            <a:endParaRPr sz="2400"/>
          </a:p>
          <a:p>
            <a:pPr indent="-381000" lvl="0" marL="457200" rtl="0" algn="l">
              <a:spcBef>
                <a:spcPts val="1000"/>
              </a:spcBef>
              <a:spcAft>
                <a:spcPts val="0"/>
              </a:spcAft>
              <a:buSzPct val="181818"/>
              <a:buFont typeface="Arial"/>
              <a:buChar char="•"/>
            </a:pPr>
            <a:r>
              <a:rPr lang="en-US" sz="2400">
                <a:latin typeface="Arial"/>
                <a:ea typeface="Arial"/>
                <a:cs typeface="Arial"/>
                <a:sym typeface="Arial"/>
              </a:rPr>
              <a:t>Users can press sign up button to open the registration page.</a:t>
            </a:r>
            <a:endParaRPr sz="2400">
              <a:latin typeface="Arial"/>
              <a:ea typeface="Arial"/>
              <a:cs typeface="Arial"/>
              <a:sym typeface="Arial"/>
            </a:endParaRPr>
          </a:p>
          <a:p>
            <a:pPr indent="-381000" lvl="0" marL="457200" rtl="0" algn="l">
              <a:spcBef>
                <a:spcPts val="0"/>
              </a:spcBef>
              <a:spcAft>
                <a:spcPts val="0"/>
              </a:spcAft>
              <a:buSzPct val="181818"/>
              <a:buFont typeface="Arial"/>
              <a:buChar char="•"/>
            </a:pPr>
            <a:r>
              <a:rPr lang="en-US" sz="2400">
                <a:latin typeface="Arial"/>
                <a:ea typeface="Arial"/>
                <a:cs typeface="Arial"/>
                <a:sym typeface="Arial"/>
              </a:rPr>
              <a:t>Registration page asks the user for email, username and password.</a:t>
            </a:r>
            <a:endParaRPr sz="2400">
              <a:latin typeface="Arial"/>
              <a:ea typeface="Arial"/>
              <a:cs typeface="Arial"/>
              <a:sym typeface="Arial"/>
            </a:endParaRPr>
          </a:p>
          <a:p>
            <a:pPr indent="-381000" lvl="0" marL="457200" rtl="0" algn="l">
              <a:spcBef>
                <a:spcPts val="0"/>
              </a:spcBef>
              <a:spcAft>
                <a:spcPts val="0"/>
              </a:spcAft>
              <a:buSzPct val="181818"/>
              <a:buFont typeface="Arial"/>
              <a:buChar char="•"/>
            </a:pPr>
            <a:r>
              <a:rPr lang="en-US" sz="2400">
                <a:latin typeface="Arial"/>
                <a:ea typeface="Arial"/>
                <a:cs typeface="Arial"/>
                <a:sym typeface="Arial"/>
              </a:rPr>
              <a:t>Also checks for duplicate email and username.</a:t>
            </a:r>
            <a:br>
              <a:rPr lang="en-US" sz="2400">
                <a:latin typeface="Arial"/>
                <a:ea typeface="Arial"/>
                <a:cs typeface="Arial"/>
                <a:sym typeface="Arial"/>
              </a:rPr>
            </a:br>
            <a:endParaRPr sz="2400">
              <a:latin typeface="Arial"/>
              <a:ea typeface="Arial"/>
              <a:cs typeface="Arial"/>
              <a:sym typeface="Arial"/>
            </a:endParaRPr>
          </a:p>
          <a:p>
            <a:pPr indent="0" lvl="0" marL="0" rtl="0" algn="l">
              <a:spcBef>
                <a:spcPts val="1000"/>
              </a:spcBef>
              <a:spcAft>
                <a:spcPts val="0"/>
              </a:spcAft>
              <a:buClr>
                <a:schemeClr val="dk1"/>
              </a:buClr>
              <a:buSzPct val="83333"/>
              <a:buNone/>
            </a:pPr>
            <a:r>
              <a:rPr lang="en-US" sz="2400">
                <a:latin typeface="Arial"/>
                <a:ea typeface="Arial"/>
                <a:cs typeface="Arial"/>
                <a:sym typeface="Arial"/>
              </a:rPr>
              <a:t>Value:</a:t>
            </a:r>
            <a:endParaRPr sz="2400">
              <a:latin typeface="Arial"/>
              <a:ea typeface="Arial"/>
              <a:cs typeface="Arial"/>
              <a:sym typeface="Arial"/>
            </a:endParaRPr>
          </a:p>
          <a:p>
            <a:pPr indent="-381000" lvl="0" marL="457200" rtl="0" algn="l">
              <a:spcBef>
                <a:spcPts val="1000"/>
              </a:spcBef>
              <a:spcAft>
                <a:spcPts val="0"/>
              </a:spcAft>
              <a:buSzPct val="181818"/>
              <a:buFont typeface="Arial"/>
              <a:buChar char="•"/>
            </a:pPr>
            <a:br>
              <a:rPr lang="en-US" sz="2400">
                <a:latin typeface="Arial"/>
                <a:ea typeface="Arial"/>
                <a:cs typeface="Arial"/>
                <a:sym typeface="Arial"/>
              </a:rPr>
            </a:br>
            <a:r>
              <a:rPr lang="en-US" sz="2400">
                <a:latin typeface="Arial"/>
                <a:ea typeface="Arial"/>
                <a:cs typeface="Arial"/>
                <a:sym typeface="Arial"/>
              </a:rPr>
              <a:t>Multiple Users can sign up.</a:t>
            </a:r>
            <a:endParaRPr sz="2400">
              <a:latin typeface="Arial"/>
              <a:ea typeface="Arial"/>
              <a:cs typeface="Arial"/>
              <a:sym typeface="Arial"/>
            </a:endParaRPr>
          </a:p>
          <a:p>
            <a:pPr indent="-381000" lvl="0" marL="457200" rtl="0" algn="l">
              <a:spcBef>
                <a:spcPts val="0"/>
              </a:spcBef>
              <a:spcAft>
                <a:spcPts val="0"/>
              </a:spcAft>
              <a:buSzPct val="181818"/>
              <a:buFont typeface="Arial"/>
              <a:buChar char="•"/>
            </a:pPr>
            <a:r>
              <a:rPr lang="en-US" sz="2400">
                <a:latin typeface="Arial"/>
                <a:ea typeface="Arial"/>
                <a:cs typeface="Arial"/>
                <a:sym typeface="Arial"/>
              </a:rPr>
              <a:t>The more the users the better it is for the business.</a:t>
            </a:r>
            <a:endParaRPr sz="2400">
              <a:latin typeface="Arial"/>
              <a:ea typeface="Arial"/>
              <a:cs typeface="Arial"/>
              <a:sym typeface="Arial"/>
            </a:endParaRPr>
          </a:p>
          <a:p>
            <a:pPr indent="0" lvl="0" marL="0" rtl="0" algn="l">
              <a:spcBef>
                <a:spcPts val="1000"/>
              </a:spcBef>
              <a:spcAft>
                <a:spcPts val="0"/>
              </a:spcAft>
              <a:buClr>
                <a:schemeClr val="dk1"/>
              </a:buClr>
              <a:buSzPct val="83333"/>
              <a:buNone/>
            </a:pPr>
            <a:r>
              <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ct val="212121"/>
              <a:buNone/>
            </a:pPr>
            <a:r>
              <a:rPr b="1" lang="en-US">
                <a:latin typeface="Arial"/>
                <a:ea typeface="Arial"/>
                <a:cs typeface="Arial"/>
                <a:sym typeface="Arial"/>
              </a:rPr>
              <a:t>Completed by : </a:t>
            </a:r>
            <a:r>
              <a:rPr b="1" i="0" lang="en-US">
                <a:latin typeface="Arial"/>
                <a:ea typeface="Arial"/>
                <a:cs typeface="Arial"/>
                <a:sym typeface="Arial"/>
              </a:rPr>
              <a:t>November 11,2023 (including unit testing)</a:t>
            </a:r>
            <a:endParaRPr>
              <a:latin typeface="Arial"/>
              <a:ea typeface="Arial"/>
              <a:cs typeface="Arial"/>
              <a:sym typeface="Arial"/>
            </a:endParaRPr>
          </a:p>
        </p:txBody>
      </p:sp>
      <p:sp>
        <p:nvSpPr>
          <p:cNvPr id="221" name="Google Shape;221;p30"/>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 4: </a:t>
            </a:r>
            <a:r>
              <a:rPr b="1" lang="en-US" sz="4400"/>
              <a:t>Image Upload/Download for Wiki</a:t>
            </a:r>
            <a:endParaRPr b="1"/>
          </a:p>
        </p:txBody>
      </p:sp>
      <p:sp>
        <p:nvSpPr>
          <p:cNvPr id="227" name="Google Shape;227;p31"/>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sz="2400"/>
              <a:t>Developer: </a:t>
            </a:r>
            <a:r>
              <a:rPr i="1" lang="en-US" sz="2400"/>
              <a:t>Aryan Tandon</a:t>
            </a:r>
            <a:endParaRPr i="1" sz="2400"/>
          </a:p>
          <a:p>
            <a:pPr indent="0" lvl="0" marL="0" rtl="0" algn="l">
              <a:lnSpc>
                <a:spcPct val="90000"/>
              </a:lnSpc>
              <a:spcBef>
                <a:spcPts val="0"/>
              </a:spcBef>
              <a:spcAft>
                <a:spcPts val="0"/>
              </a:spcAft>
              <a:buClr>
                <a:schemeClr val="dk1"/>
              </a:buClr>
              <a:buSzPct val="100000"/>
              <a:buNone/>
            </a:pPr>
            <a:r>
              <a:t/>
            </a:r>
            <a:endParaRPr i="1" sz="2400"/>
          </a:p>
          <a:p>
            <a:pPr indent="0" lvl="0" marL="0" rtl="0" algn="l">
              <a:lnSpc>
                <a:spcPct val="90000"/>
              </a:lnSpc>
              <a:spcBef>
                <a:spcPts val="1000"/>
              </a:spcBef>
              <a:spcAft>
                <a:spcPts val="0"/>
              </a:spcAft>
              <a:buClr>
                <a:schemeClr val="dk1"/>
              </a:buClr>
              <a:buSzPct val="100000"/>
              <a:buNone/>
            </a:pPr>
            <a:r>
              <a:rPr lang="en-US" sz="2400"/>
              <a:t>Description:</a:t>
            </a:r>
            <a:endParaRPr sz="2400"/>
          </a:p>
          <a:p>
            <a:pPr indent="-369570" lvl="0" marL="457200" rtl="0" algn="l">
              <a:spcBef>
                <a:spcPts val="1000"/>
              </a:spcBef>
              <a:spcAft>
                <a:spcPts val="0"/>
              </a:spcAft>
              <a:buSzPct val="100000"/>
              <a:buChar char="•"/>
            </a:pPr>
            <a:r>
              <a:rPr lang="en-US" sz="2400"/>
              <a:t>Users can upload images by clicking a upload image button.</a:t>
            </a:r>
            <a:endParaRPr sz="2400"/>
          </a:p>
          <a:p>
            <a:pPr indent="-369570" lvl="0" marL="457200" rtl="0" algn="l">
              <a:spcBef>
                <a:spcPts val="0"/>
              </a:spcBef>
              <a:spcAft>
                <a:spcPts val="0"/>
              </a:spcAft>
              <a:buSzPct val="100000"/>
              <a:buChar char="•"/>
            </a:pPr>
            <a:r>
              <a:rPr lang="en-US" sz="2400"/>
              <a:t>Clicking the button opens the local file explorer through which we can choose an image.</a:t>
            </a:r>
            <a:endParaRPr sz="2400"/>
          </a:p>
          <a:p>
            <a:pPr indent="-369570" lvl="0" marL="457200" rtl="0" algn="l">
              <a:spcBef>
                <a:spcPts val="0"/>
              </a:spcBef>
              <a:spcAft>
                <a:spcPts val="0"/>
              </a:spcAft>
              <a:buSzPct val="100000"/>
              <a:buChar char="•"/>
            </a:pPr>
            <a:r>
              <a:rPr lang="en-US" sz="2400"/>
              <a:t>Users can also download images by clicking the download image button.</a:t>
            </a:r>
            <a:endParaRPr sz="2400"/>
          </a:p>
          <a:p>
            <a:pPr indent="-369570" lvl="0" marL="457200" rtl="0" algn="l">
              <a:spcBef>
                <a:spcPts val="0"/>
              </a:spcBef>
              <a:spcAft>
                <a:spcPts val="0"/>
              </a:spcAft>
              <a:buSzPct val="100000"/>
              <a:buChar char="•"/>
            </a:pPr>
            <a:r>
              <a:rPr lang="en-US" sz="2400"/>
              <a:t>Clicking the download button downloads the profile image to the local machine.</a:t>
            </a:r>
            <a:endParaRPr sz="2400"/>
          </a:p>
          <a:p>
            <a:pPr indent="0" lvl="0" marL="0" rtl="0" algn="l">
              <a:spcBef>
                <a:spcPts val="1000"/>
              </a:spcBef>
              <a:spcAft>
                <a:spcPts val="0"/>
              </a:spcAft>
              <a:buClr>
                <a:schemeClr val="dk1"/>
              </a:buClr>
              <a:buSzPct val="45833"/>
              <a:buFont typeface="Arial"/>
              <a:buNone/>
            </a:pPr>
            <a:r>
              <a:t/>
            </a:r>
            <a:endParaRPr sz="2400"/>
          </a:p>
          <a:p>
            <a:pPr indent="0" lvl="0" marL="0" rtl="0" algn="l">
              <a:lnSpc>
                <a:spcPct val="90000"/>
              </a:lnSpc>
              <a:spcBef>
                <a:spcPts val="1000"/>
              </a:spcBef>
              <a:spcAft>
                <a:spcPts val="0"/>
              </a:spcAft>
              <a:buClr>
                <a:schemeClr val="dk1"/>
              </a:buClr>
              <a:buSzPct val="100000"/>
              <a:buNone/>
            </a:pPr>
            <a:r>
              <a:rPr lang="en-US" sz="2400"/>
              <a:t>Value:</a:t>
            </a:r>
            <a:endParaRPr sz="2400"/>
          </a:p>
          <a:p>
            <a:pPr indent="-369570" lvl="0" marL="457200" rtl="0" algn="l">
              <a:spcBef>
                <a:spcPts val="1000"/>
              </a:spcBef>
              <a:spcAft>
                <a:spcPts val="0"/>
              </a:spcAft>
              <a:buSzPct val="100000"/>
              <a:buChar char="•"/>
            </a:pPr>
            <a:r>
              <a:rPr lang="en-US" sz="2400"/>
              <a:t>Users can add visual informations making the wiki pages more dynamic.</a:t>
            </a:r>
            <a:endParaRPr sz="2400"/>
          </a:p>
          <a:p>
            <a:pPr indent="0" lvl="0" marL="0" rtl="0" algn="l">
              <a:spcBef>
                <a:spcPts val="1000"/>
              </a:spcBef>
              <a:spcAft>
                <a:spcPts val="0"/>
              </a:spcAft>
              <a:buClr>
                <a:schemeClr val="dk1"/>
              </a:buClr>
              <a:buSzPct val="45833"/>
              <a:buNone/>
            </a:pPr>
            <a:r>
              <a:t/>
            </a:r>
            <a:endParaRPr sz="2400"/>
          </a:p>
          <a:p>
            <a:pPr indent="0" lvl="0" marL="0" rtl="0" algn="l">
              <a:lnSpc>
                <a:spcPct val="90000"/>
              </a:lnSpc>
              <a:spcBef>
                <a:spcPts val="1000"/>
              </a:spcBef>
              <a:spcAft>
                <a:spcPts val="0"/>
              </a:spcAft>
              <a:buClr>
                <a:schemeClr val="dk1"/>
              </a:buClr>
              <a:buSzPct val="100000"/>
              <a:buNone/>
            </a:pPr>
            <a:r>
              <a:rPr b="1" lang="en-US" sz="2400">
                <a:latin typeface="Arial"/>
                <a:ea typeface="Arial"/>
                <a:cs typeface="Arial"/>
                <a:sym typeface="Arial"/>
              </a:rPr>
              <a:t>Completed by : </a:t>
            </a:r>
            <a:r>
              <a:rPr b="1" i="0" lang="en-US" sz="2400">
                <a:latin typeface="Arial"/>
                <a:ea typeface="Arial"/>
                <a:cs typeface="Arial"/>
                <a:sym typeface="Arial"/>
              </a:rPr>
              <a:t>November 25,2023 (including unit testing)</a:t>
            </a:r>
            <a:endParaRPr sz="2400"/>
          </a:p>
        </p:txBody>
      </p:sp>
      <p:sp>
        <p:nvSpPr>
          <p:cNvPr id="228" name="Google Shape;228;p31"/>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Numbers for Features</a:t>
            </a:r>
            <a:endParaRPr/>
          </a:p>
        </p:txBody>
      </p:sp>
      <p:sp>
        <p:nvSpPr>
          <p:cNvPr id="234" name="Google Shape;234;p32"/>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1000"/>
              </a:spcBef>
              <a:spcAft>
                <a:spcPts val="0"/>
              </a:spcAft>
              <a:buClr>
                <a:schemeClr val="dk1"/>
              </a:buClr>
              <a:buSzPct val="126126"/>
              <a:buChar char="•"/>
            </a:pPr>
            <a:r>
              <a:rPr lang="en-US"/>
              <a:t>User Registration</a:t>
            </a:r>
            <a:endParaRPr/>
          </a:p>
          <a:p>
            <a:pPr indent="0" lvl="0" marL="685800" rtl="0" algn="l">
              <a:lnSpc>
                <a:spcPct val="90000"/>
              </a:lnSpc>
              <a:spcBef>
                <a:spcPts val="1000"/>
              </a:spcBef>
              <a:spcAft>
                <a:spcPts val="0"/>
              </a:spcAft>
              <a:buSzPct val="145000"/>
              <a:buNone/>
            </a:pPr>
            <a:r>
              <a:rPr lang="en-US"/>
              <a:t>Requirements:1</a:t>
            </a:r>
            <a:endParaRPr/>
          </a:p>
          <a:p>
            <a:pPr indent="0" lvl="0" marL="685800" rtl="0" algn="l">
              <a:lnSpc>
                <a:spcPct val="90000"/>
              </a:lnSpc>
              <a:spcBef>
                <a:spcPts val="1000"/>
              </a:spcBef>
              <a:spcAft>
                <a:spcPts val="0"/>
              </a:spcAft>
              <a:buSzPct val="145000"/>
              <a:buNone/>
            </a:pPr>
            <a:r>
              <a:rPr lang="en-US"/>
              <a:t>Sub-Requirements: 5</a:t>
            </a:r>
            <a:endParaRPr/>
          </a:p>
          <a:p>
            <a:pPr indent="0" lvl="0" marL="685800" rtl="0" algn="l">
              <a:lnSpc>
                <a:spcPct val="90000"/>
              </a:lnSpc>
              <a:spcBef>
                <a:spcPts val="1000"/>
              </a:spcBef>
              <a:spcAft>
                <a:spcPts val="0"/>
              </a:spcAft>
              <a:buSzPct val="145000"/>
              <a:buNone/>
            </a:pPr>
            <a:r>
              <a:rPr lang="en-US"/>
              <a:t>Test Cases: 4</a:t>
            </a:r>
            <a:endParaRPr/>
          </a:p>
          <a:p>
            <a:pPr indent="-228600" lvl="0" marL="228600" rtl="0" algn="l">
              <a:spcBef>
                <a:spcPts val="1000"/>
              </a:spcBef>
              <a:spcAft>
                <a:spcPts val="0"/>
              </a:spcAft>
              <a:buSzPct val="126126"/>
              <a:buChar char="•"/>
            </a:pPr>
            <a:r>
              <a:rPr lang="en-US"/>
              <a:t>Upload and Download Images</a:t>
            </a:r>
            <a:endParaRPr/>
          </a:p>
          <a:p>
            <a:pPr indent="0" lvl="0" marL="0" rtl="0" algn="l">
              <a:spcBef>
                <a:spcPts val="1000"/>
              </a:spcBef>
              <a:spcAft>
                <a:spcPts val="0"/>
              </a:spcAft>
              <a:buSzPct val="145000"/>
              <a:buNone/>
            </a:pPr>
            <a:r>
              <a:rPr lang="en-US"/>
              <a:t>	  Requirements: 1</a:t>
            </a:r>
            <a:endParaRPr/>
          </a:p>
          <a:p>
            <a:pPr indent="0" lvl="0" marL="0" rtl="0" algn="l">
              <a:spcBef>
                <a:spcPts val="1000"/>
              </a:spcBef>
              <a:spcAft>
                <a:spcPts val="0"/>
              </a:spcAft>
              <a:buSzPct val="145000"/>
              <a:buNone/>
            </a:pPr>
            <a:r>
              <a:rPr lang="en-US"/>
              <a:t>	  Sub-Requirements: 5</a:t>
            </a:r>
            <a:endParaRPr/>
          </a:p>
          <a:p>
            <a:pPr indent="0" lvl="0" marL="0" rtl="0" algn="l">
              <a:spcBef>
                <a:spcPts val="1000"/>
              </a:spcBef>
              <a:spcAft>
                <a:spcPts val="0"/>
              </a:spcAft>
              <a:buSzPct val="145000"/>
              <a:buNone/>
            </a:pPr>
            <a:r>
              <a:rPr lang="en-US"/>
              <a:t> 	  Test Cases: 6		</a:t>
            </a:r>
            <a:endParaRPr/>
          </a:p>
        </p:txBody>
      </p:sp>
      <p:sp>
        <p:nvSpPr>
          <p:cNvPr id="235" name="Google Shape;235;p32"/>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 5: </a:t>
            </a:r>
            <a:r>
              <a:rPr lang="en-US" sz="4400"/>
              <a:t>Multi-Language Wiki-Page Translation</a:t>
            </a:r>
            <a:endParaRPr b="1"/>
          </a:p>
        </p:txBody>
      </p:sp>
      <p:sp>
        <p:nvSpPr>
          <p:cNvPr id="241" name="Google Shape;241;p33"/>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b="0" i="0" lang="en-US" sz="2400">
                <a:latin typeface="Arial"/>
                <a:ea typeface="Arial"/>
                <a:cs typeface="Arial"/>
                <a:sym typeface="Arial"/>
              </a:rPr>
              <a:t>Developer: </a:t>
            </a:r>
            <a:r>
              <a:rPr lang="en-US" sz="2000"/>
              <a:t>Lulseged Admasu </a:t>
            </a:r>
            <a:endParaRPr b="0" i="0"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b="0" i="0" lang="en-US" sz="2400">
                <a:latin typeface="Arial"/>
                <a:ea typeface="Arial"/>
                <a:cs typeface="Arial"/>
                <a:sym typeface="Arial"/>
              </a:rPr>
              <a:t>Description: </a:t>
            </a:r>
            <a:r>
              <a:rPr lang="en-US" sz="1800">
                <a:latin typeface="Arial"/>
                <a:ea typeface="Arial"/>
                <a:cs typeface="Arial"/>
                <a:sym typeface="Arial"/>
              </a:rPr>
              <a:t>Users can select what language to view the page in. There will be a dropdown provided for them to select a language, on language select event the page will update the content(Title, tags and content) to their language of choice.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b="0" i="0" lang="en-US" sz="2400">
                <a:latin typeface="Arial"/>
                <a:ea typeface="Arial"/>
                <a:cs typeface="Arial"/>
                <a:sym typeface="Arial"/>
              </a:rPr>
              <a:t>Value: </a:t>
            </a:r>
            <a:r>
              <a:rPr lang="en-US" sz="1800">
                <a:latin typeface="Arial"/>
                <a:ea typeface="Arial"/>
                <a:cs typeface="Arial"/>
                <a:sym typeface="Arial"/>
              </a:rPr>
              <a:t>By including a language translation feature we enable people to be able to view the page in their native language. This makes our site accessible to many more people.</a:t>
            </a:r>
            <a:endParaRPr sz="1800"/>
          </a:p>
          <a:p>
            <a:pPr indent="0" lvl="0" marL="0" rtl="0" algn="l">
              <a:lnSpc>
                <a:spcPct val="90000"/>
              </a:lnSpc>
              <a:spcBef>
                <a:spcPts val="1000"/>
              </a:spcBef>
              <a:spcAft>
                <a:spcPts val="0"/>
              </a:spcAft>
              <a:buClr>
                <a:schemeClr val="dk1"/>
              </a:buClr>
              <a:buSzPts val="2800"/>
              <a:buNone/>
            </a:pPr>
            <a:r>
              <a:rPr b="1" lang="en-US">
                <a:latin typeface="Arial"/>
                <a:ea typeface="Arial"/>
                <a:cs typeface="Arial"/>
                <a:sym typeface="Arial"/>
              </a:rPr>
              <a:t>Completed by : </a:t>
            </a:r>
            <a:r>
              <a:rPr b="1" i="0" lang="en-US">
                <a:latin typeface="Arial"/>
                <a:ea typeface="Arial"/>
                <a:cs typeface="Arial"/>
                <a:sym typeface="Arial"/>
              </a:rPr>
              <a:t>November </a:t>
            </a:r>
            <a:r>
              <a:rPr b="1" lang="en-US">
                <a:latin typeface="Arial"/>
                <a:ea typeface="Arial"/>
                <a:cs typeface="Arial"/>
                <a:sym typeface="Arial"/>
              </a:rPr>
              <a:t>25</a:t>
            </a:r>
            <a:r>
              <a:rPr b="1" i="0" lang="en-US">
                <a:latin typeface="Arial"/>
                <a:ea typeface="Arial"/>
                <a:cs typeface="Arial"/>
                <a:sym typeface="Arial"/>
              </a:rPr>
              <a:t>,2023 (including unit testing)</a:t>
            </a:r>
            <a:endParaRPr/>
          </a:p>
          <a:p>
            <a:pPr indent="0" lvl="1" marL="457200" rtl="0" algn="l">
              <a:lnSpc>
                <a:spcPct val="90000"/>
              </a:lnSpc>
              <a:spcBef>
                <a:spcPts val="500"/>
              </a:spcBef>
              <a:spcAft>
                <a:spcPts val="0"/>
              </a:spcAft>
              <a:buClr>
                <a:schemeClr val="dk1"/>
              </a:buClr>
              <a:buSzPts val="2400"/>
              <a:buNone/>
            </a:pPr>
            <a:br>
              <a:rPr lang="en-US"/>
            </a:br>
            <a:endParaRPr>
              <a:latin typeface="Arial"/>
              <a:ea typeface="Arial"/>
              <a:cs typeface="Arial"/>
              <a:sym typeface="Arial"/>
            </a:endParaRPr>
          </a:p>
        </p:txBody>
      </p:sp>
      <p:sp>
        <p:nvSpPr>
          <p:cNvPr id="242" name="Google Shape;242;p3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 6: </a:t>
            </a:r>
            <a:r>
              <a:rPr lang="en-US" sz="4400"/>
              <a:t>Auto-Save on Edit/Create Page</a:t>
            </a:r>
            <a:endParaRPr b="1"/>
          </a:p>
        </p:txBody>
      </p:sp>
      <p:sp>
        <p:nvSpPr>
          <p:cNvPr id="248" name="Google Shape;248;p34"/>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Developer: </a:t>
            </a:r>
            <a:r>
              <a:rPr lang="en-US" sz="2000"/>
              <a:t>Lulseged Admasu </a:t>
            </a:r>
            <a:endParaRPr sz="2400"/>
          </a:p>
          <a:p>
            <a:pPr indent="0" lvl="0" marL="0" rtl="0" algn="l">
              <a:lnSpc>
                <a:spcPct val="90000"/>
              </a:lnSpc>
              <a:spcBef>
                <a:spcPts val="1000"/>
              </a:spcBef>
              <a:spcAft>
                <a:spcPts val="0"/>
              </a:spcAft>
              <a:buClr>
                <a:schemeClr val="dk1"/>
              </a:buClr>
              <a:buSzPts val="2400"/>
              <a:buNone/>
            </a:pPr>
            <a:r>
              <a:rPr lang="en-US" sz="2400"/>
              <a:t>Description: </a:t>
            </a:r>
            <a:r>
              <a:rPr lang="en-US" sz="1800"/>
              <a:t>When users are editing a page and they accidentally close their tab, the content is saved for them already. This happens when they are on edit mode. When users are on create mode, they will be asked to confirm that they want to exit the site. </a:t>
            </a:r>
            <a:endParaRPr sz="1800"/>
          </a:p>
          <a:p>
            <a:pPr indent="0" lvl="0" marL="0" rtl="0" algn="l">
              <a:lnSpc>
                <a:spcPct val="90000"/>
              </a:lnSpc>
              <a:spcBef>
                <a:spcPts val="1000"/>
              </a:spcBef>
              <a:spcAft>
                <a:spcPts val="0"/>
              </a:spcAft>
              <a:buClr>
                <a:schemeClr val="dk1"/>
              </a:buClr>
              <a:buSzPts val="2400"/>
              <a:buNone/>
            </a:pPr>
            <a:r>
              <a:rPr lang="en-US" sz="2400"/>
              <a:t>Value: </a:t>
            </a:r>
            <a:r>
              <a:rPr lang="en-US" sz="1800"/>
              <a:t>This ensures that user’s data is not lost when they are creating a page and an easy way to save their content when they are editing it.</a:t>
            </a:r>
            <a:endParaRPr sz="1800"/>
          </a:p>
          <a:p>
            <a:pPr indent="0" lvl="0" marL="0" rtl="0" algn="l">
              <a:lnSpc>
                <a:spcPct val="90000"/>
              </a:lnSpc>
              <a:spcBef>
                <a:spcPts val="1000"/>
              </a:spcBef>
              <a:spcAft>
                <a:spcPts val="0"/>
              </a:spcAft>
              <a:buClr>
                <a:schemeClr val="dk1"/>
              </a:buClr>
              <a:buSzPts val="2400"/>
              <a:buNone/>
            </a:pPr>
            <a:r>
              <a:t/>
            </a:r>
            <a:endParaRPr b="1"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b="1" lang="en-US" sz="2400">
                <a:latin typeface="Arial"/>
                <a:ea typeface="Arial"/>
                <a:cs typeface="Arial"/>
                <a:sym typeface="Arial"/>
              </a:rPr>
              <a:t>Completed by : </a:t>
            </a:r>
            <a:r>
              <a:rPr b="1" i="0" lang="en-US" sz="2400">
                <a:latin typeface="Arial"/>
                <a:ea typeface="Arial"/>
                <a:cs typeface="Arial"/>
                <a:sym typeface="Arial"/>
              </a:rPr>
              <a:t>November 25,2023 (including unit testing)</a:t>
            </a:r>
            <a:endParaRPr/>
          </a:p>
          <a:p>
            <a:pPr indent="0" lvl="0" marL="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
        <p:nvSpPr>
          <p:cNvPr id="249" name="Google Shape;249;p34"/>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info like tests technologies libraries </a:t>
            </a:r>
            <a:endParaRPr/>
          </a:p>
        </p:txBody>
      </p:sp>
      <p:sp>
        <p:nvSpPr>
          <p:cNvPr id="255" name="Google Shape;255;p35"/>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26126"/>
              <a:buChar char="•"/>
            </a:pPr>
            <a:r>
              <a:rPr lang="en-US"/>
              <a:t>Multi-language Wiki-Page Translation</a:t>
            </a:r>
            <a:endParaRPr/>
          </a:p>
          <a:p>
            <a:pPr indent="-228600" lvl="1" marL="685800" rtl="0" algn="l">
              <a:spcBef>
                <a:spcPts val="0"/>
              </a:spcBef>
              <a:spcAft>
                <a:spcPts val="0"/>
              </a:spcAft>
              <a:buSzPct val="97297"/>
              <a:buChar char="•"/>
            </a:pPr>
            <a:r>
              <a:rPr lang="en-US"/>
              <a:t>Requirements:1</a:t>
            </a:r>
            <a:endParaRPr/>
          </a:p>
          <a:p>
            <a:pPr indent="-228600" lvl="1" marL="685800" rtl="0" algn="l">
              <a:spcBef>
                <a:spcPts val="0"/>
              </a:spcBef>
              <a:spcAft>
                <a:spcPts val="0"/>
              </a:spcAft>
              <a:buSzPct val="97297"/>
              <a:buChar char="•"/>
            </a:pPr>
            <a:r>
              <a:rPr lang="en-US"/>
              <a:t>Sub-Requirements: 3</a:t>
            </a:r>
            <a:endParaRPr/>
          </a:p>
          <a:p>
            <a:pPr indent="-228600" lvl="1" marL="685800" rtl="0" algn="l">
              <a:spcBef>
                <a:spcPts val="0"/>
              </a:spcBef>
              <a:spcAft>
                <a:spcPts val="0"/>
              </a:spcAft>
              <a:buSzPct val="97297"/>
              <a:buChar char="•"/>
            </a:pPr>
            <a:r>
              <a:rPr lang="en-US"/>
              <a:t>Test Cases: 3</a:t>
            </a:r>
            <a:endParaRPr/>
          </a:p>
          <a:p>
            <a:pPr indent="-228600" lvl="0" marL="228600" rtl="0" algn="l">
              <a:spcBef>
                <a:spcPts val="1000"/>
              </a:spcBef>
              <a:spcAft>
                <a:spcPts val="0"/>
              </a:spcAft>
              <a:buSzPct val="126126"/>
              <a:buChar char="•"/>
            </a:pPr>
            <a:r>
              <a:rPr lang="en-US"/>
              <a:t>Auto-Save on Edit/Create Page</a:t>
            </a:r>
            <a:endParaRPr/>
          </a:p>
          <a:p>
            <a:pPr indent="-228600" lvl="1" marL="685800" rtl="0" algn="l">
              <a:spcBef>
                <a:spcPts val="0"/>
              </a:spcBef>
              <a:spcAft>
                <a:spcPts val="0"/>
              </a:spcAft>
              <a:buSzPct val="97297"/>
              <a:buChar char="•"/>
            </a:pPr>
            <a:r>
              <a:rPr lang="en-US"/>
              <a:t>Requirements:1</a:t>
            </a:r>
            <a:endParaRPr/>
          </a:p>
          <a:p>
            <a:pPr indent="-228600" lvl="1" marL="685800" rtl="0" algn="l">
              <a:spcBef>
                <a:spcPts val="0"/>
              </a:spcBef>
              <a:spcAft>
                <a:spcPts val="0"/>
              </a:spcAft>
              <a:buSzPct val="97297"/>
              <a:buChar char="•"/>
            </a:pPr>
            <a:r>
              <a:rPr lang="en-US"/>
              <a:t>Sub-Requirements: 2</a:t>
            </a:r>
            <a:endParaRPr/>
          </a:p>
          <a:p>
            <a:pPr indent="-228600" lvl="1" marL="685800" rtl="0" algn="l">
              <a:spcBef>
                <a:spcPts val="0"/>
              </a:spcBef>
              <a:spcAft>
                <a:spcPts val="0"/>
              </a:spcAft>
              <a:buSzPct val="97297"/>
              <a:buChar char="•"/>
            </a:pPr>
            <a:r>
              <a:rPr lang="en-US"/>
              <a:t>Test Cases: 8</a:t>
            </a:r>
            <a:endParaRPr/>
          </a:p>
          <a:p>
            <a:pPr indent="-228600" lvl="0" marL="228600" rtl="0" algn="l">
              <a:lnSpc>
                <a:spcPct val="90000"/>
              </a:lnSpc>
              <a:spcBef>
                <a:spcPts val="1000"/>
              </a:spcBef>
              <a:spcAft>
                <a:spcPts val="0"/>
              </a:spcAft>
              <a:buClr>
                <a:schemeClr val="dk1"/>
              </a:buClr>
              <a:buSzPct val="126126"/>
              <a:buChar char="•"/>
            </a:pPr>
            <a:r>
              <a:rPr lang="en-US"/>
              <a:t>Technologies used </a:t>
            </a:r>
            <a:endParaRPr/>
          </a:p>
          <a:p>
            <a:pPr indent="-228600" lvl="1" marL="685800" rtl="0" algn="l">
              <a:lnSpc>
                <a:spcPct val="90000"/>
              </a:lnSpc>
              <a:spcBef>
                <a:spcPts val="1000"/>
              </a:spcBef>
              <a:spcAft>
                <a:spcPts val="0"/>
              </a:spcAft>
              <a:buSzPct val="97297"/>
              <a:buChar char="•"/>
            </a:pPr>
            <a:r>
              <a:rPr lang="en-US"/>
              <a:t>GoogleTrans library for translation</a:t>
            </a:r>
            <a:endParaRPr/>
          </a:p>
        </p:txBody>
      </p:sp>
      <p:sp>
        <p:nvSpPr>
          <p:cNvPr id="256" name="Google Shape;256;p3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Timeline</a:t>
            </a:r>
            <a:endParaRPr/>
          </a:p>
        </p:txBody>
      </p:sp>
      <p:sp>
        <p:nvSpPr>
          <p:cNvPr id="262" name="Google Shape;262;p36"/>
          <p:cNvSpPr txBox="1"/>
          <p:nvPr>
            <p:ph idx="1" type="body"/>
          </p:nvPr>
        </p:nvSpPr>
        <p:spPr>
          <a:xfrm>
            <a:off x="1484310" y="2019299"/>
            <a:ext cx="10018713" cy="31242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i="0" lang="en-US" sz="1600">
                <a:latin typeface="Arial"/>
                <a:ea typeface="Arial"/>
                <a:cs typeface="Arial"/>
                <a:sym typeface="Arial"/>
              </a:rPr>
              <a:t>Milestone 2</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Deadline: November 11,2023</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Description &amp; Goal: Completion of the three Feature(first feature of each developer), including unit testing.</a:t>
            </a:r>
            <a:endParaRPr sz="1600"/>
          </a:p>
          <a:p>
            <a:pPr indent="0" lvl="0" marL="0" rtl="0" algn="l">
              <a:lnSpc>
                <a:spcPct val="90000"/>
              </a:lnSpc>
              <a:spcBef>
                <a:spcPts val="1000"/>
              </a:spcBef>
              <a:spcAft>
                <a:spcPts val="0"/>
              </a:spcAft>
              <a:buClr>
                <a:schemeClr val="dk1"/>
              </a:buClr>
              <a:buSzPts val="1600"/>
              <a:buNone/>
            </a:pPr>
            <a:r>
              <a:rPr b="1" i="0" lang="en-US" sz="1600">
                <a:latin typeface="Arial"/>
                <a:ea typeface="Arial"/>
                <a:cs typeface="Arial"/>
                <a:sym typeface="Arial"/>
              </a:rPr>
              <a:t>Milestone 3</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Deadline: November 20,2023</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Description &amp; Goal: Completion of the First Integration and Regression Tests of initial feature.</a:t>
            </a:r>
            <a:endParaRPr sz="1600"/>
          </a:p>
          <a:p>
            <a:pPr indent="0" lvl="0" marL="0" rtl="0" algn="l">
              <a:lnSpc>
                <a:spcPct val="90000"/>
              </a:lnSpc>
              <a:spcBef>
                <a:spcPts val="1000"/>
              </a:spcBef>
              <a:spcAft>
                <a:spcPts val="0"/>
              </a:spcAft>
              <a:buClr>
                <a:schemeClr val="dk1"/>
              </a:buClr>
              <a:buSzPts val="1600"/>
              <a:buNone/>
            </a:pPr>
            <a:r>
              <a:rPr b="1" i="0" lang="en-US" sz="1600">
                <a:latin typeface="Arial"/>
                <a:ea typeface="Arial"/>
                <a:cs typeface="Arial"/>
                <a:sym typeface="Arial"/>
              </a:rPr>
              <a:t>Milestone 4</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Deadline: November 25,2023</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Description &amp; Goal: Completion of All Features(first feature of each developer), including unit tests</a:t>
            </a:r>
            <a:endParaRPr sz="1600"/>
          </a:p>
          <a:p>
            <a:pPr indent="0" lvl="0" marL="0" rtl="0" algn="l">
              <a:lnSpc>
                <a:spcPct val="90000"/>
              </a:lnSpc>
              <a:spcBef>
                <a:spcPts val="1000"/>
              </a:spcBef>
              <a:spcAft>
                <a:spcPts val="0"/>
              </a:spcAft>
              <a:buClr>
                <a:schemeClr val="dk1"/>
              </a:buClr>
              <a:buSzPts val="1600"/>
              <a:buNone/>
            </a:pPr>
            <a:r>
              <a:rPr b="1" i="0" lang="en-US" sz="1600">
                <a:latin typeface="Arial"/>
                <a:ea typeface="Arial"/>
                <a:cs typeface="Arial"/>
                <a:sym typeface="Arial"/>
              </a:rPr>
              <a:t>Milestone 5</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Deadline: November 29,2023</a:t>
            </a:r>
            <a:endParaRPr sz="1600"/>
          </a:p>
          <a:p>
            <a:pPr indent="-228600" lvl="0" marL="228600" rtl="0" algn="l">
              <a:lnSpc>
                <a:spcPct val="90000"/>
              </a:lnSpc>
              <a:spcBef>
                <a:spcPts val="1000"/>
              </a:spcBef>
              <a:spcAft>
                <a:spcPts val="0"/>
              </a:spcAft>
              <a:buClr>
                <a:schemeClr val="dk1"/>
              </a:buClr>
              <a:buSzPts val="1600"/>
              <a:buChar char="•"/>
            </a:pPr>
            <a:r>
              <a:rPr i="0" lang="en-US" sz="1600">
                <a:latin typeface="Arial"/>
                <a:ea typeface="Arial"/>
                <a:cs typeface="Arial"/>
                <a:sym typeface="Arial"/>
              </a:rPr>
              <a:t>Description &amp; Goal: Completion of the Final Integration and Regression Tests of initial feature.</a:t>
            </a:r>
            <a:endParaRPr sz="1600"/>
          </a:p>
        </p:txBody>
      </p:sp>
      <p:sp>
        <p:nvSpPr>
          <p:cNvPr id="263" name="Google Shape;263;p36"/>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2928401" y="1380068"/>
            <a:ext cx="8574600" cy="26163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t/>
            </a:r>
            <a:endParaRPr/>
          </a:p>
        </p:txBody>
      </p:sp>
      <p:sp>
        <p:nvSpPr>
          <p:cNvPr id="149" name="Google Shape;149;p20"/>
          <p:cNvSpPr txBox="1"/>
          <p:nvPr>
            <p:ph idx="1" type="subTitle"/>
          </p:nvPr>
        </p:nvSpPr>
        <p:spPr>
          <a:xfrm>
            <a:off x="4515377" y="3996267"/>
            <a:ext cx="6987600" cy="1388400"/>
          </a:xfrm>
          <a:prstGeom prst="rect">
            <a:avLst/>
          </a:prstGeom>
        </p:spPr>
        <p:txBody>
          <a:bodyPr anchorCtr="0" anchor="t" bIns="45700" lIns="91425" spcFirstLastPara="1" rIns="91425" wrap="square" tIns="45700">
            <a:normAutofit/>
          </a:bodyPr>
          <a:lstStyle/>
          <a:p>
            <a:pPr indent="0" lvl="0" marL="0" rtl="0" algn="r">
              <a:spcBef>
                <a:spcPts val="42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Lato"/>
              <a:buNone/>
            </a:pPr>
            <a:r>
              <a:rPr b="1" i="0" lang="en-US">
                <a:solidFill>
                  <a:srgbClr val="000000"/>
                </a:solidFill>
                <a:latin typeface="Lato"/>
                <a:ea typeface="Lato"/>
                <a:cs typeface="Lato"/>
                <a:sym typeface="Lato"/>
              </a:rPr>
              <a:t>Team Trillion</a:t>
            </a:r>
            <a:endParaRPr b="1"/>
          </a:p>
        </p:txBody>
      </p:sp>
      <p:sp>
        <p:nvSpPr>
          <p:cNvPr id="155" name="Google Shape;155;p21"/>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Team Leader: </a:t>
            </a:r>
            <a:r>
              <a:rPr lang="en-US"/>
              <a:t>Biplov Ale</a:t>
            </a:r>
            <a:endParaRPr/>
          </a:p>
          <a:p>
            <a:pPr indent="-228600" lvl="0" marL="228600" rtl="0" algn="l">
              <a:lnSpc>
                <a:spcPct val="90000"/>
              </a:lnSpc>
              <a:spcBef>
                <a:spcPts val="1000"/>
              </a:spcBef>
              <a:spcAft>
                <a:spcPts val="0"/>
              </a:spcAft>
              <a:buClr>
                <a:schemeClr val="dk1"/>
              </a:buClr>
              <a:buSzPts val="2800"/>
              <a:buChar char="•"/>
            </a:pPr>
            <a:r>
              <a:rPr b="1" lang="en-US"/>
              <a:t>Developers :</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Aryan Tandon</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Gavin Singh</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Lulseged Admasu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6" name="Google Shape;156;p21"/>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n-US">
                <a:latin typeface="Arial"/>
                <a:ea typeface="Arial"/>
                <a:cs typeface="Arial"/>
                <a:sym typeface="Arial"/>
              </a:rPr>
              <a:t>Application Feature Enhancements</a:t>
            </a:r>
            <a:endParaRPr/>
          </a:p>
        </p:txBody>
      </p:sp>
      <p:sp>
        <p:nvSpPr>
          <p:cNvPr id="162" name="Google Shape;162;p22"/>
          <p:cNvSpPr txBox="1"/>
          <p:nvPr>
            <p:ph idx="1" type="body"/>
          </p:nvPr>
        </p:nvSpPr>
        <p:spPr>
          <a:xfrm>
            <a:off x="1484311" y="1933574"/>
            <a:ext cx="10018713" cy="3124201"/>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850"/>
              <a:buNone/>
            </a:pPr>
            <a:r>
              <a:rPr b="1" lang="en-US" sz="2450"/>
              <a:t>Developer: </a:t>
            </a:r>
            <a:r>
              <a:rPr i="1" lang="en-US" sz="2450"/>
              <a:t>Gavin Singh</a:t>
            </a:r>
            <a:br>
              <a:rPr lang="en-US" sz="2450"/>
            </a:br>
            <a:r>
              <a:rPr lang="en-US" sz="2450"/>
              <a:t>Feature 1: Database Migration to MongoDB</a:t>
            </a:r>
            <a:endParaRPr sz="3190"/>
          </a:p>
          <a:p>
            <a:pPr indent="0" lvl="0" marL="0" rtl="0" algn="l">
              <a:lnSpc>
                <a:spcPct val="70000"/>
              </a:lnSpc>
              <a:spcBef>
                <a:spcPts val="1000"/>
              </a:spcBef>
              <a:spcAft>
                <a:spcPts val="0"/>
              </a:spcAft>
              <a:buClr>
                <a:schemeClr val="dk1"/>
              </a:buClr>
              <a:buSzPts val="1850"/>
              <a:buNone/>
            </a:pPr>
            <a:r>
              <a:rPr lang="en-US" sz="2450"/>
              <a:t>Feature 2: User Profile Page Integration</a:t>
            </a:r>
            <a:endParaRPr sz="3190"/>
          </a:p>
          <a:p>
            <a:pPr indent="0" lvl="0" marL="0" rtl="0" algn="l">
              <a:lnSpc>
                <a:spcPct val="70000"/>
              </a:lnSpc>
              <a:spcBef>
                <a:spcPts val="1000"/>
              </a:spcBef>
              <a:spcAft>
                <a:spcPts val="0"/>
              </a:spcAft>
              <a:buClr>
                <a:schemeClr val="dk1"/>
              </a:buClr>
              <a:buSzPts val="1850"/>
              <a:buNone/>
            </a:pPr>
            <a:r>
              <a:t/>
            </a:r>
            <a:endParaRPr sz="2450"/>
          </a:p>
          <a:p>
            <a:pPr indent="0" lvl="0" marL="0" rtl="0" algn="l">
              <a:lnSpc>
                <a:spcPct val="70000"/>
              </a:lnSpc>
              <a:spcBef>
                <a:spcPts val="1000"/>
              </a:spcBef>
              <a:spcAft>
                <a:spcPts val="0"/>
              </a:spcAft>
              <a:buClr>
                <a:schemeClr val="dk1"/>
              </a:buClr>
              <a:buSzPts val="1850"/>
              <a:buNone/>
            </a:pPr>
            <a:r>
              <a:rPr b="1" lang="en-US" sz="2450"/>
              <a:t>Developer</a:t>
            </a:r>
            <a:r>
              <a:rPr i="1" lang="en-US" sz="2450"/>
              <a:t>: Aryan Tandon</a:t>
            </a:r>
            <a:endParaRPr sz="3190"/>
          </a:p>
          <a:p>
            <a:pPr indent="0" lvl="0" marL="0" rtl="0" algn="l">
              <a:lnSpc>
                <a:spcPct val="70000"/>
              </a:lnSpc>
              <a:spcBef>
                <a:spcPts val="1000"/>
              </a:spcBef>
              <a:spcAft>
                <a:spcPts val="0"/>
              </a:spcAft>
              <a:buClr>
                <a:schemeClr val="dk1"/>
              </a:buClr>
              <a:buSzPts val="1850"/>
              <a:buNone/>
            </a:pPr>
            <a:r>
              <a:rPr lang="en-US" sz="2450"/>
              <a:t>Feature 3: User Registration System</a:t>
            </a:r>
            <a:br>
              <a:rPr lang="en-US" sz="2450"/>
            </a:br>
            <a:r>
              <a:rPr lang="en-US" sz="2450"/>
              <a:t>Feature 4: Image Upload/Download for Wiki </a:t>
            </a:r>
            <a:endParaRPr sz="2450"/>
          </a:p>
          <a:p>
            <a:pPr indent="0" lvl="0" marL="0" rtl="0" algn="l">
              <a:lnSpc>
                <a:spcPct val="70000"/>
              </a:lnSpc>
              <a:spcBef>
                <a:spcPts val="1000"/>
              </a:spcBef>
              <a:spcAft>
                <a:spcPts val="0"/>
              </a:spcAft>
              <a:buClr>
                <a:schemeClr val="dk1"/>
              </a:buClr>
              <a:buSzPts val="1850"/>
              <a:buNone/>
            </a:pPr>
            <a:r>
              <a:t/>
            </a:r>
            <a:endParaRPr sz="2450"/>
          </a:p>
          <a:p>
            <a:pPr indent="0" lvl="0" marL="0" rtl="0" algn="l">
              <a:lnSpc>
                <a:spcPct val="70000"/>
              </a:lnSpc>
              <a:spcBef>
                <a:spcPts val="1000"/>
              </a:spcBef>
              <a:spcAft>
                <a:spcPts val="0"/>
              </a:spcAft>
              <a:buClr>
                <a:schemeClr val="dk1"/>
              </a:buClr>
              <a:buSzPts val="1850"/>
              <a:buNone/>
            </a:pPr>
            <a:r>
              <a:rPr b="1" lang="en-US" sz="2450"/>
              <a:t>Developer</a:t>
            </a:r>
            <a:r>
              <a:rPr lang="en-US" sz="2450"/>
              <a:t>: </a:t>
            </a:r>
            <a:r>
              <a:rPr i="1" lang="en-US" sz="2450"/>
              <a:t>Lulseged Admasu</a:t>
            </a:r>
            <a:endParaRPr i="1" sz="2450"/>
          </a:p>
          <a:p>
            <a:pPr indent="0" lvl="0" marL="0" rtl="0" algn="l">
              <a:lnSpc>
                <a:spcPct val="70000"/>
              </a:lnSpc>
              <a:spcBef>
                <a:spcPts val="1000"/>
              </a:spcBef>
              <a:spcAft>
                <a:spcPts val="0"/>
              </a:spcAft>
              <a:buClr>
                <a:schemeClr val="dk1"/>
              </a:buClr>
              <a:buSzPts val="1850"/>
              <a:buNone/>
            </a:pPr>
            <a:r>
              <a:rPr lang="en-US" sz="2450"/>
              <a:t>Feature 5: Multi-Language Wiki-Page Translation</a:t>
            </a:r>
            <a:endParaRPr sz="3190"/>
          </a:p>
          <a:p>
            <a:pPr indent="0" lvl="0" marL="0" rtl="0" algn="l">
              <a:lnSpc>
                <a:spcPct val="70000"/>
              </a:lnSpc>
              <a:spcBef>
                <a:spcPts val="1000"/>
              </a:spcBef>
              <a:spcAft>
                <a:spcPts val="0"/>
              </a:spcAft>
              <a:buClr>
                <a:schemeClr val="dk1"/>
              </a:buClr>
              <a:buSzPts val="1850"/>
              <a:buNone/>
            </a:pPr>
            <a:r>
              <a:rPr lang="en-US" sz="2450"/>
              <a:t>Feature 6: Auto-Save on Edit/Create Page Multi-Language Wiki-Page Translation</a:t>
            </a:r>
            <a:endParaRPr sz="3190"/>
          </a:p>
          <a:p>
            <a:pPr indent="0" lvl="0" marL="0" rtl="0" algn="l">
              <a:lnSpc>
                <a:spcPct val="70000"/>
              </a:lnSpc>
              <a:spcBef>
                <a:spcPts val="1000"/>
              </a:spcBef>
              <a:spcAft>
                <a:spcPts val="0"/>
              </a:spcAft>
              <a:buClr>
                <a:schemeClr val="dk1"/>
              </a:buClr>
              <a:buSzPts val="1850"/>
              <a:buNone/>
            </a:pPr>
            <a:r>
              <a:t/>
            </a:r>
            <a:endParaRPr sz="2450"/>
          </a:p>
          <a:p>
            <a:pPr indent="0" lvl="0" marL="0" rtl="0" algn="l">
              <a:lnSpc>
                <a:spcPct val="70000"/>
              </a:lnSpc>
              <a:spcBef>
                <a:spcPts val="1000"/>
              </a:spcBef>
              <a:spcAft>
                <a:spcPts val="0"/>
              </a:spcAft>
              <a:buClr>
                <a:schemeClr val="dk1"/>
              </a:buClr>
              <a:buSzPts val="1850"/>
              <a:buNone/>
            </a:pPr>
            <a:r>
              <a:t/>
            </a:r>
            <a:endParaRPr sz="2450"/>
          </a:p>
        </p:txBody>
      </p:sp>
      <p:sp>
        <p:nvSpPr>
          <p:cNvPr id="163" name="Google Shape;163;p22"/>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533525" y="241980"/>
            <a:ext cx="939405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Challenges in Current system</a:t>
            </a:r>
            <a:endParaRPr/>
          </a:p>
        </p:txBody>
      </p:sp>
      <p:sp>
        <p:nvSpPr>
          <p:cNvPr id="169" name="Google Shape;169;p23"/>
          <p:cNvSpPr txBox="1"/>
          <p:nvPr>
            <p:ph idx="1" type="body"/>
          </p:nvPr>
        </p:nvSpPr>
        <p:spPr>
          <a:xfrm>
            <a:off x="1533525" y="1567543"/>
            <a:ext cx="10383819" cy="47528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AutoNum type="arabicPeriod"/>
            </a:pPr>
            <a:r>
              <a:rPr b="1" i="0" lang="en-US" sz="2000">
                <a:latin typeface="Arial"/>
                <a:ea typeface="Arial"/>
                <a:cs typeface="Arial"/>
                <a:sym typeface="Arial"/>
              </a:rPr>
              <a:t>Inefficient Data Management:</a:t>
            </a:r>
            <a:endParaRPr/>
          </a:p>
          <a:p>
            <a:pPr indent="0" lvl="1" marL="457200" rtl="0" algn="l">
              <a:lnSpc>
                <a:spcPct val="90000"/>
              </a:lnSpc>
              <a:spcBef>
                <a:spcPts val="500"/>
              </a:spcBef>
              <a:spcAft>
                <a:spcPts val="0"/>
              </a:spcAft>
              <a:buClr>
                <a:schemeClr val="dk1"/>
              </a:buClr>
              <a:buSzPts val="2000"/>
              <a:buNone/>
            </a:pPr>
            <a:r>
              <a:rPr b="0" i="0" lang="en-US" sz="2000">
                <a:latin typeface="Arial"/>
                <a:ea typeface="Arial"/>
                <a:cs typeface="Arial"/>
                <a:sym typeface="Arial"/>
              </a:rPr>
              <a:t>Without MongoDB we have </a:t>
            </a:r>
            <a:r>
              <a:rPr b="1" i="0" lang="en-US" sz="2000">
                <a:latin typeface="Arial"/>
                <a:ea typeface="Arial"/>
                <a:cs typeface="Arial"/>
                <a:sym typeface="Arial"/>
              </a:rPr>
              <a:t>slow data retrieval </a:t>
            </a:r>
            <a:r>
              <a:rPr b="0" i="0" lang="en-US" sz="2000">
                <a:latin typeface="Arial"/>
                <a:ea typeface="Arial"/>
                <a:cs typeface="Arial"/>
                <a:sym typeface="Arial"/>
              </a:rPr>
              <a:t>and </a:t>
            </a:r>
            <a:r>
              <a:rPr b="1" i="0" lang="en-US" sz="2000">
                <a:latin typeface="Arial"/>
                <a:ea typeface="Arial"/>
                <a:cs typeface="Arial"/>
                <a:sym typeface="Arial"/>
              </a:rPr>
              <a:t>limited scalability</a:t>
            </a:r>
            <a:r>
              <a:rPr b="0" i="0" lang="en-US" sz="2000">
                <a:latin typeface="Arial"/>
                <a:ea typeface="Arial"/>
                <a:cs typeface="Arial"/>
                <a:sym typeface="Arial"/>
              </a:rPr>
              <a:t>.</a:t>
            </a:r>
            <a:endParaRPr/>
          </a:p>
          <a:p>
            <a:pPr indent="-228600" lvl="0" marL="228600" rtl="0" algn="l">
              <a:lnSpc>
                <a:spcPct val="90000"/>
              </a:lnSpc>
              <a:spcBef>
                <a:spcPts val="1000"/>
              </a:spcBef>
              <a:spcAft>
                <a:spcPts val="0"/>
              </a:spcAft>
              <a:buClr>
                <a:schemeClr val="dk1"/>
              </a:buClr>
              <a:buSzPts val="2000"/>
              <a:buFont typeface="Calibri"/>
              <a:buAutoNum type="arabicPeriod"/>
            </a:pPr>
            <a:r>
              <a:rPr b="1" i="0" lang="en-US" sz="2000">
                <a:latin typeface="Arial"/>
                <a:ea typeface="Arial"/>
                <a:cs typeface="Arial"/>
                <a:sym typeface="Arial"/>
              </a:rPr>
              <a:t>Content Organization Issue:</a:t>
            </a:r>
            <a:endParaRPr/>
          </a:p>
          <a:p>
            <a:pPr indent="0" lvl="1" marL="457200" rtl="0" algn="l">
              <a:lnSpc>
                <a:spcPct val="90000"/>
              </a:lnSpc>
              <a:spcBef>
                <a:spcPts val="500"/>
              </a:spcBef>
              <a:spcAft>
                <a:spcPts val="0"/>
              </a:spcAft>
              <a:buClr>
                <a:schemeClr val="dk1"/>
              </a:buClr>
              <a:buSzPts val="2000"/>
              <a:buNone/>
            </a:pPr>
            <a:r>
              <a:rPr b="0" i="0" lang="en-US" sz="2000">
                <a:latin typeface="Arial"/>
                <a:ea typeface="Arial"/>
                <a:cs typeface="Arial"/>
                <a:sym typeface="Arial"/>
              </a:rPr>
              <a:t>Users can't associate pages with their profiles, causing disorganization.</a:t>
            </a:r>
            <a:endParaRPr/>
          </a:p>
          <a:p>
            <a:pPr indent="-228600" lvl="0" marL="228600" rtl="0" algn="l">
              <a:lnSpc>
                <a:spcPct val="90000"/>
              </a:lnSpc>
              <a:spcBef>
                <a:spcPts val="1000"/>
              </a:spcBef>
              <a:spcAft>
                <a:spcPts val="0"/>
              </a:spcAft>
              <a:buClr>
                <a:schemeClr val="dk1"/>
              </a:buClr>
              <a:buSzPts val="2000"/>
              <a:buFont typeface="Calibri"/>
              <a:buAutoNum type="arabicPeriod"/>
            </a:pPr>
            <a:r>
              <a:rPr b="1" i="0" lang="en-US" sz="2000">
                <a:latin typeface="Arial"/>
                <a:ea typeface="Arial"/>
                <a:cs typeface="Arial"/>
                <a:sym typeface="Arial"/>
              </a:rPr>
              <a:t>Limited User Engagement:</a:t>
            </a:r>
            <a:endParaRPr/>
          </a:p>
          <a:p>
            <a:pPr indent="0" lvl="1" marL="457200" rtl="0" algn="l">
              <a:lnSpc>
                <a:spcPct val="90000"/>
              </a:lnSpc>
              <a:spcBef>
                <a:spcPts val="500"/>
              </a:spcBef>
              <a:spcAft>
                <a:spcPts val="0"/>
              </a:spcAft>
              <a:buClr>
                <a:schemeClr val="dk1"/>
              </a:buClr>
              <a:buSzPts val="2000"/>
              <a:buNone/>
            </a:pPr>
            <a:r>
              <a:rPr b="0" i="0" lang="en-US" sz="2000">
                <a:latin typeface="Arial"/>
                <a:ea typeface="Arial"/>
                <a:cs typeface="Arial"/>
                <a:sym typeface="Arial"/>
              </a:rPr>
              <a:t>Lack of user registration restricts access and personalization.</a:t>
            </a:r>
            <a:endParaRPr/>
          </a:p>
          <a:p>
            <a:pPr indent="-228600" lvl="0" marL="228600" rtl="0" algn="l">
              <a:lnSpc>
                <a:spcPct val="90000"/>
              </a:lnSpc>
              <a:spcBef>
                <a:spcPts val="1000"/>
              </a:spcBef>
              <a:spcAft>
                <a:spcPts val="0"/>
              </a:spcAft>
              <a:buClr>
                <a:schemeClr val="dk1"/>
              </a:buClr>
              <a:buSzPts val="2000"/>
              <a:buFont typeface="Calibri"/>
              <a:buAutoNum type="arabicPeriod"/>
            </a:pPr>
            <a:r>
              <a:rPr b="1" i="0" lang="en-US" sz="2000">
                <a:latin typeface="Arial"/>
                <a:ea typeface="Arial"/>
                <a:cs typeface="Arial"/>
                <a:sym typeface="Arial"/>
              </a:rPr>
              <a:t>Language Barrier:</a:t>
            </a:r>
            <a:endParaRPr/>
          </a:p>
          <a:p>
            <a:pPr indent="0" lvl="1" marL="457200" rtl="0" algn="l">
              <a:lnSpc>
                <a:spcPct val="90000"/>
              </a:lnSpc>
              <a:spcBef>
                <a:spcPts val="500"/>
              </a:spcBef>
              <a:spcAft>
                <a:spcPts val="0"/>
              </a:spcAft>
              <a:buClr>
                <a:schemeClr val="dk1"/>
              </a:buClr>
              <a:buSzPts val="2000"/>
              <a:buNone/>
            </a:pPr>
            <a:r>
              <a:rPr b="0" i="0" lang="en-US" sz="2000">
                <a:latin typeface="Arial"/>
                <a:ea typeface="Arial"/>
                <a:cs typeface="Arial"/>
                <a:sym typeface="Arial"/>
              </a:rPr>
              <a:t>English-only content </a:t>
            </a:r>
            <a:r>
              <a:rPr b="1" i="0" lang="en-US" sz="2000">
                <a:latin typeface="Arial"/>
                <a:ea typeface="Arial"/>
                <a:cs typeface="Arial"/>
                <a:sym typeface="Arial"/>
              </a:rPr>
              <a:t>excludes</a:t>
            </a:r>
            <a:r>
              <a:rPr b="0" i="0" lang="en-US" sz="2000">
                <a:latin typeface="Arial"/>
                <a:ea typeface="Arial"/>
                <a:cs typeface="Arial"/>
                <a:sym typeface="Arial"/>
              </a:rPr>
              <a:t> </a:t>
            </a:r>
            <a:r>
              <a:rPr b="1" i="0" lang="en-US" sz="2000">
                <a:latin typeface="Arial"/>
                <a:ea typeface="Arial"/>
                <a:cs typeface="Arial"/>
                <a:sym typeface="Arial"/>
              </a:rPr>
              <a:t>non-English-speaking</a:t>
            </a:r>
            <a:r>
              <a:rPr b="0" i="0" lang="en-US" sz="2000">
                <a:latin typeface="Arial"/>
                <a:ea typeface="Arial"/>
                <a:cs typeface="Arial"/>
                <a:sym typeface="Arial"/>
              </a:rPr>
              <a:t> users.</a:t>
            </a:r>
            <a:endParaRPr/>
          </a:p>
          <a:p>
            <a:pPr indent="-228600" lvl="0" marL="228600" rtl="0" algn="l">
              <a:lnSpc>
                <a:spcPct val="90000"/>
              </a:lnSpc>
              <a:spcBef>
                <a:spcPts val="1000"/>
              </a:spcBef>
              <a:spcAft>
                <a:spcPts val="0"/>
              </a:spcAft>
              <a:buClr>
                <a:schemeClr val="dk1"/>
              </a:buClr>
              <a:buSzPts val="2000"/>
              <a:buFont typeface="Calibri"/>
              <a:buAutoNum type="arabicPeriod"/>
            </a:pPr>
            <a:r>
              <a:rPr b="1" i="0" lang="en-US" sz="2000">
                <a:latin typeface="Arial"/>
                <a:ea typeface="Arial"/>
                <a:cs typeface="Arial"/>
                <a:sym typeface="Arial"/>
              </a:rPr>
              <a:t>Data Loss Risk:</a:t>
            </a:r>
            <a:endParaRPr/>
          </a:p>
          <a:p>
            <a:pPr indent="0" lvl="1" marL="457200" rtl="0" algn="l">
              <a:lnSpc>
                <a:spcPct val="90000"/>
              </a:lnSpc>
              <a:spcBef>
                <a:spcPts val="500"/>
              </a:spcBef>
              <a:spcAft>
                <a:spcPts val="0"/>
              </a:spcAft>
              <a:buClr>
                <a:schemeClr val="dk1"/>
              </a:buClr>
              <a:buSzPts val="2000"/>
              <a:buNone/>
            </a:pPr>
            <a:r>
              <a:rPr b="0" i="0" lang="en-US" sz="2000">
                <a:latin typeface="Arial"/>
                <a:ea typeface="Arial"/>
                <a:cs typeface="Arial"/>
                <a:sym typeface="Arial"/>
              </a:rPr>
              <a:t>Absence of auto-save function leads to </a:t>
            </a:r>
            <a:r>
              <a:rPr b="1" i="0" lang="en-US" sz="2000">
                <a:latin typeface="Arial"/>
                <a:ea typeface="Arial"/>
                <a:cs typeface="Arial"/>
                <a:sym typeface="Arial"/>
              </a:rPr>
              <a:t>potential data loss</a:t>
            </a:r>
            <a:r>
              <a:rPr b="0" i="0" lang="en-US" sz="2000">
                <a:latin typeface="Arial"/>
                <a:ea typeface="Arial"/>
                <a:cs typeface="Arial"/>
                <a:sym typeface="Arial"/>
              </a:rPr>
              <a:t> during edits.</a:t>
            </a:r>
            <a:endParaRPr/>
          </a:p>
          <a:p>
            <a:pPr indent="-228600" lvl="0" marL="228600" rtl="0" algn="l">
              <a:lnSpc>
                <a:spcPct val="90000"/>
              </a:lnSpc>
              <a:spcBef>
                <a:spcPts val="1000"/>
              </a:spcBef>
              <a:spcAft>
                <a:spcPts val="0"/>
              </a:spcAft>
              <a:buClr>
                <a:schemeClr val="dk1"/>
              </a:buClr>
              <a:buSzPts val="2000"/>
              <a:buFont typeface="Calibri"/>
              <a:buAutoNum type="arabicPeriod"/>
            </a:pPr>
            <a:r>
              <a:rPr b="1" i="0" lang="en-US" sz="2000">
                <a:latin typeface="Arial"/>
                <a:ea typeface="Arial"/>
                <a:cs typeface="Arial"/>
                <a:sym typeface="Arial"/>
              </a:rPr>
              <a:t>Limited Multimedia Support:</a:t>
            </a:r>
            <a:endParaRPr/>
          </a:p>
          <a:p>
            <a:pPr indent="0" lvl="1" marL="457200" rtl="0" algn="l">
              <a:lnSpc>
                <a:spcPct val="90000"/>
              </a:lnSpc>
              <a:spcBef>
                <a:spcPts val="500"/>
              </a:spcBef>
              <a:spcAft>
                <a:spcPts val="0"/>
              </a:spcAft>
              <a:buClr>
                <a:schemeClr val="dk1"/>
              </a:buClr>
              <a:buSzPts val="2000"/>
              <a:buNone/>
            </a:pPr>
            <a:r>
              <a:rPr b="0" i="0" lang="en-US" sz="2000">
                <a:latin typeface="Arial"/>
                <a:ea typeface="Arial"/>
                <a:cs typeface="Arial"/>
                <a:sym typeface="Arial"/>
              </a:rPr>
              <a:t>Users can't upload/download images for visual content.</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170" name="Google Shape;170;p2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orbel"/>
              <a:buNone/>
            </a:pPr>
            <a:r>
              <a:t/>
            </a:r>
            <a:endParaRPr b="0" i="0" sz="1800" u="none" cap="none" strike="noStrike">
              <a:solidFill>
                <a:schemeClr val="lt1"/>
              </a:solidFill>
              <a:latin typeface="Calibri"/>
              <a:ea typeface="Calibri"/>
              <a:cs typeface="Calibri"/>
              <a:sym typeface="Calibri"/>
            </a:endParaRPr>
          </a:p>
        </p:txBody>
      </p:sp>
      <p:sp>
        <p:nvSpPr>
          <p:cNvPr id="176" name="Google Shape;176;p24"/>
          <p:cNvSpPr txBox="1"/>
          <p:nvPr>
            <p:ph type="title"/>
          </p:nvPr>
        </p:nvSpPr>
        <p:spPr>
          <a:xfrm>
            <a:off x="838199" y="1073692"/>
            <a:ext cx="10506455" cy="296720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800"/>
              <a:buFont typeface="Calibri"/>
              <a:buNone/>
            </a:pPr>
            <a:r>
              <a:rPr lang="en-US" sz="6800">
                <a:solidFill>
                  <a:schemeClr val="dk1"/>
                </a:solidFill>
                <a:latin typeface="Calibri"/>
                <a:ea typeface="Calibri"/>
                <a:cs typeface="Calibri"/>
                <a:sym typeface="Calibri"/>
              </a:rPr>
              <a:t>Analyzing the Impact of Key Features on </a:t>
            </a:r>
            <a:r>
              <a:rPr b="1" lang="en-US" sz="6800">
                <a:solidFill>
                  <a:schemeClr val="dk1"/>
                </a:solidFill>
                <a:latin typeface="Calibri"/>
                <a:ea typeface="Calibri"/>
                <a:cs typeface="Calibri"/>
                <a:sym typeface="Calibri"/>
              </a:rPr>
              <a:t>Profits</a:t>
            </a:r>
            <a:r>
              <a:rPr lang="en-US" sz="6800">
                <a:solidFill>
                  <a:schemeClr val="dk1"/>
                </a:solidFill>
                <a:latin typeface="Calibri"/>
                <a:ea typeface="Calibri"/>
                <a:cs typeface="Calibri"/>
                <a:sym typeface="Calibri"/>
              </a:rPr>
              <a:t> and </a:t>
            </a:r>
            <a:r>
              <a:rPr b="1" lang="en-US" sz="6800">
                <a:solidFill>
                  <a:schemeClr val="dk1"/>
                </a:solidFill>
                <a:latin typeface="Calibri"/>
                <a:ea typeface="Calibri"/>
                <a:cs typeface="Calibri"/>
                <a:sym typeface="Calibri"/>
              </a:rPr>
              <a:t>User Experience</a:t>
            </a:r>
            <a:endParaRPr/>
          </a:p>
        </p:txBody>
      </p:sp>
      <p:sp>
        <p:nvSpPr>
          <p:cNvPr id="177" name="Google Shape;177;p24"/>
          <p:cNvSpPr/>
          <p:nvPr/>
        </p:nvSpPr>
        <p:spPr>
          <a:xfrm>
            <a:off x="841248" y="4331166"/>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orbel"/>
              <a:buNone/>
            </a:pPr>
            <a:r>
              <a:t/>
            </a:r>
            <a:endParaRPr b="0" i="0" sz="1800" u="none" cap="none" strike="noStrike">
              <a:solidFill>
                <a:srgbClr val="FFFFFF"/>
              </a:solidFill>
              <a:latin typeface="Calibri"/>
              <a:ea typeface="Calibri"/>
              <a:cs typeface="Calibri"/>
              <a:sym typeface="Calibri"/>
            </a:endParaRPr>
          </a:p>
        </p:txBody>
      </p:sp>
      <p:sp>
        <p:nvSpPr>
          <p:cNvPr id="178" name="Google Shape;178;p24"/>
          <p:cNvSpPr/>
          <p:nvPr/>
        </p:nvSpPr>
        <p:spPr>
          <a:xfrm rot="5400000">
            <a:off x="9346882" y="2348839"/>
            <a:ext cx="54864" cy="39467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24"/>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76"/>
                                        </p:tgtEl>
                                        <p:attrNameLst>
                                          <p:attrName>style.visibility</p:attrName>
                                        </p:attrNameLst>
                                      </p:cBhvr>
                                      <p:to>
                                        <p:strVal val="visible"/>
                                      </p:to>
                                    </p:set>
                                    <p:animEffect filter="fade" transition="in">
                                      <p:cBhvr>
                                        <p:cTn dur="7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n-US">
                <a:latin typeface="Arial"/>
                <a:ea typeface="Arial"/>
                <a:cs typeface="Arial"/>
                <a:sym typeface="Arial"/>
              </a:rPr>
              <a:t>Boosting Company Profits	</a:t>
            </a:r>
            <a:endParaRPr/>
          </a:p>
        </p:txBody>
      </p:sp>
      <p:sp>
        <p:nvSpPr>
          <p:cNvPr id="185" name="Google Shape;185;p25"/>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lnSpc>
                <a:spcPct val="150000"/>
              </a:lnSpc>
              <a:spcBef>
                <a:spcPts val="0"/>
              </a:spcBef>
              <a:spcAft>
                <a:spcPts val="0"/>
              </a:spcAft>
              <a:buClr>
                <a:schemeClr val="dk1"/>
              </a:buClr>
              <a:buSzPct val="108108"/>
              <a:buFont typeface="Calibri"/>
              <a:buAutoNum type="arabicPeriod"/>
            </a:pPr>
            <a:r>
              <a:rPr b="1" i="0" lang="en-US" sz="2400">
                <a:latin typeface="Arial"/>
                <a:ea typeface="Arial"/>
                <a:cs typeface="Arial"/>
                <a:sym typeface="Arial"/>
              </a:rPr>
              <a:t>Reduced downtime </a:t>
            </a:r>
            <a:r>
              <a:rPr b="0" i="0" lang="en-US" sz="2400">
                <a:latin typeface="Arial"/>
                <a:ea typeface="Arial"/>
                <a:cs typeface="Arial"/>
                <a:sym typeface="Arial"/>
              </a:rPr>
              <a:t>costs, efficient data handling with </a:t>
            </a:r>
            <a:r>
              <a:rPr b="1" i="0" lang="en-US" sz="2400">
                <a:latin typeface="Arial"/>
                <a:ea typeface="Arial"/>
                <a:cs typeface="Arial"/>
                <a:sym typeface="Arial"/>
              </a:rPr>
              <a:t>MongoDB Adoption</a:t>
            </a:r>
            <a:endParaRPr sz="2400">
              <a:latin typeface="Arial"/>
              <a:ea typeface="Arial"/>
              <a:cs typeface="Arial"/>
              <a:sym typeface="Arial"/>
            </a:endParaRPr>
          </a:p>
          <a:p>
            <a:pPr indent="-514350" lvl="0" marL="514350" rtl="0" algn="l">
              <a:lnSpc>
                <a:spcPct val="150000"/>
              </a:lnSpc>
              <a:spcBef>
                <a:spcPts val="1000"/>
              </a:spcBef>
              <a:spcAft>
                <a:spcPts val="0"/>
              </a:spcAft>
              <a:buClr>
                <a:schemeClr val="dk1"/>
              </a:buClr>
              <a:buSzPct val="108108"/>
              <a:buFont typeface="Calibri"/>
              <a:buAutoNum type="arabicPeriod"/>
            </a:pPr>
            <a:r>
              <a:rPr i="0" lang="en-US" sz="2400">
                <a:latin typeface="Arial"/>
                <a:ea typeface="Arial"/>
                <a:cs typeface="Arial"/>
                <a:sym typeface="Arial"/>
              </a:rPr>
              <a:t>Personalized profiles drive </a:t>
            </a:r>
            <a:r>
              <a:rPr b="1" i="0" lang="en-US" sz="2400">
                <a:latin typeface="Arial"/>
                <a:ea typeface="Arial"/>
                <a:cs typeface="Arial"/>
                <a:sym typeface="Arial"/>
              </a:rPr>
              <a:t>retention</a:t>
            </a:r>
            <a:r>
              <a:rPr i="0" lang="en-US" sz="2400">
                <a:latin typeface="Arial"/>
                <a:ea typeface="Arial"/>
                <a:cs typeface="Arial"/>
                <a:sym typeface="Arial"/>
              </a:rPr>
              <a:t> and increased </a:t>
            </a:r>
            <a:r>
              <a:rPr b="1" i="0" lang="en-US" sz="2400">
                <a:latin typeface="Arial"/>
                <a:ea typeface="Arial"/>
                <a:cs typeface="Arial"/>
                <a:sym typeface="Arial"/>
              </a:rPr>
              <a:t>user engagement.</a:t>
            </a:r>
            <a:endParaRPr/>
          </a:p>
          <a:p>
            <a:pPr indent="-514350" lvl="0" marL="514350" rtl="0" algn="l">
              <a:lnSpc>
                <a:spcPct val="150000"/>
              </a:lnSpc>
              <a:spcBef>
                <a:spcPts val="1000"/>
              </a:spcBef>
              <a:spcAft>
                <a:spcPts val="0"/>
              </a:spcAft>
              <a:buClr>
                <a:schemeClr val="dk1"/>
              </a:buClr>
              <a:buSzPct val="108108"/>
              <a:buFont typeface="Calibri"/>
              <a:buAutoNum type="arabicPeriod"/>
            </a:pPr>
            <a:r>
              <a:rPr i="0" lang="en-US" sz="2400">
                <a:latin typeface="Arial"/>
                <a:ea typeface="Arial"/>
                <a:cs typeface="Arial"/>
                <a:sym typeface="Arial"/>
              </a:rPr>
              <a:t>Translation features open up </a:t>
            </a:r>
            <a:r>
              <a:rPr b="1" i="0" lang="en-US" sz="2400">
                <a:latin typeface="Arial"/>
                <a:ea typeface="Arial"/>
                <a:cs typeface="Arial"/>
                <a:sym typeface="Arial"/>
              </a:rPr>
              <a:t>new</a:t>
            </a:r>
            <a:r>
              <a:rPr i="0" lang="en-US" sz="2400">
                <a:latin typeface="Arial"/>
                <a:ea typeface="Arial"/>
                <a:cs typeface="Arial"/>
                <a:sym typeface="Arial"/>
              </a:rPr>
              <a:t> international </a:t>
            </a:r>
            <a:r>
              <a:rPr b="1" i="0" lang="en-US" sz="2400">
                <a:latin typeface="Arial"/>
                <a:ea typeface="Arial"/>
                <a:cs typeface="Arial"/>
                <a:sym typeface="Arial"/>
              </a:rPr>
              <a:t>markets</a:t>
            </a:r>
            <a:r>
              <a:rPr i="0" lang="en-US" sz="2400">
                <a:latin typeface="Arial"/>
                <a:ea typeface="Arial"/>
                <a:cs typeface="Arial"/>
                <a:sym typeface="Arial"/>
              </a:rPr>
              <a:t>. </a:t>
            </a:r>
            <a:endParaRPr/>
          </a:p>
          <a:p>
            <a:pPr indent="-514350" lvl="0" marL="514350" rtl="0" algn="l">
              <a:lnSpc>
                <a:spcPct val="150000"/>
              </a:lnSpc>
              <a:spcBef>
                <a:spcPts val="1000"/>
              </a:spcBef>
              <a:spcAft>
                <a:spcPts val="0"/>
              </a:spcAft>
              <a:buClr>
                <a:schemeClr val="dk1"/>
              </a:buClr>
              <a:buSzPct val="108108"/>
              <a:buFont typeface="Calibri"/>
              <a:buAutoNum type="arabicPeriod"/>
            </a:pPr>
            <a:r>
              <a:rPr i="0" lang="en-US" sz="2400">
                <a:latin typeface="Arial"/>
                <a:ea typeface="Arial"/>
                <a:cs typeface="Arial"/>
                <a:sym typeface="Arial"/>
              </a:rPr>
              <a:t>Rich media options make for a more engaging platform and better </a:t>
            </a:r>
            <a:r>
              <a:rPr b="1" i="0" lang="en-US" sz="2400">
                <a:latin typeface="Arial"/>
                <a:ea typeface="Arial"/>
                <a:cs typeface="Arial"/>
                <a:sym typeface="Arial"/>
              </a:rPr>
              <a:t>user experience.</a:t>
            </a:r>
            <a:endParaRPr/>
          </a:p>
          <a:p>
            <a:pPr indent="-361950" lvl="0" marL="514350" rtl="0" algn="l">
              <a:lnSpc>
                <a:spcPct val="150000"/>
              </a:lnSpc>
              <a:spcBef>
                <a:spcPts val="1000"/>
              </a:spcBef>
              <a:spcAft>
                <a:spcPts val="0"/>
              </a:spcAft>
              <a:buClr>
                <a:schemeClr val="dk1"/>
              </a:buClr>
              <a:buSzPct val="108108"/>
              <a:buFont typeface="Calibri"/>
              <a:buNone/>
            </a:pPr>
            <a:r>
              <a:t/>
            </a:r>
            <a:endParaRPr sz="2400"/>
          </a:p>
        </p:txBody>
      </p:sp>
      <p:sp>
        <p:nvSpPr>
          <p:cNvPr id="186" name="Google Shape;186;p2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n-US">
                <a:latin typeface="Arial"/>
                <a:ea typeface="Arial"/>
                <a:cs typeface="Arial"/>
                <a:sym typeface="Arial"/>
              </a:rPr>
              <a:t>Elevating User Experience</a:t>
            </a:r>
            <a:endParaRPr/>
          </a:p>
        </p:txBody>
      </p:sp>
      <p:sp>
        <p:nvSpPr>
          <p:cNvPr id="192" name="Google Shape;192;p26"/>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Clr>
                <a:schemeClr val="dk1"/>
              </a:buClr>
              <a:buSzPts val="2000"/>
              <a:buFont typeface="Calibri"/>
              <a:buAutoNum type="arabicPeriod"/>
            </a:pPr>
            <a:r>
              <a:rPr b="0" i="0" lang="en-US" sz="2000">
                <a:latin typeface="Arial"/>
                <a:ea typeface="Arial"/>
                <a:cs typeface="Arial"/>
                <a:sym typeface="Arial"/>
              </a:rPr>
              <a:t>Tailored content and preferences boost </a:t>
            </a:r>
            <a:r>
              <a:rPr b="1" i="0" lang="en-US" sz="2000">
                <a:latin typeface="Arial"/>
                <a:ea typeface="Arial"/>
                <a:cs typeface="Arial"/>
                <a:sym typeface="Arial"/>
              </a:rPr>
              <a:t>user satisfaction </a:t>
            </a:r>
            <a:r>
              <a:rPr b="0" i="0" lang="en-US" sz="2000">
                <a:latin typeface="Arial"/>
                <a:ea typeface="Arial"/>
                <a:cs typeface="Arial"/>
                <a:sym typeface="Arial"/>
              </a:rPr>
              <a:t>with </a:t>
            </a:r>
            <a:r>
              <a:rPr b="0" lang="en-US" sz="2000">
                <a:latin typeface="Arial"/>
                <a:ea typeface="Arial"/>
                <a:cs typeface="Arial"/>
                <a:sym typeface="Arial"/>
              </a:rPr>
              <a:t>p</a:t>
            </a:r>
            <a:r>
              <a:rPr i="0" lang="en-US" sz="2000">
                <a:latin typeface="Arial"/>
                <a:ea typeface="Arial"/>
                <a:cs typeface="Arial"/>
                <a:sym typeface="Arial"/>
              </a:rPr>
              <a:t>ersonalized </a:t>
            </a:r>
            <a:r>
              <a:rPr b="1" lang="en-US" sz="2000">
                <a:latin typeface="Arial"/>
                <a:ea typeface="Arial"/>
                <a:cs typeface="Arial"/>
                <a:sym typeface="Arial"/>
              </a:rPr>
              <a:t>u</a:t>
            </a:r>
            <a:r>
              <a:rPr b="1" i="0" lang="en-US" sz="2000">
                <a:latin typeface="Arial"/>
                <a:ea typeface="Arial"/>
                <a:cs typeface="Arial"/>
                <a:sym typeface="Arial"/>
              </a:rPr>
              <a:t>ser</a:t>
            </a:r>
            <a:r>
              <a:rPr i="0" lang="en-US" sz="2000">
                <a:latin typeface="Arial"/>
                <a:ea typeface="Arial"/>
                <a:cs typeface="Arial"/>
                <a:sym typeface="Arial"/>
              </a:rPr>
              <a:t> </a:t>
            </a:r>
            <a:r>
              <a:rPr b="1" lang="en-US" sz="2000">
                <a:latin typeface="Arial"/>
                <a:ea typeface="Arial"/>
                <a:cs typeface="Arial"/>
                <a:sym typeface="Arial"/>
              </a:rPr>
              <a:t>p</a:t>
            </a:r>
            <a:r>
              <a:rPr b="1" i="0" lang="en-US" sz="2000">
                <a:latin typeface="Arial"/>
                <a:ea typeface="Arial"/>
                <a:cs typeface="Arial"/>
                <a:sym typeface="Arial"/>
              </a:rPr>
              <a:t>rofiles</a:t>
            </a:r>
            <a:r>
              <a:rPr lang="en-US" sz="2000">
                <a:latin typeface="Arial"/>
                <a:ea typeface="Arial"/>
                <a:cs typeface="Arial"/>
                <a:sym typeface="Arial"/>
              </a:rPr>
              <a:t>.</a:t>
            </a:r>
            <a:endParaRPr/>
          </a:p>
          <a:p>
            <a:pPr indent="-514350" lvl="0" marL="514350" rtl="0" algn="l">
              <a:lnSpc>
                <a:spcPct val="150000"/>
              </a:lnSpc>
              <a:spcBef>
                <a:spcPts val="1000"/>
              </a:spcBef>
              <a:spcAft>
                <a:spcPts val="0"/>
              </a:spcAft>
              <a:buClr>
                <a:schemeClr val="dk1"/>
              </a:buClr>
              <a:buSzPts val="2000"/>
              <a:buFont typeface="Calibri"/>
              <a:buAutoNum type="arabicPeriod"/>
            </a:pPr>
            <a:r>
              <a:rPr b="0" i="0" lang="en-US" sz="2000">
                <a:latin typeface="Arial"/>
                <a:ea typeface="Arial"/>
                <a:cs typeface="Arial"/>
                <a:sym typeface="Arial"/>
              </a:rPr>
              <a:t>Streamlined sign-up increases </a:t>
            </a:r>
            <a:r>
              <a:rPr b="1" i="0" lang="en-US" sz="2000">
                <a:latin typeface="Arial"/>
                <a:ea typeface="Arial"/>
                <a:cs typeface="Arial"/>
                <a:sym typeface="Arial"/>
              </a:rPr>
              <a:t>user adoption rates.</a:t>
            </a:r>
            <a:endParaRPr/>
          </a:p>
          <a:p>
            <a:pPr indent="-514350" lvl="0" marL="514350" rtl="0" algn="l">
              <a:lnSpc>
                <a:spcPct val="150000"/>
              </a:lnSpc>
              <a:spcBef>
                <a:spcPts val="1000"/>
              </a:spcBef>
              <a:spcAft>
                <a:spcPts val="0"/>
              </a:spcAft>
              <a:buClr>
                <a:schemeClr val="dk1"/>
              </a:buClr>
              <a:buSzPts val="2000"/>
              <a:buFont typeface="Calibri"/>
              <a:buAutoNum type="arabicPeriod"/>
            </a:pPr>
            <a:r>
              <a:rPr b="0" i="0" lang="en-US" sz="2000">
                <a:latin typeface="Arial"/>
                <a:ea typeface="Arial"/>
                <a:cs typeface="Arial"/>
                <a:sym typeface="Arial"/>
              </a:rPr>
              <a:t>Translations cater to </a:t>
            </a:r>
            <a:r>
              <a:rPr b="1" i="0" lang="en-US" sz="2000">
                <a:latin typeface="Arial"/>
                <a:ea typeface="Arial"/>
                <a:cs typeface="Arial"/>
                <a:sym typeface="Arial"/>
              </a:rPr>
              <a:t>global user diversity </a:t>
            </a:r>
            <a:r>
              <a:rPr i="0" lang="en-US" sz="2000">
                <a:latin typeface="Arial"/>
                <a:ea typeface="Arial"/>
                <a:cs typeface="Arial"/>
                <a:sym typeface="Arial"/>
              </a:rPr>
              <a:t>and </a:t>
            </a:r>
            <a:r>
              <a:rPr b="1" i="0" lang="en-US" sz="2000">
                <a:latin typeface="Arial"/>
                <a:ea typeface="Arial"/>
                <a:cs typeface="Arial"/>
                <a:sym typeface="Arial"/>
              </a:rPr>
              <a:t>content</a:t>
            </a:r>
            <a:r>
              <a:rPr i="0" lang="en-US" sz="2000">
                <a:latin typeface="Arial"/>
                <a:ea typeface="Arial"/>
                <a:cs typeface="Arial"/>
                <a:sym typeface="Arial"/>
              </a:rPr>
              <a:t> in various languages</a:t>
            </a:r>
            <a:r>
              <a:rPr b="0" i="0" lang="en-US" sz="2000">
                <a:latin typeface="Arial"/>
                <a:ea typeface="Arial"/>
                <a:cs typeface="Arial"/>
                <a:sym typeface="Arial"/>
              </a:rPr>
              <a:t>.</a:t>
            </a:r>
            <a:endParaRPr/>
          </a:p>
          <a:p>
            <a:pPr indent="-514350" lvl="0" marL="514350" rtl="0" algn="l">
              <a:lnSpc>
                <a:spcPct val="150000"/>
              </a:lnSpc>
              <a:spcBef>
                <a:spcPts val="1000"/>
              </a:spcBef>
              <a:spcAft>
                <a:spcPts val="0"/>
              </a:spcAft>
              <a:buClr>
                <a:schemeClr val="dk1"/>
              </a:buClr>
              <a:buSzPts val="2000"/>
              <a:buFont typeface="Calibri"/>
              <a:buAutoNum type="arabicPeriod"/>
            </a:pPr>
            <a:r>
              <a:rPr b="0" i="0" lang="en-US" sz="2000">
                <a:latin typeface="Arial"/>
                <a:ea typeface="Arial"/>
                <a:cs typeface="Arial"/>
                <a:sym typeface="Arial"/>
              </a:rPr>
              <a:t>Auto-save functionality ensures a </a:t>
            </a:r>
            <a:r>
              <a:rPr b="1" i="0" lang="en-US" sz="2000">
                <a:latin typeface="Arial"/>
                <a:ea typeface="Arial"/>
                <a:cs typeface="Arial"/>
                <a:sym typeface="Arial"/>
              </a:rPr>
              <a:t>seamless</a:t>
            </a:r>
            <a:r>
              <a:rPr b="0" i="0" lang="en-US" sz="2000">
                <a:latin typeface="Arial"/>
                <a:ea typeface="Arial"/>
                <a:cs typeface="Arial"/>
                <a:sym typeface="Arial"/>
              </a:rPr>
              <a:t> editing </a:t>
            </a:r>
            <a:r>
              <a:rPr b="1" i="0" lang="en-US" sz="2000">
                <a:latin typeface="Arial"/>
                <a:ea typeface="Arial"/>
                <a:cs typeface="Arial"/>
                <a:sym typeface="Arial"/>
              </a:rPr>
              <a:t>experience</a:t>
            </a:r>
            <a:r>
              <a:rPr b="0" i="0" lang="en-US" sz="2000">
                <a:latin typeface="Arial"/>
                <a:ea typeface="Arial"/>
                <a:cs typeface="Arial"/>
                <a:sym typeface="Arial"/>
              </a:rPr>
              <a:t>.</a:t>
            </a:r>
            <a:endParaRPr/>
          </a:p>
          <a:p>
            <a:pPr indent="0" lvl="0" marL="0" rtl="0" algn="l">
              <a:lnSpc>
                <a:spcPct val="150000"/>
              </a:lnSpc>
              <a:spcBef>
                <a:spcPts val="1000"/>
              </a:spcBef>
              <a:spcAft>
                <a:spcPts val="0"/>
              </a:spcAft>
              <a:buClr>
                <a:schemeClr val="dk1"/>
              </a:buClr>
              <a:buSzPts val="2000"/>
              <a:buNone/>
            </a:pPr>
            <a:r>
              <a:t/>
            </a:r>
            <a:endParaRPr b="0" i="0" sz="2000">
              <a:latin typeface="Arial"/>
              <a:ea typeface="Arial"/>
              <a:cs typeface="Arial"/>
              <a:sym typeface="Arial"/>
            </a:endParaRPr>
          </a:p>
        </p:txBody>
      </p:sp>
      <p:sp>
        <p:nvSpPr>
          <p:cNvPr id="193" name="Google Shape;193;p26"/>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 1: Database Migration to MongoDB</a:t>
            </a:r>
            <a:endParaRPr/>
          </a:p>
        </p:txBody>
      </p:sp>
      <p:sp>
        <p:nvSpPr>
          <p:cNvPr id="199" name="Google Shape;199;p27"/>
          <p:cNvSpPr txBox="1"/>
          <p:nvPr>
            <p:ph idx="1" type="body"/>
          </p:nvPr>
        </p:nvSpPr>
        <p:spPr>
          <a:xfrm>
            <a:off x="1484310" y="2666999"/>
            <a:ext cx="10018713" cy="312420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b="0" i="0" lang="en-US" sz="2400">
                <a:latin typeface="Arial"/>
                <a:ea typeface="Arial"/>
                <a:cs typeface="Arial"/>
                <a:sym typeface="Arial"/>
              </a:rPr>
              <a:t>Developer: Gavin Singh.</a:t>
            </a:r>
            <a:endParaRPr/>
          </a:p>
          <a:p>
            <a:pPr indent="0" lvl="0" marL="0" rtl="0" algn="l">
              <a:lnSpc>
                <a:spcPct val="90000"/>
              </a:lnSpc>
              <a:spcBef>
                <a:spcPts val="1000"/>
              </a:spcBef>
              <a:spcAft>
                <a:spcPts val="0"/>
              </a:spcAft>
              <a:buClr>
                <a:schemeClr val="dk1"/>
              </a:buClr>
              <a:buSzPts val="2400"/>
              <a:buNone/>
            </a:pPr>
            <a:r>
              <a:rPr b="0" i="0" lang="en-US" sz="2400">
                <a:latin typeface="Arial"/>
                <a:ea typeface="Arial"/>
                <a:cs typeface="Arial"/>
                <a:sym typeface="Arial"/>
              </a:rPr>
              <a:t>Description: Enhance data management through migration.</a:t>
            </a:r>
            <a:endParaRPr/>
          </a:p>
          <a:p>
            <a:pPr indent="0" lvl="0" marL="0" rtl="0" algn="l">
              <a:lnSpc>
                <a:spcPct val="90000"/>
              </a:lnSpc>
              <a:spcBef>
                <a:spcPts val="1000"/>
              </a:spcBef>
              <a:spcAft>
                <a:spcPts val="0"/>
              </a:spcAft>
              <a:buClr>
                <a:schemeClr val="dk1"/>
              </a:buClr>
              <a:buSzPts val="2400"/>
              <a:buNone/>
            </a:pPr>
            <a:r>
              <a:rPr b="0" i="0" lang="en-US" sz="2400">
                <a:latin typeface="Arial"/>
                <a:ea typeface="Arial"/>
                <a:cs typeface="Arial"/>
                <a:sym typeface="Arial"/>
              </a:rPr>
              <a:t>Value:</a:t>
            </a:r>
            <a:endParaRPr/>
          </a:p>
          <a:p>
            <a:pPr indent="-285750" lvl="1" marL="742950" rtl="0" algn="l">
              <a:lnSpc>
                <a:spcPct val="90000"/>
              </a:lnSpc>
              <a:spcBef>
                <a:spcPts val="500"/>
              </a:spcBef>
              <a:spcAft>
                <a:spcPts val="0"/>
              </a:spcAft>
              <a:buClr>
                <a:schemeClr val="dk1"/>
              </a:buClr>
              <a:buSzPts val="2400"/>
              <a:buFont typeface="Arial"/>
              <a:buChar char="•"/>
            </a:pPr>
            <a:r>
              <a:rPr b="0" i="0" lang="en-US">
                <a:latin typeface="Arial"/>
                <a:ea typeface="Arial"/>
                <a:cs typeface="Arial"/>
                <a:sym typeface="Arial"/>
              </a:rPr>
              <a:t>MongoDB offers scalability and performance.</a:t>
            </a:r>
            <a:endParaRPr/>
          </a:p>
          <a:p>
            <a:pPr indent="-285750" lvl="1" marL="742950" rtl="0" algn="l">
              <a:lnSpc>
                <a:spcPct val="90000"/>
              </a:lnSpc>
              <a:spcBef>
                <a:spcPts val="500"/>
              </a:spcBef>
              <a:spcAft>
                <a:spcPts val="0"/>
              </a:spcAft>
              <a:buClr>
                <a:schemeClr val="dk1"/>
              </a:buClr>
              <a:buSzPts val="2400"/>
              <a:buFont typeface="Arial"/>
              <a:buChar char="•"/>
            </a:pPr>
            <a:r>
              <a:rPr b="0" i="0" lang="en-US">
                <a:latin typeface="Arial"/>
                <a:ea typeface="Arial"/>
                <a:cs typeface="Arial"/>
                <a:sym typeface="Arial"/>
              </a:rPr>
              <a:t>Improved data organization and retrieval.</a:t>
            </a:r>
            <a:endParaRPr/>
          </a:p>
          <a:p>
            <a:pPr indent="-285750" lvl="1" marL="742950" rtl="0" algn="l">
              <a:lnSpc>
                <a:spcPct val="90000"/>
              </a:lnSpc>
              <a:spcBef>
                <a:spcPts val="500"/>
              </a:spcBef>
              <a:spcAft>
                <a:spcPts val="0"/>
              </a:spcAft>
              <a:buClr>
                <a:schemeClr val="dk1"/>
              </a:buClr>
              <a:buSzPts val="2400"/>
              <a:buFont typeface="Arial"/>
              <a:buChar char="•"/>
            </a:pPr>
            <a:r>
              <a:rPr b="0" i="0" lang="en-US">
                <a:latin typeface="Arial"/>
                <a:ea typeface="Arial"/>
                <a:cs typeface="Arial"/>
                <a:sym typeface="Arial"/>
              </a:rPr>
              <a:t>Seamless integration with other systems.</a:t>
            </a:r>
            <a:endParaRPr/>
          </a:p>
          <a:p>
            <a:pPr indent="0" lvl="0" marL="0" rtl="0" algn="l">
              <a:lnSpc>
                <a:spcPct val="90000"/>
              </a:lnSpc>
              <a:spcBef>
                <a:spcPts val="1000"/>
              </a:spcBef>
              <a:spcAft>
                <a:spcPts val="0"/>
              </a:spcAft>
              <a:buClr>
                <a:schemeClr val="dk1"/>
              </a:buClr>
              <a:buSzPts val="2800"/>
              <a:buNone/>
            </a:pPr>
            <a:r>
              <a:rPr b="1" lang="en-US">
                <a:latin typeface="Arial"/>
                <a:ea typeface="Arial"/>
                <a:cs typeface="Arial"/>
                <a:sym typeface="Arial"/>
              </a:rPr>
              <a:t>Completed by : </a:t>
            </a:r>
            <a:r>
              <a:rPr b="1" i="0" lang="en-US">
                <a:latin typeface="Arial"/>
                <a:ea typeface="Arial"/>
                <a:cs typeface="Arial"/>
                <a:sym typeface="Arial"/>
              </a:rPr>
              <a:t>November 11,2023 (including unit testing)</a:t>
            </a:r>
            <a:endParaRPr/>
          </a:p>
          <a:p>
            <a:pPr indent="0" lvl="1" marL="457200" rtl="0" algn="l">
              <a:lnSpc>
                <a:spcPct val="90000"/>
              </a:lnSpc>
              <a:spcBef>
                <a:spcPts val="500"/>
              </a:spcBef>
              <a:spcAft>
                <a:spcPts val="0"/>
              </a:spcAft>
              <a:buClr>
                <a:schemeClr val="dk1"/>
              </a:buClr>
              <a:buSzPts val="2400"/>
              <a:buNone/>
            </a:pPr>
            <a:br>
              <a:rPr lang="en-US"/>
            </a:br>
            <a:endParaRPr>
              <a:latin typeface="Arial"/>
              <a:ea typeface="Arial"/>
              <a:cs typeface="Arial"/>
              <a:sym typeface="Arial"/>
            </a:endParaRPr>
          </a:p>
        </p:txBody>
      </p:sp>
      <p:sp>
        <p:nvSpPr>
          <p:cNvPr id="200" name="Google Shape;200;p27"/>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Corbe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