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2"/>
  </p:notesMasterIdLst>
  <p:sldIdLst>
    <p:sldId id="256" r:id="rId3"/>
    <p:sldId id="257" r:id="rId4"/>
    <p:sldId id="259" r:id="rId5"/>
    <p:sldId id="353" r:id="rId6"/>
    <p:sldId id="354" r:id="rId7"/>
    <p:sldId id="271" r:id="rId8"/>
    <p:sldId id="272" r:id="rId9"/>
    <p:sldId id="260" r:id="rId10"/>
    <p:sldId id="261" r:id="rId11"/>
    <p:sldId id="262" r:id="rId12"/>
    <p:sldId id="263" r:id="rId13"/>
    <p:sldId id="264" r:id="rId14"/>
    <p:sldId id="265" r:id="rId15"/>
    <p:sldId id="266" r:id="rId16"/>
    <p:sldId id="270" r:id="rId17"/>
    <p:sldId id="274" r:id="rId18"/>
    <p:sldId id="275" r:id="rId19"/>
    <p:sldId id="355" r:id="rId20"/>
    <p:sldId id="356" r:id="rId21"/>
    <p:sldId id="357" r:id="rId22"/>
    <p:sldId id="358" r:id="rId23"/>
    <p:sldId id="359" r:id="rId24"/>
    <p:sldId id="360" r:id="rId25"/>
    <p:sldId id="361" r:id="rId26"/>
    <p:sldId id="267" r:id="rId27"/>
    <p:sldId id="276" r:id="rId28"/>
    <p:sldId id="279" r:id="rId29"/>
    <p:sldId id="280" r:id="rId30"/>
    <p:sldId id="283" r:id="rId31"/>
    <p:sldId id="366" r:id="rId32"/>
    <p:sldId id="367" r:id="rId33"/>
    <p:sldId id="368" r:id="rId34"/>
    <p:sldId id="369" r:id="rId35"/>
    <p:sldId id="434" r:id="rId36"/>
    <p:sldId id="370" r:id="rId37"/>
    <p:sldId id="371" r:id="rId38"/>
    <p:sldId id="372" r:id="rId39"/>
    <p:sldId id="373" r:id="rId40"/>
    <p:sldId id="374" r:id="rId41"/>
    <p:sldId id="268" r:id="rId42"/>
    <p:sldId id="375" r:id="rId43"/>
    <p:sldId id="376" r:id="rId44"/>
    <p:sldId id="377" r:id="rId45"/>
    <p:sldId id="378" r:id="rId46"/>
    <p:sldId id="379" r:id="rId47"/>
    <p:sldId id="381" r:id="rId48"/>
    <p:sldId id="384" r:id="rId49"/>
    <p:sldId id="385" r:id="rId50"/>
    <p:sldId id="386" r:id="rId51"/>
    <p:sldId id="389" r:id="rId52"/>
    <p:sldId id="390" r:id="rId53"/>
    <p:sldId id="392" r:id="rId54"/>
    <p:sldId id="394" r:id="rId55"/>
    <p:sldId id="395" r:id="rId56"/>
    <p:sldId id="396" r:id="rId57"/>
    <p:sldId id="397" r:id="rId58"/>
    <p:sldId id="398" r:id="rId59"/>
    <p:sldId id="399" r:id="rId60"/>
    <p:sldId id="400" r:id="rId61"/>
    <p:sldId id="401" r:id="rId62"/>
    <p:sldId id="402" r:id="rId63"/>
    <p:sldId id="435" r:id="rId64"/>
    <p:sldId id="403" r:id="rId65"/>
    <p:sldId id="404" r:id="rId66"/>
    <p:sldId id="436" r:id="rId67"/>
    <p:sldId id="405" r:id="rId68"/>
    <p:sldId id="406" r:id="rId69"/>
    <p:sldId id="407" r:id="rId70"/>
    <p:sldId id="414" r:id="rId71"/>
    <p:sldId id="415" r:id="rId72"/>
    <p:sldId id="416" r:id="rId73"/>
    <p:sldId id="417" r:id="rId74"/>
    <p:sldId id="418" r:id="rId75"/>
    <p:sldId id="419" r:id="rId76"/>
    <p:sldId id="319" r:id="rId77"/>
    <p:sldId id="318" r:id="rId78"/>
    <p:sldId id="321" r:id="rId79"/>
    <p:sldId id="437" r:id="rId80"/>
    <p:sldId id="438" r:id="rId81"/>
    <p:sldId id="439" r:id="rId82"/>
    <p:sldId id="423" r:id="rId83"/>
    <p:sldId id="424" r:id="rId84"/>
    <p:sldId id="427" r:id="rId85"/>
    <p:sldId id="428" r:id="rId86"/>
    <p:sldId id="429" r:id="rId87"/>
    <p:sldId id="430" r:id="rId88"/>
    <p:sldId id="432" r:id="rId89"/>
    <p:sldId id="330" r:id="rId90"/>
    <p:sldId id="336" r:id="rId91"/>
    <p:sldId id="337" r:id="rId92"/>
    <p:sldId id="339" r:id="rId93"/>
    <p:sldId id="340" r:id="rId94"/>
    <p:sldId id="341" r:id="rId95"/>
    <p:sldId id="433" r:id="rId96"/>
    <p:sldId id="343" r:id="rId97"/>
    <p:sldId id="344" r:id="rId98"/>
    <p:sldId id="345" r:id="rId99"/>
    <p:sldId id="346" r:id="rId100"/>
    <p:sldId id="338" r:id="rId10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480" autoAdjust="0"/>
    <p:restoredTop sz="94654"/>
  </p:normalViewPr>
  <p:slideViewPr>
    <p:cSldViewPr snapToGrid="0">
      <p:cViewPr varScale="1">
        <p:scale>
          <a:sx n="73" d="100"/>
          <a:sy n="73" d="100"/>
        </p:scale>
        <p:origin x="200"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notesMaster" Target="notesMasters/notesMaster1.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878023-A2A4-4FBA-AA06-CE1339F2F93C}"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A95D04-AB76-43BD-90D9-87C6BD87914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E68220-991F-4050-A48C-D45D1C74B1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3E68220-991F-4050-A48C-D45D1C74B1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3E68220-991F-4050-A48C-D45D1C74B1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a:lstStyle>
            <a:lvl1pPr algn="ctr">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3E68220-991F-4050-A48C-D45D1C74B1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3E68220-991F-4050-A48C-D45D1C74B19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3E68220-991F-4050-A48C-D45D1C74B1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3E68220-991F-4050-A48C-D45D1C74B19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E68220-991F-4050-A48C-D45D1C74B19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E68220-991F-4050-A48C-D45D1C74B19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3E68220-991F-4050-A48C-D45D1C74B1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3E68220-991F-4050-A48C-D45D1C74B19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FA1985-EF68-4CF0-A05C-8501942029C8}"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E68220-991F-4050-A48C-D45D1C74B19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A1985-EF68-4CF0-A05C-8501942029C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76748" y="625642"/>
            <a:ext cx="10484809" cy="580884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en-US" sz="4000" b="1" dirty="0">
                <a:latin typeface="Times New Roman" panose="02020603050405020304" pitchFamily="18" charset="0"/>
                <a:cs typeface="Times New Roman" panose="02020603050405020304" pitchFamily="18" charset="0"/>
              </a:rPr>
              <a:t>Specific Objectives Cont’d….</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514350" indent="-514350" algn="just">
              <a:lnSpc>
                <a:spcPct val="150000"/>
              </a:lnSpc>
              <a:buFont typeface="+mj-lt"/>
              <a:buAutoNum type="arabicPeriod" startAt="4"/>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gather factual health assessment and perform proper assessment of the patient.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marR="0" lvl="0" indent="-514350" algn="just">
              <a:lnSpc>
                <a:spcPct val="150000"/>
              </a:lnSpc>
              <a:spcBef>
                <a:spcPts val="500"/>
              </a:spcBef>
              <a:spcAft>
                <a:spcPts val="0"/>
              </a:spcAft>
              <a:buFont typeface="+mj-lt"/>
              <a:buAutoNum type="arabicPeriod" startAt="4"/>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gain new facts and ideas about the disease.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marR="0" lvl="0" indent="-514350" algn="just">
              <a:lnSpc>
                <a:spcPct val="150000"/>
              </a:lnSpc>
              <a:spcBef>
                <a:spcPts val="500"/>
              </a:spcBef>
              <a:spcAft>
                <a:spcPts val="0"/>
              </a:spcAft>
              <a:buFont typeface="+mj-lt"/>
              <a:buAutoNum type="arabicPeriod" startAt="4"/>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gain better and clearer understanding on the nature, course, physical and emotional changes and signs and symptoms relevant to this disease.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startAt="4"/>
            </a:pPr>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400" b="1" dirty="0">
                <a:latin typeface="Times New Roman" panose="02020603050405020304" pitchFamily="18" charset="0"/>
                <a:cs typeface="Times New Roman" panose="02020603050405020304" pitchFamily="18" charset="0"/>
              </a:rPr>
              <a:t>Specific Objectives Cont’d….</a:t>
            </a:r>
            <a:endParaRPr lang="en-US" dirty="0"/>
          </a:p>
        </p:txBody>
      </p:sp>
      <p:sp>
        <p:nvSpPr>
          <p:cNvPr id="3" name="Content Placeholder 2"/>
          <p:cNvSpPr>
            <a:spLocks noGrp="1"/>
          </p:cNvSpPr>
          <p:nvPr>
            <p:ph idx="1"/>
          </p:nvPr>
        </p:nvSpPr>
        <p:spPr/>
        <p:txBody>
          <a:bodyPr>
            <a:normAutofit/>
          </a:bodyPr>
          <a:lstStyle/>
          <a:p>
            <a:pPr marL="342900" marR="0" lvl="0" indent="-342900" algn="just">
              <a:lnSpc>
                <a:spcPct val="150000"/>
              </a:lnSpc>
              <a:spcBef>
                <a:spcPts val="500"/>
              </a:spcBef>
              <a:spcAft>
                <a:spcPts val="0"/>
              </a:spcAft>
              <a:buFont typeface="+mj-lt"/>
              <a:buAutoNum type="arabicPeriod" startAt="7"/>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disseminate information to the patient as well as her relative about the illness and how to care for the patient.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00"/>
              </a:spcBef>
              <a:spcAft>
                <a:spcPts val="0"/>
              </a:spcAft>
              <a:buFont typeface="+mj-lt"/>
              <a:buAutoNum type="arabicPeriod" startAt="7"/>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evaluate daily progress of patient health and effectiveness of treatment.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00"/>
              </a:spcBef>
              <a:spcAft>
                <a:spcPts val="0"/>
              </a:spcAft>
              <a:buFont typeface="+mj-lt"/>
              <a:buAutoNum type="arabicPeriod" startAt="7"/>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minimize the stress of the patient and her family by providing adequate information and using appropriate diversion therapy.</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400" b="1" dirty="0">
                <a:latin typeface="Times New Roman" panose="02020603050405020304" pitchFamily="18" charset="0"/>
                <a:cs typeface="Times New Roman" panose="02020603050405020304" pitchFamily="18" charset="0"/>
              </a:rPr>
              <a:t>Specific Objectives Cont’d….</a:t>
            </a:r>
            <a:endParaRPr lang="en-US" dirty="0"/>
          </a:p>
        </p:txBody>
      </p:sp>
      <p:sp>
        <p:nvSpPr>
          <p:cNvPr id="3" name="Content Placeholder 2"/>
          <p:cNvSpPr>
            <a:spLocks noGrp="1"/>
          </p:cNvSpPr>
          <p:nvPr>
            <p:ph idx="1"/>
          </p:nvPr>
        </p:nvSpPr>
        <p:spPr/>
        <p:txBody>
          <a:bodyPr>
            <a:noAutofit/>
          </a:bodyPr>
          <a:lstStyle/>
          <a:p>
            <a:pPr marL="0" marR="0" lvl="0" indent="0" algn="just">
              <a:lnSpc>
                <a:spcPct val="150000"/>
              </a:lnSpc>
              <a:spcBef>
                <a:spcPts val="500"/>
              </a:spcBef>
              <a:spcAft>
                <a:spcPts val="0"/>
              </a:spcAft>
              <a:buNone/>
            </a:pPr>
            <a:r>
              <a:rPr lang="en-US" sz="2400" dirty="0">
                <a:latin typeface="Times New Roman" panose="02020603050405020304" pitchFamily="18" charset="0"/>
                <a:ea typeface="Times New Roman" panose="02020603050405020304" pitchFamily="18" charset="0"/>
                <a:cs typeface="Times New Roman" panose="02020603050405020304" pitchFamily="18" charset="0"/>
              </a:rPr>
              <a:t>10.</a:t>
            </a: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be able to formulate related nursing diagnosis from the patient health data and the current problems, the patient was experiencing and to come out with different nursing interventions effective for the patient to improve and progress on the most possible time.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sz="4400" b="1" dirty="0">
                <a:latin typeface="Times New Roman" panose="02020603050405020304" pitchFamily="18" charset="0"/>
                <a:cs typeface="Times New Roman" panose="02020603050405020304" pitchFamily="18" charset="0"/>
              </a:rPr>
              <a:t>Specific Objectives Cont’d….</a:t>
            </a:r>
            <a:endParaRPr lang="en-US" dirty="0"/>
          </a:p>
        </p:txBody>
      </p:sp>
      <p:sp>
        <p:nvSpPr>
          <p:cNvPr id="3" name="Content Placeholder 2"/>
          <p:cNvSpPr>
            <a:spLocks noGrp="1"/>
          </p:cNvSpPr>
          <p:nvPr>
            <p:ph idx="1"/>
          </p:nvPr>
        </p:nvSpPr>
        <p:spPr/>
        <p:txBody>
          <a:bodyPr>
            <a:normAutofit/>
          </a:bodyPr>
          <a:lstStyle/>
          <a:p>
            <a:pPr marL="514350" marR="0" lvl="0" indent="-514350" algn="just">
              <a:lnSpc>
                <a:spcPct val="150000"/>
              </a:lnSpc>
              <a:spcBef>
                <a:spcPts val="500"/>
              </a:spcBef>
              <a:spcAft>
                <a:spcPts val="0"/>
              </a:spcAft>
              <a:buFont typeface="+mj-lt"/>
              <a:buAutoNum type="arabicPeriod" startAt="11"/>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involve patient and her family members in discharge planning and follow up visits.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14350" marR="0" lvl="0" indent="-514350" algn="just">
              <a:lnSpc>
                <a:spcPct val="150000"/>
              </a:lnSpc>
              <a:spcBef>
                <a:spcPts val="500"/>
              </a:spcBef>
              <a:spcAft>
                <a:spcPts val="0"/>
              </a:spcAft>
              <a:buFont typeface="+mj-lt"/>
              <a:buAutoNum type="arabicPeriod" startAt="11"/>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To get the information about the topic related research and compare to book picture and patient.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3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History Taking</a:t>
            </a:r>
            <a:endParaRPr lang="en-US" sz="4000" b="1" dirty="0">
              <a:latin typeface="Times New Roman" panose="02020603050405020304" pitchFamily="18" charset="0"/>
              <a:cs typeface="Times New Roman" panose="02020603050405020304" pitchFamily="18" charset="0"/>
            </a:endParaRPr>
          </a:p>
        </p:txBody>
      </p:sp>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832496" y="1825625"/>
            <a:ext cx="6527007" cy="435133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1</a:t>
            </a:r>
            <a:r>
              <a:rPr lang="en-US" sz="4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 Socio-demographic data</a:t>
            </a:r>
            <a:endParaRPr lang="en-US" dirty="0"/>
          </a:p>
        </p:txBody>
      </p:sp>
      <p:sp>
        <p:nvSpPr>
          <p:cNvPr id="3" name="Content Placeholder 2"/>
          <p:cNvSpPr>
            <a:spLocks noGrp="1"/>
          </p:cNvSpPr>
          <p:nvPr>
            <p:ph idx="1"/>
          </p:nvPr>
        </p:nvSpPr>
        <p:spPr>
          <a:xfrm>
            <a:off x="838200" y="1520825"/>
            <a:ext cx="10515600" cy="4351338"/>
          </a:xfrm>
        </p:spPr>
        <p:txBody>
          <a:bodyPr>
            <a:noAutofit/>
          </a:bodyPr>
          <a:lstStyle/>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Name: </a:t>
            </a:r>
            <a:r>
              <a:rPr lang="en-US" sz="2400" dirty="0" err="1">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Kedar</a:t>
            </a: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 </a:t>
            </a:r>
            <a:r>
              <a:rPr lang="en-US" sz="2400" dirty="0" err="1">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Bhetwal</a:t>
            </a: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Age: 75 years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Sex: Male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Address: Chitwan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Religion: Hindu</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Occupation: Farming</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Education: 2 class completed</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Marital status: Married</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No. of children: 5 (4daughters and 1 son)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6759"/>
            <a:ext cx="10515600" cy="5961525"/>
          </a:xfrm>
        </p:spPr>
        <p:txBody>
          <a:bodyPr>
            <a:normAutofit/>
          </a:bodyPr>
          <a:lstStyle/>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Ward: Male surgical ward</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Bed no: 351</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IP No.: 229370</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Blood group: ‘O’ positive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Date of admission: 2081/04/27</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Date of Surgery:2081/04/28</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Date of discharge: 2081/04/31</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Duration of female medical ward: 5 days</a:t>
            </a:r>
            <a:endPar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endParaRPr lang="en-US" sz="3200" dirty="0">
              <a:latin typeface="Calibri" panose="020F0502020204030204" pitchFamily="34" charset="0"/>
              <a:ea typeface="Yu Mincho" panose="02020400000000000000" pitchFamily="18" charset="-128"/>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37598"/>
            <a:ext cx="10515600" cy="6040183"/>
          </a:xfrm>
        </p:spPr>
        <p:txBody>
          <a:bodyPr>
            <a:normAutofit/>
          </a:bodyPr>
          <a:lstStyle/>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Provisional Diagnosis: Gall bladder polyp</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Operative Procedure: Laparoscopic cholecystectomy</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Surgeon: Dr Rishi </a:t>
            </a:r>
            <a:r>
              <a:rPr lang="en-US" sz="2600" dirty="0" err="1">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Kanta</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Anesthesiologist: Dr GA</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Name of Scrub Nurse: RN Nirmala</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Name of Floor Nurse: RN Anita</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Date of History Taking: 2081/04/27</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Informant: Patient and his daughters</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50000"/>
              </a:lnSpc>
              <a:spcBef>
                <a:spcPts val="0"/>
              </a:spcBef>
              <a:spcAft>
                <a:spcPts val="800"/>
              </a:spcAft>
              <a:buNone/>
            </a:pPr>
            <a:endParaRPr lang="en-US" sz="3000" dirty="0">
              <a:latin typeface="Calibri" panose="020F0502020204030204" pitchFamily="34" charset="0"/>
              <a:ea typeface="Yu Mincho" panose="02020400000000000000" pitchFamily="18" charset="-128"/>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2. Chief Complaints</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en-US" dirty="0"/>
          </a:p>
        </p:txBody>
      </p:sp>
      <p:sp>
        <p:nvSpPr>
          <p:cNvPr id="3" name="Content Placeholder 2"/>
          <p:cNvSpPr>
            <a:spLocks noGrp="1"/>
          </p:cNvSpPr>
          <p:nvPr>
            <p:ph idx="1"/>
          </p:nvPr>
        </p:nvSpPr>
        <p:spPr/>
        <p:txBody>
          <a:bodyPr/>
          <a:lstStyle/>
          <a:p>
            <a:pPr marL="0" marR="0" indent="0" algn="just">
              <a:lnSpc>
                <a:spcPct val="150000"/>
              </a:lnSpc>
              <a:spcBef>
                <a:spcPts val="0"/>
              </a:spcBef>
              <a:spcAft>
                <a:spcPts val="0"/>
              </a:spcAft>
              <a:buNone/>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According to the patient, she said that</a:t>
            </a:r>
            <a:r>
              <a:rPr lang="en-US" sz="2400" b="1"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Times New Roman" panose="02020603050405020304" pitchFamily="18" charset="0"/>
              </a:rPr>
              <a:t>Pain abdomen since 6 months</a:t>
            </a:r>
            <a:endParaRPr lang="en-US" sz="2400"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lgn="just">
              <a:lnSpc>
                <a:spcPct val="150000"/>
              </a:lnSpc>
              <a:spcBef>
                <a:spcPts val="0"/>
              </a:spcBef>
              <a:spcAft>
                <a:spcPts val="0"/>
              </a:spcAft>
              <a:buFont typeface="Arial" panose="020B0604020202020204" pitchFamily="34" charset="0"/>
              <a:buChar char="•"/>
              <a:tabLst>
                <a:tab pos="457200" algn="l"/>
              </a:tabLs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Times New Roman" panose="02020603050405020304" pitchFamily="18" charset="0"/>
              </a:rPr>
              <a:t>Abdominal fullness or bloating since 2 days</a:t>
            </a:r>
            <a:endParaRPr lang="en-US" sz="2400" dirty="0">
              <a:effectLst/>
              <a:latin typeface="Calibri" panose="020F0502020204030204" pitchFamily="34" charset="0"/>
              <a:ea typeface="Yu Mincho" panose="02020400000000000000" pitchFamily="18" charset="-128"/>
              <a:cs typeface="Times New Roman" panose="02020603050405020304" pitchFamily="18" charset="0"/>
            </a:endParaRPr>
          </a:p>
          <a:p>
            <a:pPr marL="0" indent="0">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History of present illness</a:t>
            </a:r>
            <a:endParaRPr lang="en-US" dirty="0"/>
          </a:p>
        </p:txBody>
      </p:sp>
      <p:sp>
        <p:nvSpPr>
          <p:cNvPr id="3" name="Content Placeholder 2"/>
          <p:cNvSpPr>
            <a:spLocks noGrp="1"/>
          </p:cNvSpPr>
          <p:nvPr>
            <p:ph idx="1"/>
          </p:nvPr>
        </p:nvSpPr>
        <p:spPr/>
        <p:txBody>
          <a:bodyPr>
            <a:normAutofit lnSpcReduction="10000"/>
          </a:bodyPr>
          <a:lstStyle/>
          <a:p>
            <a:pPr marL="0" marR="0">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The patient is a 75 year old male who present with complaints of intermittent right upper quadrant abdominal discomfort over the past 6 months. He describes the pain as dull and non-radiating. The discomfort has been gradually increasing in frequency, though it remains mild in intensity. He reports occasional bloating and indigestion, particularly after eating fatty or heavy meals. He denies any significant nausea, vomiting or changes in bowel habits. There has been no fever, chills or signs of infection. The patient also denies any unintentional weight loss, jaundice or changes in the color of his stool or urine.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50000"/>
              </a:lnSpc>
              <a:spcBef>
                <a:spcPts val="0"/>
              </a:spcBef>
              <a:spcAft>
                <a:spcPts val="0"/>
              </a:spcAft>
              <a:buNone/>
            </a:pP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51586" y="976312"/>
            <a:ext cx="7502013" cy="49053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sz="1800" dirty="0">
                <a:effectLst/>
                <a:latin typeface="Calibri" panose="020F0502020204030204" pitchFamily="34" charset="0"/>
                <a:ea typeface="Times New Roman" panose="02020603050405020304" pitchFamily="18" charset="0"/>
                <a:cs typeface="Arial" panose="020B0604020202020204" pitchFamily="34" charset="0"/>
              </a:rPr>
            </a:br>
            <a:r>
              <a:rPr lang="en-US" sz="3200" dirty="0">
                <a:effectLst/>
                <a:latin typeface="Calibri" panose="020F0502020204030204" pitchFamily="34" charset="0"/>
                <a:ea typeface="Times New Roman" panose="02020603050405020304" pitchFamily="18" charset="0"/>
                <a:cs typeface="Arial" panose="020B0604020202020204" pitchFamily="34" charset="0"/>
              </a:rPr>
              <a:t>4. Recent Treatment  History</a:t>
            </a:r>
            <a:endParaRPr lang="en-US" sz="3200" dirty="0"/>
          </a:p>
        </p:txBody>
      </p:sp>
      <p:sp>
        <p:nvSpPr>
          <p:cNvPr id="3" name="Content Placeholder 2"/>
          <p:cNvSpPr>
            <a:spLocks noGrp="1"/>
          </p:cNvSpPr>
          <p:nvPr>
            <p:ph idx="1"/>
          </p:nvPr>
        </p:nvSpPr>
        <p:spPr/>
        <p:txBody>
          <a:bodyPr/>
          <a:lstStyle/>
          <a:p>
            <a:pPr marL="342900" marR="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Inj. </a:t>
            </a:r>
            <a:r>
              <a:rPr lang="en-US" sz="2400" dirty="0" err="1">
                <a:effectLst/>
                <a:latin typeface="Times New Roman" panose="02020603050405020304" pitchFamily="18" charset="0"/>
                <a:ea typeface="Times New Roman" panose="02020603050405020304" pitchFamily="18" charset="0"/>
                <a:cs typeface="Arial" panose="020B0604020202020204" pitchFamily="34" charset="0"/>
              </a:rPr>
              <a:t>Pantacid</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40mg IV BD</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Inj. PCM 1 gm IV QID</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mj-lt"/>
              <a:buAutoNum type="alphaLcPeriod"/>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400" dirty="0" err="1">
                <a:effectLst/>
                <a:latin typeface="Times New Roman" panose="02020603050405020304" pitchFamily="18" charset="0"/>
                <a:ea typeface="Times New Roman" panose="02020603050405020304" pitchFamily="18" charset="0"/>
                <a:cs typeface="Arial" panose="020B0604020202020204" pitchFamily="34" charset="0"/>
              </a:rPr>
              <a:t>Inj</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keterol30mg IV TDS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mj-lt"/>
              <a:buAutoNum type="alphaLcPeriod"/>
            </a:pPr>
            <a:r>
              <a:rPr lang="en-US" sz="2400" dirty="0" err="1">
                <a:effectLst/>
                <a:latin typeface="Times New Roman" panose="02020603050405020304" pitchFamily="18" charset="0"/>
                <a:ea typeface="Times New Roman" panose="02020603050405020304" pitchFamily="18" charset="0"/>
                <a:cs typeface="Arial" panose="020B0604020202020204" pitchFamily="34" charset="0"/>
              </a:rPr>
              <a:t>Inj</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400" dirty="0" err="1">
                <a:effectLst/>
                <a:latin typeface="Times New Roman" panose="02020603050405020304" pitchFamily="18" charset="0"/>
                <a:ea typeface="Times New Roman" panose="02020603050405020304" pitchFamily="18" charset="0"/>
                <a:cs typeface="Arial" panose="020B0604020202020204" pitchFamily="34" charset="0"/>
              </a:rPr>
              <a:t>xone</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1gm IV BD</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mj-lt"/>
              <a:buAutoNum type="alphaLcPeriod"/>
            </a:pPr>
            <a:r>
              <a:rPr lang="en-US" sz="2400" dirty="0" err="1">
                <a:effectLst/>
                <a:latin typeface="Times New Roman" panose="02020603050405020304" pitchFamily="18" charset="0"/>
                <a:ea typeface="Times New Roman" panose="02020603050405020304" pitchFamily="18" charset="0"/>
                <a:cs typeface="Arial" panose="020B0604020202020204" pitchFamily="34" charset="0"/>
              </a:rPr>
              <a:t>Inj</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pethidine 25mg + </a:t>
            </a:r>
            <a:r>
              <a:rPr lang="en-US" sz="2400" dirty="0" err="1">
                <a:effectLst/>
                <a:latin typeface="Times New Roman" panose="02020603050405020304" pitchFamily="18" charset="0"/>
                <a:ea typeface="Times New Roman" panose="02020603050405020304" pitchFamily="18" charset="0"/>
                <a:cs typeface="Arial" panose="020B0604020202020204" pitchFamily="34" charset="0"/>
              </a:rPr>
              <a:t>phenargan</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12.5mg IV SOS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457200" marR="0" indent="0" algn="just">
              <a:lnSpc>
                <a:spcPct val="150000"/>
              </a:lnSpc>
              <a:spcBef>
                <a:spcPts val="0"/>
              </a:spcBef>
              <a:spcAft>
                <a:spcPts val="0"/>
              </a:spcAft>
              <a:buNone/>
            </a:pP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0" lvl="0" indent="0" algn="just">
              <a:lnSpc>
                <a:spcPct val="150000"/>
              </a:lnSpc>
              <a:spcBef>
                <a:spcPts val="1200"/>
              </a:spcBef>
              <a:spcAft>
                <a:spcPts val="0"/>
              </a:spcAft>
              <a:buSzPts val="1600"/>
              <a:buNone/>
            </a:pPr>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5. History of past illness</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He was known case of hypertension and was under medication (Tab. amlodipine-5mg) since 5 years.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1200"/>
              </a:spcBef>
              <a:spcAft>
                <a:spcPts val="0"/>
              </a:spcAft>
              <a:buSzPts val="1600"/>
              <a:buNone/>
            </a:pPr>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6.   Childhood illness</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0" marR="0" algn="just">
              <a:lnSpc>
                <a:spcPct val="150000"/>
              </a:lnSpc>
              <a:spcBef>
                <a:spcPts val="0"/>
              </a:spcBef>
              <a:spcAft>
                <a:spcPts val="0"/>
              </a:spcAft>
            </a:pPr>
            <a:r>
              <a:rPr lang="en-US" sz="24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No any childhood illness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5681" y="-1"/>
            <a:ext cx="10670058" cy="864101"/>
          </a:xfrm>
        </p:spPr>
        <p:txBody>
          <a:bodyPr vert="horz" lIns="91440" tIns="45720" rIns="91440" bIns="45720" rtlCol="0" anchor="ctr">
            <a:normAutofit fontScale="90000"/>
          </a:bodyPr>
          <a:lstStyle/>
          <a:p>
            <a:r>
              <a:rPr lang="en-US" sz="3000" b="1" kern="1200" dirty="0">
                <a:solidFill>
                  <a:schemeClr val="tx1"/>
                </a:solidFill>
                <a:effectLst>
                  <a:outerShdw blurRad="38100" dist="19050" dir="2700000" algn="tl">
                    <a:schemeClr val="dk1">
                      <a:alpha val="40000"/>
                    </a:schemeClr>
                  </a:outerShdw>
                </a:effectLst>
                <a:latin typeface="+mj-lt"/>
                <a:ea typeface="+mj-ea"/>
                <a:cs typeface="+mj-cs"/>
              </a:rPr>
              <a:t>7</a:t>
            </a:r>
            <a:r>
              <a:rPr lang="en-US" sz="3200" b="1" kern="1200" dirty="0">
                <a:solidFill>
                  <a:schemeClr val="tx1"/>
                </a:solidFill>
                <a:effectLst>
                  <a:outerShdw blurRad="38100" dist="19050" dir="2700000" algn="tl">
                    <a:schemeClr val="dk1">
                      <a:alpha val="40000"/>
                    </a:schemeClr>
                  </a:outerShdw>
                </a:effectLst>
                <a:latin typeface="+mj-lt"/>
                <a:ea typeface="+mj-ea"/>
                <a:cs typeface="+mj-cs"/>
              </a:rPr>
              <a:t>. Immunization History </a:t>
            </a:r>
            <a:br>
              <a:rPr lang="en-US" sz="3000" kern="1200" dirty="0">
                <a:solidFill>
                  <a:schemeClr val="tx1"/>
                </a:solidFill>
                <a:effectLst/>
                <a:latin typeface="+mj-lt"/>
                <a:ea typeface="+mj-ea"/>
                <a:cs typeface="+mj-cs"/>
              </a:rPr>
            </a:br>
            <a:endParaRPr lang="en-US" sz="3000" kern="1200" dirty="0">
              <a:solidFill>
                <a:schemeClr val="tx1"/>
              </a:solidFill>
              <a:latin typeface="+mj-lt"/>
              <a:ea typeface="+mj-ea"/>
              <a:cs typeface="+mj-cs"/>
            </a:endParaRPr>
          </a:p>
        </p:txBody>
      </p:sp>
      <p:graphicFrame>
        <p:nvGraphicFramePr>
          <p:cNvPr id="4" name="Content Placeholder 3"/>
          <p:cNvGraphicFramePr>
            <a:graphicFrameLocks noGrp="1"/>
          </p:cNvGraphicFramePr>
          <p:nvPr>
            <p:ph idx="1"/>
          </p:nvPr>
        </p:nvGraphicFramePr>
        <p:xfrm>
          <a:off x="630936" y="523241"/>
          <a:ext cx="10985009" cy="6214020"/>
        </p:xfrm>
        <a:graphic>
          <a:graphicData uri="http://schemas.openxmlformats.org/drawingml/2006/table">
            <a:tbl>
              <a:tblPr firstRow="1" firstCol="1" bandRow="1"/>
              <a:tblGrid>
                <a:gridCol w="867787"/>
                <a:gridCol w="3131616"/>
                <a:gridCol w="3650187"/>
                <a:gridCol w="1696603"/>
                <a:gridCol w="1638816"/>
              </a:tblGrid>
              <a:tr h="699252">
                <a:tc>
                  <a:txBody>
                    <a:bodyPr/>
                    <a:lstStyle/>
                    <a:p>
                      <a:pPr marL="0" marR="0" algn="just" fontAlgn="t">
                        <a:lnSpc>
                          <a:spcPct val="150000"/>
                        </a:lnSpc>
                      </a:pPr>
                      <a:r>
                        <a:rPr lang="en-US" sz="2400" b="1"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S. N.</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1"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Age</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1"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Immunization</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1"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Taken</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1"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Not taken</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46145">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1</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Birth</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BCG</a:t>
                      </a:r>
                      <a:endParaRPr lang="en-US" sz="2400" b="0" i="0" u="none" strike="noStrike">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 </a:t>
                      </a:r>
                      <a:endParaRPr lang="en-US" sz="2400" b="0" i="0" u="none" strike="noStrike">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7345" marR="0" indent="-347345" algn="ctr" fontAlgn="t">
                        <a:lnSpc>
                          <a:spcPct val="150000"/>
                        </a:lnSpc>
                        <a:buClrTx/>
                        <a:buSzPts val="1400"/>
                        <a:buFont typeface="Wingdings" panose="05000000000000000000" pitchFamily="2" charset="2"/>
                        <a:buChar char="ü"/>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425022">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2</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6, 10 &amp; 14 weeks</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DPT, Hep B, Hib B and OPV</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 </a:t>
                      </a:r>
                      <a:endParaRPr lang="en-US" sz="2400" b="0" i="0" u="none" strike="noStrike">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7345" marR="0" indent="-347345" algn="ctr" fontAlgn="t">
                        <a:lnSpc>
                          <a:spcPct val="150000"/>
                        </a:lnSpc>
                        <a:buClrTx/>
                        <a:buSzPts val="1200"/>
                        <a:buFont typeface="Wingdings" panose="05000000000000000000" pitchFamily="2" charset="2"/>
                        <a:buChar char="ü"/>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551311">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3</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6, 10 weeks &amp; 9 months</a:t>
                      </a:r>
                      <a:endParaRPr lang="en-US" sz="2400" b="0" i="0" u="none" strike="noStrike">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PCV</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 </a:t>
                      </a:r>
                      <a:endParaRPr lang="en-US" sz="2400" b="0" i="0" u="none" strike="noStrike">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7345" marR="0" indent="-347345" algn="ctr" fontAlgn="t">
                        <a:lnSpc>
                          <a:spcPct val="150000"/>
                        </a:lnSpc>
                        <a:buClrTx/>
                        <a:buSzPts val="1200"/>
                        <a:buFont typeface="Wingdings" panose="05000000000000000000" pitchFamily="2" charset="2"/>
                        <a:buChar char="ü"/>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46145">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4</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9 months &amp; 15 months</a:t>
                      </a:r>
                      <a:endParaRPr lang="en-US" sz="2400" b="0" i="0" u="none" strike="noStrike">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Measles, Rubella</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 </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7345" marR="0" indent="-347345" algn="ctr" fontAlgn="t">
                        <a:lnSpc>
                          <a:spcPct val="150000"/>
                        </a:lnSpc>
                        <a:buClrTx/>
                        <a:buSzPts val="1200"/>
                        <a:buFont typeface="Wingdings" panose="05000000000000000000" pitchFamily="2" charset="2"/>
                        <a:buChar char="ü"/>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846145">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5</a:t>
                      </a:r>
                      <a:endParaRPr lang="en-US" sz="2400" b="0" i="0" u="none" strike="noStrike" dirty="0">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12 months</a:t>
                      </a:r>
                      <a:endParaRPr lang="en-US" sz="2400" b="0" i="0" u="none" strike="noStrike">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Japanese Encephalitis</a:t>
                      </a:r>
                      <a:endParaRPr lang="en-US" sz="2400" b="0" i="0" u="none" strike="noStrike">
                        <a:effectLst/>
                        <a:latin typeface="Arial" panose="020B0604020202020204" pitchFamily="34" charset="0"/>
                      </a:endParaRPr>
                    </a:p>
                  </a:txBody>
                  <a:tcPr marL="82262" marR="82262" marT="114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 </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347345" marR="0" indent="-347345" algn="ctr" fontAlgn="t">
                        <a:lnSpc>
                          <a:spcPct val="150000"/>
                        </a:lnSpc>
                        <a:buClrTx/>
                        <a:buSzPts val="1200"/>
                        <a:buFont typeface="Wingdings" panose="05000000000000000000" pitchFamily="2" charset="2"/>
                        <a:buChar char="ü"/>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dirty="0">
                        <a:effectLst/>
                        <a:latin typeface="Arial" panose="020B0604020202020204" pitchFamily="34" charset="0"/>
                      </a:endParaRPr>
                    </a:p>
                  </a:txBody>
                  <a:tcPr marL="109682" marR="109682" marT="54841" marB="5484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Rectangle 1"/>
          <p:cNvSpPr>
            <a:spLocks noChangeArrowheads="1"/>
          </p:cNvSpPr>
          <p:nvPr/>
        </p:nvSpPr>
        <p:spPr bwMode="auto">
          <a:xfrm>
            <a:off x="4654295" y="502920"/>
            <a:ext cx="6894576"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eaLnBrk="1" fontAlgn="base" hangingPunct="1">
              <a:lnSpc>
                <a:spcPct val="90000"/>
              </a:lnSpc>
              <a:spcBef>
                <a:spcPct val="0"/>
              </a:spcBef>
              <a:spcAft>
                <a:spcPts val="600"/>
              </a:spcAft>
              <a:buClrTx/>
              <a:buSzTx/>
            </a:pPr>
            <a:r>
              <a:rPr kumimoji="0" lang="en-US" altLang="en-US" sz="2200" b="1" i="0" u="none" strike="noStrike" cap="none" normalizeH="0" baseline="0" dirty="0">
                <a:ln>
                  <a:noFill/>
                </a:ln>
                <a:effectLst/>
                <a:latin typeface="+mn-lt"/>
              </a:rPr>
              <a:t> </a:t>
            </a:r>
            <a:endParaRPr kumimoji="0" lang="en-US" altLang="en-US" sz="2200" b="0" i="0" u="none" strike="noStrike" cap="none" normalizeH="0" baseline="0" dirty="0">
              <a:ln>
                <a:noFill/>
              </a:ln>
              <a:effectLst/>
              <a:latin typeface="+mn-lt"/>
            </a:endParaRPr>
          </a:p>
          <a:p>
            <a:pPr marL="0" marR="0" lvl="0" indent="-228600" eaLnBrk="1" fontAlgn="base" hangingPunct="1">
              <a:lnSpc>
                <a:spcPct val="90000"/>
              </a:lnSpc>
              <a:spcBef>
                <a:spcPct val="0"/>
              </a:spcBef>
              <a:spcAft>
                <a:spcPts val="600"/>
              </a:spcAft>
              <a:buClrTx/>
              <a:buSzTx/>
              <a:buFont typeface="Arial" panose="020B0604020202020204" pitchFamily="34" charset="0"/>
              <a:buChar char="•"/>
            </a:pPr>
            <a:endParaRPr kumimoji="0" lang="en-US" altLang="en-US" sz="2200" b="0" i="0" u="none" strike="noStrike" cap="none" normalizeH="0" baseline="0" dirty="0">
              <a:ln>
                <a:noFill/>
              </a:ln>
              <a:effectLst/>
              <a:latin typeface="+mn-l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marL="0" marR="0" lvl="0" indent="0" algn="just">
              <a:lnSpc>
                <a:spcPct val="150000"/>
              </a:lnSpc>
              <a:spcBef>
                <a:spcPts val="1200"/>
              </a:spcBef>
              <a:spcAft>
                <a:spcPts val="0"/>
              </a:spcAft>
              <a:buSzPts val="1600"/>
              <a:buNone/>
            </a:pPr>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8. History of drug allergy</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0" marR="0" algn="just">
              <a:lnSpc>
                <a:spcPct val="150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No any history of drug allergy</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0"/>
              </a:spcBef>
              <a:spcAft>
                <a:spcPts val="0"/>
              </a:spcAft>
              <a:buSzPts val="1600"/>
              <a:buNone/>
            </a:pPr>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9. History of any chronic illness</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50000"/>
              </a:lnSpc>
              <a:spcBef>
                <a:spcPts val="0"/>
              </a:spcBef>
              <a:spcAft>
                <a:spcPts val="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Patient was known history of hypertension since 5 years.</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0"/>
              </a:spcBef>
              <a:spcAft>
                <a:spcPts val="0"/>
              </a:spcAft>
              <a:buSzPts val="1600"/>
              <a:buNone/>
            </a:pPr>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10. History of Surgery</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0" marR="0">
              <a:lnSpc>
                <a:spcPct val="107000"/>
              </a:lnSpc>
              <a:spcBef>
                <a:spcPts val="0"/>
              </a:spcBef>
              <a:spcAft>
                <a:spcPts val="800"/>
              </a:spcAft>
            </a:pPr>
            <a:r>
              <a:rPr lang="en-US" sz="2600" dirty="0">
                <a:solidFill>
                  <a:srgbClr val="000000"/>
                </a:solidFill>
                <a:effectLst>
                  <a:outerShdw blurRad="38100" dist="19050" dir="2700000" algn="tl">
                    <a:schemeClr val="dk1">
                      <a:alpha val="40000"/>
                    </a:schemeClr>
                  </a:outerShdw>
                </a:effectLst>
                <a:latin typeface="Times New Roman" panose="02020603050405020304" pitchFamily="18" charset="0"/>
                <a:ea typeface="Yu Mincho" panose="02020400000000000000" pitchFamily="18" charset="-128"/>
                <a:cs typeface="Arial" panose="020B0604020202020204" pitchFamily="34" charset="0"/>
              </a:rPr>
              <a:t>No previous surgeries.</a:t>
            </a:r>
            <a:endParaRPr lang="en-US" sz="26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0"/>
              </a:spcBef>
              <a:spcAft>
                <a:spcPts val="0"/>
              </a:spcAft>
              <a:buSzPts val="1600"/>
              <a:buNone/>
            </a:pPr>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11. </a:t>
            </a:r>
            <a:r>
              <a:rPr lang="en-US" sz="18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 </a:t>
            </a:r>
            <a:r>
              <a:rPr lang="en-US" sz="3200" b="1" dirty="0">
                <a:solidFill>
                  <a:srgbClr val="000000"/>
                </a:solidFill>
                <a:effectLst>
                  <a:outerShdw blurRad="38100" dist="19050" dir="2700000" algn="tl">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History of Previous Hospitalization</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r>
              <a:rPr lang="en-US" dirty="0"/>
              <a:t>none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0936" y="502920"/>
            <a:ext cx="3419856" cy="1463040"/>
          </a:xfrm>
        </p:spPr>
        <p:txBody>
          <a:bodyPr vert="horz" lIns="91440" tIns="45720" rIns="91440" bIns="45720" rtlCol="0" anchor="ctr">
            <a:normAutofit/>
          </a:bodyPr>
          <a:lstStyle/>
          <a:p>
            <a:endParaRPr lang="en-US" sz="4800" kern="1200">
              <a:solidFill>
                <a:schemeClr val="tx1"/>
              </a:solidFill>
              <a:latin typeface="+mj-lt"/>
              <a:ea typeface="+mj-ea"/>
              <a:cs typeface="+mj-cs"/>
            </a:endParaRPr>
          </a:p>
        </p:txBody>
      </p:sp>
      <p:graphicFrame>
        <p:nvGraphicFramePr>
          <p:cNvPr id="4" name="Content Placeholder 3"/>
          <p:cNvGraphicFramePr>
            <a:graphicFrameLocks noGrp="1"/>
          </p:cNvGraphicFramePr>
          <p:nvPr>
            <p:ph idx="1"/>
          </p:nvPr>
        </p:nvGraphicFramePr>
        <p:xfrm>
          <a:off x="630937" y="2424888"/>
          <a:ext cx="10917938" cy="3972324"/>
        </p:xfrm>
        <a:graphic>
          <a:graphicData uri="http://schemas.openxmlformats.org/drawingml/2006/table">
            <a:tbl>
              <a:tblPr firstRow="1" firstCol="1" bandRow="1"/>
              <a:tblGrid>
                <a:gridCol w="3224789"/>
                <a:gridCol w="3751500"/>
                <a:gridCol w="3941649"/>
              </a:tblGrid>
              <a:tr h="584448">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Disease</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Paternal Side</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Maternal Side</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17834">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Diabetes</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father</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17834">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Cancer</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17834">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COPD</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17834">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Cardiovascular disease</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17834">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Infectious disorder</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17834">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Genetic disorder</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indent="0" algn="just" fontAlgn="t">
                        <a:lnSpc>
                          <a:spcPct val="150000"/>
                        </a:lnSpc>
                      </a:pPr>
                      <a:r>
                        <a:rPr lang="en-US" sz="2400" b="0" i="0" u="none" strike="noStrike" dirty="0">
                          <a:solidFill>
                            <a:srgbClr val="000000"/>
                          </a:solidFill>
                          <a:effectLst>
                            <a:outerShdw blurRad="38100" dist="19050" dir="2700000" algn="tl" rotWithShape="0">
                              <a:schemeClr val="dk1">
                                <a:alpha val="40000"/>
                              </a:schemeClr>
                            </a:outerShdw>
                          </a:effectLst>
                          <a:latin typeface="Times New Roman" panose="02020603050405020304" pitchFamily="18" charset="0"/>
                          <a:ea typeface="Times New Roman" panose="02020603050405020304" pitchFamily="18" charset="0"/>
                          <a:cs typeface="Arial" panose="020B0604020202020204" pitchFamily="34" charset="0"/>
                        </a:rPr>
                        <a:t>no</a:t>
                      </a:r>
                      <a:endParaRPr lang="en-US" sz="2400" b="0" i="0" u="none" strike="noStrike" dirty="0">
                        <a:effectLst/>
                        <a:latin typeface="Arial" panose="020B0604020202020204" pitchFamily="34" charset="0"/>
                      </a:endParaRPr>
                    </a:p>
                  </a:txBody>
                  <a:tcPr marL="115241" marR="115241" marT="16006"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
        <p:nvSpPr>
          <p:cNvPr id="5" name="Rectangle 1"/>
          <p:cNvSpPr>
            <a:spLocks noChangeArrowheads="1"/>
          </p:cNvSpPr>
          <p:nvPr/>
        </p:nvSpPr>
        <p:spPr bwMode="auto">
          <a:xfrm>
            <a:off x="4654295" y="502920"/>
            <a:ext cx="6894576" cy="146304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pPr>
            <a:r>
              <a:rPr kumimoji="0" lang="en-US" altLang="en-US" sz="2200" b="1" i="0" u="none" strike="noStrike" cap="none" normalizeH="0" baseline="0" dirty="0">
                <a:ln>
                  <a:noFill/>
                </a:ln>
                <a:effectLst/>
                <a:latin typeface="+mn-lt"/>
              </a:rPr>
              <a:t> </a:t>
            </a:r>
            <a:r>
              <a:rPr kumimoji="0" lang="en-US" altLang="en-US" sz="3200" b="1" i="0" u="none" strike="noStrike" cap="none" normalizeH="0" baseline="0" dirty="0">
                <a:ln>
                  <a:noFill/>
                </a:ln>
                <a:effectLst/>
                <a:latin typeface="+mn-lt"/>
              </a:rPr>
              <a:t>Family History </a:t>
            </a:r>
            <a:endParaRPr kumimoji="0" lang="en-US" altLang="en-US" sz="3200" b="0" i="0" u="none" strike="noStrike" cap="none" normalizeH="0" baseline="0" dirty="0">
              <a:ln>
                <a:noFill/>
              </a:ln>
              <a:effectLst/>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Physical Examination</a:t>
            </a:r>
            <a:endParaRPr lang="en-US" sz="4000" b="1" dirty="0">
              <a:latin typeface="Times New Roman" panose="02020603050405020304" pitchFamily="18" charset="0"/>
              <a:cs typeface="Times New Roman" panose="02020603050405020304" pitchFamily="18" charset="0"/>
            </a:endParaRPr>
          </a:p>
        </p:txBody>
      </p:sp>
      <p:pic>
        <p:nvPicPr>
          <p:cNvPr id="4"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497393" y="1799303"/>
            <a:ext cx="6912077" cy="4693572"/>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Physical Examination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algn="just">
              <a:lnSpc>
                <a:spcPct val="150000"/>
              </a:lnSpc>
              <a:spcBef>
                <a:spcPts val="0"/>
              </a:spcBef>
              <a:spcAft>
                <a:spcPts val="0"/>
              </a:spcAft>
            </a:pPr>
            <a:r>
              <a:rPr lang="en-US" sz="2400" dirty="0">
                <a:effectLst/>
                <a:latin typeface="Times New Roman" panose="02020603050405020304" pitchFamily="18" charset="0"/>
                <a:ea typeface="Yu Mincho" panose="02020400000000000000" pitchFamily="18" charset="-128"/>
                <a:cs typeface="Times New Roman" panose="02020603050405020304" pitchFamily="18" charset="0"/>
              </a:rPr>
              <a:t>On 2081/04/27, I performed physical examination of the patient.</a:t>
            </a:r>
            <a:endParaRPr lang="en-US" sz="24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marR="0" indent="0" algn="just">
              <a:lnSpc>
                <a:spcPct val="150000"/>
              </a:lnSpc>
              <a:spcBef>
                <a:spcPts val="0"/>
              </a:spcBef>
              <a:spcAft>
                <a:spcPts val="0"/>
              </a:spcAft>
              <a:buNone/>
            </a:pPr>
            <a:r>
              <a:rPr lang="en-US" sz="2400" dirty="0">
                <a:effectLst/>
                <a:latin typeface="Times New Roman" panose="02020603050405020304" pitchFamily="18" charset="0"/>
                <a:ea typeface="Yu Mincho" panose="02020400000000000000" pitchFamily="18" charset="-128"/>
                <a:cs typeface="Times New Roman" panose="02020603050405020304" pitchFamily="18" charset="0"/>
              </a:rPr>
              <a:t>I used following methods to perform physical examination:</a:t>
            </a:r>
            <a:endParaRPr lang="en-US" sz="24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Inspection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Palpation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Percussion</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Auscultation</a:t>
            </a:r>
            <a:endParaRPr lang="en-US" sz="2400" dirty="0">
              <a:effectLst/>
              <a:latin typeface="Times New Roman" panose="02020603050405020304" pitchFamily="18" charset="0"/>
              <a:ea typeface="Yu Mincho" panose="02020400000000000000" pitchFamily="18" charset="-128"/>
              <a:cs typeface="Times New Roman" panose="02020603050405020304" pitchFamily="18" charset="0"/>
            </a:endParaRPr>
          </a:p>
          <a:p>
            <a:pPr algn="just"/>
            <a:endParaRPr lang="en-US" sz="3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Times New Roman" panose="02020603050405020304" pitchFamily="18" charset="0"/>
                <a:ea typeface="Yu Mincho" panose="02020400000000000000" pitchFamily="18" charset="-128"/>
                <a:cs typeface="Arial" panose="020B0604020202020204" pitchFamily="34" charset="0"/>
              </a:rPr>
              <a:t>Findings of physical examination</a:t>
            </a:r>
            <a:endParaRPr lang="en-US" dirty="0"/>
          </a:p>
        </p:txBody>
      </p:sp>
      <p:sp>
        <p:nvSpPr>
          <p:cNvPr id="3" name="Content Placeholder 2"/>
          <p:cNvSpPr>
            <a:spLocks noGrp="1"/>
          </p:cNvSpPr>
          <p:nvPr>
            <p:ph idx="1"/>
          </p:nvPr>
        </p:nvSpPr>
        <p:spPr>
          <a:xfrm>
            <a:off x="838200" y="1845289"/>
            <a:ext cx="10515600" cy="4351338"/>
          </a:xfrm>
        </p:spPr>
        <p:txBody>
          <a:bodyPr>
            <a:normAutofit/>
          </a:bodyPr>
          <a:lstStyle/>
          <a:p>
            <a:pPr marL="342900" marR="0" lvl="0" indent="-342900" algn="just">
              <a:lnSpc>
                <a:spcPct val="150000"/>
              </a:lnSpc>
              <a:spcBef>
                <a:spcPts val="0"/>
              </a:spcBef>
              <a:spcAft>
                <a:spcPts val="0"/>
              </a:spcAft>
              <a:buFont typeface="Wingdings" panose="05000000000000000000" pitchFamily="2" charset="2"/>
              <a:buChar char=""/>
            </a:pP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General appearance seemed composed but facial expression showed a little worried, tired look</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18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1200"/>
              </a:spcBef>
              <a:spcAft>
                <a:spcPts val="12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Use of spectacles of power (+3) due to low vision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1200"/>
              </a:spcBef>
              <a:spcAft>
                <a:spcPts val="12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Presence of dental carries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1200"/>
              </a:spcBef>
              <a:spcAft>
                <a:spcPts val="1200"/>
              </a:spcAft>
              <a:buFont typeface="Wingdings" panose="05000000000000000000" pitchFamily="2" charset="2"/>
              <a:buChar cha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Use of accessory muscles during breathing</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lgn="just">
              <a:lnSpc>
                <a:spcPct val="120000"/>
              </a:lnSpc>
              <a:spcBef>
                <a:spcPts val="1200"/>
              </a:spcBef>
              <a:spcAft>
                <a:spcPts val="1200"/>
              </a:spcAft>
              <a:buNone/>
            </a:pPr>
            <a:endParaRPr lang="en-US" sz="9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Times New Roman" panose="02020603050405020304" pitchFamily="18" charset="0"/>
                <a:cs typeface="Times New Roman" panose="02020603050405020304" pitchFamily="18" charset="0"/>
              </a:rPr>
              <a:t>Findings 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marR="0" lvl="0" indent="-342900" algn="just">
              <a:lnSpc>
                <a:spcPct val="150000"/>
              </a:lnSpc>
              <a:spcBef>
                <a:spcPts val="1200"/>
              </a:spcBef>
              <a:spcAft>
                <a:spcPts val="1200"/>
              </a:spcAft>
              <a:buFont typeface="Wingdings" panose="05000000000000000000" pitchFamily="2" charset="2"/>
              <a:buChar char=""/>
            </a:pPr>
            <a:r>
              <a:rPr lang="en-US" sz="3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effectLst/>
                <a:latin typeface="Times New Roman" panose="02020603050405020304" pitchFamily="18" charset="0"/>
                <a:ea typeface="Times New Roman" panose="02020603050405020304" pitchFamily="18" charset="0"/>
                <a:cs typeface="Arial" panose="020B0604020202020204" pitchFamily="34" charset="0"/>
              </a:rPr>
              <a:t>Resonant  sound present in both lungs during percussion of chest</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1200"/>
              </a:spcBef>
              <a:spcAft>
                <a:spcPts val="1200"/>
              </a:spcAft>
              <a:buFont typeface="Wingdings" panose="05000000000000000000" pitchFamily="2" charset="2"/>
              <a:buChar char=""/>
            </a:pPr>
            <a:r>
              <a:rPr lang="en-US" sz="3200" dirty="0">
                <a:effectLst/>
                <a:latin typeface="Times New Roman" panose="02020603050405020304" pitchFamily="18" charset="0"/>
                <a:ea typeface="Times New Roman" panose="02020603050405020304" pitchFamily="18" charset="0"/>
                <a:cs typeface="Arial" panose="020B0604020202020204" pitchFamily="34" charset="0"/>
              </a:rPr>
              <a:t>Presence of bowel sound</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1200"/>
              </a:spcBef>
              <a:spcAft>
                <a:spcPts val="1200"/>
              </a:spcAft>
              <a:buFont typeface="Wingdings" panose="05000000000000000000" pitchFamily="2" charset="2"/>
              <a:buChar char=""/>
            </a:pPr>
            <a:r>
              <a:rPr lang="en-US" sz="3200" dirty="0">
                <a:effectLst/>
                <a:latin typeface="Times New Roman" panose="02020603050405020304" pitchFamily="18" charset="0"/>
                <a:ea typeface="Times New Roman" panose="02020603050405020304" pitchFamily="18" charset="0"/>
                <a:cs typeface="Arial" panose="020B0604020202020204" pitchFamily="34" charset="0"/>
              </a:rPr>
              <a:t>regular bowel movement</a:t>
            </a:r>
            <a:endParaRPr lang="en-US" sz="32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just">
              <a:lnSpc>
                <a:spcPct val="120000"/>
              </a:lnSpc>
              <a:spcBef>
                <a:spcPts val="1200"/>
              </a:spcBef>
              <a:spcAft>
                <a:spcPts val="1200"/>
              </a:spcAft>
              <a:buNone/>
            </a:pPr>
            <a:endParaRPr lang="en-US" sz="3000" dirty="0">
              <a:effectLst/>
              <a:latin typeface="Times New Roman" panose="02020603050405020304" pitchFamily="18" charset="0"/>
              <a:ea typeface="Yu Mincho" panose="02020400000000000000" pitchFamily="18" charset="-128"/>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Developmental Task</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marR="0" algn="just">
              <a:lnSpc>
                <a:spcPct val="150000"/>
              </a:lnSpc>
              <a:spcBef>
                <a:spcPts val="0"/>
              </a:spcBef>
              <a:spcAft>
                <a:spcPts val="0"/>
              </a:spcAft>
            </a:pP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Mr</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kedar</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Bhetwal</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75 years old female and belongs to older adulthood. </a:t>
            </a:r>
            <a:endPar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developmental crisis of older adulthood is “</a:t>
            </a:r>
            <a:r>
              <a:rPr lang="en-US"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Ego integrity Vs. Despair”</a:t>
            </a:r>
            <a:r>
              <a:rPr lang="en-US"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3897" y="1764892"/>
            <a:ext cx="10304206" cy="2387600"/>
          </a:xfrm>
        </p:spPr>
        <p:txBody>
          <a:bodyPr>
            <a:normAutofit fontScale="90000"/>
          </a:bodyPr>
          <a:lstStyle/>
          <a:p>
            <a:pPr>
              <a:lnSpc>
                <a:spcPct val="100000"/>
              </a:lnSpc>
            </a:pPr>
            <a:r>
              <a:rPr lang="en-US" b="1" dirty="0">
                <a:latin typeface="Times New Roman" panose="02020603050405020304" pitchFamily="18" charset="0"/>
                <a:cs typeface="Times New Roman" panose="02020603050405020304" pitchFamily="18" charset="0"/>
              </a:rPr>
              <a:t>Case Study Presentation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On</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Gall Bladder Polyp</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08903" y="5093108"/>
            <a:ext cx="9144000" cy="1396181"/>
          </a:xfrm>
        </p:spPr>
        <p:txBody>
          <a:bodyPr>
            <a:normAutofit/>
          </a:bodyPr>
          <a:lstStyle/>
          <a:p>
            <a:pPr algn="r"/>
            <a:r>
              <a:rPr lang="en-US" sz="2000" dirty="0">
                <a:latin typeface="Times New Roman" panose="02020603050405020304" pitchFamily="18" charset="0"/>
                <a:cs typeface="Times New Roman" panose="02020603050405020304" pitchFamily="18" charset="0"/>
              </a:rPr>
              <a:t>Prepared By: </a:t>
            </a:r>
            <a:r>
              <a:rPr lang="en-US" sz="2000" dirty="0" err="1">
                <a:latin typeface="Times New Roman" panose="02020603050405020304" pitchFamily="18" charset="0"/>
                <a:cs typeface="Times New Roman" panose="02020603050405020304" pitchFamily="18" charset="0"/>
              </a:rPr>
              <a:t>Aakriti</a:t>
            </a:r>
            <a:r>
              <a:rPr lang="en-US" sz="2000" dirty="0">
                <a:latin typeface="Times New Roman" panose="02020603050405020304" pitchFamily="18" charset="0"/>
                <a:cs typeface="Times New Roman" panose="02020603050405020304" pitchFamily="18" charset="0"/>
              </a:rPr>
              <a:t> Poudel</a:t>
            </a:r>
            <a:endParaRPr lang="en-US" sz="2000" dirty="0">
              <a:latin typeface="Times New Roman" panose="02020603050405020304" pitchFamily="18" charset="0"/>
              <a:cs typeface="Times New Roman" panose="02020603050405020304" pitchFamily="18" charset="0"/>
            </a:endParaRPr>
          </a:p>
          <a:p>
            <a:pPr algn="r"/>
            <a:r>
              <a:rPr lang="en-US" sz="2000" dirty="0" err="1">
                <a:latin typeface="Times New Roman" panose="02020603050405020304" pitchFamily="18" charset="0"/>
                <a:cs typeface="Times New Roman" panose="02020603050405020304" pitchFamily="18" charset="0"/>
              </a:rPr>
              <a:t>Bsc</a:t>
            </a:r>
            <a:r>
              <a:rPr lang="en-US" sz="2000" dirty="0">
                <a:latin typeface="Times New Roman" panose="02020603050405020304" pitchFamily="18" charset="0"/>
                <a:cs typeface="Times New Roman" panose="02020603050405020304" pitchFamily="18" charset="0"/>
              </a:rPr>
              <a:t> nursing 2</a:t>
            </a:r>
            <a:r>
              <a:rPr lang="en-US" sz="2000" baseline="30000" dirty="0">
                <a:latin typeface="Times New Roman" panose="02020603050405020304" pitchFamily="18" charset="0"/>
                <a:cs typeface="Times New Roman" panose="02020603050405020304" pitchFamily="18" charset="0"/>
              </a:rPr>
              <a:t>nd</a:t>
            </a:r>
            <a:r>
              <a:rPr lang="en-US" sz="2000" dirty="0">
                <a:latin typeface="Times New Roman" panose="02020603050405020304" pitchFamily="18" charset="0"/>
                <a:cs typeface="Times New Roman" panose="02020603050405020304" pitchFamily="18" charset="0"/>
              </a:rPr>
              <a:t> year, BHNC</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4"/>
          <p:cNvGraphicFramePr>
            <a:graphicFrameLocks noGrp="1"/>
          </p:cNvGraphicFramePr>
          <p:nvPr>
            <p:ph idx="1"/>
          </p:nvPr>
        </p:nvGraphicFramePr>
        <p:xfrm>
          <a:off x="838200" y="365126"/>
          <a:ext cx="10515600" cy="6769099"/>
        </p:xfrm>
        <a:graphic>
          <a:graphicData uri="http://schemas.openxmlformats.org/drawingml/2006/table">
            <a:tbl>
              <a:tblPr firstRow="1" bandRow="1">
                <a:tableStyleId>{5940675A-B579-460E-94D1-54222C63F5DA}</a:tableStyleId>
              </a:tblPr>
              <a:tblGrid>
                <a:gridCol w="5257800"/>
                <a:gridCol w="5257800"/>
              </a:tblGrid>
              <a:tr h="472865">
                <a:tc>
                  <a:txBody>
                    <a:bodyPr/>
                    <a:lstStyle/>
                    <a:p>
                      <a:r>
                        <a:rPr lang="en-US" dirty="0" err="1"/>
                        <a:t>Developmenal</a:t>
                      </a:r>
                      <a:r>
                        <a:rPr lang="en-US" dirty="0"/>
                        <a:t> task</a:t>
                      </a:r>
                      <a:endParaRPr lang="en-US" dirty="0"/>
                    </a:p>
                  </a:txBody>
                  <a:tcPr/>
                </a:tc>
                <a:tc>
                  <a:txBody>
                    <a:bodyPr/>
                    <a:lstStyle/>
                    <a:p>
                      <a:r>
                        <a:rPr lang="en-US" dirty="0"/>
                        <a:t>description</a:t>
                      </a:r>
                      <a:endParaRPr lang="en-US" dirty="0"/>
                    </a:p>
                  </a:txBody>
                  <a:tcPr/>
                </a:tc>
              </a:tr>
              <a:tr h="1165969">
                <a:tc>
                  <a:txBody>
                    <a:bodyPr/>
                    <a:lstStyle/>
                    <a:p>
                      <a:r>
                        <a:rPr lang="en-US" sz="1800" b="1" kern="1200" dirty="0">
                          <a:solidFill>
                            <a:schemeClr val="dk1"/>
                          </a:solidFill>
                          <a:effectLst/>
                        </a:rPr>
                        <a:t>Adjusting to Retirement</a:t>
                      </a:r>
                      <a:r>
                        <a:rPr lang="en-US" dirty="0">
                          <a:effectLst/>
                        </a:rPr>
                        <a:t> </a:t>
                      </a:r>
                      <a:endParaRPr lang="en-US" dirty="0"/>
                    </a:p>
                  </a:txBody>
                  <a:tcPr/>
                </a:tc>
                <a:tc>
                  <a:txBody>
                    <a:bodyPr/>
                    <a:lstStyle/>
                    <a:p>
                      <a:r>
                        <a:rPr lang="en-US" sz="1800" kern="1200" dirty="0">
                          <a:solidFill>
                            <a:schemeClr val="dk1"/>
                          </a:solidFill>
                          <a:effectLst/>
                        </a:rPr>
                        <a:t>Patient is well adjusted to retirement and enjoys his life performing recreational activities like gardening, watching television and listening to bhajan.</a:t>
                      </a:r>
                      <a:r>
                        <a:rPr lang="en-US" dirty="0">
                          <a:effectLst/>
                        </a:rPr>
                        <a:t> </a:t>
                      </a:r>
                      <a:endParaRPr lang="en-US" dirty="0"/>
                    </a:p>
                  </a:txBody>
                  <a:tcPr/>
                </a:tc>
              </a:tr>
              <a:tr h="1165969">
                <a:tc>
                  <a:txBody>
                    <a:bodyPr/>
                    <a:lstStyle/>
                    <a:p>
                      <a:r>
                        <a:rPr lang="en-US" sz="1800" b="1" kern="1200" dirty="0">
                          <a:solidFill>
                            <a:schemeClr val="dk1"/>
                          </a:solidFill>
                          <a:effectLst/>
                        </a:rPr>
                        <a:t>Coping with Physical Decline</a:t>
                      </a:r>
                      <a:r>
                        <a:rPr lang="en-US" dirty="0">
                          <a:effectLst/>
                        </a:rPr>
                        <a:t> </a:t>
                      </a:r>
                      <a:endParaRPr lang="en-US" dirty="0"/>
                    </a:p>
                  </a:txBody>
                  <a:tcPr/>
                </a:tc>
                <a:tc>
                  <a:txBody>
                    <a:bodyPr/>
                    <a:lstStyle/>
                    <a:p>
                      <a:r>
                        <a:rPr lang="en-US" sz="1800" kern="1200" dirty="0">
                          <a:solidFill>
                            <a:schemeClr val="dk1"/>
                          </a:solidFill>
                          <a:effectLst/>
                        </a:rPr>
                        <a:t>He completely manages age-related health issues and physical limitations, and adapts to changes in physical abilities</a:t>
                      </a:r>
                      <a:r>
                        <a:rPr lang="en-US" dirty="0">
                          <a:effectLst/>
                        </a:rPr>
                        <a:t> </a:t>
                      </a:r>
                      <a:endParaRPr lang="en-US" dirty="0"/>
                    </a:p>
                  </a:txBody>
                  <a:tcPr/>
                </a:tc>
              </a:tr>
              <a:tr h="816179">
                <a:tc>
                  <a:txBody>
                    <a:bodyPr/>
                    <a:lstStyle/>
                    <a:p>
                      <a:pPr marL="0" marR="0">
                        <a:lnSpc>
                          <a:spcPct val="107000"/>
                        </a:lnSpc>
                        <a:spcBef>
                          <a:spcPts val="0"/>
                        </a:spcBef>
                        <a:spcAft>
                          <a:spcPts val="0"/>
                        </a:spcAft>
                      </a:pPr>
                      <a:r>
                        <a:rPr lang="en-US" sz="1600" b="1" kern="100" dirty="0">
                          <a:effectLst/>
                        </a:rPr>
                        <a:t>Maintaining a Sense of Identity</a:t>
                      </a:r>
                      <a:endParaRPr lang="en-US" sz="1600" kern="100" dirty="0">
                        <a:effectLst/>
                        <a:latin typeface="Calibri" panose="020F0502020204030204" pitchFamily="34" charset="0"/>
                        <a:ea typeface="Yu Mincho" panose="02020400000000000000" pitchFamily="18" charset="-128"/>
                        <a:cs typeface="Arial" panose="020B0604020202020204" pitchFamily="34" charset="0"/>
                      </a:endParaRPr>
                    </a:p>
                  </a:txBody>
                  <a:tcPr marL="9525" marR="9525" marT="9525" marB="9525" anchor="ctr"/>
                </a:tc>
                <a:tc>
                  <a:txBody>
                    <a:bodyPr/>
                    <a:lstStyle/>
                    <a:p>
                      <a:r>
                        <a:rPr lang="en-US" sz="1800" kern="1200" dirty="0">
                          <a:solidFill>
                            <a:schemeClr val="dk1"/>
                          </a:solidFill>
                          <a:effectLst/>
                        </a:rPr>
                        <a:t>Preserving self-worth and identity despite changes in role and physical abilities.</a:t>
                      </a:r>
                      <a:r>
                        <a:rPr lang="en-US" dirty="0">
                          <a:effectLst/>
                        </a:rPr>
                        <a:t> </a:t>
                      </a:r>
                      <a:endParaRPr lang="en-US" dirty="0"/>
                    </a:p>
                  </a:txBody>
                  <a:tcPr/>
                </a:tc>
              </a:tr>
              <a:tr h="816179">
                <a:tc>
                  <a:txBody>
                    <a:bodyPr/>
                    <a:lstStyle/>
                    <a:p>
                      <a:r>
                        <a:rPr lang="en-US" sz="1800" b="1" kern="1200" dirty="0">
                          <a:solidFill>
                            <a:schemeClr val="dk1"/>
                          </a:solidFill>
                          <a:effectLst/>
                        </a:rPr>
                        <a:t>Dealing with Loss</a:t>
                      </a:r>
                      <a:r>
                        <a:rPr lang="en-US" dirty="0">
                          <a:effectLst/>
                        </a:rPr>
                        <a:t> </a:t>
                      </a:r>
                      <a:endParaRPr lang="en-US" dirty="0"/>
                    </a:p>
                  </a:txBody>
                  <a:tcPr/>
                </a:tc>
                <a:tc>
                  <a:txBody>
                    <a:bodyPr/>
                    <a:lstStyle/>
                    <a:p>
                      <a:r>
                        <a:rPr lang="en-US" sz="1800" kern="1200" dirty="0">
                          <a:solidFill>
                            <a:schemeClr val="dk1"/>
                          </a:solidFill>
                          <a:effectLst/>
                        </a:rPr>
                        <a:t>Handles loss of peers, family members, and friends, and manages feelings of grief and loneliness</a:t>
                      </a:r>
                      <a:r>
                        <a:rPr lang="en-US" dirty="0">
                          <a:effectLst/>
                        </a:rPr>
                        <a:t> </a:t>
                      </a:r>
                      <a:endParaRPr lang="en-US" dirty="0"/>
                    </a:p>
                  </a:txBody>
                  <a:tcPr/>
                </a:tc>
              </a:tr>
              <a:tr h="1165969">
                <a:tc>
                  <a:txBody>
                    <a:bodyPr/>
                    <a:lstStyle/>
                    <a:p>
                      <a:r>
                        <a:rPr lang="en-US" sz="1800" b="1" kern="1200" dirty="0">
                          <a:solidFill>
                            <a:schemeClr val="dk1"/>
                          </a:solidFill>
                          <a:effectLst/>
                        </a:rPr>
                        <a:t>Establishing a Legacy</a:t>
                      </a:r>
                      <a:r>
                        <a:rPr lang="en-US" dirty="0">
                          <a:effectLst/>
                        </a:rPr>
                        <a:t> </a:t>
                      </a:r>
                      <a:endParaRPr lang="en-US" dirty="0"/>
                    </a:p>
                  </a:txBody>
                  <a:tcPr/>
                </a:tc>
                <a:tc>
                  <a:txBody>
                    <a:bodyPr/>
                    <a:lstStyle/>
                    <a:p>
                      <a:r>
                        <a:rPr lang="en-US" sz="1800" kern="1200" dirty="0">
                          <a:solidFill>
                            <a:schemeClr val="dk1"/>
                          </a:solidFill>
                          <a:effectLst/>
                        </a:rPr>
                        <a:t>Reflecting on one’s life contributions and values, and passing on wisdom and experiences to younger generations</a:t>
                      </a:r>
                      <a:r>
                        <a:rPr lang="en-US" dirty="0">
                          <a:effectLst/>
                        </a:rPr>
                        <a:t> </a:t>
                      </a:r>
                      <a:endParaRPr lang="en-US" dirty="0"/>
                    </a:p>
                  </a:txBody>
                  <a:tcPr/>
                </a:tc>
              </a:tr>
              <a:tr h="1165969">
                <a:tc>
                  <a:txBody>
                    <a:bodyPr/>
                    <a:lstStyle/>
                    <a:p>
                      <a:r>
                        <a:rPr lang="en-US" sz="1800" b="1" kern="1200" dirty="0">
                          <a:solidFill>
                            <a:schemeClr val="dk1"/>
                          </a:solidFill>
                          <a:effectLst/>
                        </a:rPr>
                        <a:t>Adjusting to Changing Social Roles</a:t>
                      </a:r>
                      <a:r>
                        <a:rPr lang="en-US" dirty="0">
                          <a:effectLst/>
                        </a:rPr>
                        <a:t> </a:t>
                      </a:r>
                      <a:endParaRPr lang="en-US" dirty="0"/>
                    </a:p>
                  </a:txBody>
                  <a:tcPr/>
                </a:tc>
                <a:tc>
                  <a:txBody>
                    <a:bodyPr/>
                    <a:lstStyle/>
                    <a:p>
                      <a:r>
                        <a:rPr lang="en-US" sz="1800" kern="1200" dirty="0">
                          <a:solidFill>
                            <a:schemeClr val="dk1"/>
                          </a:solidFill>
                          <a:effectLst/>
                        </a:rPr>
                        <a:t>Adapting to shifts in family roles, such as becoming a grandparent or dealing with changes in family dynamics.</a:t>
                      </a:r>
                      <a:r>
                        <a:rPr lang="en-US" dirty="0">
                          <a:effectLst/>
                        </a:rPr>
                        <a:t> </a:t>
                      </a:r>
                      <a:endParaRPr lang="en-US" dirty="0"/>
                    </a:p>
                  </a:txBody>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and physiology</a:t>
            </a:r>
            <a:endParaRPr lang="en-US" dirty="0"/>
          </a:p>
        </p:txBody>
      </p:sp>
      <p:pic>
        <p:nvPicPr>
          <p:cNvPr id="4" name="image1.jpg" descr="Human gallbladder with labels, illustration Stock Photo - Alamy"/>
          <p:cNvPicPr>
            <a:picLocks noGrp="1"/>
          </p:cNvPicPr>
          <p:nvPr>
            <p:ph idx="1"/>
          </p:nvPr>
        </p:nvPicPr>
        <p:blipFill>
          <a:blip r:embed="rId1"/>
          <a:srcRect/>
          <a:stretch>
            <a:fillRect/>
          </a:stretch>
        </p:blipFill>
        <p:spPr>
          <a:xfrm>
            <a:off x="2718486" y="1825625"/>
            <a:ext cx="5820033" cy="466725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endParaRPr lang="en-US" dirty="0"/>
          </a:p>
        </p:txBody>
      </p:sp>
      <p:sp>
        <p:nvSpPr>
          <p:cNvPr id="3" name="Content Placeholder 2"/>
          <p:cNvSpPr>
            <a:spLocks noGrp="1"/>
          </p:cNvSpPr>
          <p:nvPr>
            <p:ph idx="1"/>
          </p:nvPr>
        </p:nvSpPr>
        <p:spPr/>
        <p:txBody>
          <a:bodyPr/>
          <a:lstStyle/>
          <a:p>
            <a:pPr marL="0" marR="0" algn="just">
              <a:lnSpc>
                <a:spcPct val="107000"/>
              </a:lnSpc>
              <a:spcBef>
                <a:spcPts val="0"/>
              </a:spcBef>
              <a:spcAft>
                <a:spcPts val="800"/>
              </a:spcAft>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The gallbladder is a pear shaped sac attached to the posterior surface of the liver by connective tissue. It is a thin walled, green muscular sac about 06 cm long. It has a fundus (expanded end), a body (main part) and neck (narrowing part) which is continuous with the cystic duct. Its capacity is approximately 60ml.</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07000"/>
              </a:lnSpc>
              <a:spcBef>
                <a:spcPts val="0"/>
              </a:spcBef>
              <a:spcAft>
                <a:spcPts val="800"/>
              </a:spcAft>
              <a:buNone/>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a:t>
            </a:r>
            <a:endParaRPr lang="en-US" dirty="0"/>
          </a:p>
        </p:txBody>
      </p:sp>
      <p:sp>
        <p:nvSpPr>
          <p:cNvPr id="3" name="Content Placeholder 2"/>
          <p:cNvSpPr>
            <a:spLocks noGrp="1"/>
          </p:cNvSpPr>
          <p:nvPr>
            <p:ph idx="1"/>
          </p:nvPr>
        </p:nvSpPr>
        <p:spPr/>
        <p:txBody>
          <a:bodyPr>
            <a:noAutofit/>
          </a:bodyPr>
          <a:lstStyle/>
          <a:p>
            <a:pPr marL="0" marR="0" indent="0" algn="just">
              <a:lnSpc>
                <a:spcPct val="107000"/>
              </a:lnSpc>
              <a:spcBef>
                <a:spcPts val="0"/>
              </a:spcBef>
              <a:spcAft>
                <a:spcPts val="800"/>
              </a:spcAft>
              <a:buNone/>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07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The gall bladder consists of three coats: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1090930" lvl="0" indent="0" algn="just">
              <a:lnSpc>
                <a:spcPct val="112000"/>
              </a:lnSpc>
              <a:spcBef>
                <a:spcPts val="0"/>
              </a:spcBef>
              <a:spcAft>
                <a:spcPts val="0"/>
              </a:spcAft>
              <a:buSzPts val="1200"/>
              <a:buNone/>
              <a:tabLst>
                <a:tab pos="12966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 Peritoneum: It is continuous with peritoneum covering the liver, which binds the gallbladder in position on the under surface of the liver.</a:t>
            </a:r>
            <a:endParaRPr lang="en-US" sz="2400" dirty="0">
              <a:effectLst/>
              <a:latin typeface="Noto Sans Symbols"/>
              <a:ea typeface="Noto Sans Symbols"/>
              <a:cs typeface="Noto Sans Symbols"/>
            </a:endParaRPr>
          </a:p>
          <a:p>
            <a:pPr marL="0" marR="1441450" lvl="0" indent="0" algn="just">
              <a:lnSpc>
                <a:spcPct val="112000"/>
              </a:lnSpc>
              <a:spcBef>
                <a:spcPts val="65"/>
              </a:spcBef>
              <a:spcAft>
                <a:spcPts val="0"/>
              </a:spcAft>
              <a:buSzPts val="1200"/>
              <a:buNone/>
              <a:tabLst>
                <a:tab pos="12966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 Muscle layer: The muscular layer consists of layers of smooth muscle with longitudinal, oblique and circular fibers.</a:t>
            </a:r>
            <a:endParaRPr lang="en-US" sz="2400" dirty="0">
              <a:effectLst/>
              <a:latin typeface="Noto Sans Symbols"/>
              <a:ea typeface="Noto Sans Symbols"/>
              <a:cs typeface="Noto Sans Symbols"/>
            </a:endParaRPr>
          </a:p>
          <a:p>
            <a:pPr marL="0" marR="983615" lvl="0" indent="0" algn="just">
              <a:lnSpc>
                <a:spcPct val="115000"/>
              </a:lnSpc>
              <a:spcBef>
                <a:spcPts val="65"/>
              </a:spcBef>
              <a:spcAft>
                <a:spcPts val="0"/>
              </a:spcAft>
              <a:buSzPts val="1200"/>
              <a:buNone/>
              <a:tabLst>
                <a:tab pos="1295400" algn="l"/>
                <a:tab pos="12966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 Mucous membrane: The inner lining is of mucous membrane, which displays very small rugae when the gallbladder is empty. The rugae disappear when the organ is distended with bile.</a:t>
            </a:r>
            <a:endParaRPr lang="en-US" sz="2400" dirty="0">
              <a:effectLst/>
              <a:latin typeface="Noto Sans Symbols"/>
              <a:ea typeface="Noto Sans Symbols"/>
              <a:cs typeface="Noto Sans Symbols"/>
            </a:endParaRPr>
          </a:p>
          <a:p>
            <a:pPr marL="0" marR="0" indent="0" algn="just">
              <a:lnSpc>
                <a:spcPct val="107000"/>
              </a:lnSpc>
              <a:spcBef>
                <a:spcPts val="105"/>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07000"/>
              </a:lnSpc>
              <a:spcBef>
                <a:spcPts val="125"/>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marR="768985" algn="just">
              <a:lnSpc>
                <a:spcPct val="107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Blood supply: The cystic artery, a branch of the hepatic artery, supplies blood to the gallbladder. Impure blood is drained away by the cystic vein into the portal vein.</a:t>
            </a:r>
            <a:endParaRPr lang="en-US" sz="28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07000"/>
              </a:lnSpc>
              <a:spcBef>
                <a:spcPts val="120"/>
              </a:spcBef>
              <a:spcAft>
                <a:spcPts val="0"/>
              </a:spcAft>
              <a:buNone/>
            </a:pPr>
            <a:r>
              <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800" dirty="0">
              <a:effectLst/>
              <a:latin typeface="Calibri" panose="020F0502020204030204" pitchFamily="34" charset="0"/>
              <a:ea typeface="Yu Mincho" panose="02020400000000000000" pitchFamily="18" charset="-128"/>
              <a:cs typeface="Arial" panose="020B0604020202020204" pitchFamily="34" charset="0"/>
            </a:endParaRPr>
          </a:p>
          <a:p>
            <a:pPr marL="0" marR="792480" algn="just">
              <a:lnSpc>
                <a:spcPct val="107000"/>
              </a:lnSpc>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Nerve supply: Nerve impulses are conveyed by sympathetic and parasympathetic nerve fibers.</a:t>
            </a:r>
            <a:endParaRPr lang="en-US" sz="28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Functions </a:t>
            </a:r>
            <a:endParaRPr lang="en-US" dirty="0"/>
          </a:p>
        </p:txBody>
      </p:sp>
      <p:sp>
        <p:nvSpPr>
          <p:cNvPr id="3" name="Content Placeholder 2"/>
          <p:cNvSpPr>
            <a:spLocks noGrp="1"/>
          </p:cNvSpPr>
          <p:nvPr>
            <p:ph idx="1"/>
          </p:nvPr>
        </p:nvSpPr>
        <p:spPr/>
        <p:txBody>
          <a:bodyPr>
            <a:normAutofit/>
          </a:bodyPr>
          <a:lstStyle/>
          <a:p>
            <a:pPr marL="342900" marR="0" lvl="0" indent="-342900" algn="just">
              <a:lnSpc>
                <a:spcPct val="107000"/>
              </a:lnSpc>
              <a:spcBef>
                <a:spcPts val="0"/>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It acts as a reservoir for bile. Its capacity is approximately 60ml.</a:t>
            </a:r>
            <a:endParaRPr lang="en-US" sz="24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The lining membrane adds mucus to the bile.</a:t>
            </a:r>
            <a:endParaRPr lang="en-US" sz="24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It absorbs water so that it is 06 to 15 times more concentrated than liver bile.</a:t>
            </a:r>
            <a:endParaRPr lang="en-US" sz="2400" dirty="0">
              <a:effectLst/>
              <a:latin typeface="Noto Sans Symbols"/>
              <a:ea typeface="Noto Sans Symbols"/>
              <a:cs typeface="Noto Sans Symbols"/>
            </a:endParaRPr>
          </a:p>
          <a:p>
            <a:pPr marL="342900" marR="0" lvl="0" indent="-342900" algn="just">
              <a:lnSpc>
                <a:spcPct val="107000"/>
              </a:lnSpc>
              <a:spcBef>
                <a:spcPts val="0"/>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By the contraction of the muscular walls, bile is expelled from the gallbladder and passed via the bile ducts into the duodenum. The sphincter of </a:t>
            </a:r>
            <a:r>
              <a:rPr lang="en-US" sz="2400" dirty="0" err="1">
                <a:solidFill>
                  <a:srgbClr val="000000"/>
                </a:solidFill>
                <a:effectLst/>
                <a:latin typeface="Times New Roman" panose="02020603050405020304" pitchFamily="18" charset="0"/>
                <a:ea typeface="Times New Roman" panose="02020603050405020304" pitchFamily="18" charset="0"/>
                <a:cs typeface="Noto Sans Symbols"/>
              </a:rPr>
              <a:t>oddi</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must relax before bile can pass into the duodenum. Fat, the acidity of chyme in the duodenum and the hormone.</a:t>
            </a:r>
            <a:endParaRPr lang="en-US" sz="2400" dirty="0">
              <a:effectLst/>
              <a:latin typeface="Noto Sans Symbols"/>
              <a:ea typeface="Noto Sans Symbols"/>
              <a:cs typeface="Noto Sans Symbols"/>
            </a:endParaRPr>
          </a:p>
          <a:p>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Ductal system </a:t>
            </a:r>
            <a:endParaRPr lang="en-US" dirty="0"/>
          </a:p>
        </p:txBody>
      </p:sp>
      <p:sp>
        <p:nvSpPr>
          <p:cNvPr id="3" name="Content Placeholder 2"/>
          <p:cNvSpPr>
            <a:spLocks noGrp="1"/>
          </p:cNvSpPr>
          <p:nvPr>
            <p:ph idx="1"/>
          </p:nvPr>
        </p:nvSpPr>
        <p:spPr/>
        <p:txBody>
          <a:bodyPr>
            <a:normAutofit/>
          </a:bodyPr>
          <a:lstStyle/>
          <a:p>
            <a:pPr marL="342900" marR="782955" lvl="0" indent="-342900" algn="just">
              <a:lnSpc>
                <a:spcPct val="113000"/>
              </a:lnSpc>
              <a:spcBef>
                <a:spcPts val="640"/>
              </a:spcBef>
              <a:spcAft>
                <a:spcPts val="0"/>
              </a:spcAft>
              <a:buFont typeface="Arial" panose="020B0604020202020204" pitchFamily="34" charset="0"/>
              <a:buChar char="●"/>
              <a:tabLst>
                <a:tab pos="1258570" algn="l"/>
                <a:tab pos="12966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Ductal system provides a route for bile to reach the intestines. Bile is formed in the liver and excreted into the hepatic duct. Hepatic duct joins with the cystic duct to form the common bile duct. The hepatic ducts deliver bile to the gall bladder via the cystic duct. The hepatic ducts deliver bile to the duodenum via the common bile duct. The common bile duct opens into the duodenum, with the pancreatic duct at the ampulla of </a:t>
            </a:r>
            <a:r>
              <a:rPr lang="en-US" sz="2400" dirty="0" err="1">
                <a:solidFill>
                  <a:srgbClr val="000000"/>
                </a:solidFill>
                <a:effectLst/>
                <a:latin typeface="Times New Roman" panose="02020603050405020304" pitchFamily="18" charset="0"/>
                <a:ea typeface="Times New Roman" panose="02020603050405020304" pitchFamily="18" charset="0"/>
                <a:cs typeface="Noto Sans Symbols"/>
              </a:rPr>
              <a:t>Vater</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The sphincter prevents the reflux of intestinal contents into the common bile duct and pancreatic duct. The sphincter of Oddi guards the entrance into the duodenum and if contracted, bile is stored in gallbladder.</a:t>
            </a:r>
            <a:endParaRPr lang="en-US" sz="2400" dirty="0">
              <a:effectLst/>
              <a:latin typeface="Noto Sans Symbols"/>
              <a:ea typeface="Noto Sans Symbols"/>
              <a:cs typeface="Noto Sans Symbols"/>
            </a:endParaRPr>
          </a:p>
          <a:p>
            <a:pPr marL="0" marR="782955" indent="0" algn="just">
              <a:lnSpc>
                <a:spcPct val="113000"/>
              </a:lnSpc>
              <a:spcBef>
                <a:spcPts val="640"/>
              </a:spcBef>
              <a:spcAft>
                <a:spcPts val="0"/>
              </a:spcAft>
              <a:buNone/>
              <a:tabLst>
                <a:tab pos="1258570" algn="l"/>
                <a:tab pos="1296670" algn="l"/>
              </a:tabLs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Bile </a:t>
            </a:r>
            <a:endParaRPr lang="en-US" dirty="0"/>
          </a:p>
        </p:txBody>
      </p:sp>
      <p:sp>
        <p:nvSpPr>
          <p:cNvPr id="3" name="Content Placeholder 2"/>
          <p:cNvSpPr>
            <a:spLocks noGrp="1"/>
          </p:cNvSpPr>
          <p:nvPr>
            <p:ph idx="1"/>
          </p:nvPr>
        </p:nvSpPr>
        <p:spPr/>
        <p:txBody>
          <a:bodyPr>
            <a:normAutofit/>
          </a:bodyPr>
          <a:lstStyle/>
          <a:p>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The bile, which is secreted by the hepatocytes (cells of liver) and flow through the hepatic ducts, is called 'liver bile' whereas the bile that is  released (evacuated) from the gallbladder and conveyed by the common bile duct to the duodenum is called gallbladder bile. After forming the bile in liver, it passes down the hepatic duct and the bile ducts, but is unable to enter the duodenum because sphincter of </a:t>
            </a:r>
            <a:r>
              <a:rPr lang="en-US" sz="2400" dirty="0" err="1">
                <a:solidFill>
                  <a:srgbClr val="000000"/>
                </a:solidFill>
                <a:effectLst/>
                <a:latin typeface="Times New Roman" panose="02020603050405020304" pitchFamily="18" charset="0"/>
                <a:ea typeface="Times New Roman" panose="02020603050405020304" pitchFamily="18" charset="0"/>
                <a:cs typeface="Noto Sans Symbols"/>
              </a:rPr>
              <a:t>oddi</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is closed, therefore, it passes along the cystic duct to the gallbladder for storage and concentration. When meal has been taken, the hormone cholecystokinin, produced by the wall of duodenum, stimulates gallbladder to contract and viscid, greenish fluid, bile is ejected towards duodenum.</a:t>
            </a:r>
            <a:endParaRPr lang="en-US" sz="2400" dirty="0">
              <a:effectLst/>
              <a:latin typeface="Noto Sans Symbols"/>
              <a:ea typeface="Noto Sans Symbols"/>
              <a:cs typeface="Noto Sans Symbols"/>
            </a:endParaRPr>
          </a:p>
          <a:p>
            <a:pPr marL="0" indent="0">
              <a:buNone/>
            </a:pPr>
            <a:endParaRPr lang="en-US" sz="24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of bile </a:t>
            </a:r>
            <a:endParaRPr lang="en-US" dirty="0"/>
          </a:p>
        </p:txBody>
      </p:sp>
      <p:sp>
        <p:nvSpPr>
          <p:cNvPr id="3" name="Content Placeholder 2"/>
          <p:cNvSpPr>
            <a:spLocks noGrp="1"/>
          </p:cNvSpPr>
          <p:nvPr>
            <p:ph idx="1"/>
          </p:nvPr>
        </p:nvSpPr>
        <p:spPr/>
        <p:txBody>
          <a:bodyPr>
            <a:noAutofit/>
          </a:bodyPr>
          <a:lstStyle/>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Water - 97%</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Bile salt (cholic acid, chenodeoxycholic acid, deoxycholic acid and </a:t>
            </a:r>
            <a:r>
              <a:rPr lang="en-US" sz="2400" dirty="0" err="1">
                <a:solidFill>
                  <a:srgbClr val="000000"/>
                </a:solidFill>
                <a:effectLst/>
                <a:latin typeface="Times New Roman" panose="02020603050405020304" pitchFamily="18" charset="0"/>
                <a:ea typeface="Times New Roman" panose="02020603050405020304" pitchFamily="18" charset="0"/>
                <a:cs typeface="Noto Sans Symbols"/>
              </a:rPr>
              <a:t>lithocolic</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acid) - 0.7%</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Bile pigments (bilirubin, biliverdin) - 0.2%</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Cholesterol - 0.06%</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Inorganic salts - 0.7%</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Fatty acids - 0.7%</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Lecithin - 0.1%</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Fat - 0.1%</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Mucus</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Alkaline phosphate</a:t>
            </a:r>
            <a:endParaRPr lang="en-US" sz="2400" dirty="0">
              <a:effectLst/>
              <a:latin typeface="Noto Sans Symbols"/>
              <a:ea typeface="Noto Sans Symbols"/>
              <a:cs typeface="Noto Sans Symbols"/>
            </a:endParaRPr>
          </a:p>
          <a:p>
            <a:pPr marR="0" indent="0" algn="just">
              <a:lnSpc>
                <a:spcPct val="107000"/>
              </a:lnSpc>
              <a:spcBef>
                <a:spcPts val="63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of bile </a:t>
            </a:r>
            <a:endParaRPr lang="en-US" dirty="0"/>
          </a:p>
        </p:txBody>
      </p:sp>
      <p:sp>
        <p:nvSpPr>
          <p:cNvPr id="3" name="Content Placeholder 2"/>
          <p:cNvSpPr>
            <a:spLocks noGrp="1"/>
          </p:cNvSpPr>
          <p:nvPr>
            <p:ph idx="1"/>
          </p:nvPr>
        </p:nvSpPr>
        <p:spPr/>
        <p:txBody>
          <a:bodyPr>
            <a:noAutofit/>
          </a:bodyPr>
          <a:lstStyle/>
          <a:p>
            <a:pPr marL="0" marR="0" indent="0" algn="just">
              <a:lnSpc>
                <a:spcPct val="107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Most of the function of bile is due to bile salts. Following are the major functions: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07000"/>
              </a:lnSpc>
              <a:spcBef>
                <a:spcPts val="635"/>
              </a:spcBef>
              <a:spcAft>
                <a:spcPts val="0"/>
              </a:spcAft>
              <a:buFont typeface="Arial" panose="020B0604020202020204" pitchFamily="34" charset="0"/>
              <a:buChar char="●"/>
              <a:tabLst>
                <a:tab pos="14871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They are necessary for digestion and absorption of fats.</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4871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Bile pigments are the waste products of the breakdown of the red blood cells and bile is their route of excretion.</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4871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The presence of bile in the small intestine is necessary for the absorption of vitamin K and digested fat.</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4871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Bile colors and deodorizes the feces.</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4871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Bile has an aperient (mild laxative or purgative) action.</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4871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Bile salts keep cholesterol in solution in the bile.</a:t>
            </a:r>
            <a:endParaRPr lang="en-US" sz="2400" dirty="0">
              <a:effectLst/>
              <a:latin typeface="Noto Sans Symbols"/>
              <a:ea typeface="Noto Sans Symbols"/>
              <a:cs typeface="Noto Sans Symbols"/>
            </a:endParaRPr>
          </a:p>
          <a:p>
            <a:pPr marL="342900" marR="0" lvl="0" indent="-342900" algn="just">
              <a:lnSpc>
                <a:spcPct val="107000"/>
              </a:lnSpc>
              <a:spcBef>
                <a:spcPts val="635"/>
              </a:spcBef>
              <a:spcAft>
                <a:spcPts val="0"/>
              </a:spcAft>
              <a:buFont typeface="Arial" panose="020B0604020202020204" pitchFamily="34" charset="0"/>
              <a:buChar char="●"/>
              <a:tabLst>
                <a:tab pos="1487170"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It has mild antibacterial action.</a:t>
            </a:r>
            <a:endParaRPr lang="en-US" sz="2400" dirty="0">
              <a:effectLst/>
              <a:latin typeface="Noto Sans Symbols"/>
              <a:ea typeface="Noto Sans Symbols"/>
              <a:cs typeface="Noto Sans Symbols"/>
            </a:endParaRPr>
          </a:p>
          <a:p>
            <a:pPr marL="0" marR="0" indent="0" algn="just">
              <a:lnSpc>
                <a:spcPct val="107000"/>
              </a:lnSpc>
              <a:spcBef>
                <a:spcPts val="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a:t>
            </a:r>
            <a:endParaRPr lang="en-US" dirty="0"/>
          </a:p>
        </p:txBody>
      </p:sp>
      <p:sp>
        <p:nvSpPr>
          <p:cNvPr id="3" name="Content Placeholder 2"/>
          <p:cNvSpPr>
            <a:spLocks noGrp="1"/>
          </p:cNvSpPr>
          <p:nvPr>
            <p:ph idx="1"/>
          </p:nvPr>
        </p:nvSpPr>
        <p:spPr/>
        <p:txBody>
          <a:bodyPr>
            <a:normAutofit/>
          </a:bodyPr>
          <a:lstStyle/>
          <a:p>
            <a:pPr marL="0" marR="0"/>
            <a:r>
              <a:rPr lang="en-US" sz="2400" dirty="0">
                <a:solidFill>
                  <a:srgbClr val="000000"/>
                </a:solidFill>
                <a:effectLst/>
                <a:latin typeface="Times New Roman" panose="02020603050405020304" pitchFamily="18" charset="0"/>
                <a:ea typeface="Times New Roman" panose="02020603050405020304" pitchFamily="18" charset="0"/>
              </a:rPr>
              <a:t>This case study report is prepared on “</a:t>
            </a:r>
            <a:r>
              <a:rPr lang="en-US" sz="2400" b="1" dirty="0">
                <a:solidFill>
                  <a:srgbClr val="000000"/>
                </a:solidFill>
                <a:effectLst/>
                <a:latin typeface="Times New Roman" panose="02020603050405020304" pitchFamily="18" charset="0"/>
                <a:ea typeface="Times New Roman" panose="02020603050405020304" pitchFamily="18" charset="0"/>
              </a:rPr>
              <a:t>Gall Bladder Polyp”</a:t>
            </a:r>
            <a:r>
              <a:rPr lang="en-US" sz="2400" dirty="0">
                <a:solidFill>
                  <a:srgbClr val="000000"/>
                </a:solidFill>
                <a:effectLst/>
                <a:latin typeface="Times New Roman" panose="02020603050405020304" pitchFamily="18" charset="0"/>
                <a:ea typeface="Times New Roman" panose="02020603050405020304" pitchFamily="18" charset="0"/>
              </a:rPr>
              <a:t> on the basis of a case study which I had taken during our 8 weeks of Medical Surgical Nursing Practicum in the Bir </a:t>
            </a:r>
            <a:r>
              <a:rPr lang="en-US" sz="2400" dirty="0" err="1">
                <a:solidFill>
                  <a:srgbClr val="000000"/>
                </a:solidFill>
                <a:effectLst/>
                <a:latin typeface="Times New Roman" panose="02020603050405020304" pitchFamily="18" charset="0"/>
                <a:ea typeface="Times New Roman" panose="02020603050405020304" pitchFamily="18" charset="0"/>
              </a:rPr>
              <a:t>Hospital.According</a:t>
            </a:r>
            <a:r>
              <a:rPr lang="en-US" sz="2400" dirty="0">
                <a:solidFill>
                  <a:srgbClr val="000000"/>
                </a:solidFill>
                <a:effectLst/>
                <a:latin typeface="Times New Roman" panose="02020603050405020304" pitchFamily="18" charset="0"/>
                <a:ea typeface="Times New Roman" panose="02020603050405020304" pitchFamily="18" charset="0"/>
              </a:rPr>
              <a:t> to the curriculum, we have to undertake one specific disease for case study and provide comprehensive and holistic nursing care to the patient by applying knowledge of basic science, nursing theories and process. It aims to enable the BHNC students to get knowledge about disease and its management. </a:t>
            </a:r>
            <a:endParaRPr lang="en-US" sz="2400" dirty="0">
              <a:solidFill>
                <a:srgbClr val="000000"/>
              </a:solidFill>
              <a:latin typeface="Times New Roman" panose="02020603050405020304" pitchFamily="18" charset="0"/>
              <a:ea typeface="Times New Roman" panose="02020603050405020304" pitchFamily="18" charset="0"/>
            </a:endParaRPr>
          </a:p>
          <a:p>
            <a:pPr marL="0" marR="0"/>
            <a:r>
              <a:rPr lang="en-US" sz="2400" kern="0" dirty="0">
                <a:effectLst/>
                <a:latin typeface="Times New Roman" panose="02020603050405020304" pitchFamily="18" charset="0"/>
                <a:ea typeface="Yu Mincho" panose="02020400000000000000" pitchFamily="18" charset="-128"/>
              </a:rPr>
              <a:t>As a result, I was able to gain a comprehensive knowledge about this disease and management as well as care of patients. While handling this case, I got the opportunity to deal with the patient with this disease condition. It was a great experience</a:t>
            </a:r>
            <a:r>
              <a:rPr lang="en-US" sz="2400" kern="0" dirty="0">
                <a:latin typeface="Times New Roman" panose="02020603050405020304" pitchFamily="18" charset="0"/>
                <a:ea typeface="Yu Mincho" panose="02020400000000000000" pitchFamily="18" charset="-128"/>
              </a:rPr>
              <a:t>.</a:t>
            </a:r>
            <a:endParaRPr lang="en-US"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a:latin typeface="Times New Roman" panose="02020603050405020304" pitchFamily="18" charset="0"/>
                <a:cs typeface="Times New Roman" panose="02020603050405020304" pitchFamily="18" charset="0"/>
              </a:rPr>
              <a:t>Disease Profile</a:t>
            </a:r>
            <a:endParaRPr lang="en-US" sz="4000" b="1" dirty="0">
              <a:latin typeface="Times New Roman" panose="02020603050405020304" pitchFamily="18" charset="0"/>
              <a:cs typeface="Times New Roman" panose="02020603050405020304" pitchFamily="18" charset="0"/>
            </a:endParaRPr>
          </a:p>
        </p:txBody>
      </p:sp>
      <p:pic>
        <p:nvPicPr>
          <p:cNvPr id="4" name="Content Placeholder 4"/>
          <p:cNvPicPr>
            <a:picLocks noGrp="1" noChangeAspect="1"/>
          </p:cNvPicPr>
          <p:nvPr>
            <p:ph idx="1"/>
          </p:nvPr>
        </p:nvPicPr>
        <p:blipFill>
          <a:blip r:embed="rId1" cstate="print">
            <a:extLst>
              <a:ext uri="{28A0092B-C50C-407E-A947-70E740481C1C}">
                <a14:useLocalDpi xmlns:a14="http://schemas.microsoft.com/office/drawing/2010/main" val="0"/>
              </a:ext>
            </a:extLst>
          </a:blip>
          <a:stretch>
            <a:fillRect/>
          </a:stretch>
        </p:blipFill>
        <p:spPr>
          <a:xfrm>
            <a:off x="3594100" y="1829594"/>
            <a:ext cx="5003800" cy="4343400"/>
          </a:xfr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Gall bladder polyp </a:t>
            </a:r>
            <a:endParaRPr lang="en-US" dirty="0"/>
          </a:p>
        </p:txBody>
      </p:sp>
      <p:pic>
        <p:nvPicPr>
          <p:cNvPr id="5" name="Content Placeholder 4" descr="A diagram of a liver and gallbladder&#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791740" y="1825625"/>
            <a:ext cx="8608520" cy="4351338"/>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effectLst/>
                <a:latin typeface="Times New Roman" panose="02020603050405020304" pitchFamily="18" charset="0"/>
                <a:ea typeface="Yu Gothic Light" panose="020B0300000000000000" pitchFamily="34" charset="-128"/>
              </a:rPr>
              <a:t>Gallbladder Polyp</a:t>
            </a:r>
            <a:endParaRPr lang="en-US" sz="2400" b="1" dirty="0">
              <a:latin typeface="Times New Roman" panose="02020603050405020304" pitchFamily="18" charset="0"/>
              <a:ea typeface="Yu Gothic Light" panose="020B0300000000000000" pitchFamily="34" charset="-128"/>
            </a:endParaRPr>
          </a:p>
          <a:p>
            <a:pPr marL="0" indent="0">
              <a:buNone/>
            </a:pPr>
            <a:r>
              <a:rPr lang="en-US" sz="2400" dirty="0">
                <a:effectLst/>
                <a:latin typeface="Times New Roman" panose="02020603050405020304" pitchFamily="18" charset="0"/>
                <a:ea typeface="Times New Roman" panose="02020603050405020304" pitchFamily="18" charset="0"/>
              </a:rPr>
              <a:t>A gallbladder polyp is a localized, abnormal growth or lesion that extends from the mucosal lining of the gallbladder. Unlike gallstones, which are solid particles, polyps are tissue-based formations that can vary in size and appearance. They are typically detected during imaging studies, such as an ultrasound, performed for other reasons.</a:t>
            </a:r>
            <a:endParaRPr lang="en-US" sz="2400" dirty="0">
              <a:effectLst/>
              <a:latin typeface="Times New Roman" panose="02020603050405020304" pitchFamily="18" charset="0"/>
              <a:ea typeface="Times New Roman" panose="02020603050405020304" pitchFamily="18" charset="0"/>
            </a:endParaRPr>
          </a:p>
          <a:p>
            <a:pPr marL="0" indent="0">
              <a:buNone/>
            </a:pPr>
            <a:endParaRPr lang="en-US" sz="24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4400"/>
            <a:ext cx="10515600" cy="2444262"/>
          </a:xfrm>
        </p:spPr>
        <p:txBody>
          <a:bodyPr/>
          <a:lstStyle/>
          <a:p>
            <a:r>
              <a:rPr lang="en-US" dirty="0"/>
              <a:t>Types </a:t>
            </a:r>
            <a:endParaRPr lang="en-US" dirty="0"/>
          </a:p>
        </p:txBody>
      </p:sp>
      <p:sp>
        <p:nvSpPr>
          <p:cNvPr id="3" name="Content Placeholder 2"/>
          <p:cNvSpPr>
            <a:spLocks noGrp="1"/>
          </p:cNvSpPr>
          <p:nvPr>
            <p:ph idx="1"/>
          </p:nvPr>
        </p:nvSpPr>
        <p:spPr>
          <a:xfrm>
            <a:off x="838200" y="668216"/>
            <a:ext cx="10515600" cy="5508748"/>
          </a:xfrm>
        </p:spPr>
        <p:txBody>
          <a:bodyPr>
            <a:noAutofit/>
          </a:bodyPr>
          <a:lstStyle/>
          <a:p>
            <a:pPr marL="342900" marR="0" lvl="0" indent="-342900">
              <a:tabLst>
                <a:tab pos="457200" algn="l"/>
              </a:tabLst>
            </a:pPr>
            <a:r>
              <a:rPr lang="en-US" sz="2400" b="1" dirty="0">
                <a:effectLst/>
                <a:latin typeface="Times New Roman" panose="02020603050405020304" pitchFamily="18" charset="0"/>
                <a:ea typeface="Yu Gothic Light" panose="020B0300000000000000" pitchFamily="34" charset="-128"/>
              </a:rPr>
              <a:t>Cholesterol Polyps</a:t>
            </a:r>
            <a:endParaRPr lang="en-US" sz="2400" dirty="0">
              <a:effectLst/>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effectLst/>
                <a:latin typeface="Calibri" panose="020F0502020204030204" pitchFamily="34" charset="0"/>
                <a:ea typeface="Yu Mincho" panose="02020400000000000000" pitchFamily="18" charset="-128"/>
                <a:cs typeface="Arial" panose="020B0604020202020204" pitchFamily="34" charset="0"/>
              </a:rPr>
              <a:t>Description</a:t>
            </a:r>
            <a:r>
              <a:rPr lang="en-US" dirty="0">
                <a:effectLst/>
                <a:latin typeface="Calibri" panose="020F0502020204030204" pitchFamily="34" charset="0"/>
                <a:ea typeface="Yu Mincho" panose="02020400000000000000" pitchFamily="18" charset="-128"/>
                <a:cs typeface="Times New Roman" panose="02020603050405020304" pitchFamily="18" charset="0"/>
              </a:rPr>
              <a:t>: These are the most common type and are benign. They result from the accumulation of cholesterol deposits within the gallbladder lining.</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effectLst/>
                <a:latin typeface="Calibri" panose="020F0502020204030204" pitchFamily="34" charset="0"/>
                <a:ea typeface="Yu Mincho" panose="02020400000000000000" pitchFamily="18" charset="-128"/>
                <a:cs typeface="Arial" panose="020B0604020202020204" pitchFamily="34" charset="0"/>
              </a:rPr>
              <a:t>Appearance</a:t>
            </a:r>
            <a:r>
              <a:rPr lang="en-US" dirty="0">
                <a:effectLst/>
                <a:latin typeface="Calibri" panose="020F0502020204030204" pitchFamily="34" charset="0"/>
                <a:ea typeface="Yu Mincho" panose="02020400000000000000" pitchFamily="18" charset="-128"/>
                <a:cs typeface="Times New Roman" panose="02020603050405020304" pitchFamily="18" charset="0"/>
              </a:rPr>
              <a:t>: Often appear as small, flat lesions with a smooth surface on ultrasound.</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Yu Gothic Light" panose="020B0300000000000000" pitchFamily="34" charset="-128"/>
              </a:rPr>
              <a:t>Adenomas</a:t>
            </a:r>
            <a:endParaRPr lang="en-US" sz="2400" dirty="0">
              <a:effectLst/>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effectLst/>
                <a:latin typeface="Calibri" panose="020F0502020204030204" pitchFamily="34" charset="0"/>
                <a:ea typeface="Yu Mincho" panose="02020400000000000000" pitchFamily="18" charset="-128"/>
                <a:cs typeface="Arial" panose="020B0604020202020204" pitchFamily="34" charset="0"/>
              </a:rPr>
              <a:t>Description</a:t>
            </a:r>
            <a:r>
              <a:rPr lang="en-US" dirty="0">
                <a:effectLst/>
                <a:latin typeface="Calibri" panose="020F0502020204030204" pitchFamily="34" charset="0"/>
                <a:ea typeface="Yu Mincho" panose="02020400000000000000" pitchFamily="18" charset="-128"/>
                <a:cs typeface="Times New Roman" panose="02020603050405020304" pitchFamily="18" charset="0"/>
              </a:rPr>
              <a:t>: These are glandular tumors that can be benign but have the potential to be precancerous. They are less common than cholesterol polyps.</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effectLst/>
                <a:latin typeface="Calibri" panose="020F0502020204030204" pitchFamily="34" charset="0"/>
                <a:ea typeface="Yu Mincho" panose="02020400000000000000" pitchFamily="18" charset="-128"/>
                <a:cs typeface="Arial" panose="020B0604020202020204" pitchFamily="34" charset="0"/>
              </a:rPr>
              <a:t>Appearance</a:t>
            </a:r>
            <a:r>
              <a:rPr lang="en-US" dirty="0">
                <a:effectLst/>
                <a:latin typeface="Calibri" panose="020F0502020204030204" pitchFamily="34" charset="0"/>
                <a:ea typeface="Yu Mincho" panose="02020400000000000000" pitchFamily="18" charset="-128"/>
                <a:cs typeface="Times New Roman" panose="02020603050405020304" pitchFamily="18" charset="0"/>
              </a:rPr>
              <a:t>: May have a more irregular shape and can vary in size. Larger adenomas (greater than 1 cm) carry a higher risk of malignancy.</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342900" marR="0" lvl="0" indent="-342900">
              <a:tabLst>
                <a:tab pos="457200" algn="l"/>
              </a:tabLst>
            </a:pPr>
            <a:r>
              <a:rPr lang="en-US" sz="2400" b="1" dirty="0">
                <a:effectLst/>
                <a:latin typeface="Times New Roman" panose="02020603050405020304" pitchFamily="18" charset="0"/>
                <a:ea typeface="Yu Gothic Light" panose="020B0300000000000000" pitchFamily="34" charset="-128"/>
              </a:rPr>
              <a:t>Inflammatory Polyps</a:t>
            </a:r>
            <a:endParaRPr lang="en-US" sz="2400" dirty="0">
              <a:effectLst/>
              <a:latin typeface="Times New Roman" panose="02020603050405020304" pitchFamily="18" charset="0"/>
              <a:ea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effectLst/>
                <a:latin typeface="Calibri" panose="020F0502020204030204" pitchFamily="34" charset="0"/>
                <a:ea typeface="Yu Mincho" panose="02020400000000000000" pitchFamily="18" charset="-128"/>
                <a:cs typeface="Arial" panose="020B0604020202020204" pitchFamily="34" charset="0"/>
              </a:rPr>
              <a:t>Description</a:t>
            </a:r>
            <a:r>
              <a:rPr lang="en-US" dirty="0">
                <a:effectLst/>
                <a:latin typeface="Calibri" panose="020F0502020204030204" pitchFamily="34" charset="0"/>
                <a:ea typeface="Yu Mincho" panose="02020400000000000000" pitchFamily="18" charset="-128"/>
                <a:cs typeface="Times New Roman" panose="02020603050405020304" pitchFamily="18" charset="0"/>
              </a:rPr>
              <a:t>: These arise due to chronic inflammation of the gallbladder, such as in chronic cholecystitis (long-term inflammation of the gallbladder).</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b="1" dirty="0">
                <a:effectLst/>
                <a:latin typeface="Calibri" panose="020F0502020204030204" pitchFamily="34" charset="0"/>
                <a:ea typeface="Yu Mincho" panose="02020400000000000000" pitchFamily="18" charset="-128"/>
                <a:cs typeface="Arial" panose="020B0604020202020204" pitchFamily="34" charset="0"/>
              </a:rPr>
              <a:t>Appearance</a:t>
            </a:r>
            <a:r>
              <a:rPr lang="en-US" dirty="0">
                <a:effectLst/>
                <a:latin typeface="Calibri" panose="020F0502020204030204" pitchFamily="34" charset="0"/>
                <a:ea typeface="Yu Mincho" panose="02020400000000000000" pitchFamily="18" charset="-128"/>
                <a:cs typeface="Times New Roman" panose="02020603050405020304" pitchFamily="18" charset="0"/>
              </a:rPr>
              <a:t>: Often associated with signs of inflammation on imaging.</a:t>
            </a:r>
            <a:endParaRPr lang="en-US" dirty="0">
              <a:effectLst/>
              <a:latin typeface="Calibri" panose="020F0502020204030204" pitchFamily="34" charset="0"/>
              <a:ea typeface="Yu Mincho" panose="02020400000000000000" pitchFamily="18" charset="-128"/>
              <a:cs typeface="Times New Roman" panose="02020603050405020304" pitchFamily="18" charset="0"/>
            </a:endParaRPr>
          </a:p>
          <a:p>
            <a:pPr marL="685800" marR="0" indent="0">
              <a:lnSpc>
                <a:spcPct val="107000"/>
              </a:lnSpc>
              <a:spcBef>
                <a:spcPts val="0"/>
              </a:spcBef>
              <a:spcAft>
                <a:spcPts val="800"/>
              </a:spcAft>
              <a:buNone/>
            </a:pPr>
            <a:r>
              <a:rPr lang="en-US" sz="2400" b="1" dirty="0">
                <a:effectLst/>
                <a:latin typeface="Calibri" panose="020F0502020204030204" pitchFamily="34" charset="0"/>
                <a:ea typeface="Yu Mincho" panose="02020400000000000000" pitchFamily="18" charset="-128"/>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Epidemiology </a:t>
            </a:r>
            <a:endParaRPr lang="en-US" dirty="0"/>
          </a:p>
        </p:txBody>
      </p:sp>
      <p:sp>
        <p:nvSpPr>
          <p:cNvPr id="3" name="Content Placeholder 2"/>
          <p:cNvSpPr>
            <a:spLocks noGrp="1"/>
          </p:cNvSpPr>
          <p:nvPr>
            <p:ph idx="1"/>
          </p:nvPr>
        </p:nvSpPr>
        <p:spPr/>
        <p:txBody>
          <a:bodyPr>
            <a:normAutofit/>
          </a:bodyPr>
          <a:lstStyle/>
          <a:p>
            <a:pPr marL="342900" marR="0" lvl="0" indent="-342900">
              <a:spcBef>
                <a:spcPts val="600"/>
              </a:spcBef>
              <a:spcAft>
                <a:spcPts val="1200"/>
              </a:spcAft>
              <a:buSzPts val="1000"/>
              <a:buFont typeface="Symbol" panose="05050102010706020507" pitchFamily="2" charset="2"/>
              <a:buChar char=""/>
              <a:tabLst>
                <a:tab pos="457200" algn="l"/>
              </a:tabLst>
            </a:pPr>
            <a:r>
              <a:rPr lang="en-US" sz="2400" b="1" dirty="0">
                <a:solidFill>
                  <a:srgbClr val="000000"/>
                </a:solidFill>
                <a:effectLst/>
                <a:latin typeface="Times New Roman" panose="02020603050405020304" pitchFamily="18" charset="0"/>
                <a:ea typeface="Times New Roman" panose="02020603050405020304" pitchFamily="18" charset="0"/>
              </a:rPr>
              <a:t>Prevalence</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a:solidFill>
                  <a:srgbClr val="212121"/>
                </a:solidFill>
                <a:effectLst/>
                <a:latin typeface="Times New Roman" panose="02020603050405020304" pitchFamily="18" charset="0"/>
                <a:ea typeface="Times New Roman" panose="02020603050405020304" pitchFamily="18" charset="0"/>
              </a:rPr>
              <a:t>Found mostly on abdominal ultrasound, the prevalence of GB polyps is 0.3%-9.5% . Found mostly in men with a male to female ratio of 1.15:1, they are commonly detected at the age of 49 . Almost 70% of the polyps are </a:t>
            </a:r>
            <a:r>
              <a:rPr lang="en-US" sz="2400" dirty="0" err="1">
                <a:solidFill>
                  <a:srgbClr val="212121"/>
                </a:solidFill>
                <a:effectLst/>
                <a:latin typeface="Times New Roman" panose="02020603050405020304" pitchFamily="18" charset="0"/>
                <a:ea typeface="Times New Roman" panose="02020603050405020304" pitchFamily="18" charset="0"/>
              </a:rPr>
              <a:t>pseudopolyps</a:t>
            </a:r>
            <a:r>
              <a:rPr lang="en-US" sz="2400" dirty="0">
                <a:solidFill>
                  <a:srgbClr val="212121"/>
                </a:solidFill>
                <a:effectLst/>
                <a:latin typeface="Times New Roman" panose="02020603050405020304" pitchFamily="18" charset="0"/>
                <a:ea typeface="Times New Roman" panose="02020603050405020304" pitchFamily="18" charset="0"/>
              </a:rPr>
              <a:t>. Approximately 178100 cases of GB carcinomas are reported every year with the highest incidence seen in South America and Asia. It is relatively uncommon in North America and the USA .</a:t>
            </a:r>
            <a:endParaRPr lang="en-US" sz="24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2"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Arial" panose="020B0604020202020204" pitchFamily="34" charset="0"/>
              </a:rPr>
              <a:t>Age</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More common in individuals over 40 years of age.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2" charset="2"/>
              <a:buChar char=""/>
              <a:tabLst>
                <a:tab pos="457200" algn="l"/>
              </a:tabLst>
            </a:pPr>
            <a:r>
              <a:rPr lang="en-US" sz="2400" b="1" dirty="0">
                <a:effectLst/>
                <a:latin typeface="Times New Roman" panose="02020603050405020304" pitchFamily="18" charset="0"/>
                <a:ea typeface="Times New Roman" panose="02020603050405020304" pitchFamily="18" charset="0"/>
                <a:cs typeface="Arial" panose="020B0604020202020204" pitchFamily="34" charset="0"/>
              </a:rPr>
              <a:t>Gender</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Slightly more prevalent in women.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50000"/>
              </a:lnSpc>
              <a:spcBef>
                <a:spcPts val="0"/>
              </a:spcBef>
              <a:spcAft>
                <a:spcPts val="0"/>
              </a:spcAft>
              <a:buNone/>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90246"/>
            <a:ext cx="10515600" cy="3552091"/>
          </a:xfrm>
        </p:spPr>
        <p:txBody>
          <a:bodyPr/>
          <a:lstStyle/>
          <a:p>
            <a:r>
              <a:rPr lang="en-US" dirty="0"/>
              <a:t>Etiology </a:t>
            </a:r>
            <a:endParaRPr lang="en-US" dirty="0"/>
          </a:p>
        </p:txBody>
      </p:sp>
      <p:graphicFrame>
        <p:nvGraphicFramePr>
          <p:cNvPr id="4" name="Content Placeholder 3"/>
          <p:cNvGraphicFramePr>
            <a:graphicFrameLocks noGrp="1"/>
          </p:cNvGraphicFramePr>
          <p:nvPr>
            <p:ph idx="1"/>
          </p:nvPr>
        </p:nvGraphicFramePr>
        <p:xfrm>
          <a:off x="677917" y="1356983"/>
          <a:ext cx="10675883" cy="4991065"/>
        </p:xfrm>
        <a:graphic>
          <a:graphicData uri="http://schemas.openxmlformats.org/drawingml/2006/table">
            <a:tbl>
              <a:tblPr firstRow="1" firstCol="1">
                <a:tableStyleId>{5940675A-B579-460E-94D1-54222C63F5DA}</a:tableStyleId>
              </a:tblPr>
              <a:tblGrid>
                <a:gridCol w="877307"/>
                <a:gridCol w="5030790"/>
                <a:gridCol w="4767786"/>
              </a:tblGrid>
              <a:tr h="642810">
                <a:tc>
                  <a:txBody>
                    <a:bodyPr/>
                    <a:lstStyle/>
                    <a:p>
                      <a:pPr marL="0" marR="0">
                        <a:lnSpc>
                          <a:spcPct val="150000"/>
                        </a:lnSpc>
                        <a:spcBef>
                          <a:spcPts val="0"/>
                        </a:spcBef>
                        <a:spcAft>
                          <a:spcPts val="0"/>
                        </a:spcAft>
                      </a:pPr>
                      <a:r>
                        <a:rPr lang="en-US" sz="2400">
                          <a:effectLst/>
                        </a:rPr>
                        <a:t>S.N.</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According to Book</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In my Patient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93480">
                <a:tc>
                  <a:txBody>
                    <a:bodyPr/>
                    <a:lstStyle/>
                    <a:p>
                      <a:pPr marL="0" marR="0" algn="ctr">
                        <a:lnSpc>
                          <a:spcPct val="150000"/>
                        </a:lnSpc>
                        <a:spcBef>
                          <a:spcPts val="0"/>
                        </a:spcBef>
                        <a:spcAft>
                          <a:spcPts val="0"/>
                        </a:spcAft>
                      </a:pPr>
                      <a:r>
                        <a:rPr lang="en-US" sz="2400">
                          <a:effectLst/>
                        </a:rPr>
                        <a:t>1.</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Gender (Male: Female :- 1:4)</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dirty="0">
                          <a:effectLst/>
                        </a:rPr>
                        <a:t>Male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63758">
                <a:tc>
                  <a:txBody>
                    <a:bodyPr/>
                    <a:lstStyle/>
                    <a:p>
                      <a:pPr marL="0" marR="0" algn="ctr">
                        <a:lnSpc>
                          <a:spcPct val="150000"/>
                        </a:lnSpc>
                        <a:spcBef>
                          <a:spcPts val="0"/>
                        </a:spcBef>
                        <a:spcAft>
                          <a:spcPts val="0"/>
                        </a:spcAft>
                      </a:pPr>
                      <a:r>
                        <a:rPr lang="en-US" sz="2400">
                          <a:effectLst/>
                        </a:rPr>
                        <a:t>2.</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755" marR="0" lvl="0" indent="0" algn="just" defTabSz="914400" rtl="0" eaLnBrk="1" fontAlgn="auto" latinLnBrk="0" hangingPunct="1">
                        <a:lnSpc>
                          <a:spcPct val="107000"/>
                        </a:lnSpc>
                        <a:spcBef>
                          <a:spcPts val="50"/>
                        </a:spcBef>
                        <a:spcAft>
                          <a:spcPts val="0"/>
                        </a:spcAft>
                        <a:buClrTx/>
                        <a:buSzTx/>
                        <a:buFontTx/>
                        <a:buNone/>
                        <a:defRPr/>
                      </a:pPr>
                      <a:r>
                        <a:rPr lang="en-US" sz="2400" dirty="0">
                          <a:effectLst/>
                        </a:rPr>
                        <a:t> Age (&gt;40 years)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Present 75 years</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93480">
                <a:tc>
                  <a:txBody>
                    <a:bodyPr/>
                    <a:lstStyle/>
                    <a:p>
                      <a:pPr marL="0" marR="0" algn="ctr">
                        <a:lnSpc>
                          <a:spcPct val="150000"/>
                        </a:lnSpc>
                        <a:spcBef>
                          <a:spcPts val="0"/>
                        </a:spcBef>
                        <a:spcAft>
                          <a:spcPts val="0"/>
                        </a:spcAft>
                      </a:pPr>
                      <a:r>
                        <a:rPr lang="en-US" sz="2400" dirty="0">
                          <a:effectLst/>
                        </a:rPr>
                        <a:t>3.</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Diabetes</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Absent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93480">
                <a:tc>
                  <a:txBody>
                    <a:bodyPr/>
                    <a:lstStyle/>
                    <a:p>
                      <a:pPr marL="0" marR="0" algn="ctr">
                        <a:lnSpc>
                          <a:spcPct val="150000"/>
                        </a:lnSpc>
                        <a:spcBef>
                          <a:spcPts val="0"/>
                        </a:spcBef>
                        <a:spcAft>
                          <a:spcPts val="0"/>
                        </a:spcAft>
                      </a:pPr>
                      <a:r>
                        <a:rPr lang="en-US" sz="2400">
                          <a:effectLst/>
                        </a:rPr>
                        <a:t>4.</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dirty="0">
                          <a:effectLst/>
                        </a:rPr>
                        <a:t>Cholesterol accumulation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present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642428">
                <a:tc>
                  <a:txBody>
                    <a:bodyPr/>
                    <a:lstStyle/>
                    <a:p>
                      <a:pPr marL="0" marR="0" algn="just">
                        <a:lnSpc>
                          <a:spcPct val="150000"/>
                        </a:lnSpc>
                        <a:spcBef>
                          <a:spcPts val="0"/>
                        </a:spcBef>
                        <a:spcAft>
                          <a:spcPts val="0"/>
                        </a:spcAft>
                      </a:pPr>
                      <a:r>
                        <a:rPr lang="en-US" sz="2400" dirty="0">
                          <a:effectLst/>
                        </a:rPr>
                        <a:t>    5.</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Gastrointestinal disease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n-US" sz="2400">
                          <a:effectLst/>
                        </a:rPr>
                        <a:t>absent</a:t>
                      </a:r>
                      <a:endParaRPr lang="en-US" sz="2400"/>
                    </a:p>
                  </a:txBody>
                  <a:tcPr marL="68580" marR="68580" marT="0" marB="0"/>
                </a:tc>
              </a:tr>
              <a:tr h="791103">
                <a:tc>
                  <a:txBody>
                    <a:bodyPr/>
                    <a:lstStyle/>
                    <a:p>
                      <a:pPr marL="0" marR="0" algn="just">
                        <a:lnSpc>
                          <a:spcPct val="150000"/>
                        </a:lnSpc>
                        <a:spcBef>
                          <a:spcPts val="0"/>
                        </a:spcBef>
                        <a:spcAft>
                          <a:spcPts val="0"/>
                        </a:spcAft>
                      </a:pPr>
                      <a:r>
                        <a:rPr lang="en-US" sz="2400" dirty="0">
                          <a:effectLst/>
                        </a:rPr>
                        <a:t>     6.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Rapid weight loss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n-US" sz="2400">
                          <a:effectLst/>
                        </a:rPr>
                        <a:t>absent</a:t>
                      </a:r>
                      <a:endParaRPr lang="en-US" sz="2400"/>
                    </a:p>
                  </a:txBody>
                  <a:tcPr marL="68580" marR="68580" marT="0" marB="0"/>
                </a:tc>
              </a:tr>
              <a:tr h="570526">
                <a:tc>
                  <a:txBody>
                    <a:bodyPr/>
                    <a:lstStyle/>
                    <a:p>
                      <a:pPr marL="0" marR="0" algn="just">
                        <a:lnSpc>
                          <a:spcPct val="150000"/>
                        </a:lnSpc>
                        <a:spcBef>
                          <a:spcPts val="0"/>
                        </a:spcBef>
                        <a:spcAft>
                          <a:spcPts val="0"/>
                        </a:spcAft>
                      </a:pPr>
                      <a:r>
                        <a:rPr lang="en-US" sz="2400" dirty="0">
                          <a:effectLst/>
                        </a:rPr>
                        <a:t>     7.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a:effectLst/>
                        </a:rPr>
                        <a:t>Genetic predisposition </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n-US" sz="2400" dirty="0">
                          <a:effectLst/>
                        </a:rPr>
                        <a:t>absent</a:t>
                      </a:r>
                      <a:endParaRPr lang="en-US" sz="2400" dirty="0"/>
                    </a:p>
                  </a:txBody>
                  <a:tcPr marL="68580" marR="68580" marT="0" marB="0"/>
                </a:tc>
              </a:tr>
            </a:tbl>
          </a:graphicData>
        </a:graphic>
      </p:graphicFrame>
      <p:sp>
        <p:nvSpPr>
          <p:cNvPr id="5" name="Rectangle 1"/>
          <p:cNvSpPr>
            <a:spLocks noChangeArrowheads="1"/>
          </p:cNvSpPr>
          <p:nvPr/>
        </p:nvSpPr>
        <p:spPr bwMode="auto">
          <a:xfrm>
            <a:off x="-4066953" y="-95231"/>
            <a:ext cx="2105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Pathophysiolgy</a:t>
            </a:r>
            <a:r>
              <a:rPr lang="en-US" dirty="0"/>
              <a:t> </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Clinical features of gall bladder polyp</a:t>
            </a:r>
            <a:endParaRPr lang="en-US" dirty="0"/>
          </a:p>
        </p:txBody>
      </p:sp>
      <p:graphicFrame>
        <p:nvGraphicFramePr>
          <p:cNvPr id="4" name="Content Placeholder 3"/>
          <p:cNvGraphicFramePr>
            <a:graphicFrameLocks noGrp="1"/>
          </p:cNvGraphicFramePr>
          <p:nvPr>
            <p:ph idx="1"/>
          </p:nvPr>
        </p:nvGraphicFramePr>
        <p:xfrm>
          <a:off x="838200" y="1565031"/>
          <a:ext cx="10352486" cy="5129916"/>
        </p:xfrm>
        <a:graphic>
          <a:graphicData uri="http://schemas.openxmlformats.org/drawingml/2006/table">
            <a:tbl>
              <a:tblPr firstRow="1" firstCol="1">
                <a:tableStyleId>{5940675A-B579-460E-94D1-54222C63F5DA}</a:tableStyleId>
              </a:tblPr>
              <a:tblGrid>
                <a:gridCol w="711835"/>
                <a:gridCol w="7219835"/>
                <a:gridCol w="2420816"/>
              </a:tblGrid>
              <a:tr h="533196">
                <a:tc>
                  <a:txBody>
                    <a:bodyPr/>
                    <a:lstStyle/>
                    <a:p>
                      <a:pPr marL="0" marR="0">
                        <a:lnSpc>
                          <a:spcPct val="150000"/>
                        </a:lnSpc>
                        <a:spcBef>
                          <a:spcPts val="0"/>
                        </a:spcBef>
                        <a:spcAft>
                          <a:spcPts val="0"/>
                        </a:spcAft>
                      </a:pPr>
                      <a:r>
                        <a:rPr lang="en-US" sz="2400">
                          <a:effectLst/>
                        </a:rPr>
                        <a:t>S.N.</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According to Book</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In my Patient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4288">
                <a:tc>
                  <a:txBody>
                    <a:bodyPr/>
                    <a:lstStyle/>
                    <a:p>
                      <a:pPr marL="0" marR="0" algn="ctr">
                        <a:lnSpc>
                          <a:spcPct val="150000"/>
                        </a:lnSpc>
                        <a:spcBef>
                          <a:spcPts val="0"/>
                        </a:spcBef>
                        <a:spcAft>
                          <a:spcPts val="0"/>
                        </a:spcAft>
                      </a:pPr>
                      <a:r>
                        <a:rPr lang="en-US" sz="2400" dirty="0">
                          <a:effectLst/>
                        </a:rPr>
                        <a:t>1.</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-Nausea and Vomiting</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 Absent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4288">
                <a:tc>
                  <a:txBody>
                    <a:bodyPr/>
                    <a:lstStyle/>
                    <a:p>
                      <a:pPr marL="0" marR="0" algn="ctr">
                        <a:lnSpc>
                          <a:spcPct val="150000"/>
                        </a:lnSpc>
                        <a:spcBef>
                          <a:spcPts val="0"/>
                        </a:spcBef>
                        <a:spcAft>
                          <a:spcPts val="0"/>
                        </a:spcAft>
                      </a:pPr>
                      <a:r>
                        <a:rPr lang="en-US" sz="2400">
                          <a:effectLst/>
                        </a:rPr>
                        <a:t>2.</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-Indigestion</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 Absent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4288">
                <a:tc>
                  <a:txBody>
                    <a:bodyPr/>
                    <a:lstStyle/>
                    <a:p>
                      <a:pPr marL="0" marR="0" algn="ctr">
                        <a:lnSpc>
                          <a:spcPct val="150000"/>
                        </a:lnSpc>
                        <a:spcBef>
                          <a:spcPts val="0"/>
                        </a:spcBef>
                        <a:spcAft>
                          <a:spcPts val="0"/>
                        </a:spcAft>
                      </a:pPr>
                      <a:r>
                        <a:rPr lang="en-US" sz="2400">
                          <a:effectLst/>
                        </a:rPr>
                        <a:t>3.</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-Epigastric distress such as fullness after      eating</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 Present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4288">
                <a:tc>
                  <a:txBody>
                    <a:bodyPr/>
                    <a:lstStyle/>
                    <a:p>
                      <a:pPr marL="0" marR="0" algn="ctr">
                        <a:lnSpc>
                          <a:spcPct val="150000"/>
                        </a:lnSpc>
                        <a:spcBef>
                          <a:spcPts val="0"/>
                        </a:spcBef>
                        <a:spcAft>
                          <a:spcPts val="0"/>
                        </a:spcAft>
                      </a:pPr>
                      <a:r>
                        <a:rPr lang="en-US" sz="2400">
                          <a:effectLst/>
                        </a:rPr>
                        <a:t>4.</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-Pain in right upper quadrant of abdomen</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Present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1066704">
                <a:tc>
                  <a:txBody>
                    <a:bodyPr/>
                    <a:lstStyle/>
                    <a:p>
                      <a:pPr marL="0" marR="0" algn="ctr">
                        <a:lnSpc>
                          <a:spcPct val="150000"/>
                        </a:lnSpc>
                        <a:spcBef>
                          <a:spcPts val="0"/>
                        </a:spcBef>
                        <a:spcAft>
                          <a:spcPts val="0"/>
                        </a:spcAft>
                      </a:pPr>
                      <a:r>
                        <a:rPr lang="en-US" sz="2400">
                          <a:effectLst/>
                        </a:rPr>
                        <a:t>5.</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-Pain in right upper quadrant of abdomen radiating to both or right shoulder</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absent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4288">
                <a:tc>
                  <a:txBody>
                    <a:bodyPr/>
                    <a:lstStyle/>
                    <a:p>
                      <a:pPr marL="0" marR="0" algn="ctr">
                        <a:lnSpc>
                          <a:spcPct val="150000"/>
                        </a:lnSpc>
                        <a:spcBef>
                          <a:spcPts val="0"/>
                        </a:spcBef>
                        <a:spcAft>
                          <a:spcPts val="0"/>
                        </a:spcAft>
                      </a:pPr>
                      <a:r>
                        <a:rPr lang="en-US" sz="2400">
                          <a:effectLst/>
                        </a:rPr>
                        <a:t>6.</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-Fever and tachycardia</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absent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4288">
                <a:tc>
                  <a:txBody>
                    <a:bodyPr/>
                    <a:lstStyle/>
                    <a:p>
                      <a:pPr marL="0" marR="0" algn="ctr">
                        <a:lnSpc>
                          <a:spcPct val="150000"/>
                        </a:lnSpc>
                        <a:spcBef>
                          <a:spcPts val="0"/>
                        </a:spcBef>
                        <a:spcAft>
                          <a:spcPts val="0"/>
                        </a:spcAft>
                      </a:pPr>
                      <a:r>
                        <a:rPr lang="en-US" sz="2400">
                          <a:effectLst/>
                        </a:rPr>
                        <a:t>7. </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-Jaundice</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Absent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4288">
                <a:tc>
                  <a:txBody>
                    <a:bodyPr/>
                    <a:lstStyle/>
                    <a:p>
                      <a:pPr marL="0" marR="0" algn="ctr">
                        <a:lnSpc>
                          <a:spcPct val="150000"/>
                        </a:lnSpc>
                        <a:spcBef>
                          <a:spcPts val="0"/>
                        </a:spcBef>
                        <a:spcAft>
                          <a:spcPts val="0"/>
                        </a:spcAft>
                      </a:pPr>
                      <a:r>
                        <a:rPr lang="en-US" sz="2400">
                          <a:effectLst/>
                        </a:rPr>
                        <a:t>8. </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a:effectLst/>
                        </a:rPr>
                        <a:t>dyspepsia</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50000"/>
                        </a:lnSpc>
                        <a:spcBef>
                          <a:spcPts val="0"/>
                        </a:spcBef>
                        <a:spcAft>
                          <a:spcPts val="0"/>
                        </a:spcAft>
                      </a:pPr>
                      <a:r>
                        <a:rPr lang="en-US" sz="2400" dirty="0">
                          <a:effectLst/>
                        </a:rPr>
                        <a:t>Absent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sp>
        <p:nvSpPr>
          <p:cNvPr id="5" name="Rectangle 1"/>
          <p:cNvSpPr>
            <a:spLocks noChangeArrowheads="1"/>
          </p:cNvSpPr>
          <p:nvPr/>
        </p:nvSpPr>
        <p:spPr bwMode="auto">
          <a:xfrm>
            <a:off x="-4273774" y="0"/>
            <a:ext cx="2073954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Diagnostic investigations </a:t>
            </a:r>
            <a:endParaRPr lang="en-US" dirty="0"/>
          </a:p>
        </p:txBody>
      </p:sp>
      <p:graphicFrame>
        <p:nvGraphicFramePr>
          <p:cNvPr id="4" name="Content Placeholder 3"/>
          <p:cNvGraphicFramePr>
            <a:graphicFrameLocks noGrp="1"/>
          </p:cNvGraphicFramePr>
          <p:nvPr>
            <p:ph idx="1"/>
          </p:nvPr>
        </p:nvGraphicFramePr>
        <p:xfrm>
          <a:off x="630622" y="1690691"/>
          <a:ext cx="10723178" cy="4410564"/>
        </p:xfrm>
        <a:graphic>
          <a:graphicData uri="http://schemas.openxmlformats.org/drawingml/2006/table">
            <a:tbl>
              <a:tblPr firstRow="1" firstCol="1" bandRow="1">
                <a:tableStyleId>{5940675A-B579-460E-94D1-54222C63F5DA}</a:tableStyleId>
              </a:tblPr>
              <a:tblGrid>
                <a:gridCol w="5361589"/>
                <a:gridCol w="5361589"/>
              </a:tblGrid>
              <a:tr h="735094">
                <a:tc>
                  <a:txBody>
                    <a:bodyPr/>
                    <a:lstStyle/>
                    <a:p>
                      <a:pPr marL="0" marR="0" algn="just">
                        <a:lnSpc>
                          <a:spcPct val="150000"/>
                        </a:lnSpc>
                        <a:spcBef>
                          <a:spcPts val="0"/>
                        </a:spcBef>
                        <a:spcAft>
                          <a:spcPts val="0"/>
                        </a:spcAft>
                      </a:pPr>
                      <a:r>
                        <a:rPr lang="en-US" sz="2400" dirty="0">
                          <a:effectLst/>
                        </a:rPr>
                        <a:t>IN BOOK</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IN PATIENT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735094">
                <a:tc>
                  <a:txBody>
                    <a:bodyPr/>
                    <a:lstStyle/>
                    <a:p>
                      <a:pPr marL="0" marR="0" algn="just">
                        <a:lnSpc>
                          <a:spcPct val="150000"/>
                        </a:lnSpc>
                        <a:spcBef>
                          <a:spcPts val="0"/>
                        </a:spcBef>
                        <a:spcAft>
                          <a:spcPts val="0"/>
                        </a:spcAft>
                      </a:pPr>
                      <a:r>
                        <a:rPr lang="en-US" sz="2400" dirty="0">
                          <a:effectLst/>
                        </a:rPr>
                        <a:t>History taking</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done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735094">
                <a:tc>
                  <a:txBody>
                    <a:bodyPr/>
                    <a:lstStyle/>
                    <a:p>
                      <a:pPr marL="0" marR="0" algn="just">
                        <a:lnSpc>
                          <a:spcPct val="150000"/>
                        </a:lnSpc>
                        <a:spcBef>
                          <a:spcPts val="0"/>
                        </a:spcBef>
                        <a:spcAft>
                          <a:spcPts val="0"/>
                        </a:spcAft>
                      </a:pPr>
                      <a:r>
                        <a:rPr lang="en-US" sz="2400">
                          <a:effectLst/>
                        </a:rPr>
                        <a:t>Physical examination</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done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735094">
                <a:tc>
                  <a:txBody>
                    <a:bodyPr/>
                    <a:lstStyle/>
                    <a:p>
                      <a:pPr marL="0" marR="0" algn="just">
                        <a:lnSpc>
                          <a:spcPct val="150000"/>
                        </a:lnSpc>
                        <a:spcBef>
                          <a:spcPts val="0"/>
                        </a:spcBef>
                        <a:spcAft>
                          <a:spcPts val="0"/>
                        </a:spcAft>
                      </a:pPr>
                      <a:r>
                        <a:rPr lang="en-US" sz="2400">
                          <a:effectLst/>
                        </a:rPr>
                        <a:t>ultrasound</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done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735094">
                <a:tc>
                  <a:txBody>
                    <a:bodyPr/>
                    <a:lstStyle/>
                    <a:p>
                      <a:pPr marL="0" marR="0" algn="just">
                        <a:lnSpc>
                          <a:spcPct val="150000"/>
                        </a:lnSpc>
                        <a:spcBef>
                          <a:spcPts val="0"/>
                        </a:spcBef>
                        <a:spcAft>
                          <a:spcPts val="0"/>
                        </a:spcAft>
                      </a:pPr>
                      <a:r>
                        <a:rPr lang="en-US" sz="2400">
                          <a:effectLst/>
                        </a:rPr>
                        <a:t>Blood tests</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done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735094">
                <a:tc>
                  <a:txBody>
                    <a:bodyPr/>
                    <a:lstStyle/>
                    <a:p>
                      <a:pPr marL="0" marR="0" algn="just">
                        <a:lnSpc>
                          <a:spcPct val="150000"/>
                        </a:lnSpc>
                        <a:spcBef>
                          <a:spcPts val="0"/>
                        </a:spcBef>
                        <a:spcAft>
                          <a:spcPts val="0"/>
                        </a:spcAft>
                      </a:pPr>
                      <a:r>
                        <a:rPr lang="en-US" sz="2400">
                          <a:effectLst/>
                        </a:rPr>
                        <a:t>ECG</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50000"/>
                        </a:lnSpc>
                        <a:spcBef>
                          <a:spcPts val="0"/>
                        </a:spcBef>
                        <a:spcAft>
                          <a:spcPts val="0"/>
                        </a:spcAft>
                      </a:pPr>
                      <a:r>
                        <a:rPr lang="en-US" sz="2400" dirty="0">
                          <a:effectLst/>
                        </a:rPr>
                        <a:t>done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sp>
        <p:nvSpPr>
          <p:cNvPr id="5" name="Rectangle 1"/>
          <p:cNvSpPr>
            <a:spLocks noChangeArrowheads="1"/>
          </p:cNvSpPr>
          <p:nvPr/>
        </p:nvSpPr>
        <p:spPr bwMode="auto">
          <a:xfrm>
            <a:off x="-5537623" y="0"/>
            <a:ext cx="228253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marR="0" indent="0" algn="just">
              <a:lnSpc>
                <a:spcPct val="150000"/>
              </a:lnSpc>
              <a:spcBef>
                <a:spcPts val="0"/>
              </a:spcBef>
              <a:spcAft>
                <a:spcPts val="0"/>
              </a:spcAft>
              <a:buNone/>
            </a:pPr>
            <a:r>
              <a:rPr lang="en-US" sz="1800" b="1" dirty="0">
                <a:effectLst/>
                <a:latin typeface="Times New Roman" panose="02020603050405020304" pitchFamily="18" charset="0"/>
                <a:ea typeface="Yu Mincho" panose="02020400000000000000" pitchFamily="18" charset="-128"/>
                <a:cs typeface="Arial" panose="020B0604020202020204" pitchFamily="34" charset="0"/>
              </a:rPr>
              <a:t>In my patient</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2" charset="2"/>
              <a:buChar char=""/>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History Taking</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He had a history of hypertension and is under medication for 5 years.</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2" charset="2"/>
              <a:buChar char=""/>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Physical Examination</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Tenderness felt over abdomen.</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2" charset="2"/>
              <a:buChar char=""/>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Ultrasound of abdomen/pelvis report</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Gall bladder: a sessile broad band polyp measuring 12*5mm is noted attached to anterior gall bladder wall. Presence of soft gall bladder calculus.</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0"/>
              </a:spcBef>
              <a:spcAft>
                <a:spcPts val="0"/>
              </a:spcAft>
              <a:buFont typeface="Times New Roman" panose="02020603050405020304" pitchFamily="18" charset="0"/>
              <a:buChar char="-"/>
            </a:pPr>
            <a:r>
              <a:rPr lang="en-US" sz="1800" dirty="0">
                <a:effectLst/>
                <a:latin typeface="Times New Roman" panose="02020603050405020304" pitchFamily="18" charset="0"/>
                <a:ea typeface="Yu Mincho" panose="02020400000000000000" pitchFamily="18" charset="-128"/>
                <a:cs typeface="Arial" panose="020B0604020202020204" pitchFamily="34" charset="0"/>
              </a:rPr>
              <a:t>Prostate: enlarged</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2" charset="2"/>
              <a:buChar char=""/>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ECG (2081/04/21)</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Font typeface="Symbol" panose="05050102010706020507" pitchFamily="2" charset="2"/>
              <a:buChar char=""/>
            </a:pPr>
            <a:r>
              <a:rPr lang="en-US" sz="1800" b="1" dirty="0">
                <a:effectLst/>
                <a:latin typeface="Times New Roman" panose="02020603050405020304" pitchFamily="18" charset="0"/>
                <a:ea typeface="Times New Roman" panose="02020603050405020304" pitchFamily="18" charset="0"/>
                <a:cs typeface="Arial" panose="020B0604020202020204" pitchFamily="34" charset="0"/>
              </a:rPr>
              <a:t>Laboratory investigations</a:t>
            </a: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just">
              <a:lnSpc>
                <a:spcPct val="115000"/>
              </a:lnSpc>
              <a:spcBef>
                <a:spcPts val="500"/>
              </a:spcBef>
              <a:spcAft>
                <a:spcPts val="500"/>
              </a:spcAft>
              <a:buNone/>
            </a:pP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contd..</a:t>
            </a:r>
            <a:endParaRPr lang="en-US" dirty="0"/>
          </a:p>
        </p:txBody>
      </p:sp>
      <p:sp>
        <p:nvSpPr>
          <p:cNvPr id="3" name="Content Placeholder 2"/>
          <p:cNvSpPr>
            <a:spLocks noGrp="1"/>
          </p:cNvSpPr>
          <p:nvPr>
            <p:ph idx="1"/>
          </p:nvPr>
        </p:nvSpPr>
        <p:spPr/>
        <p:txBody>
          <a:bodyPr>
            <a:normAutofit lnSpcReduction="10000"/>
          </a:bodyPr>
          <a:lstStyle/>
          <a:p>
            <a:pPr marL="0" marR="0"/>
            <a:r>
              <a:rPr lang="en-US" sz="2400" dirty="0">
                <a:solidFill>
                  <a:srgbClr val="000000"/>
                </a:solidFill>
                <a:effectLst/>
                <a:latin typeface="Times New Roman" panose="02020603050405020304" pitchFamily="18" charset="0"/>
                <a:ea typeface="Times New Roman" panose="02020603050405020304" pitchFamily="18" charset="0"/>
              </a:rPr>
              <a:t>I have selected Mr. </a:t>
            </a:r>
            <a:r>
              <a:rPr lang="en-US" sz="2400" dirty="0" err="1">
                <a:solidFill>
                  <a:srgbClr val="000000"/>
                </a:solidFill>
                <a:effectLst/>
                <a:latin typeface="Times New Roman" panose="02020603050405020304" pitchFamily="18" charset="0"/>
                <a:ea typeface="Times New Roman" panose="02020603050405020304" pitchFamily="18" charset="0"/>
              </a:rPr>
              <a:t>Kedar</a:t>
            </a:r>
            <a:r>
              <a:rPr lang="en-US" sz="2400" dirty="0">
                <a:solidFill>
                  <a:srgbClr val="000000"/>
                </a:solidFill>
                <a:effectLst/>
                <a:latin typeface="Times New Roman" panose="02020603050405020304" pitchFamily="18" charset="0"/>
                <a:ea typeface="Times New Roman" panose="02020603050405020304" pitchFamily="18" charset="0"/>
              </a:rPr>
              <a:t> </a:t>
            </a:r>
            <a:r>
              <a:rPr lang="en-US" sz="2400" dirty="0" err="1">
                <a:solidFill>
                  <a:srgbClr val="000000"/>
                </a:solidFill>
                <a:effectLst/>
                <a:latin typeface="Times New Roman" panose="02020603050405020304" pitchFamily="18" charset="0"/>
                <a:ea typeface="Times New Roman" panose="02020603050405020304" pitchFamily="18" charset="0"/>
              </a:rPr>
              <a:t>Bhetwal</a:t>
            </a:r>
            <a:r>
              <a:rPr lang="en-US" sz="2400" dirty="0">
                <a:solidFill>
                  <a:srgbClr val="000000"/>
                </a:solidFill>
                <a:effectLst/>
                <a:latin typeface="Times New Roman" panose="02020603050405020304" pitchFamily="18" charset="0"/>
                <a:ea typeface="Times New Roman" panose="02020603050405020304" pitchFamily="18" charset="0"/>
              </a:rPr>
              <a:t> for my case study. He has a history of sharp, intense and diffuse pain in abdomen. He was admitted with the diagnosis of gall bladder polyp. </a:t>
            </a:r>
            <a:endParaRPr lang="en-US" sz="2400" dirty="0">
              <a:effectLst/>
              <a:latin typeface="Times New Roman" panose="02020603050405020304" pitchFamily="18" charset="0"/>
              <a:ea typeface="Times New Roman" panose="02020603050405020304" pitchFamily="18" charset="0"/>
            </a:endParaRPr>
          </a:p>
          <a:p>
            <a:pPr marL="0" marR="0"/>
            <a:r>
              <a:rPr lang="en-US" sz="2400" dirty="0">
                <a:solidFill>
                  <a:srgbClr val="0C0C0C"/>
                </a:solidFill>
                <a:effectLst/>
                <a:latin typeface="Times New Roman" panose="02020603050405020304" pitchFamily="18" charset="0"/>
                <a:ea typeface="Times New Roman" panose="02020603050405020304" pitchFamily="18" charset="0"/>
              </a:rPr>
              <a:t>I have gathered a comprehensive patient history, explored the ramifications of his condition, and delved into the disease management strategies. Throughout, I've nurtured a trusting bond with the patient, conducted thorough physical assessments, and extensively consulted various sources: books, websites, and pertinent factors, to ensure the highest quality of care. My approach has been holistic, addressing all aspects of the patient's well-being during his hospital stay. </a:t>
            </a:r>
            <a:endParaRPr lang="en-US" sz="2400" dirty="0">
              <a:effectLst/>
              <a:latin typeface="Times New Roman" panose="02020603050405020304" pitchFamily="18" charset="0"/>
              <a:ea typeface="Times New Roman" panose="02020603050405020304" pitchFamily="18" charset="0"/>
            </a:endParaRPr>
          </a:p>
          <a:p>
            <a:pPr marL="0" marR="0"/>
            <a:r>
              <a:rPr lang="en-US" sz="2400" dirty="0">
                <a:solidFill>
                  <a:srgbClr val="070707"/>
                </a:solidFill>
                <a:effectLst/>
                <a:latin typeface="Times New Roman" panose="02020603050405020304" pitchFamily="18" charset="0"/>
                <a:ea typeface="Times New Roman" panose="02020603050405020304" pitchFamily="18" charset="0"/>
              </a:rPr>
              <a:t>This type of in-depth study enhances student nurse ability to apply theoretical knowledge on a practical basis. </a:t>
            </a:r>
            <a:endParaRPr lang="en-US" sz="24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400" dirty="0">
                <a:effectLst/>
                <a:latin typeface="Times New Roman" panose="02020603050405020304" pitchFamily="18" charset="0"/>
                <a:ea typeface="Calibri" panose="020F0502020204030204" pitchFamily="34"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Hematology </a:t>
            </a:r>
            <a:endParaRPr lang="en-US" dirty="0"/>
          </a:p>
        </p:txBody>
      </p:sp>
      <p:sp>
        <p:nvSpPr>
          <p:cNvPr id="3" name="Content Placeholder 2"/>
          <p:cNvSpPr>
            <a:spLocks noGrp="1"/>
          </p:cNvSpPr>
          <p:nvPr>
            <p:ph idx="1"/>
          </p:nvPr>
        </p:nvSpPr>
        <p:spPr/>
        <p:txBody>
          <a:bodyPr/>
          <a:lstStyle/>
          <a:p>
            <a:pPr marL="0" indent="0">
              <a:buNone/>
            </a:pPr>
            <a:r>
              <a:rPr lang="en-US" dirty="0"/>
              <a:t>Complete blood count </a:t>
            </a:r>
            <a:endParaRPr lang="en-US" dirty="0"/>
          </a:p>
          <a:p>
            <a:pPr marL="0" indent="0">
              <a:buNone/>
            </a:pPr>
            <a:endParaRPr lang="en-US" dirty="0"/>
          </a:p>
        </p:txBody>
      </p:sp>
      <p:graphicFrame>
        <p:nvGraphicFramePr>
          <p:cNvPr id="4" name="Table 4"/>
          <p:cNvGraphicFramePr>
            <a:graphicFrameLocks noGrp="1"/>
          </p:cNvGraphicFramePr>
          <p:nvPr/>
        </p:nvGraphicFramePr>
        <p:xfrm>
          <a:off x="838200" y="2396359"/>
          <a:ext cx="8951748" cy="4280793"/>
        </p:xfrm>
        <a:graphic>
          <a:graphicData uri="http://schemas.openxmlformats.org/drawingml/2006/table">
            <a:tbl>
              <a:tblPr firstRow="1" bandRow="1">
                <a:tableStyleId>{5940675A-B579-460E-94D1-54222C63F5DA}</a:tableStyleId>
              </a:tblPr>
              <a:tblGrid>
                <a:gridCol w="1917700"/>
                <a:gridCol w="3528848"/>
                <a:gridCol w="3505200"/>
              </a:tblGrid>
              <a:tr h="277927">
                <a:tc>
                  <a:txBody>
                    <a:bodyPr/>
                    <a:lstStyle/>
                    <a:p>
                      <a:r>
                        <a:rPr lang="en-US" sz="2400" dirty="0"/>
                        <a:t>Tests </a:t>
                      </a:r>
                      <a:endParaRPr lang="en-US" sz="2400" dirty="0"/>
                    </a:p>
                  </a:txBody>
                  <a:tcPr/>
                </a:tc>
                <a:tc>
                  <a:txBody>
                    <a:bodyPr/>
                    <a:lstStyle/>
                    <a:p>
                      <a:r>
                        <a:rPr lang="en-US" sz="2400" dirty="0"/>
                        <a:t>Result </a:t>
                      </a:r>
                      <a:endParaRPr lang="en-US" sz="2400" dirty="0"/>
                    </a:p>
                  </a:txBody>
                  <a:tcPr/>
                </a:tc>
                <a:tc>
                  <a:txBody>
                    <a:bodyPr/>
                    <a:lstStyle/>
                    <a:p>
                      <a:r>
                        <a:rPr lang="en-US" sz="2400" dirty="0"/>
                        <a:t>Reference value</a:t>
                      </a:r>
                      <a:endParaRPr lang="en-US" sz="2400" dirty="0"/>
                    </a:p>
                  </a:txBody>
                  <a:tcPr/>
                </a:tc>
              </a:tr>
              <a:tr h="438281">
                <a:tc>
                  <a:txBody>
                    <a:bodyPr/>
                    <a:lstStyle/>
                    <a:p>
                      <a:pPr marL="71755" marR="0" algn="just">
                        <a:lnSpc>
                          <a:spcPct val="107000"/>
                        </a:lnSpc>
                        <a:spcBef>
                          <a:spcPts val="50"/>
                        </a:spcBef>
                        <a:spcAft>
                          <a:spcPts val="0"/>
                        </a:spcAft>
                      </a:pPr>
                      <a:r>
                        <a:rPr lang="en-US" sz="2400" kern="100" dirty="0">
                          <a:solidFill>
                            <a:srgbClr val="000000"/>
                          </a:solidFill>
                          <a:effectLst/>
                        </a:rPr>
                        <a:t>WBC</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dirty="0">
                          <a:solidFill>
                            <a:srgbClr val="000000"/>
                          </a:solidFill>
                          <a:effectLst/>
                        </a:rPr>
                        <a:t>9600</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(4-11 x000) mm</a:t>
                      </a:r>
                      <a:r>
                        <a:rPr lang="en-US" sz="2400" kern="100" baseline="30000">
                          <a:solidFill>
                            <a:srgbClr val="000000"/>
                          </a:solidFill>
                          <a:effectLst/>
                        </a:rPr>
                        <a:t>3</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50"/>
                        </a:spcBef>
                        <a:spcAft>
                          <a:spcPts val="0"/>
                        </a:spcAft>
                      </a:pPr>
                      <a:r>
                        <a:rPr lang="en-US" sz="2400" kern="100">
                          <a:solidFill>
                            <a:srgbClr val="000000"/>
                          </a:solidFill>
                          <a:effectLst/>
                        </a:rPr>
                        <a:t>RBC</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4.81</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dirty="0">
                          <a:solidFill>
                            <a:srgbClr val="000000"/>
                          </a:solidFill>
                          <a:effectLst/>
                        </a:rPr>
                        <a:t>(4-6.5)mil/ mm</a:t>
                      </a:r>
                      <a:r>
                        <a:rPr lang="en-US" sz="2400" kern="100" baseline="30000" dirty="0">
                          <a:solidFill>
                            <a:srgbClr val="000000"/>
                          </a:solidFill>
                          <a:effectLst/>
                        </a:rPr>
                        <a:t>3</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50"/>
                        </a:spcBef>
                        <a:spcAft>
                          <a:spcPts val="0"/>
                        </a:spcAft>
                      </a:pPr>
                      <a:r>
                        <a:rPr lang="en-US" sz="2400" kern="100">
                          <a:solidFill>
                            <a:srgbClr val="000000"/>
                          </a:solidFill>
                          <a:effectLst/>
                        </a:rPr>
                        <a:t>Platelets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197000</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(150-500 x 10</a:t>
                      </a:r>
                      <a:r>
                        <a:rPr lang="en-US" sz="2400" kern="100" baseline="30000">
                          <a:solidFill>
                            <a:srgbClr val="000000"/>
                          </a:solidFill>
                          <a:effectLst/>
                        </a:rPr>
                        <a:t>^ 3</a:t>
                      </a:r>
                      <a:r>
                        <a:rPr lang="en-US" sz="2400" kern="100">
                          <a:solidFill>
                            <a:srgbClr val="000000"/>
                          </a:solidFill>
                          <a:effectLst/>
                        </a:rPr>
                        <a:t>) mm</a:t>
                      </a:r>
                      <a:r>
                        <a:rPr lang="en-US" sz="2400" kern="100" baseline="30000">
                          <a:solidFill>
                            <a:srgbClr val="000000"/>
                          </a:solidFill>
                          <a:effectLst/>
                        </a:rPr>
                        <a:t>3</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50"/>
                        </a:spcBef>
                        <a:spcAft>
                          <a:spcPts val="0"/>
                        </a:spcAft>
                      </a:pPr>
                      <a:r>
                        <a:rPr lang="en-US" sz="2400" kern="100">
                          <a:solidFill>
                            <a:srgbClr val="000000"/>
                          </a:solidFill>
                          <a:effectLst/>
                        </a:rPr>
                        <a:t>Neutrophils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53</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(40-75) %</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14000"/>
                        </a:lnSpc>
                        <a:spcBef>
                          <a:spcPts val="0"/>
                        </a:spcBef>
                        <a:spcAft>
                          <a:spcPts val="0"/>
                        </a:spcAft>
                      </a:pPr>
                      <a:r>
                        <a:rPr lang="en-US" sz="2400" kern="100">
                          <a:solidFill>
                            <a:srgbClr val="000000"/>
                          </a:solidFill>
                          <a:effectLst/>
                        </a:rPr>
                        <a:t>Lymphocytes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14000"/>
                        </a:lnSpc>
                        <a:spcBef>
                          <a:spcPts val="0"/>
                        </a:spcBef>
                        <a:spcAft>
                          <a:spcPts val="0"/>
                        </a:spcAft>
                      </a:pPr>
                      <a:r>
                        <a:rPr lang="en-US" sz="2400" kern="100">
                          <a:solidFill>
                            <a:srgbClr val="000000"/>
                          </a:solidFill>
                          <a:effectLst/>
                        </a:rPr>
                        <a:t>38</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14000"/>
                        </a:lnSpc>
                        <a:spcBef>
                          <a:spcPts val="0"/>
                        </a:spcBef>
                        <a:spcAft>
                          <a:spcPts val="0"/>
                        </a:spcAft>
                      </a:pPr>
                      <a:r>
                        <a:rPr lang="en-US" sz="2400" kern="100">
                          <a:solidFill>
                            <a:srgbClr val="000000"/>
                          </a:solidFill>
                          <a:effectLst/>
                        </a:rPr>
                        <a:t>(20-45) %</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50"/>
                        </a:spcBef>
                        <a:spcAft>
                          <a:spcPts val="0"/>
                        </a:spcAft>
                      </a:pPr>
                      <a:r>
                        <a:rPr lang="en-US" sz="2400" kern="100">
                          <a:solidFill>
                            <a:srgbClr val="000000"/>
                          </a:solidFill>
                          <a:effectLst/>
                        </a:rPr>
                        <a:t>Eosinophils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04</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(1-4) %</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45"/>
                        </a:spcBef>
                        <a:spcAft>
                          <a:spcPts val="0"/>
                        </a:spcAft>
                      </a:pPr>
                      <a:r>
                        <a:rPr lang="en-US" sz="2400" kern="100">
                          <a:solidFill>
                            <a:srgbClr val="000000"/>
                          </a:solidFill>
                          <a:effectLst/>
                        </a:rPr>
                        <a:t>Monocytes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45"/>
                        </a:spcBef>
                        <a:spcAft>
                          <a:spcPts val="0"/>
                        </a:spcAft>
                      </a:pPr>
                      <a:r>
                        <a:rPr lang="en-US" sz="2400" kern="100">
                          <a:solidFill>
                            <a:srgbClr val="000000"/>
                          </a:solidFill>
                          <a:effectLst/>
                        </a:rPr>
                        <a:t>05</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45"/>
                        </a:spcBef>
                        <a:spcAft>
                          <a:spcPts val="0"/>
                        </a:spcAft>
                      </a:pPr>
                      <a:r>
                        <a:rPr lang="en-US" sz="2400" kern="100">
                          <a:solidFill>
                            <a:srgbClr val="000000"/>
                          </a:solidFill>
                          <a:effectLst/>
                        </a:rPr>
                        <a:t>(2-6) %</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50"/>
                        </a:spcBef>
                        <a:spcAft>
                          <a:spcPts val="0"/>
                        </a:spcAft>
                      </a:pPr>
                      <a:r>
                        <a:rPr lang="en-US" sz="2400" kern="100">
                          <a:solidFill>
                            <a:srgbClr val="000000"/>
                          </a:solidFill>
                          <a:effectLst/>
                        </a:rPr>
                        <a:t>Basophils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00</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(0-1)%</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45"/>
                        </a:spcBef>
                        <a:spcAft>
                          <a:spcPts val="0"/>
                        </a:spcAft>
                      </a:pPr>
                      <a:r>
                        <a:rPr lang="en-US" sz="2400" kern="100">
                          <a:solidFill>
                            <a:srgbClr val="000000"/>
                          </a:solidFill>
                          <a:effectLst/>
                        </a:rPr>
                        <a:t>Hemoglobin</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45"/>
                        </a:spcBef>
                        <a:spcAft>
                          <a:spcPts val="0"/>
                        </a:spcAft>
                      </a:pPr>
                      <a:r>
                        <a:rPr lang="en-US" sz="2400" kern="100">
                          <a:solidFill>
                            <a:srgbClr val="000000"/>
                          </a:solidFill>
                          <a:effectLst/>
                        </a:rPr>
                        <a:t>13.4</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45"/>
                        </a:spcBef>
                        <a:spcAft>
                          <a:spcPts val="0"/>
                        </a:spcAft>
                      </a:pPr>
                      <a:r>
                        <a:rPr lang="en-US" sz="2400" kern="100">
                          <a:solidFill>
                            <a:srgbClr val="000000"/>
                          </a:solidFill>
                          <a:effectLst/>
                        </a:rPr>
                        <a:t>(11-18) gm/dl</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77927">
                <a:tc>
                  <a:txBody>
                    <a:bodyPr/>
                    <a:lstStyle/>
                    <a:p>
                      <a:pPr marL="71755" marR="0" algn="just">
                        <a:lnSpc>
                          <a:spcPct val="107000"/>
                        </a:lnSpc>
                        <a:spcBef>
                          <a:spcPts val="50"/>
                        </a:spcBef>
                        <a:spcAft>
                          <a:spcPts val="0"/>
                        </a:spcAft>
                      </a:pPr>
                      <a:r>
                        <a:rPr lang="en-US" sz="2400" kern="100" dirty="0">
                          <a:solidFill>
                            <a:srgbClr val="000000"/>
                          </a:solidFill>
                          <a:effectLst/>
                        </a:rPr>
                        <a:t>PCV</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a:solidFill>
                            <a:srgbClr val="000000"/>
                          </a:solidFill>
                          <a:effectLst/>
                        </a:rPr>
                        <a:t>41.4</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50"/>
                        </a:spcBef>
                        <a:spcAft>
                          <a:spcPts val="0"/>
                        </a:spcAft>
                      </a:pPr>
                      <a:r>
                        <a:rPr lang="en-US" sz="2400" kern="100" dirty="0">
                          <a:solidFill>
                            <a:srgbClr val="000000"/>
                          </a:solidFill>
                          <a:effectLst/>
                        </a:rPr>
                        <a:t>(35-54) %</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Biochemistry</a:t>
            </a:r>
            <a:endParaRPr lang="en-US" b="1" dirty="0"/>
          </a:p>
        </p:txBody>
      </p:sp>
      <p:graphicFrame>
        <p:nvGraphicFramePr>
          <p:cNvPr id="4" name="Table 4"/>
          <p:cNvGraphicFramePr>
            <a:graphicFrameLocks noGrp="1"/>
          </p:cNvGraphicFramePr>
          <p:nvPr>
            <p:ph idx="1"/>
          </p:nvPr>
        </p:nvGraphicFramePr>
        <p:xfrm>
          <a:off x="838200" y="1825625"/>
          <a:ext cx="10515600" cy="4351338"/>
        </p:xfrm>
        <a:graphic>
          <a:graphicData uri="http://schemas.openxmlformats.org/drawingml/2006/table">
            <a:tbl>
              <a:tblPr firstRow="1" bandRow="1">
                <a:tableStyleId>{5940675A-B579-460E-94D1-54222C63F5DA}</a:tableStyleId>
              </a:tblPr>
              <a:tblGrid>
                <a:gridCol w="3505199"/>
                <a:gridCol w="3505199"/>
                <a:gridCol w="3505199"/>
              </a:tblGrid>
              <a:tr h="370840">
                <a:tc>
                  <a:txBody>
                    <a:bodyPr/>
                    <a:lstStyle/>
                    <a:p>
                      <a:r>
                        <a:rPr lang="en-US" dirty="0"/>
                        <a:t>Blood </a:t>
                      </a:r>
                      <a:r>
                        <a:rPr lang="en-US" sz="2400" dirty="0"/>
                        <a:t>sugar</a:t>
                      </a:r>
                      <a:r>
                        <a:rPr lang="en-US" dirty="0"/>
                        <a:t> random</a:t>
                      </a:r>
                      <a:endParaRPr lang="en-US" dirty="0"/>
                    </a:p>
                  </a:txBody>
                  <a:tcPr/>
                </a:tc>
                <a:tc>
                  <a:txBody>
                    <a:bodyPr/>
                    <a:lstStyle/>
                    <a:p>
                      <a:r>
                        <a:rPr lang="en-US" dirty="0"/>
                        <a:t>95 mg/dl</a:t>
                      </a:r>
                      <a:endParaRPr lang="en-US" dirty="0"/>
                    </a:p>
                  </a:txBody>
                  <a:tcPr/>
                </a:tc>
                <a:tc>
                  <a:txBody>
                    <a:bodyPr/>
                    <a:lstStyle/>
                    <a:p>
                      <a:r>
                        <a:rPr lang="en-US" dirty="0"/>
                        <a:t>70-140 mg/dl</a:t>
                      </a:r>
                      <a:endParaRPr lang="en-US" dirty="0"/>
                    </a:p>
                  </a:txBody>
                  <a:tcPr/>
                </a:tc>
              </a:tr>
            </a:tbl>
          </a:graphicData>
        </a:graphic>
      </p:graphicFrame>
      <p:graphicFrame>
        <p:nvGraphicFramePr>
          <p:cNvPr id="5" name="Table 5"/>
          <p:cNvGraphicFramePr>
            <a:graphicFrameLocks noGrp="1"/>
          </p:cNvGraphicFramePr>
          <p:nvPr/>
        </p:nvGraphicFramePr>
        <p:xfrm>
          <a:off x="838200" y="3429000"/>
          <a:ext cx="10515597" cy="3287110"/>
        </p:xfrm>
        <a:graphic>
          <a:graphicData uri="http://schemas.openxmlformats.org/drawingml/2006/table">
            <a:tbl>
              <a:tblPr firstRow="1" bandRow="1">
                <a:tableStyleId>{5940675A-B579-460E-94D1-54222C63F5DA}</a:tableStyleId>
              </a:tblPr>
              <a:tblGrid>
                <a:gridCol w="3505199"/>
                <a:gridCol w="3505199"/>
                <a:gridCol w="3505199"/>
              </a:tblGrid>
              <a:tr h="657422">
                <a:tc>
                  <a:txBody>
                    <a:bodyPr/>
                    <a:lstStyle/>
                    <a:p>
                      <a:r>
                        <a:rPr lang="en-US" sz="2400" dirty="0"/>
                        <a:t>Tests </a:t>
                      </a:r>
                      <a:endParaRPr lang="en-US" sz="2400" dirty="0"/>
                    </a:p>
                  </a:txBody>
                  <a:tcPr/>
                </a:tc>
                <a:tc>
                  <a:txBody>
                    <a:bodyPr/>
                    <a:lstStyle/>
                    <a:p>
                      <a:r>
                        <a:rPr lang="en-US" sz="2400" dirty="0"/>
                        <a:t>Value </a:t>
                      </a:r>
                      <a:endParaRPr lang="en-US" sz="2400" dirty="0"/>
                    </a:p>
                  </a:txBody>
                  <a:tcPr/>
                </a:tc>
                <a:tc>
                  <a:txBody>
                    <a:bodyPr/>
                    <a:lstStyle/>
                    <a:p>
                      <a:r>
                        <a:rPr lang="en-US" sz="2400" dirty="0"/>
                        <a:t>Reference value </a:t>
                      </a:r>
                      <a:endParaRPr lang="en-US" sz="2400" dirty="0"/>
                    </a:p>
                  </a:txBody>
                  <a:tcPr/>
                </a:tc>
              </a:tr>
              <a:tr h="657422">
                <a:tc>
                  <a:txBody>
                    <a:bodyPr/>
                    <a:lstStyle/>
                    <a:p>
                      <a:r>
                        <a:rPr lang="en-US" sz="2400" dirty="0"/>
                        <a:t>Urea </a:t>
                      </a:r>
                      <a:endParaRPr lang="en-US" sz="2400" dirty="0"/>
                    </a:p>
                  </a:txBody>
                  <a:tcPr/>
                </a:tc>
                <a:tc>
                  <a:txBody>
                    <a:bodyPr/>
                    <a:lstStyle/>
                    <a:p>
                      <a:r>
                        <a:rPr lang="en-US" sz="2400" dirty="0"/>
                        <a:t>21</a:t>
                      </a:r>
                      <a:endParaRPr lang="en-US" sz="2400" dirty="0"/>
                    </a:p>
                  </a:txBody>
                  <a:tcPr/>
                </a:tc>
                <a:tc>
                  <a:txBody>
                    <a:bodyPr/>
                    <a:lstStyle/>
                    <a:p>
                      <a:r>
                        <a:rPr lang="en-US" sz="2400" dirty="0"/>
                        <a:t>(20-40)mg%</a:t>
                      </a:r>
                      <a:endParaRPr lang="en-US" sz="2400" dirty="0"/>
                    </a:p>
                  </a:txBody>
                  <a:tcPr/>
                </a:tc>
              </a:tr>
              <a:tr h="657422">
                <a:tc>
                  <a:txBody>
                    <a:bodyPr/>
                    <a:lstStyle/>
                    <a:p>
                      <a:r>
                        <a:rPr lang="en-US" sz="2400" dirty="0"/>
                        <a:t>Creatinine </a:t>
                      </a:r>
                      <a:endParaRPr lang="en-US" sz="2400" dirty="0"/>
                    </a:p>
                  </a:txBody>
                  <a:tcPr/>
                </a:tc>
                <a:tc>
                  <a:txBody>
                    <a:bodyPr/>
                    <a:lstStyle/>
                    <a:p>
                      <a:r>
                        <a:rPr lang="en-US" sz="2400" dirty="0"/>
                        <a:t>1.0</a:t>
                      </a:r>
                      <a:endParaRPr lang="en-US" sz="2400" dirty="0"/>
                    </a:p>
                  </a:txBody>
                  <a:tcPr/>
                </a:tc>
                <a:tc>
                  <a:txBody>
                    <a:bodyPr/>
                    <a:lstStyle/>
                    <a:p>
                      <a:r>
                        <a:rPr lang="en-US" sz="2400" dirty="0"/>
                        <a:t>(0.4-1.4)mg%</a:t>
                      </a:r>
                      <a:endParaRPr lang="en-US" sz="2400" dirty="0"/>
                    </a:p>
                  </a:txBody>
                  <a:tcPr/>
                </a:tc>
              </a:tr>
              <a:tr h="657422">
                <a:tc>
                  <a:txBody>
                    <a:bodyPr/>
                    <a:lstStyle/>
                    <a:p>
                      <a:r>
                        <a:rPr lang="en-US" sz="2400" dirty="0"/>
                        <a:t>Sodium </a:t>
                      </a:r>
                      <a:endParaRPr lang="en-US" sz="2400" dirty="0"/>
                    </a:p>
                  </a:txBody>
                  <a:tcPr/>
                </a:tc>
                <a:tc>
                  <a:txBody>
                    <a:bodyPr/>
                    <a:lstStyle/>
                    <a:p>
                      <a:r>
                        <a:rPr lang="en-US" sz="2400" dirty="0"/>
                        <a:t>142</a:t>
                      </a:r>
                      <a:endParaRPr lang="en-US" sz="2400" dirty="0"/>
                    </a:p>
                  </a:txBody>
                  <a:tcPr/>
                </a:tc>
                <a:tc>
                  <a:txBody>
                    <a:bodyPr/>
                    <a:lstStyle/>
                    <a:p>
                      <a:r>
                        <a:rPr lang="en-US" sz="2400" dirty="0"/>
                        <a:t>(135-155)mmol/l</a:t>
                      </a:r>
                      <a:endParaRPr lang="en-US" sz="2400" dirty="0"/>
                    </a:p>
                  </a:txBody>
                  <a:tcPr/>
                </a:tc>
              </a:tr>
              <a:tr h="657422">
                <a:tc>
                  <a:txBody>
                    <a:bodyPr/>
                    <a:lstStyle/>
                    <a:p>
                      <a:r>
                        <a:rPr lang="en-US" sz="2400" dirty="0" err="1"/>
                        <a:t>Potasium</a:t>
                      </a:r>
                      <a:r>
                        <a:rPr lang="en-US" sz="2400" dirty="0"/>
                        <a:t> </a:t>
                      </a:r>
                      <a:endParaRPr lang="en-US" sz="2400" dirty="0"/>
                    </a:p>
                  </a:txBody>
                  <a:tcPr/>
                </a:tc>
                <a:tc>
                  <a:txBody>
                    <a:bodyPr/>
                    <a:lstStyle/>
                    <a:p>
                      <a:r>
                        <a:rPr lang="en-US" sz="2400" dirty="0"/>
                        <a:t>4.3</a:t>
                      </a:r>
                      <a:endParaRPr lang="en-US" sz="2400" dirty="0"/>
                    </a:p>
                  </a:txBody>
                  <a:tcPr/>
                </a:tc>
                <a:tc>
                  <a:txBody>
                    <a:bodyPr/>
                    <a:lstStyle/>
                    <a:p>
                      <a:r>
                        <a:rPr lang="en-US" sz="2400" dirty="0"/>
                        <a:t>(3.5-5.5)mmol/l</a:t>
                      </a:r>
                      <a:endParaRPr lang="en-US" sz="2400" dirty="0"/>
                    </a:p>
                  </a:txBody>
                  <a:tcPr/>
                </a:tc>
              </a:tr>
            </a:tbl>
          </a:graphicData>
        </a:graphic>
      </p:graphicFrame>
      <p:sp>
        <p:nvSpPr>
          <p:cNvPr id="6" name="TextBox 5"/>
          <p:cNvSpPr txBox="1"/>
          <p:nvPr/>
        </p:nvSpPr>
        <p:spPr>
          <a:xfrm>
            <a:off x="2806262" y="2885090"/>
            <a:ext cx="3112006" cy="461665"/>
          </a:xfrm>
          <a:prstGeom prst="rect">
            <a:avLst/>
          </a:prstGeom>
          <a:noFill/>
        </p:spPr>
        <p:txBody>
          <a:bodyPr wrap="none" rtlCol="0">
            <a:spAutoFit/>
          </a:bodyPr>
          <a:lstStyle/>
          <a:p>
            <a:r>
              <a:rPr lang="en-US" sz="2400" b="1" dirty="0"/>
              <a:t>RENAL FUNCTION TEST</a:t>
            </a:r>
            <a:endParaRPr lang="en-US" sz="2400" b="1"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                                    </a:t>
            </a:r>
            <a:r>
              <a:rPr lang="en-US" u="sng" dirty="0"/>
              <a:t>Liver Function Test</a:t>
            </a:r>
            <a:endParaRPr lang="en-US" u="sng" dirty="0"/>
          </a:p>
          <a:p>
            <a:pPr marL="0" indent="0">
              <a:buNone/>
            </a:pPr>
            <a:endParaRPr lang="en-US" dirty="0"/>
          </a:p>
        </p:txBody>
      </p:sp>
      <p:graphicFrame>
        <p:nvGraphicFramePr>
          <p:cNvPr id="4" name="Table 4"/>
          <p:cNvGraphicFramePr>
            <a:graphicFrameLocks noGrp="1"/>
          </p:cNvGraphicFramePr>
          <p:nvPr/>
        </p:nvGraphicFramePr>
        <p:xfrm>
          <a:off x="838199" y="2680137"/>
          <a:ext cx="10515600" cy="3496822"/>
        </p:xfrm>
        <a:graphic>
          <a:graphicData uri="http://schemas.openxmlformats.org/drawingml/2006/table">
            <a:tbl>
              <a:tblPr firstRow="1" bandRow="1">
                <a:tableStyleId>{5940675A-B579-460E-94D1-54222C63F5DA}</a:tableStyleId>
              </a:tblPr>
              <a:tblGrid>
                <a:gridCol w="3505200"/>
                <a:gridCol w="3505200"/>
                <a:gridCol w="3505200"/>
              </a:tblGrid>
              <a:tr h="499546">
                <a:tc>
                  <a:txBody>
                    <a:bodyPr/>
                    <a:lstStyle/>
                    <a:p>
                      <a:r>
                        <a:rPr lang="en-US" sz="2400" dirty="0"/>
                        <a:t>Serum bilirubin(total) </a:t>
                      </a:r>
                      <a:endParaRPr lang="en-US" sz="2400" dirty="0"/>
                    </a:p>
                  </a:txBody>
                  <a:tcPr/>
                </a:tc>
                <a:tc>
                  <a:txBody>
                    <a:bodyPr/>
                    <a:lstStyle/>
                    <a:p>
                      <a:pPr marL="72390" marR="0" algn="just">
                        <a:lnSpc>
                          <a:spcPct val="107000"/>
                        </a:lnSpc>
                        <a:spcBef>
                          <a:spcPts val="50"/>
                        </a:spcBef>
                        <a:spcAft>
                          <a:spcPts val="0"/>
                        </a:spcAft>
                      </a:pPr>
                      <a:r>
                        <a:rPr lang="en-US" sz="2400" kern="100" dirty="0">
                          <a:solidFill>
                            <a:srgbClr val="000000"/>
                          </a:solidFill>
                          <a:effectLst/>
                        </a:rPr>
                        <a:t>0.5</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25"/>
                        </a:spcBef>
                        <a:spcAft>
                          <a:spcPts val="0"/>
                        </a:spcAft>
                      </a:pPr>
                      <a:r>
                        <a:rPr lang="en-US" sz="2400" kern="100">
                          <a:solidFill>
                            <a:srgbClr val="000000"/>
                          </a:solidFill>
                          <a:effectLst/>
                        </a:rPr>
                        <a:t>0.4- 1.0 mg%</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99546">
                <a:tc>
                  <a:txBody>
                    <a:bodyPr/>
                    <a:lstStyle/>
                    <a:p>
                      <a:pPr marL="71755" marR="0" algn="just">
                        <a:lnSpc>
                          <a:spcPct val="107000"/>
                        </a:lnSpc>
                        <a:spcBef>
                          <a:spcPts val="50"/>
                        </a:spcBef>
                        <a:spcAft>
                          <a:spcPts val="0"/>
                        </a:spcAft>
                      </a:pPr>
                      <a:r>
                        <a:rPr lang="en-US" sz="2400" kern="100" dirty="0">
                          <a:solidFill>
                            <a:srgbClr val="000000"/>
                          </a:solidFill>
                          <a:effectLst/>
                        </a:rPr>
                        <a:t>Serum bilirubin (Direct)</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30"/>
                        </a:spcBef>
                        <a:spcAft>
                          <a:spcPts val="0"/>
                        </a:spcAft>
                      </a:pPr>
                      <a:r>
                        <a:rPr lang="en-US" sz="2400" kern="100">
                          <a:solidFill>
                            <a:srgbClr val="000000"/>
                          </a:solidFill>
                          <a:effectLst/>
                        </a:rPr>
                        <a:t>0.2</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30"/>
                        </a:spcBef>
                        <a:spcAft>
                          <a:spcPts val="0"/>
                        </a:spcAft>
                      </a:pPr>
                      <a:r>
                        <a:rPr lang="en-US" sz="2400" kern="100">
                          <a:solidFill>
                            <a:srgbClr val="000000"/>
                          </a:solidFill>
                          <a:effectLst/>
                        </a:rPr>
                        <a:t>&lt;0.4 mg%</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99546">
                <a:tc>
                  <a:txBody>
                    <a:bodyPr/>
                    <a:lstStyle/>
                    <a:p>
                      <a:pPr marL="71755" marR="0" algn="just">
                        <a:lnSpc>
                          <a:spcPct val="107000"/>
                        </a:lnSpc>
                        <a:spcBef>
                          <a:spcPts val="50"/>
                        </a:spcBef>
                        <a:spcAft>
                          <a:spcPts val="0"/>
                        </a:spcAft>
                      </a:pPr>
                      <a:r>
                        <a:rPr lang="en-US" sz="2400" kern="100">
                          <a:solidFill>
                            <a:srgbClr val="000000"/>
                          </a:solidFill>
                          <a:effectLst/>
                        </a:rPr>
                        <a:t>Alkaline Phosphate</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25"/>
                        </a:spcBef>
                        <a:spcAft>
                          <a:spcPts val="0"/>
                        </a:spcAft>
                      </a:pPr>
                      <a:r>
                        <a:rPr lang="en-US" sz="2400" kern="100">
                          <a:solidFill>
                            <a:srgbClr val="000000"/>
                          </a:solidFill>
                          <a:effectLst/>
                        </a:rPr>
                        <a:t>53</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25"/>
                        </a:spcBef>
                        <a:spcAft>
                          <a:spcPts val="0"/>
                        </a:spcAft>
                      </a:pPr>
                      <a:r>
                        <a:rPr lang="en-US" sz="2400" kern="100">
                          <a:solidFill>
                            <a:srgbClr val="000000"/>
                          </a:solidFill>
                          <a:effectLst/>
                        </a:rPr>
                        <a:t>42-98 U/L</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99546">
                <a:tc>
                  <a:txBody>
                    <a:bodyPr/>
                    <a:lstStyle/>
                    <a:p>
                      <a:pPr marL="71755" marR="0" algn="just">
                        <a:lnSpc>
                          <a:spcPct val="107000"/>
                        </a:lnSpc>
                        <a:spcBef>
                          <a:spcPts val="50"/>
                        </a:spcBef>
                        <a:spcAft>
                          <a:spcPts val="0"/>
                        </a:spcAft>
                      </a:pPr>
                      <a:r>
                        <a:rPr lang="en-US" sz="2400" kern="100">
                          <a:solidFill>
                            <a:srgbClr val="000000"/>
                          </a:solidFill>
                          <a:effectLst/>
                        </a:rPr>
                        <a:t>SGOT</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30"/>
                        </a:spcBef>
                        <a:spcAft>
                          <a:spcPts val="0"/>
                        </a:spcAft>
                      </a:pPr>
                      <a:r>
                        <a:rPr lang="en-US" sz="2400" kern="100">
                          <a:solidFill>
                            <a:srgbClr val="000000"/>
                          </a:solidFill>
                          <a:effectLst/>
                        </a:rPr>
                        <a:t>23</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30"/>
                        </a:spcBef>
                        <a:spcAft>
                          <a:spcPts val="0"/>
                        </a:spcAft>
                      </a:pPr>
                      <a:r>
                        <a:rPr lang="en-US" sz="2400" kern="100">
                          <a:solidFill>
                            <a:srgbClr val="000000"/>
                          </a:solidFill>
                          <a:effectLst/>
                        </a:rPr>
                        <a:t>5.0- 40.0 U/L</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99546">
                <a:tc>
                  <a:txBody>
                    <a:bodyPr/>
                    <a:lstStyle/>
                    <a:p>
                      <a:pPr marL="71755" marR="0" algn="just">
                        <a:lnSpc>
                          <a:spcPct val="107000"/>
                        </a:lnSpc>
                        <a:spcBef>
                          <a:spcPts val="50"/>
                        </a:spcBef>
                        <a:spcAft>
                          <a:spcPts val="0"/>
                        </a:spcAft>
                      </a:pPr>
                      <a:r>
                        <a:rPr lang="en-US" sz="2400" kern="100">
                          <a:solidFill>
                            <a:srgbClr val="000000"/>
                          </a:solidFill>
                          <a:effectLst/>
                        </a:rPr>
                        <a:t>SGPT</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25"/>
                        </a:spcBef>
                        <a:spcAft>
                          <a:spcPts val="0"/>
                        </a:spcAft>
                      </a:pPr>
                      <a:r>
                        <a:rPr lang="en-US" sz="2400" kern="100">
                          <a:solidFill>
                            <a:srgbClr val="000000"/>
                          </a:solidFill>
                          <a:effectLst/>
                        </a:rPr>
                        <a:t>21</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25"/>
                        </a:spcBef>
                        <a:spcAft>
                          <a:spcPts val="0"/>
                        </a:spcAft>
                      </a:pPr>
                      <a:r>
                        <a:rPr lang="en-US" sz="2400" kern="100">
                          <a:solidFill>
                            <a:srgbClr val="000000"/>
                          </a:solidFill>
                          <a:effectLst/>
                        </a:rPr>
                        <a:t>5.0- 35.0 U/L</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99546">
                <a:tc>
                  <a:txBody>
                    <a:bodyPr/>
                    <a:lstStyle/>
                    <a:p>
                      <a:pPr marL="71755" marR="0" algn="just">
                        <a:lnSpc>
                          <a:spcPct val="114000"/>
                        </a:lnSpc>
                        <a:spcBef>
                          <a:spcPts val="0"/>
                        </a:spcBef>
                        <a:spcAft>
                          <a:spcPts val="0"/>
                        </a:spcAft>
                      </a:pPr>
                      <a:r>
                        <a:rPr lang="en-US" sz="2400" kern="100">
                          <a:solidFill>
                            <a:srgbClr val="000000"/>
                          </a:solidFill>
                          <a:effectLst/>
                        </a:rPr>
                        <a:t>Protein</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19000"/>
                        </a:lnSpc>
                        <a:spcBef>
                          <a:spcPts val="0"/>
                        </a:spcBef>
                        <a:spcAft>
                          <a:spcPts val="0"/>
                        </a:spcAft>
                      </a:pPr>
                      <a:r>
                        <a:rPr lang="en-US" sz="2400" kern="100">
                          <a:solidFill>
                            <a:srgbClr val="000000"/>
                          </a:solidFill>
                          <a:effectLst/>
                        </a:rPr>
                        <a:t>7.7</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19000"/>
                        </a:lnSpc>
                        <a:spcBef>
                          <a:spcPts val="0"/>
                        </a:spcBef>
                        <a:spcAft>
                          <a:spcPts val="0"/>
                        </a:spcAft>
                      </a:pPr>
                      <a:r>
                        <a:rPr lang="en-US" sz="2400" kern="100">
                          <a:solidFill>
                            <a:srgbClr val="000000"/>
                          </a:solidFill>
                          <a:effectLst/>
                        </a:rPr>
                        <a:t>6-8 gm%</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99546">
                <a:tc>
                  <a:txBody>
                    <a:bodyPr/>
                    <a:lstStyle/>
                    <a:p>
                      <a:pPr marL="71755" marR="0" algn="just">
                        <a:lnSpc>
                          <a:spcPct val="107000"/>
                        </a:lnSpc>
                        <a:spcBef>
                          <a:spcPts val="50"/>
                        </a:spcBef>
                        <a:spcAft>
                          <a:spcPts val="0"/>
                        </a:spcAft>
                      </a:pPr>
                      <a:r>
                        <a:rPr lang="en-US" sz="2400" kern="100" dirty="0">
                          <a:solidFill>
                            <a:srgbClr val="000000"/>
                          </a:solidFill>
                          <a:effectLst/>
                        </a:rPr>
                        <a:t>Albumin</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25"/>
                        </a:spcBef>
                        <a:spcAft>
                          <a:spcPts val="0"/>
                        </a:spcAft>
                      </a:pPr>
                      <a:r>
                        <a:rPr lang="en-US" sz="2400" kern="100">
                          <a:solidFill>
                            <a:srgbClr val="000000"/>
                          </a:solidFill>
                          <a:effectLst/>
                        </a:rPr>
                        <a:t>4.8</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gn="just">
                        <a:lnSpc>
                          <a:spcPct val="107000"/>
                        </a:lnSpc>
                        <a:spcBef>
                          <a:spcPts val="25"/>
                        </a:spcBef>
                        <a:spcAft>
                          <a:spcPts val="0"/>
                        </a:spcAft>
                      </a:pPr>
                      <a:r>
                        <a:rPr lang="en-US" sz="2400" kern="100" dirty="0">
                          <a:solidFill>
                            <a:srgbClr val="000000"/>
                          </a:solidFill>
                          <a:effectLst/>
                        </a:rPr>
                        <a:t>3.4-4.8 mg%</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                                             </a:t>
            </a:r>
            <a:r>
              <a:rPr lang="en-US" u="sng" dirty="0"/>
              <a:t>Hematology Test</a:t>
            </a:r>
            <a:endParaRPr lang="en-US" u="sng" dirty="0"/>
          </a:p>
          <a:p>
            <a:pPr marL="0" indent="0">
              <a:buNone/>
            </a:pPr>
            <a:endParaRPr lang="en-US" u="sng" dirty="0"/>
          </a:p>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u="sng" dirty="0"/>
              <a:t>Immunology Test</a:t>
            </a:r>
            <a:endParaRPr lang="en-US" u="sng" dirty="0"/>
          </a:p>
          <a:p>
            <a:pPr marL="0" indent="0">
              <a:buNone/>
            </a:pPr>
            <a:endParaRPr lang="en-US" u="sng" dirty="0"/>
          </a:p>
          <a:p>
            <a:pPr marL="0" indent="0">
              <a:buNone/>
            </a:pPr>
            <a:endParaRPr lang="en-US" dirty="0"/>
          </a:p>
        </p:txBody>
      </p:sp>
      <p:graphicFrame>
        <p:nvGraphicFramePr>
          <p:cNvPr id="4" name="Table 4"/>
          <p:cNvGraphicFramePr>
            <a:graphicFrameLocks noGrp="1"/>
          </p:cNvGraphicFramePr>
          <p:nvPr/>
        </p:nvGraphicFramePr>
        <p:xfrm>
          <a:off x="838199" y="2758965"/>
          <a:ext cx="10515600" cy="1245474"/>
        </p:xfrm>
        <a:graphic>
          <a:graphicData uri="http://schemas.openxmlformats.org/drawingml/2006/table">
            <a:tbl>
              <a:tblPr firstRow="1" bandRow="1">
                <a:tableStyleId>{5940675A-B579-460E-94D1-54222C63F5DA}</a:tableStyleId>
              </a:tblPr>
              <a:tblGrid>
                <a:gridCol w="3505200"/>
                <a:gridCol w="3505200"/>
                <a:gridCol w="3505200"/>
              </a:tblGrid>
              <a:tr h="394137">
                <a:tc>
                  <a:txBody>
                    <a:bodyPr/>
                    <a:lstStyle/>
                    <a:p>
                      <a:pPr marL="71120" marR="0" algn="just">
                        <a:lnSpc>
                          <a:spcPct val="104000"/>
                        </a:lnSpc>
                        <a:spcBef>
                          <a:spcPts val="10"/>
                        </a:spcBef>
                        <a:spcAft>
                          <a:spcPts val="0"/>
                        </a:spcAft>
                      </a:pPr>
                      <a:r>
                        <a:rPr lang="en-US" sz="2400" kern="100" dirty="0">
                          <a:solidFill>
                            <a:srgbClr val="000000"/>
                          </a:solidFill>
                          <a:effectLst/>
                        </a:rPr>
                        <a:t>Blood Group</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r>
                        <a:rPr lang="en-US" sz="2400" dirty="0"/>
                        <a:t>A positive</a:t>
                      </a:r>
                      <a:endParaRPr lang="en-US" sz="2400" dirty="0"/>
                    </a:p>
                  </a:txBody>
                  <a:tcPr/>
                </a:tc>
                <a:tc>
                  <a:txBody>
                    <a:bodyPr/>
                    <a:lstStyle/>
                    <a:p>
                      <a:endParaRPr lang="en-US" sz="2400" dirty="0"/>
                    </a:p>
                  </a:txBody>
                  <a:tcPr/>
                </a:tc>
              </a:tr>
              <a:tr h="394137">
                <a:tc>
                  <a:txBody>
                    <a:bodyPr/>
                    <a:lstStyle/>
                    <a:p>
                      <a:pPr marL="71120" marR="0" algn="just">
                        <a:lnSpc>
                          <a:spcPct val="100000"/>
                        </a:lnSpc>
                        <a:spcBef>
                          <a:spcPts val="0"/>
                        </a:spcBef>
                        <a:spcAft>
                          <a:spcPts val="0"/>
                        </a:spcAft>
                      </a:pPr>
                      <a:r>
                        <a:rPr lang="en-US" sz="2400" kern="100" dirty="0">
                          <a:solidFill>
                            <a:srgbClr val="000000"/>
                          </a:solidFill>
                          <a:effectLst/>
                        </a:rPr>
                        <a:t>Bleeding time</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0000"/>
                        </a:lnSpc>
                        <a:spcBef>
                          <a:spcPts val="0"/>
                        </a:spcBef>
                        <a:spcAft>
                          <a:spcPts val="0"/>
                        </a:spcAft>
                      </a:pPr>
                      <a:r>
                        <a:rPr lang="en-US" sz="2400" kern="100">
                          <a:solidFill>
                            <a:srgbClr val="000000"/>
                          </a:solidFill>
                          <a:effectLst/>
                        </a:rPr>
                        <a:t>2 minute 30 second</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0000"/>
                        </a:lnSpc>
                        <a:spcBef>
                          <a:spcPts val="0"/>
                        </a:spcBef>
                        <a:spcAft>
                          <a:spcPts val="0"/>
                        </a:spcAft>
                      </a:pPr>
                      <a:r>
                        <a:rPr lang="en-US" sz="2400" kern="100">
                          <a:solidFill>
                            <a:srgbClr val="000000"/>
                          </a:solidFill>
                          <a:effectLst/>
                        </a:rPr>
                        <a:t>1-6 minute</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394137">
                <a:tc>
                  <a:txBody>
                    <a:bodyPr/>
                    <a:lstStyle/>
                    <a:p>
                      <a:pPr marL="71120" marR="0" algn="just">
                        <a:lnSpc>
                          <a:spcPct val="104000"/>
                        </a:lnSpc>
                        <a:spcBef>
                          <a:spcPts val="10"/>
                        </a:spcBef>
                        <a:spcAft>
                          <a:spcPts val="0"/>
                        </a:spcAft>
                      </a:pPr>
                      <a:r>
                        <a:rPr lang="en-US" sz="2400" kern="100">
                          <a:solidFill>
                            <a:srgbClr val="000000"/>
                          </a:solidFill>
                          <a:effectLst/>
                        </a:rPr>
                        <a:t>Clotting time</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4000"/>
                        </a:lnSpc>
                        <a:spcBef>
                          <a:spcPts val="10"/>
                        </a:spcBef>
                        <a:spcAft>
                          <a:spcPts val="0"/>
                        </a:spcAft>
                      </a:pPr>
                      <a:r>
                        <a:rPr lang="en-US" sz="2400" kern="100">
                          <a:solidFill>
                            <a:srgbClr val="000000"/>
                          </a:solidFill>
                          <a:effectLst/>
                        </a:rPr>
                        <a:t>5 minute 30 second</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4000"/>
                        </a:lnSpc>
                        <a:spcBef>
                          <a:spcPts val="10"/>
                        </a:spcBef>
                        <a:spcAft>
                          <a:spcPts val="0"/>
                        </a:spcAft>
                      </a:pPr>
                      <a:r>
                        <a:rPr lang="en-US" sz="2400" kern="100" dirty="0">
                          <a:solidFill>
                            <a:srgbClr val="000000"/>
                          </a:solidFill>
                          <a:effectLst/>
                        </a:rPr>
                        <a:t>5-11 minute</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graphicFrame>
        <p:nvGraphicFramePr>
          <p:cNvPr id="5" name="Table 5"/>
          <p:cNvGraphicFramePr>
            <a:graphicFrameLocks noGrp="1"/>
          </p:cNvGraphicFramePr>
          <p:nvPr/>
        </p:nvGraphicFramePr>
        <p:xfrm>
          <a:off x="838200" y="5009652"/>
          <a:ext cx="10515600" cy="1701570"/>
        </p:xfrm>
        <a:graphic>
          <a:graphicData uri="http://schemas.openxmlformats.org/drawingml/2006/table">
            <a:tbl>
              <a:tblPr firstRow="1" bandRow="1">
                <a:tableStyleId>{5940675A-B579-460E-94D1-54222C63F5DA}</a:tableStyleId>
              </a:tblPr>
              <a:tblGrid>
                <a:gridCol w="3505200"/>
                <a:gridCol w="3505200"/>
                <a:gridCol w="3505200"/>
              </a:tblGrid>
              <a:tr h="414790">
                <a:tc>
                  <a:txBody>
                    <a:bodyPr/>
                    <a:lstStyle/>
                    <a:p>
                      <a:r>
                        <a:rPr lang="en-US" sz="2400" b="1" kern="1200" dirty="0">
                          <a:solidFill>
                            <a:schemeClr val="lt1"/>
                          </a:solidFill>
                          <a:effectLst/>
                        </a:rPr>
                        <a:t>HIV</a:t>
                      </a:r>
                      <a:r>
                        <a:rPr lang="en-US" sz="2400" dirty="0">
                          <a:effectLst/>
                        </a:rPr>
                        <a:t> </a:t>
                      </a:r>
                      <a:endParaRPr lang="en-US" sz="2400" dirty="0"/>
                    </a:p>
                  </a:txBody>
                  <a:tcPr/>
                </a:tc>
                <a:tc>
                  <a:txBody>
                    <a:bodyPr/>
                    <a:lstStyle/>
                    <a:p>
                      <a:pPr marL="71120" marR="0" algn="just">
                        <a:lnSpc>
                          <a:spcPct val="104000"/>
                        </a:lnSpc>
                        <a:spcBef>
                          <a:spcPts val="10"/>
                        </a:spcBef>
                        <a:spcAft>
                          <a:spcPts val="0"/>
                        </a:spcAft>
                      </a:pPr>
                      <a:r>
                        <a:rPr lang="en-US" sz="2400" kern="100" dirty="0">
                          <a:solidFill>
                            <a:srgbClr val="000000"/>
                          </a:solidFill>
                          <a:effectLst/>
                        </a:rPr>
                        <a:t>Negative</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endParaRPr lang="en-US" sz="2400" dirty="0"/>
                    </a:p>
                  </a:txBody>
                  <a:tcPr/>
                </a:tc>
              </a:tr>
              <a:tr h="414790">
                <a:tc>
                  <a:txBody>
                    <a:bodyPr/>
                    <a:lstStyle/>
                    <a:p>
                      <a:pPr marL="71120" marR="0" algn="just">
                        <a:lnSpc>
                          <a:spcPct val="104000"/>
                        </a:lnSpc>
                        <a:spcBef>
                          <a:spcPts val="15"/>
                        </a:spcBef>
                        <a:spcAft>
                          <a:spcPts val="0"/>
                        </a:spcAft>
                      </a:pPr>
                      <a:r>
                        <a:rPr lang="en-US" sz="2400" kern="100" dirty="0">
                          <a:solidFill>
                            <a:srgbClr val="000000"/>
                          </a:solidFill>
                          <a:effectLst/>
                        </a:rPr>
                        <a:t>HBSAG Test</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4000"/>
                        </a:lnSpc>
                        <a:spcBef>
                          <a:spcPts val="15"/>
                        </a:spcBef>
                        <a:spcAft>
                          <a:spcPts val="0"/>
                        </a:spcAft>
                      </a:pPr>
                      <a:r>
                        <a:rPr lang="en-US" sz="2400" kern="100">
                          <a:solidFill>
                            <a:srgbClr val="000000"/>
                          </a:solidFill>
                          <a:effectLst/>
                        </a:rPr>
                        <a:t>Negative</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2400" kern="100" dirty="0">
                          <a:solidFill>
                            <a:srgbClr val="000000"/>
                          </a:solidFill>
                          <a:effectLst/>
                        </a:rPr>
                        <a:t> </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14790">
                <a:tc>
                  <a:txBody>
                    <a:bodyPr/>
                    <a:lstStyle/>
                    <a:p>
                      <a:pPr marL="71120" marR="0" algn="just">
                        <a:lnSpc>
                          <a:spcPct val="100000"/>
                        </a:lnSpc>
                        <a:spcBef>
                          <a:spcPts val="0"/>
                        </a:spcBef>
                        <a:spcAft>
                          <a:spcPts val="0"/>
                        </a:spcAft>
                      </a:pPr>
                      <a:r>
                        <a:rPr lang="en-US" sz="2400" kern="100">
                          <a:solidFill>
                            <a:srgbClr val="000000"/>
                          </a:solidFill>
                          <a:effectLst/>
                        </a:rPr>
                        <a:t>Prothrombin Time</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0000"/>
                        </a:lnSpc>
                        <a:spcBef>
                          <a:spcPts val="0"/>
                        </a:spcBef>
                        <a:spcAft>
                          <a:spcPts val="0"/>
                        </a:spcAft>
                      </a:pPr>
                      <a:r>
                        <a:rPr lang="en-US" sz="2400" kern="100">
                          <a:solidFill>
                            <a:srgbClr val="000000"/>
                          </a:solidFill>
                          <a:effectLst/>
                        </a:rPr>
                        <a:t>12.6 </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0000"/>
                        </a:lnSpc>
                        <a:spcBef>
                          <a:spcPts val="0"/>
                        </a:spcBef>
                        <a:spcAft>
                          <a:spcPts val="0"/>
                        </a:spcAft>
                      </a:pPr>
                      <a:r>
                        <a:rPr lang="en-US" sz="2400" kern="100">
                          <a:solidFill>
                            <a:srgbClr val="000000"/>
                          </a:solidFill>
                          <a:effectLst/>
                        </a:rPr>
                        <a:t>12-16 second</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414790">
                <a:tc>
                  <a:txBody>
                    <a:bodyPr/>
                    <a:lstStyle/>
                    <a:p>
                      <a:pPr marL="71120" marR="0" algn="just">
                        <a:lnSpc>
                          <a:spcPct val="104000"/>
                        </a:lnSpc>
                        <a:spcBef>
                          <a:spcPts val="15"/>
                        </a:spcBef>
                        <a:spcAft>
                          <a:spcPts val="0"/>
                        </a:spcAft>
                      </a:pPr>
                      <a:r>
                        <a:rPr lang="en-US" sz="2400" kern="100">
                          <a:solidFill>
                            <a:srgbClr val="000000"/>
                          </a:solidFill>
                          <a:effectLst/>
                        </a:rPr>
                        <a:t>INR</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1120" marR="0" algn="just">
                        <a:lnSpc>
                          <a:spcPct val="104000"/>
                        </a:lnSpc>
                        <a:spcBef>
                          <a:spcPts val="15"/>
                        </a:spcBef>
                        <a:spcAft>
                          <a:spcPts val="0"/>
                        </a:spcAft>
                      </a:pPr>
                      <a:r>
                        <a:rPr lang="en-US" sz="2400" kern="100">
                          <a:solidFill>
                            <a:srgbClr val="000000"/>
                          </a:solidFill>
                          <a:effectLst/>
                        </a:rPr>
                        <a:t>0.97</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gn="just">
                        <a:lnSpc>
                          <a:spcPct val="107000"/>
                        </a:lnSpc>
                        <a:spcBef>
                          <a:spcPts val="0"/>
                        </a:spcBef>
                        <a:spcAft>
                          <a:spcPts val="0"/>
                        </a:spcAft>
                      </a:pPr>
                      <a:r>
                        <a:rPr lang="en-US" sz="2400" kern="100" dirty="0">
                          <a:solidFill>
                            <a:srgbClr val="000000"/>
                          </a:solidFill>
                          <a:effectLst/>
                        </a:rPr>
                        <a:t> </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169"/>
            <a:ext cx="10515600" cy="1763858"/>
          </a:xfrm>
        </p:spPr>
        <p:txBody>
          <a:bodyPr>
            <a:normAutofit/>
          </a:bodyPr>
          <a:lstStyle/>
          <a:p>
            <a:endParaRPr lang="en-US" sz="2400"/>
          </a:p>
        </p:txBody>
      </p:sp>
      <p:sp>
        <p:nvSpPr>
          <p:cNvPr id="3" name="Content Placeholder 2"/>
          <p:cNvSpPr>
            <a:spLocks noGrp="1"/>
          </p:cNvSpPr>
          <p:nvPr>
            <p:ph idx="1"/>
          </p:nvPr>
        </p:nvSpPr>
        <p:spPr>
          <a:xfrm>
            <a:off x="838200" y="386862"/>
            <a:ext cx="10515600" cy="5790101"/>
          </a:xfrm>
        </p:spPr>
        <p:txBody>
          <a:bodyPr>
            <a:noAutofit/>
          </a:bodyPr>
          <a:lstStyle/>
          <a:p>
            <a:pPr marL="0" marR="0" indent="0">
              <a:lnSpc>
                <a:spcPct val="107000"/>
              </a:lnSpc>
              <a:spcBef>
                <a:spcPts val="1475"/>
              </a:spcBef>
              <a:spcAft>
                <a:spcPts val="800"/>
              </a:spcAft>
              <a:buNone/>
            </a:pPr>
            <a:r>
              <a:rPr lang="en-US" sz="2400" u="sng" dirty="0">
                <a:effectLst/>
                <a:latin typeface="Times New Roman" panose="02020603050405020304" pitchFamily="18" charset="0"/>
                <a:ea typeface="Times New Roman" panose="02020603050405020304" pitchFamily="18" charset="0"/>
                <a:cs typeface="Arial" panose="020B0604020202020204" pitchFamily="34" charset="0"/>
              </a:rPr>
              <a:t>URINE REPORT ANALYSIS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nSpc>
                <a:spcPct val="107000"/>
              </a:lnSpc>
              <a:spcBef>
                <a:spcPts val="26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PHYSICAL EXAMINATION:-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Color: Light Yellow</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Transparency: Clear</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Reaction: Acidic</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nSpc>
                <a:spcPct val="107000"/>
              </a:lnSpc>
              <a:spcBef>
                <a:spcPts val="26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CHEMICAL EXAMINATION:-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Albumin: Nil</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Sugar: Nil</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lnSpc>
                <a:spcPct val="107000"/>
              </a:lnSpc>
              <a:spcBef>
                <a:spcPts val="26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MICROSCOPIC EXAMINATION:-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RBC : Not seen</a:t>
            </a:r>
            <a:endPar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latin typeface="Times New Roman" panose="02020603050405020304" pitchFamily="18" charset="0"/>
                <a:ea typeface="Yu Mincho" panose="02020400000000000000" pitchFamily="18" charset="-128"/>
                <a:cs typeface="Arial" panose="020B0604020202020204" pitchFamily="34" charset="0"/>
              </a:rPr>
              <a:t>                                                   Pus cells: 0-1</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07000"/>
              </a:lnSpc>
              <a:spcBef>
                <a:spcPts val="260"/>
              </a:spcBef>
              <a:spcAft>
                <a:spcPts val="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Epithelial : 1-2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15000"/>
              </a:lnSpc>
              <a:spcBef>
                <a:spcPts val="500"/>
              </a:spcBef>
              <a:spcAft>
                <a:spcPts val="500"/>
              </a:spcAft>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Others : Not seen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15000"/>
              </a:lnSpc>
              <a:spcBef>
                <a:spcPts val="500"/>
              </a:spcBef>
              <a:spcAft>
                <a:spcPts val="500"/>
              </a:spcAft>
              <a:buNone/>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sz="24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Treatment</a:t>
            </a:r>
            <a:endParaRPr lang="en-US" dirty="0"/>
          </a:p>
        </p:txBody>
      </p:sp>
      <p:sp>
        <p:nvSpPr>
          <p:cNvPr id="3" name="Content Placeholder 2"/>
          <p:cNvSpPr>
            <a:spLocks noGrp="1"/>
          </p:cNvSpPr>
          <p:nvPr>
            <p:ph idx="1"/>
          </p:nvPr>
        </p:nvSpPr>
        <p:spPr/>
        <p:txBody>
          <a:bodyPr>
            <a:noAutofit/>
          </a:bodyPr>
          <a:lstStyle/>
          <a:p>
            <a:pPr marL="0" marR="0" indent="0">
              <a:spcBef>
                <a:spcPts val="200"/>
              </a:spcBef>
              <a:spcAft>
                <a:spcPts val="0"/>
              </a:spcAft>
              <a:buNone/>
            </a:pPr>
            <a:r>
              <a:rPr lang="en-US" sz="2400" b="1" dirty="0">
                <a:solidFill>
                  <a:srgbClr val="000000"/>
                </a:solidFill>
                <a:effectLst/>
                <a:latin typeface="Calibri Light" panose="020F0302020204030204" charset="0"/>
                <a:ea typeface="Yu Gothic Light" panose="020B0300000000000000" pitchFamily="34" charset="-128"/>
                <a:cs typeface="Times New Roman" panose="02020603050405020304" pitchFamily="18" charset="0"/>
              </a:rPr>
              <a:t>1. Symptomatic Management</a:t>
            </a:r>
            <a:endParaRPr lang="en-US" sz="2400" b="1" dirty="0">
              <a:solidFill>
                <a:srgbClr val="538135"/>
              </a:solidFill>
              <a:effectLst/>
              <a:latin typeface="Calibri Light" panose="020F0302020204030204" charset="0"/>
              <a:ea typeface="Yu Gothic Light" panose="020B0300000000000000" pitchFamily="34" charset="-128"/>
              <a:cs typeface="Times New Roman" panose="02020603050405020304" pitchFamily="18" charset="0"/>
            </a:endParaRPr>
          </a:p>
          <a:p>
            <a:pPr marL="0" marR="0" indent="0">
              <a:buNone/>
            </a:pPr>
            <a:r>
              <a:rPr lang="en-US" sz="2400" b="1" dirty="0">
                <a:effectLst/>
                <a:latin typeface="Times New Roman" panose="02020603050405020304" pitchFamily="18" charset="0"/>
                <a:ea typeface="Yu Gothic Light" panose="020B0300000000000000" pitchFamily="34" charset="-128"/>
              </a:rPr>
              <a:t>a. Pain Relief:</a:t>
            </a:r>
            <a:endParaRPr lang="en-US" sz="24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2" charset="2"/>
              <a:buChar char=""/>
              <a:tabLst>
                <a:tab pos="457200" algn="l"/>
              </a:tabLst>
            </a:pPr>
            <a:r>
              <a:rPr lang="en-US" sz="2400" b="1" dirty="0">
                <a:effectLst/>
                <a:latin typeface="Calibri" panose="020F0502020204030204" pitchFamily="34" charset="0"/>
                <a:ea typeface="Yu Mincho" panose="02020400000000000000" pitchFamily="18" charset="-128"/>
                <a:cs typeface="Arial" panose="020B0604020202020204" pitchFamily="34" charset="0"/>
              </a:rPr>
              <a:t>Analgesics:</a:t>
            </a:r>
            <a:r>
              <a:rPr lang="en-US" sz="2400" dirty="0">
                <a:effectLst/>
                <a:latin typeface="Calibri" panose="020F0502020204030204" pitchFamily="34" charset="0"/>
                <a:ea typeface="Yu Mincho" panose="02020400000000000000" pitchFamily="18" charset="-128"/>
                <a:cs typeface="Arial" panose="020B0604020202020204" pitchFamily="34" charset="0"/>
              </a:rPr>
              <a:t> Over-the-counter pain relievers such as acetaminophen (Tylenol) or nonsteroidal anti-inflammatory drugs (NSAIDs) like ibuprofen (Advil) can be used to manage any associated pain or discomfort.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2" charset="2"/>
              <a:buChar char=""/>
              <a:tabLst>
                <a:tab pos="457200" algn="l"/>
              </a:tabLst>
            </a:pPr>
            <a:r>
              <a:rPr lang="en-US" sz="2400" b="1" dirty="0">
                <a:effectLst/>
                <a:latin typeface="Calibri" panose="020F0502020204030204" pitchFamily="34" charset="0"/>
                <a:ea typeface="Yu Mincho" panose="02020400000000000000" pitchFamily="18" charset="-128"/>
                <a:cs typeface="Arial" panose="020B0604020202020204" pitchFamily="34" charset="0"/>
              </a:rPr>
              <a:t>Prescription Medications:</a:t>
            </a:r>
            <a:r>
              <a:rPr lang="en-US" sz="2400" dirty="0">
                <a:effectLst/>
                <a:latin typeface="Calibri" panose="020F0502020204030204" pitchFamily="34" charset="0"/>
                <a:ea typeface="Yu Mincho" panose="02020400000000000000" pitchFamily="18" charset="-128"/>
                <a:cs typeface="Arial" panose="020B0604020202020204" pitchFamily="34" charset="0"/>
              </a:rPr>
              <a:t> In cases of severe pain, a healthcare provider may prescribe stronger analgesics or pain management strategies.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buNone/>
            </a:pPr>
            <a:r>
              <a:rPr lang="en-US" sz="2400" b="1" dirty="0">
                <a:effectLst/>
                <a:latin typeface="Times New Roman" panose="02020603050405020304" pitchFamily="18" charset="0"/>
                <a:ea typeface="Yu Gothic Light" panose="020B0300000000000000" pitchFamily="34" charset="-128"/>
              </a:rPr>
              <a:t>b. Anti-Inflammatory Medications:</a:t>
            </a:r>
            <a:endParaRPr lang="en-US" sz="24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2" charset="2"/>
              <a:buChar char=""/>
              <a:tabLst>
                <a:tab pos="457200" algn="l"/>
              </a:tabLst>
            </a:pPr>
            <a:r>
              <a:rPr lang="en-US" sz="2400" b="1" dirty="0">
                <a:effectLst/>
                <a:latin typeface="Calibri" panose="020F0502020204030204" pitchFamily="34" charset="0"/>
                <a:ea typeface="Yu Mincho" panose="02020400000000000000" pitchFamily="18" charset="-128"/>
                <a:cs typeface="Arial" panose="020B0604020202020204" pitchFamily="34" charset="0"/>
              </a:rPr>
              <a:t>NSAIDs:</a:t>
            </a:r>
            <a:r>
              <a:rPr lang="en-US" sz="2400" dirty="0">
                <a:effectLst/>
                <a:latin typeface="Calibri" panose="020F0502020204030204" pitchFamily="34" charset="0"/>
                <a:ea typeface="Yu Mincho" panose="02020400000000000000" pitchFamily="18" charset="-128"/>
                <a:cs typeface="Arial" panose="020B0604020202020204" pitchFamily="34" charset="0"/>
              </a:rPr>
              <a:t> May be used to reduce inflammation if the polyps are causing gallbladder inflammation or irritation.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indent="0">
              <a:spcBef>
                <a:spcPts val="200"/>
              </a:spcBef>
              <a:spcAft>
                <a:spcPts val="0"/>
              </a:spcAft>
              <a:buNone/>
            </a:pPr>
            <a:r>
              <a:rPr lang="en-US" sz="2400" b="1" dirty="0">
                <a:solidFill>
                  <a:srgbClr val="000000"/>
                </a:solidFill>
                <a:effectLst/>
                <a:latin typeface="Calibri Light" panose="020F0302020204030204" charset="0"/>
                <a:ea typeface="Yu Gothic Light" panose="020B0300000000000000" pitchFamily="34" charset="-128"/>
                <a:cs typeface="Times New Roman" panose="02020603050405020304" pitchFamily="18" charset="0"/>
              </a:rPr>
              <a:t>2. Management of Associated Symptoms</a:t>
            </a:r>
            <a:endParaRPr lang="en-US" sz="2400" b="1" dirty="0">
              <a:solidFill>
                <a:srgbClr val="538135"/>
              </a:solidFill>
              <a:effectLst/>
              <a:latin typeface="Calibri Light" panose="020F0302020204030204" charset="0"/>
              <a:ea typeface="Yu Gothic Light" panose="020B0300000000000000" pitchFamily="34" charset="-128"/>
              <a:cs typeface="Times New Roman" panose="02020603050405020304" pitchFamily="18" charset="0"/>
            </a:endParaRPr>
          </a:p>
          <a:p>
            <a:pPr marL="0" marR="0" indent="0">
              <a:buNone/>
            </a:pPr>
            <a:r>
              <a:rPr lang="en-US" sz="2400" b="1" dirty="0">
                <a:effectLst/>
                <a:latin typeface="Times New Roman" panose="02020603050405020304" pitchFamily="18" charset="0"/>
                <a:ea typeface="Yu Gothic Light" panose="020B0300000000000000" pitchFamily="34" charset="-128"/>
              </a:rPr>
              <a:t>a. Gallbladder Inflammation or Spasm:</a:t>
            </a:r>
            <a:endParaRPr lang="en-US" sz="2400" dirty="0">
              <a:effectLst/>
              <a:latin typeface="Times New Roman" panose="02020603050405020304" pitchFamily="18" charset="0"/>
              <a:ea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2" charset="2"/>
              <a:buChar char=""/>
              <a:tabLst>
                <a:tab pos="457200" algn="l"/>
              </a:tabLst>
            </a:pPr>
            <a:r>
              <a:rPr lang="en-US" sz="2400" b="1" dirty="0">
                <a:effectLst/>
                <a:latin typeface="Calibri" panose="020F0502020204030204" pitchFamily="34" charset="0"/>
                <a:ea typeface="Yu Mincho" panose="02020400000000000000" pitchFamily="18" charset="-128"/>
                <a:cs typeface="Arial" panose="020B0604020202020204" pitchFamily="34" charset="0"/>
              </a:rPr>
              <a:t>Antispasmodics:</a:t>
            </a:r>
            <a:r>
              <a:rPr lang="en-US" sz="2400" dirty="0">
                <a:effectLst/>
                <a:latin typeface="Calibri" panose="020F0502020204030204" pitchFamily="34" charset="0"/>
                <a:ea typeface="Yu Mincho" panose="02020400000000000000" pitchFamily="18" charset="-128"/>
                <a:cs typeface="Arial" panose="020B0604020202020204" pitchFamily="34" charset="0"/>
              </a:rPr>
              <a:t> Medications such as hyoscine </a:t>
            </a:r>
            <a:r>
              <a:rPr lang="en-US" sz="2400" dirty="0" err="1">
                <a:effectLst/>
                <a:latin typeface="Calibri" panose="020F0502020204030204" pitchFamily="34" charset="0"/>
                <a:ea typeface="Yu Mincho" panose="02020400000000000000" pitchFamily="18" charset="-128"/>
                <a:cs typeface="Arial" panose="020B0604020202020204" pitchFamily="34" charset="0"/>
              </a:rPr>
              <a:t>butylbromide</a:t>
            </a:r>
            <a:r>
              <a:rPr lang="en-US" sz="2400" dirty="0">
                <a:effectLst/>
                <a:latin typeface="Calibri" panose="020F0502020204030204" pitchFamily="34" charset="0"/>
                <a:ea typeface="Yu Mincho" panose="02020400000000000000" pitchFamily="18" charset="-128"/>
                <a:cs typeface="Arial" panose="020B0604020202020204" pitchFamily="34" charset="0"/>
              </a:rPr>
              <a:t> (</a:t>
            </a:r>
            <a:r>
              <a:rPr lang="en-US" sz="2400" dirty="0" err="1">
                <a:effectLst/>
                <a:latin typeface="Calibri" panose="020F0502020204030204" pitchFamily="34" charset="0"/>
                <a:ea typeface="Yu Mincho" panose="02020400000000000000" pitchFamily="18" charset="-128"/>
                <a:cs typeface="Arial" panose="020B0604020202020204" pitchFamily="34" charset="0"/>
              </a:rPr>
              <a:t>Buscopan</a:t>
            </a:r>
            <a:r>
              <a:rPr lang="en-US" sz="2400" dirty="0">
                <a:effectLst/>
                <a:latin typeface="Calibri" panose="020F0502020204030204" pitchFamily="34" charset="0"/>
                <a:ea typeface="Yu Mincho" panose="02020400000000000000" pitchFamily="18" charset="-128"/>
                <a:cs typeface="Arial" panose="020B0604020202020204" pitchFamily="34" charset="0"/>
              </a:rPr>
              <a:t>) can help relieve gallbladder spasms.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nSpc>
                <a:spcPct val="107000"/>
              </a:lnSpc>
              <a:spcBef>
                <a:spcPts val="0"/>
              </a:spcBef>
              <a:spcAft>
                <a:spcPts val="800"/>
              </a:spcAft>
              <a:buSzPts val="1000"/>
              <a:buFont typeface="Symbol" panose="05050102010706020507" pitchFamily="2" charset="2"/>
              <a:buChar char=""/>
              <a:tabLst>
                <a:tab pos="457200" algn="l"/>
              </a:tabLst>
            </a:pPr>
            <a:r>
              <a:rPr lang="en-US" sz="2400" b="1" dirty="0">
                <a:effectLst/>
                <a:latin typeface="Calibri" panose="020F0502020204030204" pitchFamily="34" charset="0"/>
                <a:ea typeface="Yu Mincho" panose="02020400000000000000" pitchFamily="18" charset="-128"/>
                <a:cs typeface="Arial" panose="020B0604020202020204" pitchFamily="34" charset="0"/>
              </a:rPr>
              <a:t>Cholestyramine:</a:t>
            </a:r>
            <a:r>
              <a:rPr lang="en-US" sz="2400" dirty="0">
                <a:effectLst/>
                <a:latin typeface="Calibri" panose="020F0502020204030204" pitchFamily="34" charset="0"/>
                <a:ea typeface="Yu Mincho" panose="02020400000000000000" pitchFamily="18" charset="-128"/>
                <a:cs typeface="Arial" panose="020B0604020202020204" pitchFamily="34" charset="0"/>
              </a:rPr>
              <a:t> In some cases, this medication may be used to manage bile acid-related symptoms, though it does not affect the polyps directly.</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buNone/>
            </a:pPr>
            <a:r>
              <a:rPr lang="en-US" sz="2400" b="1" dirty="0">
                <a:effectLst/>
                <a:latin typeface="Times New Roman" panose="02020603050405020304" pitchFamily="18" charset="0"/>
                <a:ea typeface="Yu Gothic Light" panose="020B0300000000000000" pitchFamily="34" charset="-128"/>
              </a:rPr>
              <a:t>b. Digestive Health:</a:t>
            </a:r>
            <a:endParaRPr lang="en-US" sz="2400" dirty="0">
              <a:effectLst/>
              <a:latin typeface="Times New Roman" panose="02020603050405020304" pitchFamily="18" charset="0"/>
              <a:ea typeface="Times New Roman" panose="02020603050405020304" pitchFamily="18" charset="0"/>
            </a:endParaRPr>
          </a:p>
          <a:p>
            <a:r>
              <a:rPr lang="en-US" sz="2400" b="1" kern="0" dirty="0">
                <a:effectLst/>
                <a:latin typeface="Calibri" panose="020F0502020204030204" pitchFamily="34" charset="0"/>
                <a:ea typeface="Yu Mincho" panose="02020400000000000000" pitchFamily="18" charset="-128"/>
                <a:cs typeface="Arial" panose="020B0604020202020204" pitchFamily="34" charset="0"/>
              </a:rPr>
              <a:t>Bile Acid Supplements:</a:t>
            </a:r>
            <a:r>
              <a:rPr lang="en-US" sz="2400" kern="0" dirty="0">
                <a:effectLst/>
                <a:latin typeface="Calibri" panose="020F0502020204030204" pitchFamily="34" charset="0"/>
                <a:ea typeface="Yu Mincho" panose="02020400000000000000" pitchFamily="18" charset="-128"/>
                <a:cs typeface="Arial" panose="020B0604020202020204" pitchFamily="34" charset="0"/>
              </a:rPr>
              <a:t> These might be used to manage symptoms related to bile flow, especially if there are issues with digestion due to gallbladder problems</a:t>
            </a:r>
            <a:r>
              <a:rPr lang="en-US" sz="2400" dirty="0">
                <a:effectLst/>
              </a:rPr>
              <a:t> </a:t>
            </a:r>
            <a:endParaRPr lang="en-US" sz="2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Surgical Management</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a:effectLst/>
                <a:latin typeface="Calibri" panose="020F0502020204030204" pitchFamily="34" charset="0"/>
                <a:ea typeface="Yu Mincho" panose="02020400000000000000" pitchFamily="18" charset="-128"/>
                <a:cs typeface="Arial" panose="020B0604020202020204" pitchFamily="34" charset="0"/>
              </a:rPr>
              <a:t>Laparoscopic cholecystectomy:</a:t>
            </a:r>
            <a:r>
              <a:rPr lang="en-US" sz="2400" dirty="0">
                <a:effectLst/>
                <a:latin typeface="Calibri" panose="020F0502020204030204" pitchFamily="34" charset="0"/>
                <a:ea typeface="Yu Mincho" panose="02020400000000000000" pitchFamily="18" charset="-128"/>
                <a:cs typeface="Arial" panose="020B0604020202020204" pitchFamily="34" charset="0"/>
              </a:rPr>
              <a:t> Laparoscopic cholecystectomy is a minimally invasive surgical procedure used to remove the gallbladder. It's commonly performed to treat conditions such as gallstones, cholecystitis (inflammation of the gallbladder), and in some cases, gallbladder polyps. It was done in the patient.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Nursing Management</a:t>
            </a:r>
            <a:endParaRPr lang="en-US" dirty="0"/>
          </a:p>
        </p:txBody>
      </p:sp>
      <p:sp>
        <p:nvSpPr>
          <p:cNvPr id="3" name="Content Placeholder 2"/>
          <p:cNvSpPr>
            <a:spLocks noGrp="1"/>
          </p:cNvSpPr>
          <p:nvPr>
            <p:ph idx="1"/>
          </p:nvPr>
        </p:nvSpPr>
        <p:spPr/>
        <p:txBody>
          <a:bodyPr/>
          <a:lstStyle/>
          <a:p>
            <a:pPr marL="0" indent="0">
              <a:buNone/>
            </a:pPr>
            <a:r>
              <a:rPr lang="en-US" dirty="0"/>
              <a:t>Nursing assessment</a:t>
            </a:r>
            <a:endParaRPr lang="en-US" dirty="0"/>
          </a:p>
          <a:p>
            <a:pPr marL="514350" indent="-514350">
              <a:buAutoNum type="alphaLcPeriod"/>
            </a:pPr>
            <a:r>
              <a:rPr lang="en-US" dirty="0"/>
              <a:t>Patient history: </a:t>
            </a:r>
            <a:endParaRPr lang="en-US" dirty="0"/>
          </a:p>
          <a:p>
            <a:pPr marL="0" indent="0">
              <a:buNone/>
            </a:pPr>
            <a:r>
              <a:rPr lang="en-US" b="1" dirty="0"/>
              <a:t>       Symptoms:</a:t>
            </a:r>
            <a:r>
              <a:rPr lang="en-US" dirty="0"/>
              <a:t> Assess the symptoms that could be related to gallbladder issues, such as abdominal pain (especially in the upper right quadrant), nausea, vomiting, bloating, or changes in bowel habits.</a:t>
            </a:r>
            <a:endParaRPr lang="en-US" dirty="0"/>
          </a:p>
          <a:p>
            <a:pPr marL="0" indent="0">
              <a:buNone/>
            </a:pPr>
            <a:r>
              <a:rPr lang="en-US" b="1" dirty="0"/>
              <a:t>       Duration:</a:t>
            </a:r>
            <a:r>
              <a:rPr lang="en-US" dirty="0"/>
              <a:t> Inquire about how long the symptoms have been present.</a:t>
            </a:r>
            <a:endParaRPr lang="en-US" dirty="0"/>
          </a:p>
          <a:p>
            <a:pPr marL="0" indent="0">
              <a:buNone/>
            </a:pPr>
            <a:r>
              <a:rPr lang="en-US" dirty="0"/>
              <a:t>       Review risk factors such as obesity, diabetes, a history of gallstones, or a family history of gallbladder disease.</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b. Physical Examination</a:t>
            </a:r>
            <a:endParaRPr lang="en-US" b="1" dirty="0"/>
          </a:p>
          <a:p>
            <a:pPr>
              <a:buFont typeface="Arial" panose="020B0604020202020204" pitchFamily="34" charset="0"/>
              <a:buChar char="•"/>
            </a:pPr>
            <a:r>
              <a:rPr lang="en-US" b="1" dirty="0"/>
              <a:t>Abdominal Examination:</a:t>
            </a:r>
            <a:r>
              <a:rPr lang="en-US" dirty="0"/>
              <a:t> Palpate the abdomen to assess for tenderness, especially in the right upper quadrant where the gallbladder is located. Note any signs of pain or discomfort.</a:t>
            </a:r>
            <a:endParaRPr lang="en-US" dirty="0"/>
          </a:p>
          <a:p>
            <a:pPr>
              <a:buFont typeface="Arial" panose="020B0604020202020204" pitchFamily="34" charset="0"/>
              <a:buChar char="•"/>
            </a:pPr>
            <a:r>
              <a:rPr lang="en-US" b="1" dirty="0"/>
              <a:t>Other Signs:</a:t>
            </a:r>
            <a:r>
              <a:rPr lang="en-US" dirty="0"/>
              <a:t> Look for signs that might indicate complications, such as jaundice (yellowing of the skin or eyes), which can occur if a polyp obstructs bile flow.</a:t>
            </a:r>
            <a:endParaRPr lang="en-US" dirty="0"/>
          </a:p>
          <a:p>
            <a:pPr marL="0" indent="0">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Times New Roman" panose="02020603050405020304" pitchFamily="18" charset="0"/>
                <a:cs typeface="Arial" panose="020B0604020202020204" pitchFamily="34" charset="0"/>
              </a:rPr>
              <a:t>R</a:t>
            </a:r>
            <a:r>
              <a:rPr lang="en-US" sz="4400" b="1" dirty="0">
                <a:effectLst/>
                <a:latin typeface="Times New Roman" panose="02020603050405020304" pitchFamily="18" charset="0"/>
                <a:ea typeface="Times New Roman" panose="02020603050405020304" pitchFamily="18" charset="0"/>
                <a:cs typeface="Arial" panose="020B0604020202020204" pitchFamily="34" charset="0"/>
              </a:rPr>
              <a:t>ationale For Selection of Case </a:t>
            </a:r>
            <a:endParaRPr lang="en-US" dirty="0"/>
          </a:p>
        </p:txBody>
      </p:sp>
      <p:sp>
        <p:nvSpPr>
          <p:cNvPr id="3" name="Content Placeholder 2"/>
          <p:cNvSpPr>
            <a:spLocks noGrp="1"/>
          </p:cNvSpPr>
          <p:nvPr>
            <p:ph idx="1"/>
          </p:nvPr>
        </p:nvSpPr>
        <p:spPr/>
        <p:txBody>
          <a:bodyPr>
            <a:normAutofit fontScale="92500"/>
          </a:bodyPr>
          <a:lstStyle/>
          <a:p>
            <a:pPr marL="0" marR="0">
              <a:spcBef>
                <a:spcPts val="600"/>
              </a:spcBef>
              <a:spcAft>
                <a:spcPts val="1200"/>
              </a:spcAft>
            </a:pPr>
            <a:r>
              <a:rPr lang="en-US" sz="2400" dirty="0">
                <a:solidFill>
                  <a:srgbClr val="202122"/>
                </a:solidFill>
                <a:effectLst/>
                <a:latin typeface="Times New Roman" panose="02020603050405020304" pitchFamily="18" charset="0"/>
                <a:ea typeface="Times New Roman" panose="02020603050405020304" pitchFamily="18" charset="0"/>
              </a:rPr>
              <a:t>Polypoid lesions of the gallbladder affect approximately 5% of the adult population. The causes are uncertain, but there is a definite correlation with increasing age and the presence of </a:t>
            </a:r>
            <a:r>
              <a:rPr lang="en-US" sz="2400" dirty="0">
                <a:solidFill>
                  <a:srgbClr val="000000"/>
                </a:solidFill>
                <a:effectLst/>
                <a:latin typeface="Times New Roman" panose="02020603050405020304" pitchFamily="18" charset="0"/>
                <a:ea typeface="Times New Roman" panose="02020603050405020304" pitchFamily="18" charset="0"/>
              </a:rPr>
              <a:t>gallstones</a:t>
            </a:r>
            <a:r>
              <a:rPr lang="en-US" sz="2400" dirty="0">
                <a:solidFill>
                  <a:srgbClr val="202122"/>
                </a:solidFill>
                <a:effectLst/>
                <a:latin typeface="Times New Roman" panose="02020603050405020304" pitchFamily="18" charset="0"/>
                <a:ea typeface="Times New Roman" panose="02020603050405020304" pitchFamily="18" charset="0"/>
              </a:rPr>
              <a:t>. Most affected individuals do not have symptoms. The gallbladder polyps are detected during abdominal ultrasonography performed for other reasons.</a:t>
            </a:r>
            <a:r>
              <a:rPr lang="en-US" sz="2400" baseline="30000" dirty="0">
                <a:solidFill>
                  <a:srgbClr val="202122"/>
                </a:solidFill>
                <a:effectLst/>
                <a:latin typeface="Times New Roman" panose="02020603050405020304" pitchFamily="18" charset="0"/>
                <a:ea typeface="Times New Roman" panose="02020603050405020304" pitchFamily="18" charset="0"/>
              </a:rPr>
              <a:t>[</a:t>
            </a:r>
            <a:r>
              <a:rPr lang="en-US" sz="2400" dirty="0">
                <a:solidFill>
                  <a:srgbClr val="202122"/>
                </a:solidFill>
                <a:effectLst/>
                <a:latin typeface="Times New Roman" panose="02020603050405020304" pitchFamily="18" charset="0"/>
                <a:ea typeface="Times New Roman" panose="02020603050405020304" pitchFamily="18" charset="0"/>
              </a:rPr>
              <a:t> </a:t>
            </a:r>
            <a:endParaRPr lang="en-US" sz="2400" dirty="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sz="2400" dirty="0">
                <a:solidFill>
                  <a:srgbClr val="202122"/>
                </a:solidFill>
                <a:effectLst/>
                <a:latin typeface="Times New Roman" panose="02020603050405020304" pitchFamily="18" charset="0"/>
                <a:ea typeface="Times New Roman" panose="02020603050405020304" pitchFamily="18" charset="0"/>
              </a:rPr>
              <a:t> The overall prevalence among men of Chinese ancestry is 9.5%, higher than other ethnic types.</a:t>
            </a:r>
            <a:endParaRPr lang="en-US" sz="2400" dirty="0">
              <a:effectLst/>
              <a:latin typeface="Times New Roman" panose="02020603050405020304" pitchFamily="18" charset="0"/>
              <a:ea typeface="Times New Roman" panose="02020603050405020304" pitchFamily="18" charset="0"/>
            </a:endParaRPr>
          </a:p>
          <a:p>
            <a:pPr marL="0" marR="0">
              <a:spcBef>
                <a:spcPts val="600"/>
              </a:spcBef>
              <a:spcAft>
                <a:spcPts val="1200"/>
              </a:spcAft>
            </a:pPr>
            <a:r>
              <a:rPr lang="en-US" sz="2400" dirty="0">
                <a:solidFill>
                  <a:srgbClr val="212121"/>
                </a:solidFill>
                <a:effectLst/>
                <a:latin typeface="Times New Roman" panose="02020603050405020304" pitchFamily="18" charset="0"/>
                <a:ea typeface="Times New Roman" panose="02020603050405020304" pitchFamily="18" charset="0"/>
              </a:rPr>
              <a:t>Found mostly on abdominal ultrasound, the prevalence of GB polyps is 0.3%-9.5% . Found mostly in men with a male to female ratio of 1.15:1, they are commonly detected at the age of 49 . Almost 70% of the polyps are </a:t>
            </a:r>
            <a:r>
              <a:rPr lang="en-US" sz="2400" dirty="0" err="1">
                <a:solidFill>
                  <a:srgbClr val="212121"/>
                </a:solidFill>
                <a:effectLst/>
                <a:latin typeface="Times New Roman" panose="02020603050405020304" pitchFamily="18" charset="0"/>
                <a:ea typeface="Times New Roman" panose="02020603050405020304" pitchFamily="18" charset="0"/>
              </a:rPr>
              <a:t>pseudopolyps</a:t>
            </a:r>
            <a:r>
              <a:rPr lang="en-US" sz="2400" dirty="0">
                <a:solidFill>
                  <a:srgbClr val="212121"/>
                </a:solidFill>
                <a:effectLst/>
                <a:latin typeface="Times New Roman" panose="02020603050405020304" pitchFamily="18" charset="0"/>
                <a:ea typeface="Times New Roman" panose="02020603050405020304" pitchFamily="18" charset="0"/>
              </a:rPr>
              <a:t>. Approximately 178100 cases of GB carcinomas are reported every year with the highest incidence seen in South America and Asia. It is relatively uncommon in North America and the USA .</a:t>
            </a:r>
            <a:endParaRPr lang="en-US" sz="24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endParaRPr lang="en-US" sz="3000" b="1" dirty="0">
              <a:effectLst/>
              <a:latin typeface="Calibri" panose="020F0502020204030204" pitchFamily="34" charset="0"/>
              <a:ea typeface="Yu Mincho" panose="02020400000000000000" pitchFamily="18" charset="-128"/>
              <a:cs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a:t>c. Diagnostic Tests</a:t>
            </a:r>
            <a:endParaRPr lang="en-US" b="1" dirty="0"/>
          </a:p>
          <a:p>
            <a:pPr>
              <a:buFont typeface="Arial" panose="020B0604020202020204" pitchFamily="34" charset="0"/>
              <a:buChar char="•"/>
            </a:pPr>
            <a:r>
              <a:rPr lang="en-US" b="1" dirty="0"/>
              <a:t>Ultrasound:</a:t>
            </a:r>
            <a:r>
              <a:rPr lang="en-US" dirty="0"/>
              <a:t> The primary imaging test for gallbladder polyps. Assess the size, number, and appearance of the polyps. Most gallbladder polyps are benign and detected incidentally.</a:t>
            </a:r>
            <a:endParaRPr lang="en-US" dirty="0"/>
          </a:p>
          <a:p>
            <a:pPr>
              <a:buFont typeface="Arial" panose="020B0604020202020204" pitchFamily="34" charset="0"/>
              <a:buChar char="•"/>
            </a:pPr>
            <a:r>
              <a:rPr lang="en-US" b="1" dirty="0"/>
              <a:t>CT Scan/MRI:</a:t>
            </a:r>
            <a:r>
              <a:rPr lang="en-US" dirty="0"/>
              <a:t> May be used for further evaluation if there are concerns about malignancy or if the ultrasound results are inconclusive.</a:t>
            </a:r>
            <a:endParaRPr lang="en-US" dirty="0"/>
          </a:p>
          <a:p>
            <a:pPr marL="0" indent="0">
              <a:buNone/>
            </a:pP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Nursing diagnosis</a:t>
            </a:r>
            <a:endParaRPr lang="en-US" dirty="0"/>
          </a:p>
        </p:txBody>
      </p:sp>
      <p:sp>
        <p:nvSpPr>
          <p:cNvPr id="3" name="Content Placeholder 2"/>
          <p:cNvSpPr>
            <a:spLocks noGrp="1"/>
          </p:cNvSpPr>
          <p:nvPr>
            <p:ph idx="1"/>
          </p:nvPr>
        </p:nvSpPr>
        <p:spPr/>
        <p:txBody>
          <a:bodyPr>
            <a:noAutofit/>
          </a:bodyPr>
          <a:lstStyle/>
          <a:p>
            <a:pPr marL="342900" marR="0" lvl="0" indent="-342900" algn="just">
              <a:lnSpc>
                <a:spcPct val="150000"/>
              </a:lnSpc>
              <a:spcBef>
                <a:spcPts val="500"/>
              </a:spcBef>
              <a:spcAft>
                <a:spcPts val="0"/>
              </a:spcAft>
              <a:buFont typeface="Symbol" panose="05050102010706020507" pitchFamily="2" charset="2"/>
              <a:buChar char=""/>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Actual Nursing diagnosis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Acute pain related to presence of gall bladder polyps causing inflammation or obstruction as evidenced by guarding positioning and patient reports of dull, aching right upper quadrant pain.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Altered body temperature related to inflammatory response following surgery as evidenced by body temperature above the normal range i.e. 102.3 degree Fahrenheit.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365125"/>
            <a:ext cx="10515600" cy="5811838"/>
          </a:xfrm>
        </p:spPr>
        <p:txBody>
          <a:bodyPr>
            <a:noAutofit/>
          </a:bodyPr>
          <a:lstStyle/>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Impaired physical mobility related to postoperative pain, surgical incision as evidenced by difficulty in moving, reluctance to change position etc.</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Ineffective therapeutic regimen management related to lack of knowledge on post operative and home care management as evidenced by self verbalization by patient and anxiousness.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Disturbed sleep pattern related to noisy environment as evidence by patient verbalization in difficulty sleep.</a:t>
            </a:r>
            <a:endParaRPr lang="en-US" sz="2400" dirty="0">
              <a:solidFill>
                <a:srgbClr val="000000"/>
              </a:solidFill>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500"/>
              </a:spcBef>
              <a:spcAft>
                <a:spcPts val="0"/>
              </a:spcAft>
              <a:buSzPts val="1600"/>
              <a:buNone/>
            </a:pP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0" marR="0" lvl="0" indent="0" algn="just">
              <a:lnSpc>
                <a:spcPct val="150000"/>
              </a:lnSpc>
              <a:spcBef>
                <a:spcPts val="500"/>
              </a:spcBef>
              <a:spcAft>
                <a:spcPts val="0"/>
              </a:spcAft>
              <a:buNone/>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Potential Nursing diagnosis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just">
              <a:lnSpc>
                <a:spcPct val="107000"/>
              </a:lnSpc>
              <a:spcBef>
                <a:spcPts val="185"/>
              </a:spcBef>
              <a:spcAft>
                <a:spcPts val="800"/>
              </a:spcAft>
              <a:buNone/>
              <a:tabLst>
                <a:tab pos="1257935" algn="l"/>
              </a:tabLst>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 Risk for infection related to dust from locker, prolonged hospitalization</a:t>
            </a:r>
            <a:endParaRPr lang="en-US" sz="24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Nursing Intervention</a:t>
            </a:r>
            <a:endParaRPr lang="en-US" b="1" dirty="0"/>
          </a:p>
        </p:txBody>
      </p:sp>
      <p:sp>
        <p:nvSpPr>
          <p:cNvPr id="3" name="Content Placeholder 2"/>
          <p:cNvSpPr>
            <a:spLocks noGrp="1"/>
          </p:cNvSpPr>
          <p:nvPr>
            <p:ph idx="1"/>
          </p:nvPr>
        </p:nvSpPr>
        <p:spPr/>
        <p:txBody>
          <a:bodyPr>
            <a:normAutofit/>
          </a:bodyPr>
          <a:lstStyle/>
          <a:p>
            <a:pPr marL="342900" marR="0" lvl="0" indent="-342900" algn="just">
              <a:lnSpc>
                <a:spcPct val="107000"/>
              </a:lnSpc>
              <a:spcBef>
                <a:spcPts val="185"/>
              </a:spcBef>
              <a:spcAft>
                <a:spcPts val="0"/>
              </a:spcAft>
              <a:buFont typeface="+mj-lt"/>
              <a:buAutoNum type="arabicPeriod"/>
              <a:tabLst>
                <a:tab pos="1257935" algn="l"/>
              </a:tabLst>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Relieving pain:</a:t>
            </a:r>
            <a:endPar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just">
              <a:lnSpc>
                <a:spcPct val="107000"/>
              </a:lnSpc>
              <a:spcBef>
                <a:spcPts val="185"/>
              </a:spcBef>
              <a:spcAft>
                <a:spcPts val="0"/>
              </a:spcAft>
              <a:buNone/>
              <a:tabLst>
                <a:tab pos="1257935" algn="l"/>
              </a:tabLs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07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 Assess the pain level</a:t>
            </a:r>
            <a:endParaRPr lang="en-US" sz="2400" dirty="0">
              <a:effectLst/>
              <a:latin typeface="Noto Sans Symbols"/>
              <a:ea typeface="Noto Sans Symbols"/>
              <a:cs typeface="Noto Sans Symbols"/>
            </a:endParaRPr>
          </a:p>
          <a:p>
            <a:pPr marL="0" marR="0" lvl="0" indent="0" algn="just">
              <a:lnSpc>
                <a:spcPct val="107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 Asses vital signs</a:t>
            </a:r>
            <a:endParaRPr lang="en-US" sz="2400" dirty="0">
              <a:effectLst/>
              <a:latin typeface="Noto Sans Symbols"/>
              <a:ea typeface="Noto Sans Symbols"/>
              <a:cs typeface="Noto Sans Symbols"/>
            </a:endParaRPr>
          </a:p>
          <a:p>
            <a:pPr marL="0" marR="0" lvl="0" indent="0" algn="just">
              <a:lnSpc>
                <a:spcPct val="107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 Maintain comfortable position </a:t>
            </a:r>
            <a:endParaRPr lang="en-US" sz="2400" dirty="0">
              <a:effectLst/>
              <a:latin typeface="Noto Sans Symbols"/>
              <a:ea typeface="Noto Sans Symbols"/>
              <a:cs typeface="Noto Sans Symbols"/>
            </a:endParaRPr>
          </a:p>
          <a:p>
            <a:pPr marL="0" marR="0" lvl="0" indent="0" algn="just">
              <a:lnSpc>
                <a:spcPct val="107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d. Use diversional therapy </a:t>
            </a:r>
            <a:endParaRPr lang="en-US" sz="2400" dirty="0">
              <a:effectLst/>
              <a:latin typeface="Noto Sans Symbols"/>
              <a:ea typeface="Noto Sans Symbols"/>
              <a:cs typeface="Noto Sans Symbols"/>
            </a:endParaRPr>
          </a:p>
          <a:p>
            <a:pPr marL="0" marR="0" lvl="0" indent="0" algn="just">
              <a:lnSpc>
                <a:spcPct val="107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e. Provide pain medication </a:t>
            </a:r>
            <a:endParaRPr lang="en-US" sz="2400" dirty="0">
              <a:effectLst/>
              <a:latin typeface="Noto Sans Symbols"/>
              <a:ea typeface="Noto Sans Symbols"/>
              <a:cs typeface="Noto Sans Symbols"/>
            </a:endParaRPr>
          </a:p>
          <a:p>
            <a:pPr marL="450850" marR="0" indent="0" algn="just">
              <a:lnSpc>
                <a:spcPct val="107000"/>
              </a:lnSpc>
              <a:spcBef>
                <a:spcPts val="185"/>
              </a:spcBef>
              <a:spcAft>
                <a:spcPts val="0"/>
              </a:spcAft>
              <a:buNone/>
              <a:tabLst>
                <a:tab pos="1257935" algn="l"/>
              </a:tabLst>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gn="just">
              <a:lnSpc>
                <a:spcPct val="150000"/>
              </a:lnSpc>
              <a:spcBef>
                <a:spcPts val="185"/>
              </a:spcBef>
              <a:spcAft>
                <a:spcPts val="0"/>
              </a:spcAft>
              <a:buNone/>
              <a:tabLst>
                <a:tab pos="1257935" algn="l"/>
              </a:tabLst>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 Relieving hyperthermia</a:t>
            </a:r>
            <a:endPar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just">
              <a:lnSpc>
                <a:spcPct val="150000"/>
              </a:lnSpc>
              <a:spcBef>
                <a:spcPts val="185"/>
              </a:spcBef>
              <a:spcAft>
                <a:spcPts val="0"/>
              </a:spcAft>
              <a:buNone/>
              <a:tabLst>
                <a:tab pos="1257935" algn="l"/>
              </a:tabLst>
            </a:pPr>
            <a:endParaRPr lang="en-US" sz="2400" b="1" dirty="0">
              <a:effectLst/>
              <a:latin typeface="Calibri" panose="020F0502020204030204" pitchFamily="34" charset="0"/>
              <a:ea typeface="Times New Roman" panose="02020603050405020304" pitchFamily="18" charset="0"/>
              <a:cs typeface="Arial" panose="020B0604020202020204" pitchFamily="34" charset="0"/>
            </a:endParaRPr>
          </a:p>
          <a:p>
            <a:pPr marL="742950" marR="0" lvl="1" indent="-285750" algn="just">
              <a:lnSpc>
                <a:spcPct val="150000"/>
              </a:lnSpc>
              <a:spcBef>
                <a:spcPts val="185"/>
              </a:spcBef>
              <a:spcAft>
                <a:spcPts val="0"/>
              </a:spcAft>
              <a:buFont typeface="+mj-lt"/>
              <a:buAutoNum type="alphaLcPeriod"/>
              <a:tabLst>
                <a:tab pos="1257935" algn="l"/>
              </a:tabLst>
            </a:pP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Assess the vital signs i.e. temperature, BP, pulse, oxygen saturation, respiration rate.</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742950" marR="0" lvl="1" indent="-285750" algn="just">
              <a:lnSpc>
                <a:spcPct val="150000"/>
              </a:lnSpc>
              <a:spcBef>
                <a:spcPts val="185"/>
              </a:spcBef>
              <a:spcAft>
                <a:spcPts val="0"/>
              </a:spcAft>
              <a:buFont typeface="+mj-lt"/>
              <a:buAutoNum type="alphaLcPeriod"/>
              <a:tabLst>
                <a:tab pos="1257935" algn="l"/>
              </a:tabLst>
            </a:pP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Tepid sponging for 20 minutes in forehead, hands, </a:t>
            </a:r>
            <a:r>
              <a:rPr lang="en-US"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feets</a:t>
            </a: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etc</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742950" marR="0" lvl="1" indent="-285750" algn="just">
              <a:lnSpc>
                <a:spcPct val="150000"/>
              </a:lnSpc>
              <a:spcBef>
                <a:spcPts val="185"/>
              </a:spcBef>
              <a:spcAft>
                <a:spcPts val="0"/>
              </a:spcAft>
              <a:buFont typeface="+mj-lt"/>
              <a:buAutoNum type="alphaLcPeriod"/>
              <a:tabLst>
                <a:tab pos="1257935" algn="l"/>
              </a:tabLst>
            </a:pP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Maintain fluid intake and soft diet.</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742950" marR="0" lvl="1" indent="-285750" algn="just">
              <a:lnSpc>
                <a:spcPct val="150000"/>
              </a:lnSpc>
              <a:spcBef>
                <a:spcPts val="185"/>
              </a:spcBef>
              <a:spcAft>
                <a:spcPts val="0"/>
              </a:spcAft>
              <a:buFont typeface="+mj-lt"/>
              <a:buAutoNum type="alphaLcPeriod"/>
              <a:tabLst>
                <a:tab pos="1257935" algn="l"/>
              </a:tabLst>
            </a:pP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Provide </a:t>
            </a:r>
            <a:r>
              <a:rPr lang="en-US"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antipyrectics</a:t>
            </a: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as prescribed.</a:t>
            </a:r>
            <a:endParaRPr lang="en-US" dirty="0">
              <a:effectLst/>
              <a:latin typeface="Calibri" panose="020F0502020204030204" pitchFamily="34" charset="0"/>
              <a:ea typeface="Times New Roman" panose="02020603050405020304" pitchFamily="18" charset="0"/>
              <a:cs typeface="Arial" panose="020B0604020202020204" pitchFamily="34" charset="0"/>
            </a:endParaRPr>
          </a:p>
          <a:p>
            <a:pPr marL="1028700" marR="0" indent="0" algn="just">
              <a:lnSpc>
                <a:spcPct val="107000"/>
              </a:lnSpc>
              <a:spcBef>
                <a:spcPts val="185"/>
              </a:spcBef>
              <a:spcAft>
                <a:spcPts val="0"/>
              </a:spcAft>
              <a:buNone/>
              <a:tabLst>
                <a:tab pos="1257935" algn="l"/>
              </a:tabLs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b="1" dirty="0"/>
              <a:t>3. For impaired physical mobility</a:t>
            </a:r>
            <a:endParaRPr lang="en-US" b="1" dirty="0"/>
          </a:p>
          <a:p>
            <a:pPr marL="0" indent="0">
              <a:buNone/>
            </a:pPr>
            <a:endParaRPr lang="en-US" b="1" dirty="0"/>
          </a:p>
          <a:p>
            <a:pPr marL="514350" indent="-514350">
              <a:buAutoNum type="alphaLcPeriod"/>
            </a:pPr>
            <a:r>
              <a:rPr lang="en-US" dirty="0"/>
              <a:t>Plan activity and period of rest which are within patients' ability.</a:t>
            </a:r>
            <a:endParaRPr lang="en-US" dirty="0"/>
          </a:p>
          <a:p>
            <a:pPr marL="514350" indent="-514350">
              <a:buAutoNum type="alphaLcPeriod"/>
            </a:pPr>
            <a:r>
              <a:rPr lang="en-US" dirty="0"/>
              <a:t>Assist the patient to perform active and passive range of motion exercise on bed.</a:t>
            </a:r>
            <a:endParaRPr lang="en-US" dirty="0"/>
          </a:p>
          <a:p>
            <a:pPr marL="514350" indent="-514350">
              <a:buAutoNum type="alphaLcPeriod"/>
            </a:pPr>
            <a:r>
              <a:rPr lang="en-US" dirty="0"/>
              <a:t>Assist with position change</a:t>
            </a:r>
            <a:endParaRPr lang="en-US" dirty="0"/>
          </a:p>
          <a:p>
            <a:pPr marL="514350" indent="-514350">
              <a:buAutoNum type="alphaLcPeriod"/>
            </a:pPr>
            <a:r>
              <a:rPr lang="en-US" dirty="0"/>
              <a:t>Encourage early ambulation.</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lvl="0" indent="0" algn="just">
              <a:lnSpc>
                <a:spcPct val="107000"/>
              </a:lnSpc>
              <a:spcBef>
                <a:spcPts val="185"/>
              </a:spcBef>
              <a:spcAft>
                <a:spcPts val="0"/>
              </a:spcAft>
              <a:buNone/>
              <a:tabLst>
                <a:tab pos="1257935" algn="l"/>
              </a:tabLst>
            </a:pPr>
            <a:r>
              <a:rPr lang="en-US" sz="2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4</a:t>
            </a: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Reduce anxiety:</a:t>
            </a:r>
            <a:endParaRPr lang="en-US" sz="2400" b="1" dirty="0">
              <a:effectLst/>
              <a:latin typeface="Calibri" panose="020F0502020204030204" pitchFamily="34" charset="0"/>
              <a:ea typeface="Yu Mincho" panose="02020400000000000000" pitchFamily="18" charset="-128"/>
              <a:cs typeface="Arial" panose="020B0604020202020204" pitchFamily="34" charset="0"/>
            </a:endParaRPr>
          </a:p>
          <a:p>
            <a:pPr marL="1029970" marR="0" indent="0">
              <a:lnSpc>
                <a:spcPct val="107000"/>
              </a:lnSpc>
              <a:spcBef>
                <a:spcPts val="0"/>
              </a:spcBef>
              <a:spcAft>
                <a:spcPts val="0"/>
              </a:spcAft>
              <a:buNone/>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 Access the general condition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 Explain the surgical procedure using simpler language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 Show nearby cases of successful surgery.</a:t>
            </a:r>
            <a:endParaRPr lang="en-US" sz="2400" dirty="0">
              <a:effectLst/>
              <a:latin typeface="Noto Sans Symbols"/>
              <a:ea typeface="Noto Sans Symbols"/>
              <a:cs typeface="Noto Sans Symbols"/>
            </a:endParaRPr>
          </a:p>
          <a:p>
            <a:pPr marL="0" marR="0" indent="0" algn="just">
              <a:lnSpc>
                <a:spcPct val="107000"/>
              </a:lnSpc>
              <a:spcBef>
                <a:spcPts val="185"/>
              </a:spcBef>
              <a:spcAft>
                <a:spcPts val="800"/>
              </a:spcAft>
              <a:buNone/>
              <a:tabLst>
                <a:tab pos="1257935" algn="l"/>
              </a:tabLst>
            </a:pPr>
            <a:r>
              <a:rPr lang="en-US" sz="2400" b="1"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sz="24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marR="0" lvl="0" indent="0" algn="just">
              <a:lnSpc>
                <a:spcPct val="107000"/>
              </a:lnSpc>
              <a:spcBef>
                <a:spcPts val="185"/>
              </a:spcBef>
              <a:spcAft>
                <a:spcPts val="0"/>
              </a:spcAft>
              <a:buNone/>
              <a:tabLst>
                <a:tab pos="1257935" algn="l"/>
              </a:tabLst>
            </a:pPr>
            <a:r>
              <a:rPr lang="en-US" sz="2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rPr>
              <a:t>5</a:t>
            </a: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Provide education</a:t>
            </a:r>
            <a:endPar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just">
              <a:lnSpc>
                <a:spcPct val="107000"/>
              </a:lnSpc>
              <a:spcBef>
                <a:spcPts val="185"/>
              </a:spcBef>
              <a:spcAft>
                <a:spcPts val="0"/>
              </a:spcAft>
              <a:buNone/>
              <a:tabLst>
                <a:tab pos="1257935" algn="l"/>
              </a:tabLst>
            </a:pPr>
            <a:endParaRPr lang="en-US" sz="2400" b="1"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 Review underlying disease process and recovery expectations</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 Provide opportunity for questioning and answer them honestly</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 Involve client in decision making</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latin typeface="Times New Roman" panose="02020603050405020304" pitchFamily="18" charset="0"/>
                <a:ea typeface="Times New Roman" panose="02020603050405020304" pitchFamily="18" charset="0"/>
                <a:cs typeface="Noto Sans Symbols"/>
              </a:rPr>
              <a:t>d. </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Counsel about conservative management and later follow up.</a:t>
            </a:r>
            <a:endParaRPr lang="en-US" sz="2400" dirty="0">
              <a:effectLst/>
              <a:latin typeface="Noto Sans Symbols"/>
              <a:ea typeface="Noto Sans Symbols"/>
              <a:cs typeface="Noto Sans Symbols"/>
            </a:endParaRPr>
          </a:p>
          <a:p>
            <a:pPr marL="0" indent="0">
              <a:buNone/>
            </a:pPr>
            <a:endParaRPr 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Perioperative Management</a:t>
            </a:r>
            <a:endParaRPr lang="en-US" b="1" dirty="0"/>
          </a:p>
        </p:txBody>
      </p:sp>
      <p:sp>
        <p:nvSpPr>
          <p:cNvPr id="3" name="Content Placeholder 2"/>
          <p:cNvSpPr>
            <a:spLocks noGrp="1"/>
          </p:cNvSpPr>
          <p:nvPr>
            <p:ph idx="1"/>
          </p:nvPr>
        </p:nvSpPr>
        <p:spPr/>
        <p:txBody>
          <a:bodyPr>
            <a:noAutofit/>
          </a:bodyPr>
          <a:lstStyle/>
          <a:p>
            <a:pPr marL="0" marR="0" indent="0" algn="just">
              <a:lnSpc>
                <a:spcPct val="150000"/>
              </a:lnSpc>
              <a:spcBef>
                <a:spcPts val="185"/>
              </a:spcBef>
              <a:spcAft>
                <a:spcPts val="800"/>
              </a:spcAft>
              <a:buNone/>
              <a:tabLst>
                <a:tab pos="1257935" algn="l"/>
              </a:tabLst>
            </a:pPr>
            <a:r>
              <a:rPr lang="en-US" sz="2400" b="1" dirty="0">
                <a:effectLst/>
                <a:latin typeface="Times New Roman" panose="02020603050405020304" pitchFamily="18" charset="0"/>
                <a:ea typeface="Times New Roman" panose="02020603050405020304" pitchFamily="18" charset="0"/>
                <a:cs typeface="Arial" panose="020B0604020202020204" pitchFamily="34" charset="0"/>
              </a:rPr>
              <a:t>Preoperative Management:</a:t>
            </a:r>
            <a:endParaRPr lang="en-US" sz="2400" b="1" dirty="0">
              <a:effectLst/>
              <a:latin typeface="Calibri" panose="020F0502020204030204" pitchFamily="34" charset="0"/>
              <a:ea typeface="Yu Mincho" panose="02020400000000000000" pitchFamily="18" charset="-128"/>
              <a:cs typeface="Arial" panose="020B0604020202020204" pitchFamily="34" charset="0"/>
            </a:endParaRPr>
          </a:p>
          <a:p>
            <a:pPr marL="342900" marR="0" indent="-342900" algn="just">
              <a:lnSpc>
                <a:spcPct val="150000"/>
              </a:lnSpc>
              <a:spcBef>
                <a:spcPts val="185"/>
              </a:spcBef>
              <a:spcAft>
                <a:spcPts val="800"/>
              </a:spcAft>
              <a:buAutoNum type="alphaLcPeriod"/>
              <a:tabLst>
                <a:tab pos="1257935" algn="l"/>
              </a:tabLst>
            </a:pPr>
            <a:r>
              <a:rPr lang="en-US" sz="2400" dirty="0">
                <a:latin typeface="Times New Roman" panose="02020603050405020304" pitchFamily="18" charset="0"/>
                <a:ea typeface="Times New Roman" panose="02020603050405020304" pitchFamily="18" charset="0"/>
                <a:cs typeface="Arial" panose="020B0604020202020204" pitchFamily="34" charset="0"/>
              </a:rPr>
              <a:t>Preoperative assessment</a:t>
            </a:r>
            <a:endParaRPr lang="en-US" sz="2400" dirty="0">
              <a:latin typeface="Times New Roman" panose="02020603050405020304" pitchFamily="18" charset="0"/>
              <a:ea typeface="Times New Roman" panose="02020603050405020304" pitchFamily="18" charset="0"/>
              <a:cs typeface="Arial" panose="020B0604020202020204" pitchFamily="34" charset="0"/>
            </a:endParaRPr>
          </a:p>
          <a:p>
            <a:pPr marL="342900" marR="0" indent="-342900" algn="just">
              <a:lnSpc>
                <a:spcPct val="150000"/>
              </a:lnSpc>
              <a:spcBef>
                <a:spcPts val="185"/>
              </a:spcBef>
              <a:spcAft>
                <a:spcPts val="800"/>
              </a:spcAft>
              <a:buAutoNum type="alphaLcPeriod"/>
              <a:tabLst>
                <a:tab pos="1257935" algn="l"/>
              </a:tabLst>
            </a:pPr>
            <a:r>
              <a:rPr lang="en-US" sz="2400" dirty="0">
                <a:effectLst/>
                <a:latin typeface="Times New Roman" panose="02020603050405020304" pitchFamily="18" charset="0"/>
                <a:ea typeface="Yu Mincho" panose="02020400000000000000" pitchFamily="18" charset="-128"/>
                <a:cs typeface="Arial" panose="020B0604020202020204" pitchFamily="34" charset="0"/>
              </a:rPr>
              <a:t>Psychological preparation</a:t>
            </a:r>
            <a:endParaRPr lang="en-US" sz="2400" dirty="0">
              <a:effectLst/>
              <a:latin typeface="Times New Roman" panose="02020603050405020304" pitchFamily="18" charset="0"/>
              <a:ea typeface="Yu Mincho" panose="02020400000000000000" pitchFamily="18" charset="-128"/>
              <a:cs typeface="Arial" panose="020B0604020202020204" pitchFamily="34" charset="0"/>
            </a:endParaRPr>
          </a:p>
          <a:p>
            <a:pPr marL="342900" marR="0" indent="-342900" algn="just">
              <a:lnSpc>
                <a:spcPct val="150000"/>
              </a:lnSpc>
              <a:spcBef>
                <a:spcPts val="185"/>
              </a:spcBef>
              <a:spcAft>
                <a:spcPts val="800"/>
              </a:spcAft>
              <a:buAutoNum type="alphaLcPeriod"/>
              <a:tabLst>
                <a:tab pos="1257935" algn="l"/>
              </a:tabLst>
            </a:pPr>
            <a:r>
              <a:rPr lang="en-US" sz="2400" dirty="0">
                <a:effectLst/>
                <a:latin typeface="Times New Roman" panose="02020603050405020304" pitchFamily="18" charset="0"/>
                <a:ea typeface="Yu Mincho" panose="02020400000000000000" pitchFamily="18" charset="-128"/>
                <a:cs typeface="Arial" panose="020B0604020202020204" pitchFamily="34" charset="0"/>
              </a:rPr>
              <a:t>Operation consent</a:t>
            </a:r>
            <a:endParaRPr lang="en-US" sz="2400" dirty="0">
              <a:effectLst/>
              <a:latin typeface="Times New Roman" panose="02020603050405020304" pitchFamily="18" charset="0"/>
              <a:ea typeface="Yu Mincho" panose="02020400000000000000" pitchFamily="18" charset="-128"/>
              <a:cs typeface="Arial" panose="020B0604020202020204" pitchFamily="34" charset="0"/>
            </a:endParaRPr>
          </a:p>
          <a:p>
            <a:pPr marL="342900" marR="0" indent="-342900" algn="just">
              <a:lnSpc>
                <a:spcPct val="150000"/>
              </a:lnSpc>
              <a:spcBef>
                <a:spcPts val="185"/>
              </a:spcBef>
              <a:spcAft>
                <a:spcPts val="800"/>
              </a:spcAft>
              <a:buAutoNum type="alphaLcPeriod"/>
              <a:tabLst>
                <a:tab pos="1257935" algn="l"/>
              </a:tabLst>
            </a:pPr>
            <a:r>
              <a:rPr lang="en-US" sz="2400" dirty="0">
                <a:latin typeface="Times New Roman" panose="02020603050405020304" pitchFamily="18" charset="0"/>
                <a:ea typeface="Yu Mincho" panose="02020400000000000000" pitchFamily="18" charset="-128"/>
                <a:cs typeface="Arial" panose="020B0604020202020204" pitchFamily="34" charset="0"/>
              </a:rPr>
              <a:t>Preoperative teaching</a:t>
            </a:r>
            <a:endParaRPr lang="en-US" sz="2400" dirty="0">
              <a:latin typeface="Times New Roman" panose="02020603050405020304" pitchFamily="18" charset="0"/>
              <a:ea typeface="Yu Mincho" panose="02020400000000000000" pitchFamily="18" charset="-128"/>
              <a:cs typeface="Arial" panose="020B0604020202020204" pitchFamily="34" charset="0"/>
            </a:endParaRPr>
          </a:p>
          <a:p>
            <a:pPr marL="342900" marR="0" indent="-342900" algn="just">
              <a:lnSpc>
                <a:spcPct val="150000"/>
              </a:lnSpc>
              <a:spcBef>
                <a:spcPts val="185"/>
              </a:spcBef>
              <a:spcAft>
                <a:spcPts val="800"/>
              </a:spcAft>
              <a:buAutoNum type="alphaLcPeriod"/>
              <a:tabLst>
                <a:tab pos="1257935" algn="l"/>
              </a:tabLst>
            </a:pPr>
            <a:r>
              <a:rPr lang="en-US" sz="2400" dirty="0">
                <a:effectLst/>
                <a:latin typeface="Times New Roman" panose="02020603050405020304" pitchFamily="18" charset="0"/>
                <a:ea typeface="Yu Mincho" panose="02020400000000000000" pitchFamily="18" charset="-128"/>
                <a:cs typeface="Arial" panose="020B0604020202020204" pitchFamily="34" charset="0"/>
              </a:rPr>
              <a:t>Physical preparation</a:t>
            </a:r>
            <a:endParaRPr lang="en-US" sz="2400" dirty="0">
              <a:effectLst/>
              <a:latin typeface="Times New Roman" panose="02020603050405020304" pitchFamily="18" charset="0"/>
              <a:ea typeface="Yu Mincho" panose="02020400000000000000" pitchFamily="18" charset="-128"/>
              <a:cs typeface="Arial" panose="020B0604020202020204" pitchFamily="34" charset="0"/>
            </a:endParaRPr>
          </a:p>
          <a:p>
            <a:pPr marL="342900" marR="0" indent="-342900" algn="just">
              <a:lnSpc>
                <a:spcPct val="150000"/>
              </a:lnSpc>
              <a:spcBef>
                <a:spcPts val="185"/>
              </a:spcBef>
              <a:spcAft>
                <a:spcPts val="800"/>
              </a:spcAft>
              <a:buAutoNum type="alphaLcPeriod"/>
              <a:tabLst>
                <a:tab pos="1257935" algn="l"/>
              </a:tabLst>
            </a:pPr>
            <a:r>
              <a:rPr lang="en-US" sz="2400" dirty="0" err="1">
                <a:latin typeface="Times New Roman" panose="02020603050405020304" pitchFamily="18" charset="0"/>
                <a:ea typeface="Yu Mincho" panose="02020400000000000000" pitchFamily="18" charset="-128"/>
                <a:cs typeface="Arial" panose="020B0604020202020204" pitchFamily="34" charset="0"/>
              </a:rPr>
              <a:t>Premedications</a:t>
            </a:r>
            <a:endParaRPr lang="en-US" sz="2400" dirty="0">
              <a:latin typeface="Times New Roman" panose="02020603050405020304" pitchFamily="18" charset="0"/>
              <a:ea typeface="Yu Mincho" panose="02020400000000000000" pitchFamily="18" charset="-128"/>
              <a:cs typeface="Arial" panose="020B0604020202020204" pitchFamily="34" charset="0"/>
            </a:endParaRPr>
          </a:p>
          <a:p>
            <a:pPr marL="342900" marR="0" indent="-342900" algn="just">
              <a:lnSpc>
                <a:spcPct val="150000"/>
              </a:lnSpc>
              <a:spcBef>
                <a:spcPts val="185"/>
              </a:spcBef>
              <a:spcAft>
                <a:spcPts val="800"/>
              </a:spcAft>
              <a:buAutoNum type="alphaLcPeriod"/>
              <a:tabLst>
                <a:tab pos="1257935" algn="l"/>
              </a:tabLs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07000"/>
              </a:lnSpc>
              <a:spcBef>
                <a:spcPts val="185"/>
              </a:spcBef>
              <a:spcAft>
                <a:spcPts val="800"/>
              </a:spcAft>
              <a:buNone/>
              <a:tabLst>
                <a:tab pos="1257935" algn="l"/>
              </a:tabLst>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 operative Management</a:t>
            </a:r>
            <a:endParaRPr lang="en-US" dirty="0"/>
          </a:p>
        </p:txBody>
      </p:sp>
      <p:sp>
        <p:nvSpPr>
          <p:cNvPr id="3" name="Content Placeholder 2"/>
          <p:cNvSpPr>
            <a:spLocks noGrp="1"/>
          </p:cNvSpPr>
          <p:nvPr>
            <p:ph idx="1"/>
          </p:nvPr>
        </p:nvSpPr>
        <p:spPr/>
        <p:txBody>
          <a:bodyPr>
            <a:noAutofit/>
          </a:bodyPr>
          <a:lstStyle/>
          <a:p>
            <a:pPr marL="0" marR="0" algn="just">
              <a:lnSpc>
                <a:spcPct val="150000"/>
              </a:lnSpc>
              <a:spcBef>
                <a:spcPts val="185"/>
              </a:spcBef>
              <a:spcAft>
                <a:spcPts val="800"/>
              </a:spcAft>
              <a:tabLst>
                <a:tab pos="1257935" algn="l"/>
              </a:tabLst>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It refers to the care after surgery to complete healing of wound/incision of the patient. It includes mainly the following nursing cares;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 Receive the patient in warm and comfortable bed.</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 Position the patient in supine with face turned to one side.</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 Assess the level of consciousness and orientation to time, place and person </a:t>
            </a:r>
            <a:r>
              <a:rPr lang="en-US" sz="2400" dirty="0">
                <a:solidFill>
                  <a:srgbClr val="000000"/>
                </a:solidFill>
                <a:latin typeface="Times New Roman" panose="02020603050405020304" pitchFamily="18" charset="0"/>
                <a:ea typeface="Times New Roman" panose="02020603050405020304" pitchFamily="18" charset="0"/>
                <a:cs typeface="Noto Sans Symbols"/>
              </a:rPr>
              <a:t>and</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a:t>
            </a:r>
            <a:r>
              <a:rPr lang="en-US" sz="2400" dirty="0">
                <a:solidFill>
                  <a:srgbClr val="000000"/>
                </a:solidFill>
                <a:latin typeface="Times New Roman" panose="02020603050405020304" pitchFamily="18" charset="0"/>
                <a:ea typeface="Times New Roman" panose="02020603050405020304" pitchFamily="18" charset="0"/>
                <a:cs typeface="Noto Sans Symbols"/>
              </a:rPr>
              <a:t>a</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ssess ability to move extremities.</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d. Assess the vital signs every ½ hourly, 2-4 hours depending upon the improvement in the condition of the patient then every 4 hourly.</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indent="0">
              <a:buNone/>
            </a:pP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Times New Roman" panose="02020603050405020304" pitchFamily="18" charset="0"/>
                <a:ea typeface="Times New Roman" panose="02020603050405020304" pitchFamily="18" charset="0"/>
                <a:cs typeface="Arial" panose="020B0604020202020204" pitchFamily="34" charset="0"/>
              </a:rPr>
              <a:t>R</a:t>
            </a:r>
            <a:r>
              <a:rPr lang="en-US" sz="4400" b="1" dirty="0">
                <a:effectLst/>
                <a:latin typeface="Times New Roman" panose="02020603050405020304" pitchFamily="18" charset="0"/>
                <a:ea typeface="Times New Roman" panose="02020603050405020304" pitchFamily="18" charset="0"/>
                <a:cs typeface="Arial" panose="020B0604020202020204" pitchFamily="34" charset="0"/>
              </a:rPr>
              <a:t>ationale Cont’d….</a:t>
            </a:r>
            <a:endParaRPr lang="en-US" dirty="0"/>
          </a:p>
        </p:txBody>
      </p:sp>
      <p:sp>
        <p:nvSpPr>
          <p:cNvPr id="3" name="Content Placeholder 2"/>
          <p:cNvSpPr>
            <a:spLocks noGrp="1"/>
          </p:cNvSpPr>
          <p:nvPr>
            <p:ph idx="1"/>
          </p:nvPr>
        </p:nvSpPr>
        <p:spPr/>
        <p:txBody>
          <a:bodyPr>
            <a:normAutofit lnSpcReduction="10000"/>
          </a:bodyPr>
          <a:lstStyle/>
          <a:p>
            <a:pPr marL="0" marR="0">
              <a:lnSpc>
                <a:spcPct val="107000"/>
              </a:lnSpc>
              <a:spcBef>
                <a:spcPts val="0"/>
              </a:spcBef>
              <a:spcAft>
                <a:spcPts val="800"/>
              </a:spcAft>
            </a:pPr>
            <a:r>
              <a:rPr lang="en-US" sz="2400" dirty="0">
                <a:effectLst/>
                <a:latin typeface="Times New Roman" panose="02020603050405020304" pitchFamily="18" charset="0"/>
                <a:ea typeface="Yu Mincho" panose="02020400000000000000" pitchFamily="18" charset="-128"/>
                <a:cs typeface="Arial" panose="020B0604020202020204" pitchFamily="34" charset="0"/>
              </a:rPr>
              <a:t>Likewise, cases of gall bladder polyp admitted in Post  operative  ward of </a:t>
            </a:r>
            <a:r>
              <a:rPr lang="en-US" sz="2400" dirty="0" err="1">
                <a:effectLst/>
                <a:latin typeface="Times New Roman" panose="02020603050405020304" pitchFamily="18" charset="0"/>
                <a:ea typeface="Yu Mincho" panose="02020400000000000000" pitchFamily="18" charset="-128"/>
                <a:cs typeface="Arial" panose="020B0604020202020204" pitchFamily="34" charset="0"/>
              </a:rPr>
              <a:t>bir</a:t>
            </a:r>
            <a:r>
              <a:rPr lang="en-US" sz="2400" dirty="0">
                <a:effectLst/>
                <a:latin typeface="Times New Roman" panose="02020603050405020304" pitchFamily="18" charset="0"/>
                <a:ea typeface="Yu Mincho" panose="02020400000000000000" pitchFamily="18" charset="-128"/>
                <a:cs typeface="Arial" panose="020B0604020202020204" pitchFamily="34" charset="0"/>
              </a:rPr>
              <a:t> hospital is 5 in June and </a:t>
            </a:r>
            <a:r>
              <a:rPr lang="en-US" sz="2400" dirty="0" err="1">
                <a:effectLst/>
                <a:latin typeface="Times New Roman" panose="02020603050405020304" pitchFamily="18" charset="0"/>
                <a:ea typeface="Yu Mincho" panose="02020400000000000000" pitchFamily="18" charset="-128"/>
                <a:cs typeface="Arial" panose="020B0604020202020204" pitchFamily="34" charset="0"/>
              </a:rPr>
              <a:t>july</a:t>
            </a:r>
            <a:r>
              <a:rPr lang="en-US" sz="2400" dirty="0">
                <a:effectLst/>
                <a:latin typeface="Times New Roman" panose="02020603050405020304" pitchFamily="18" charset="0"/>
                <a:ea typeface="Yu Mincho" panose="02020400000000000000" pitchFamily="18" charset="-128"/>
                <a:cs typeface="Arial" panose="020B0604020202020204" pitchFamily="34" charset="0"/>
              </a:rPr>
              <a:t> 2024.</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a:spcBef>
                <a:spcPts val="600"/>
              </a:spcBef>
              <a:spcAft>
                <a:spcPts val="1200"/>
              </a:spcAft>
            </a:pPr>
            <a:r>
              <a:rPr lang="en-US" sz="2400" dirty="0">
                <a:solidFill>
                  <a:srgbClr val="000000"/>
                </a:solidFill>
                <a:effectLst/>
                <a:latin typeface="Times New Roman" panose="02020603050405020304" pitchFamily="18" charset="0"/>
                <a:ea typeface="Times New Roman" panose="02020603050405020304" pitchFamily="18" charset="0"/>
              </a:rPr>
              <a:t>So, I selected this case of gall bladder polyp for study to go to depth and gain knowledge about it by correlating the disease according to book and patient in real practical situation. After gaining deep knowledge about gall bladder polyp and cholecystectomy, I can help clients in hospital as well as community. I can generate awareness about gall bladder polyp in community to prevent it and refer client with it’s symptoms to hospital. Therefore, I am interested to be known with gall bladder polyp and selected this case .</a:t>
            </a:r>
            <a:endParaRPr lang="en-US" sz="2400" dirty="0">
              <a:effectLst/>
              <a:latin typeface="Times New Roman" panose="02020603050405020304" pitchFamily="18" charset="0"/>
              <a:ea typeface="Times New Roman" panose="02020603050405020304" pitchFamily="18" charset="0"/>
            </a:endParaRPr>
          </a:p>
          <a:p>
            <a:pPr marL="0" marR="0" indent="0">
              <a:lnSpc>
                <a:spcPct val="107000"/>
              </a:lnSpc>
              <a:spcBef>
                <a:spcPts val="0"/>
              </a:spcBef>
              <a:spcAft>
                <a:spcPts val="800"/>
              </a:spcAft>
              <a:buNone/>
            </a:pPr>
            <a:r>
              <a:rPr lang="en-US" sz="2400" dirty="0">
                <a:effectLst/>
                <a:latin typeface="Times New Roman" panose="02020603050405020304" pitchFamily="18" charset="0"/>
                <a:ea typeface="Yu Mincho" panose="02020400000000000000" pitchFamily="18" charset="-128"/>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spcBef>
                <a:spcPts val="0"/>
              </a:spcBef>
              <a:spcAft>
                <a:spcPts val="800"/>
              </a:spcAft>
              <a:buNone/>
            </a:pP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spcBef>
                <a:spcPts val="0"/>
              </a:spcBef>
              <a:spcAft>
                <a:spcPts val="800"/>
              </a:spcAft>
              <a:buNone/>
            </a:pPr>
            <a:r>
              <a:rPr lang="en-US" sz="1800" dirty="0">
                <a:effectLst/>
                <a:latin typeface="Calibri" panose="020F0502020204030204" pitchFamily="34" charset="0"/>
                <a:ea typeface="Yu Mincho" panose="02020400000000000000" pitchFamily="18" charset="-128"/>
                <a:cs typeface="Arial" panose="020B0604020202020204" pitchFamily="34" charset="0"/>
              </a:rPr>
              <a:t> </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p>
            <a:pPr marL="0" marR="0" algn="just">
              <a:lnSpc>
                <a:spcPct val="150000"/>
              </a:lnSpc>
              <a:spcBef>
                <a:spcPts val="0"/>
              </a:spcBef>
              <a:spcAft>
                <a:spcPts val="0"/>
              </a:spcAft>
            </a:pPr>
            <a:endParaRPr lang="en-US" sz="3000" dirty="0">
              <a:effectLst/>
              <a:latin typeface="Calibri" panose="020F0502020204030204" pitchFamily="34" charset="0"/>
              <a:ea typeface="Yu Mincho" panose="02020400000000000000" pitchFamily="18" charset="-128"/>
              <a:cs typeface="Arial" panose="020B0604020202020204"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597877"/>
            <a:ext cx="10515600" cy="6774840"/>
          </a:xfrm>
        </p:spPr>
        <p:txBody>
          <a:bodyPr>
            <a:noAutofit/>
          </a:bodyPr>
          <a:lstStyle/>
          <a:p>
            <a:pPr marL="0" marR="0" lvl="0" indent="0" algn="just">
              <a:lnSpc>
                <a:spcPct val="150000"/>
              </a:lnSpc>
              <a:spcBef>
                <a:spcPts val="185"/>
              </a:spcBef>
              <a:spcAft>
                <a:spcPts val="0"/>
              </a:spcAft>
              <a:buNone/>
              <a:tabLst>
                <a:tab pos="1257935" algn="l"/>
              </a:tabLst>
            </a:pP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err="1">
                <a:solidFill>
                  <a:srgbClr val="000000"/>
                </a:solidFill>
                <a:effectLst/>
                <a:latin typeface="Times New Roman" panose="02020603050405020304" pitchFamily="18" charset="0"/>
                <a:ea typeface="Times New Roman" panose="02020603050405020304" pitchFamily="18" charset="0"/>
                <a:cs typeface="Noto Sans Symbols"/>
              </a:rPr>
              <a:t>e.Check</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intravenous infusion rate frequently.</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f. Give medicines according to doctor’s instruction and record it properly.</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g. Observe for post-operative complications.</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h. Monitor amount of urinary output. Palpate for bladder distension. (At least 30ml per hour.)</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err="1">
                <a:solidFill>
                  <a:srgbClr val="000000"/>
                </a:solidFill>
                <a:effectLst/>
                <a:latin typeface="Times New Roman" panose="02020603050405020304" pitchFamily="18" charset="0"/>
                <a:ea typeface="Times New Roman" panose="02020603050405020304" pitchFamily="18" charset="0"/>
                <a:cs typeface="Noto Sans Symbols"/>
              </a:rPr>
              <a:t>i</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Encourage deep breathing, foot and leg exercise as soon as possible, usually within 24 hours.</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j.  Assist in position change.</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k.  Ambulation on first post-operative day.</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l. Record the client’s time of arrival and all assessment record, intake output including any oral fluid, IV fluid as well as drainage, voiding and emesis.</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R="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Evaluation </a:t>
            </a:r>
            <a:endParaRPr lang="en-US" b="1" dirty="0"/>
          </a:p>
        </p:txBody>
      </p:sp>
      <p:sp>
        <p:nvSpPr>
          <p:cNvPr id="3" name="Content Placeholder 2"/>
          <p:cNvSpPr>
            <a:spLocks noGrp="1"/>
          </p:cNvSpPr>
          <p:nvPr>
            <p:ph idx="1"/>
          </p:nvPr>
        </p:nvSpPr>
        <p:spPr/>
        <p:txBody>
          <a:bodyPr>
            <a:normAutofit/>
          </a:bodyPr>
          <a:lstStyle/>
          <a:p>
            <a:pPr marL="0" marR="0" indent="0" algn="just">
              <a:lnSpc>
                <a:spcPct val="107000"/>
              </a:lnSpc>
              <a:spcBef>
                <a:spcPts val="185"/>
              </a:spcBef>
              <a:spcAft>
                <a:spcPts val="800"/>
              </a:spcAft>
              <a:buNone/>
              <a:tabLst>
                <a:tab pos="1257935" algn="l"/>
              </a:tabLs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a. Pain reduced</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b. Knowledge increased about disease condition, treatment, surgical procedure and prognosis</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c. Anxiety reduced</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d. Activity intolerance increased</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0" marR="0" lvl="0" indent="0" algn="just">
              <a:lnSpc>
                <a:spcPct val="150000"/>
              </a:lnSpc>
              <a:spcBef>
                <a:spcPts val="185"/>
              </a:spcBef>
              <a:spcAft>
                <a:spcPts val="0"/>
              </a:spcAft>
              <a:buNone/>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e. Able to apply infection prevention measures</a:t>
            </a:r>
            <a:endParaRPr lang="en-US" sz="2400" dirty="0">
              <a:effectLst/>
              <a:latin typeface="Noto Sans Symbols"/>
              <a:ea typeface="Noto Sans Symbols"/>
              <a:cs typeface="Noto Sans Symbols"/>
            </a:endParaRPr>
          </a:p>
          <a:p>
            <a:pPr marL="0" marR="0" indent="0" algn="just">
              <a:lnSpc>
                <a:spcPct val="107000"/>
              </a:lnSpc>
              <a:spcBef>
                <a:spcPts val="185"/>
              </a:spcBef>
              <a:spcAft>
                <a:spcPts val="800"/>
              </a:spcAft>
              <a:buNone/>
              <a:tabLst>
                <a:tab pos="1257935" algn="l"/>
              </a:tabLs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3631" y="809898"/>
            <a:ext cx="10173010" cy="1554480"/>
          </a:xfrm>
        </p:spPr>
        <p:txBody>
          <a:bodyPr anchor="ctr">
            <a:normAutofit/>
          </a:bodyPr>
          <a:lstStyle/>
          <a:p>
            <a:r>
              <a:rPr lang="en-US" sz="4800"/>
              <a:t>Complications </a:t>
            </a:r>
            <a:endParaRPr lang="en-US" sz="4800"/>
          </a:p>
        </p:txBody>
      </p:sp>
      <p:graphicFrame>
        <p:nvGraphicFramePr>
          <p:cNvPr id="6" name="Content Placeholder 5"/>
          <p:cNvGraphicFramePr>
            <a:graphicFrameLocks noGrp="1"/>
          </p:cNvGraphicFramePr>
          <p:nvPr>
            <p:ph idx="1"/>
          </p:nvPr>
        </p:nvGraphicFramePr>
        <p:xfrm>
          <a:off x="1631463" y="2092569"/>
          <a:ext cx="8924718" cy="4114803"/>
        </p:xfrm>
        <a:graphic>
          <a:graphicData uri="http://schemas.openxmlformats.org/drawingml/2006/table">
            <a:tbl>
              <a:tblPr firstRow="1" firstCol="1" bandRow="1"/>
              <a:tblGrid>
                <a:gridCol w="6041692"/>
                <a:gridCol w="2883026"/>
              </a:tblGrid>
              <a:tr h="587829">
                <a:tc>
                  <a:txBody>
                    <a:bodyPr/>
                    <a:lstStyle/>
                    <a:p>
                      <a:pPr marL="0" marR="0" algn="just" fontAlgn="t">
                        <a:lnSpc>
                          <a:spcPct val="150000"/>
                        </a:lnSpc>
                        <a:spcBef>
                          <a:spcPts val="185"/>
                        </a:spcBef>
                        <a:tabLst>
                          <a:tab pos="1257935" algn="l"/>
                        </a:tabLst>
                      </a:pPr>
                      <a:r>
                        <a:rPr lang="en-US" sz="2400" b="0" i="0" u="none" strike="noStrike">
                          <a:effectLst/>
                          <a:latin typeface="Times New Roman" panose="02020603050405020304" pitchFamily="18" charset="0"/>
                          <a:ea typeface="Times New Roman" panose="02020603050405020304" pitchFamily="18" charset="0"/>
                          <a:cs typeface="Arial" panose="020B0604020202020204" pitchFamily="34" charset="0"/>
                        </a:rPr>
                        <a:t>According to book</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spcBef>
                          <a:spcPts val="185"/>
                        </a:spcBef>
                        <a:tabLst>
                          <a:tab pos="1257935" algn="l"/>
                        </a:tabLst>
                      </a:pPr>
                      <a:r>
                        <a:rPr lang="en-US" sz="2400" b="0" i="0" u="none" strike="noStrike">
                          <a:effectLst/>
                          <a:latin typeface="Times New Roman" panose="02020603050405020304" pitchFamily="18" charset="0"/>
                          <a:ea typeface="Times New Roman" panose="02020603050405020304" pitchFamily="18" charset="0"/>
                          <a:cs typeface="Arial" panose="020B0604020202020204" pitchFamily="34" charset="0"/>
                        </a:rPr>
                        <a:t>In patient</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87829">
                <a:tc>
                  <a:txBody>
                    <a:bodyPr/>
                    <a:lstStyle/>
                    <a:p>
                      <a:pPr marL="0" marR="0" algn="just" fontAlgn="t">
                        <a:lnSpc>
                          <a:spcPct val="150000"/>
                        </a:lnSpc>
                        <a:spcBef>
                          <a:spcPts val="185"/>
                        </a:spcBef>
                        <a:tabLst>
                          <a:tab pos="1257935" algn="l"/>
                        </a:tabLst>
                      </a:pPr>
                      <a:r>
                        <a:rPr lang="en-US" sz="24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Hemorrhage</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spcBef>
                          <a:spcPts val="185"/>
                        </a:spcBef>
                        <a:tabLst>
                          <a:tab pos="1257935" algn="l"/>
                        </a:tabLst>
                      </a:pPr>
                      <a:r>
                        <a:rPr lang="en-US" sz="2400" b="0" i="0" u="none" strike="noStrike">
                          <a:effectLst/>
                          <a:latin typeface="Times New Roman" panose="02020603050405020304" pitchFamily="18" charset="0"/>
                          <a:ea typeface="Times New Roman" panose="02020603050405020304" pitchFamily="18" charset="0"/>
                          <a:cs typeface="Arial" panose="020B0604020202020204" pitchFamily="34" charset="0"/>
                        </a:rPr>
                        <a:t>absent</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87829">
                <a:tc>
                  <a:txBody>
                    <a:bodyPr/>
                    <a:lstStyle/>
                    <a:p>
                      <a:pPr marL="0" marR="0" algn="just" fontAlgn="t">
                        <a:lnSpc>
                          <a:spcPct val="150000"/>
                        </a:lnSpc>
                        <a:spcBef>
                          <a:spcPts val="185"/>
                        </a:spcBef>
                        <a:tabLst>
                          <a:tab pos="1257935" algn="l"/>
                        </a:tabLst>
                      </a:pPr>
                      <a:r>
                        <a:rPr lang="en-US" sz="24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Cholangitis</a:t>
                      </a:r>
                      <a:r>
                        <a:rPr lang="en-US" sz="2400" b="0" i="0" u="none" strike="noStrike">
                          <a:solidFill>
                            <a:srgbClr val="000000"/>
                          </a:solidFill>
                          <a:effectLst/>
                          <a:latin typeface="Times New Roman" panose="02020603050405020304" pitchFamily="18" charset="0"/>
                          <a:ea typeface="Symbol" panose="05050102010706020507" pitchFamily="2" charset="2"/>
                          <a:cs typeface="Arial" panose="020B0604020202020204" pitchFamily="34" charset="0"/>
                        </a:rPr>
                        <a:t> </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spcBef>
                          <a:spcPts val="185"/>
                        </a:spcBef>
                        <a:tabLst>
                          <a:tab pos="1257935" algn="l"/>
                        </a:tabLst>
                      </a:pPr>
                      <a:r>
                        <a:rPr lang="en-US" sz="2400" b="0" i="0" u="none" strike="noStrike">
                          <a:effectLst/>
                          <a:latin typeface="Times New Roman" panose="02020603050405020304" pitchFamily="18" charset="0"/>
                          <a:ea typeface="Times New Roman" panose="02020603050405020304" pitchFamily="18" charset="0"/>
                          <a:cs typeface="Arial" panose="020B0604020202020204" pitchFamily="34" charset="0"/>
                        </a:rPr>
                        <a:t>absent</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87829">
                <a:tc>
                  <a:txBody>
                    <a:bodyPr/>
                    <a:lstStyle/>
                    <a:p>
                      <a:pPr marL="0" marR="0" algn="just" fontAlgn="t">
                        <a:lnSpc>
                          <a:spcPct val="150000"/>
                        </a:lnSpc>
                        <a:spcBef>
                          <a:spcPts val="185"/>
                        </a:spcBef>
                        <a:tabLst>
                          <a:tab pos="1257935" algn="l"/>
                        </a:tabLst>
                      </a:pPr>
                      <a:r>
                        <a:rPr lang="en-US" sz="24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Pancreatitis</a:t>
                      </a:r>
                      <a:r>
                        <a:rPr lang="en-US" sz="2400" b="0" i="0" u="none" strike="noStrike">
                          <a:solidFill>
                            <a:srgbClr val="000000"/>
                          </a:solidFill>
                          <a:effectLst/>
                          <a:latin typeface="Times New Roman" panose="02020603050405020304" pitchFamily="18" charset="0"/>
                          <a:ea typeface="Symbol" panose="05050102010706020507" pitchFamily="2" charset="2"/>
                          <a:cs typeface="Arial" panose="020B0604020202020204" pitchFamily="34" charset="0"/>
                        </a:rPr>
                        <a:t> </a:t>
                      </a:r>
                      <a:r>
                        <a:rPr lang="en-US" sz="24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spcBef>
                          <a:spcPts val="185"/>
                        </a:spcBef>
                        <a:tabLst>
                          <a:tab pos="1257935" algn="l"/>
                        </a:tabLst>
                      </a:pPr>
                      <a:r>
                        <a:rPr lang="en-US" sz="2400" b="0" i="0" u="none" strike="noStrike">
                          <a:effectLst/>
                          <a:latin typeface="Times New Roman" panose="02020603050405020304" pitchFamily="18" charset="0"/>
                          <a:ea typeface="Times New Roman" panose="02020603050405020304" pitchFamily="18" charset="0"/>
                          <a:cs typeface="Arial" panose="020B0604020202020204" pitchFamily="34" charset="0"/>
                        </a:rPr>
                        <a:t>absent</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87829">
                <a:tc>
                  <a:txBody>
                    <a:bodyPr/>
                    <a:lstStyle/>
                    <a:p>
                      <a:pPr marL="0" marR="0" algn="just" fontAlgn="t">
                        <a:lnSpc>
                          <a:spcPct val="150000"/>
                        </a:lnSpc>
                        <a:spcBef>
                          <a:spcPts val="185"/>
                        </a:spcBef>
                        <a:tabLst>
                          <a:tab pos="1257935" algn="l"/>
                        </a:tabLst>
                      </a:pPr>
                      <a:r>
                        <a:rPr lang="en-US" sz="24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Secondary biliary cirrhosis</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spcBef>
                          <a:spcPts val="185"/>
                        </a:spcBef>
                        <a:tabLst>
                          <a:tab pos="1257935" algn="l"/>
                        </a:tabLst>
                      </a:pPr>
                      <a:r>
                        <a:rPr lang="en-US" sz="2400" b="0" i="0" u="none" strike="noStrike">
                          <a:effectLst/>
                          <a:latin typeface="Times New Roman" panose="02020603050405020304" pitchFamily="18" charset="0"/>
                          <a:ea typeface="Times New Roman" panose="02020603050405020304" pitchFamily="18" charset="0"/>
                          <a:cs typeface="Arial" panose="020B0604020202020204" pitchFamily="34" charset="0"/>
                        </a:rPr>
                        <a:t>absent</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87829">
                <a:tc>
                  <a:txBody>
                    <a:bodyPr/>
                    <a:lstStyle/>
                    <a:p>
                      <a:pPr marL="0" marR="0" algn="just" fontAlgn="t">
                        <a:lnSpc>
                          <a:spcPct val="150000"/>
                        </a:lnSpc>
                        <a:spcBef>
                          <a:spcPts val="185"/>
                        </a:spcBef>
                        <a:tabLst>
                          <a:tab pos="1257935" algn="l"/>
                        </a:tabLst>
                      </a:pPr>
                      <a:r>
                        <a:rPr lang="en-US" sz="2400" b="0" i="0" u="none" strike="noStrike">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Peritonitis</a:t>
                      </a:r>
                      <a:r>
                        <a:rPr lang="en-US" sz="2400" b="0" i="0" u="none" strike="noStrike">
                          <a:solidFill>
                            <a:srgbClr val="000000"/>
                          </a:solidFill>
                          <a:effectLst/>
                          <a:latin typeface="Times New Roman" panose="02020603050405020304" pitchFamily="18" charset="0"/>
                          <a:ea typeface="Symbol" panose="05050102010706020507" pitchFamily="2" charset="2"/>
                          <a:cs typeface="Arial" panose="020B0604020202020204" pitchFamily="34" charset="0"/>
                        </a:rPr>
                        <a:t> </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spcBef>
                          <a:spcPts val="185"/>
                        </a:spcBef>
                        <a:tabLst>
                          <a:tab pos="1257935" algn="l"/>
                        </a:tabLst>
                      </a:pPr>
                      <a:r>
                        <a:rPr lang="en-US" sz="2400" b="0" i="0" u="none" strike="noStrike">
                          <a:effectLst/>
                          <a:latin typeface="Times New Roman" panose="02020603050405020304" pitchFamily="18" charset="0"/>
                          <a:ea typeface="Times New Roman" panose="02020603050405020304" pitchFamily="18" charset="0"/>
                          <a:cs typeface="Arial" panose="020B0604020202020204" pitchFamily="34" charset="0"/>
                        </a:rPr>
                        <a:t>absent</a:t>
                      </a:r>
                      <a:endParaRPr lang="en-US" sz="2400" b="0" i="0" u="none" strike="noStrike">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587829">
                <a:tc>
                  <a:txBody>
                    <a:bodyPr/>
                    <a:lstStyle/>
                    <a:p>
                      <a:pPr marL="0" marR="0" algn="just" fontAlgn="t">
                        <a:lnSpc>
                          <a:spcPct val="150000"/>
                        </a:lnSpc>
                        <a:spcBef>
                          <a:spcPts val="185"/>
                        </a:spcBef>
                        <a:tabLst>
                          <a:tab pos="1257935" algn="l"/>
                        </a:tabLst>
                      </a:pPr>
                      <a:r>
                        <a:rPr lang="en-US" sz="2400" b="0" i="0" u="none" strike="noStrike"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Infection at surgical site</a:t>
                      </a:r>
                      <a:endParaRPr lang="en-US" sz="2400" b="0" i="0" u="none" strike="noStrike" dirty="0">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just" fontAlgn="t">
                        <a:lnSpc>
                          <a:spcPct val="150000"/>
                        </a:lnSpc>
                        <a:spcBef>
                          <a:spcPts val="185"/>
                        </a:spcBef>
                        <a:tabLst>
                          <a:tab pos="1257935" algn="l"/>
                        </a:tabLst>
                      </a:pPr>
                      <a:r>
                        <a:rPr lang="en-US" sz="2400" b="0" i="0" u="none" strike="noStrike" dirty="0">
                          <a:effectLst/>
                          <a:latin typeface="Times New Roman" panose="02020603050405020304" pitchFamily="18" charset="0"/>
                          <a:ea typeface="Times New Roman" panose="02020603050405020304" pitchFamily="18" charset="0"/>
                          <a:cs typeface="Arial" panose="020B0604020202020204" pitchFamily="34" charset="0"/>
                        </a:rPr>
                        <a:t>absent</a:t>
                      </a:r>
                      <a:endParaRPr lang="en-US" sz="2400" b="0" i="0" u="none" strike="noStrike" dirty="0">
                        <a:effectLst/>
                        <a:latin typeface="Arial" panose="020B0604020202020204" pitchFamily="34" charset="0"/>
                      </a:endParaRPr>
                    </a:p>
                  </a:txBody>
                  <a:tcPr marL="91610" marR="91610" marT="12724"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Preventive measures </a:t>
            </a:r>
            <a:endParaRPr lang="en-US" dirty="0"/>
          </a:p>
        </p:txBody>
      </p:sp>
      <p:sp>
        <p:nvSpPr>
          <p:cNvPr id="3" name="Content Placeholder 2"/>
          <p:cNvSpPr>
            <a:spLocks noGrp="1"/>
          </p:cNvSpPr>
          <p:nvPr>
            <p:ph idx="1"/>
          </p:nvPr>
        </p:nvSpPr>
        <p:spPr/>
        <p:txBody>
          <a:bodyPr>
            <a:normAutofit/>
          </a:bodyPr>
          <a:lstStyle/>
          <a:p>
            <a:pPr marL="0" marR="0" indent="0" algn="just">
              <a:lnSpc>
                <a:spcPct val="150000"/>
              </a:lnSpc>
              <a:spcBef>
                <a:spcPts val="185"/>
              </a:spcBef>
              <a:spcAft>
                <a:spcPts val="800"/>
              </a:spcAft>
              <a:buNone/>
              <a:tabLst>
                <a:tab pos="1257935" algn="l"/>
              </a:tabLst>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There is no proven way to prevent gall bladder polyp, but research suggests some possibilities:-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18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Eat well balanced meals daily.</a:t>
            </a:r>
            <a:endParaRPr lang="en-US" sz="2400" dirty="0">
              <a:effectLst/>
              <a:latin typeface="Noto Sans Symbols"/>
              <a:ea typeface="Noto Sans Symbols"/>
              <a:cs typeface="Noto Sans Symbols"/>
            </a:endParaRPr>
          </a:p>
          <a:p>
            <a:pPr marL="342900" marR="0" lvl="0" indent="-342900" algn="just">
              <a:lnSpc>
                <a:spcPct val="150000"/>
              </a:lnSpc>
              <a:spcBef>
                <a:spcPts val="18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Maintain normal weight.</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Noto Sans Symbols"/>
              <a:ea typeface="Noto Sans Symbols"/>
              <a:cs typeface="Noto Sans Symbols"/>
            </a:endParaRPr>
          </a:p>
          <a:p>
            <a:pPr marL="342900" marR="0" lvl="0" indent="-342900" algn="just">
              <a:lnSpc>
                <a:spcPct val="150000"/>
              </a:lnSpc>
              <a:spcBef>
                <a:spcPts val="185"/>
              </a:spcBef>
              <a:spcAft>
                <a:spcPts val="0"/>
              </a:spcAft>
              <a:buFont typeface="Arial" panose="020B0604020202020204" pitchFamily="34" charset="0"/>
              <a:buChar char="⮚"/>
              <a:tabLst>
                <a:tab pos="1257935" algn="l"/>
              </a:tabLst>
            </a:pPr>
            <a:r>
              <a:rPr lang="en-US" sz="2400" dirty="0">
                <a:solidFill>
                  <a:srgbClr val="000000"/>
                </a:solidFill>
                <a:effectLst/>
                <a:latin typeface="Times New Roman" panose="02020603050405020304" pitchFamily="18" charset="0"/>
                <a:ea typeface="Times New Roman" panose="02020603050405020304" pitchFamily="18" charset="0"/>
                <a:cs typeface="Noto Sans Symbols"/>
              </a:rPr>
              <a:t>Get regular exercise (at least 30 minutes a day).</a:t>
            </a:r>
            <a:r>
              <a:rPr lang="en-US" sz="2400" dirty="0">
                <a:solidFill>
                  <a:srgbClr val="000000"/>
                </a:solidFill>
                <a:effectLst/>
                <a:latin typeface="Symbol" panose="05050102010706020507" pitchFamily="2" charset="2"/>
                <a:ea typeface="Symbol" panose="05050102010706020507" pitchFamily="2" charset="2"/>
                <a:cs typeface="Symbol" panose="05050102010706020507" pitchFamily="2" charset="2"/>
              </a:rPr>
              <a:t>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Prognosis</a:t>
            </a:r>
            <a:endParaRPr lang="en-US" dirty="0"/>
          </a:p>
        </p:txBody>
      </p:sp>
      <p:sp>
        <p:nvSpPr>
          <p:cNvPr id="3" name="Content Placeholder 2"/>
          <p:cNvSpPr>
            <a:spLocks noGrp="1"/>
          </p:cNvSpPr>
          <p:nvPr>
            <p:ph idx="1"/>
          </p:nvPr>
        </p:nvSpPr>
        <p:spPr/>
        <p:txBody>
          <a:bodyPr>
            <a:normAutofit/>
          </a:bodyPr>
          <a:lstStyle/>
          <a:p>
            <a:r>
              <a:rPr lang="en-US" sz="2400" kern="0" dirty="0">
                <a:effectLst/>
                <a:latin typeface="Calibri" panose="020F0502020204030204" pitchFamily="34" charset="0"/>
                <a:ea typeface="Yu Mincho" panose="02020400000000000000" pitchFamily="18" charset="-128"/>
                <a:cs typeface="Arial" panose="020B0604020202020204" pitchFamily="34" charset="0"/>
              </a:rPr>
              <a:t>The prognosis of a gallbladder polyp is generally good, particularly for small, asymptomatic polyps.</a:t>
            </a:r>
            <a:endParaRPr lang="en-US" sz="2400" kern="0" dirty="0">
              <a:effectLst/>
              <a:latin typeface="Calibri" panose="020F0502020204030204" pitchFamily="34" charset="0"/>
              <a:ea typeface="Yu Mincho" panose="02020400000000000000" pitchFamily="18" charset="-128"/>
              <a:cs typeface="Arial" panose="020B0604020202020204" pitchFamily="34" charset="0"/>
            </a:endParaRPr>
          </a:p>
          <a:p>
            <a:r>
              <a:rPr lang="en-US" sz="2400" kern="0" dirty="0">
                <a:effectLst/>
                <a:latin typeface="Calibri" panose="020F0502020204030204" pitchFamily="34" charset="0"/>
                <a:ea typeface="Yu Mincho" panose="02020400000000000000" pitchFamily="18" charset="-128"/>
                <a:cs typeface="Arial" panose="020B0604020202020204" pitchFamily="34" charset="0"/>
              </a:rPr>
              <a:t> Larger polyps or those with concerning features require more careful evaluation to rule out malignancy and decide on appropriate treatment.</a:t>
            </a:r>
            <a:endParaRPr lang="en-US" sz="2400" kern="0" dirty="0">
              <a:effectLst/>
              <a:latin typeface="Calibri" panose="020F0502020204030204" pitchFamily="34" charset="0"/>
              <a:ea typeface="Yu Mincho" panose="02020400000000000000" pitchFamily="18" charset="-128"/>
              <a:cs typeface="Arial" panose="020B0604020202020204" pitchFamily="34" charset="0"/>
            </a:endParaRPr>
          </a:p>
          <a:p>
            <a:r>
              <a:rPr lang="en-US" sz="2400" kern="0" dirty="0">
                <a:effectLst/>
                <a:latin typeface="Calibri" panose="020F0502020204030204" pitchFamily="34" charset="0"/>
                <a:ea typeface="Yu Mincho" panose="02020400000000000000" pitchFamily="18" charset="-128"/>
                <a:cs typeface="Arial" panose="020B0604020202020204" pitchFamily="34" charset="0"/>
              </a:rPr>
              <a:t> Regular follow-up and monitoring are crucial to manage and address any changes in the polyp's characteristics or symptoms</a:t>
            </a:r>
            <a:r>
              <a:rPr lang="en-US" sz="2400" dirty="0">
                <a:effectLst/>
              </a:rPr>
              <a:t> </a:t>
            </a:r>
            <a:endParaRPr lang="en-US" sz="2400"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48776" y="365125"/>
            <a:ext cx="5687728" cy="1325563"/>
          </a:xfrm>
        </p:spPr>
        <p:txBody>
          <a:bodyPr/>
          <a:lstStyle/>
          <a:p>
            <a:r>
              <a:rPr lang="en-US" b="1" dirty="0">
                <a:latin typeface="Times New Roman" panose="02020603050405020304" pitchFamily="18" charset="0"/>
                <a:cs typeface="Times New Roman" panose="02020603050405020304" pitchFamily="18" charset="0"/>
              </a:rPr>
              <a:t>Drugs profile </a:t>
            </a:r>
            <a:endParaRPr lang="en-US" b="1" dirty="0">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68918" y="1584811"/>
            <a:ext cx="8845617" cy="5095122"/>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effectLst/>
                <a:latin typeface="Times New Roman" panose="02020603050405020304" pitchFamily="18" charset="0"/>
                <a:ea typeface="Yu Mincho" panose="02020400000000000000" pitchFamily="18" charset="-128"/>
                <a:cs typeface="Arial" panose="020B0604020202020204" pitchFamily="34" charset="0"/>
              </a:rPr>
              <a:t>Drugs used in my patient</a:t>
            </a:r>
            <a:endParaRPr lang="en-US" dirty="0"/>
          </a:p>
        </p:txBody>
      </p:sp>
      <p:sp>
        <p:nvSpPr>
          <p:cNvPr id="3" name="Content Placeholder 2"/>
          <p:cNvSpPr>
            <a:spLocks noGrp="1"/>
          </p:cNvSpPr>
          <p:nvPr>
            <p:ph idx="1"/>
          </p:nvPr>
        </p:nvSpPr>
        <p:spPr/>
        <p:txBody>
          <a:bodyPr>
            <a:noAutofit/>
          </a:bodyPr>
          <a:lstStyle/>
          <a:p>
            <a:pPr marL="457200" marR="0" indent="0" algn="just">
              <a:lnSpc>
                <a:spcPct val="150000"/>
              </a:lnSpc>
              <a:spcBef>
                <a:spcPts val="0"/>
              </a:spcBef>
              <a:spcAft>
                <a:spcPts val="0"/>
              </a:spcAft>
              <a:buNone/>
            </a:pPr>
            <a:endParaRPr lang="en-US" sz="18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sz="3000" dirty="0"/>
          </a:p>
        </p:txBody>
      </p:sp>
      <p:graphicFrame>
        <p:nvGraphicFramePr>
          <p:cNvPr id="4" name="Table 4"/>
          <p:cNvGraphicFramePr>
            <a:graphicFrameLocks noGrp="1"/>
          </p:cNvGraphicFramePr>
          <p:nvPr/>
        </p:nvGraphicFramePr>
        <p:xfrm>
          <a:off x="703385" y="1565031"/>
          <a:ext cx="10314496" cy="5292966"/>
        </p:xfrm>
        <a:graphic>
          <a:graphicData uri="http://schemas.openxmlformats.org/drawingml/2006/table">
            <a:tbl>
              <a:tblPr firstRow="1" bandRow="1">
                <a:tableStyleId>{5940675A-B579-460E-94D1-54222C63F5DA}</a:tableStyleId>
              </a:tblPr>
              <a:tblGrid>
                <a:gridCol w="2479430"/>
                <a:gridCol w="1525706"/>
                <a:gridCol w="1463679"/>
                <a:gridCol w="1617785"/>
                <a:gridCol w="3227896"/>
              </a:tblGrid>
              <a:tr h="756138">
                <a:tc>
                  <a:txBody>
                    <a:bodyPr/>
                    <a:lstStyle/>
                    <a:p>
                      <a:r>
                        <a:rPr lang="en-US" dirty="0"/>
                        <a:t>Name of drug</a:t>
                      </a:r>
                      <a:endParaRPr lang="en-US" dirty="0"/>
                    </a:p>
                  </a:txBody>
                  <a:tcPr/>
                </a:tc>
                <a:tc>
                  <a:txBody>
                    <a:bodyPr/>
                    <a:lstStyle/>
                    <a:p>
                      <a:r>
                        <a:rPr lang="en-US" dirty="0"/>
                        <a:t>Dosage </a:t>
                      </a:r>
                      <a:endParaRPr lang="en-US" dirty="0"/>
                    </a:p>
                  </a:txBody>
                  <a:tcPr/>
                </a:tc>
                <a:tc>
                  <a:txBody>
                    <a:bodyPr/>
                    <a:lstStyle/>
                    <a:p>
                      <a:r>
                        <a:rPr lang="en-US" dirty="0"/>
                        <a:t>Route </a:t>
                      </a:r>
                      <a:endParaRPr lang="en-US" dirty="0"/>
                    </a:p>
                  </a:txBody>
                  <a:tcPr/>
                </a:tc>
                <a:tc>
                  <a:txBody>
                    <a:bodyPr/>
                    <a:lstStyle/>
                    <a:p>
                      <a:r>
                        <a:rPr lang="en-US" dirty="0"/>
                        <a:t>Frequency </a:t>
                      </a:r>
                      <a:endParaRPr lang="en-US" dirty="0"/>
                    </a:p>
                  </a:txBody>
                  <a:tcPr/>
                </a:tc>
                <a:tc>
                  <a:txBody>
                    <a:bodyPr/>
                    <a:lstStyle/>
                    <a:p>
                      <a:r>
                        <a:rPr lang="en-US" dirty="0"/>
                        <a:t>Indications </a:t>
                      </a:r>
                      <a:endParaRPr lang="en-US" dirty="0"/>
                    </a:p>
                  </a:txBody>
                  <a:tcPr/>
                </a:tc>
              </a:tr>
              <a:tr h="756138">
                <a:tc>
                  <a:txBody>
                    <a:bodyPr/>
                    <a:lstStyle/>
                    <a:p>
                      <a:r>
                        <a:rPr lang="en-US" dirty="0"/>
                        <a:t>Injection </a:t>
                      </a:r>
                      <a:r>
                        <a:rPr lang="en-US" dirty="0" err="1"/>
                        <a:t>pantacid</a:t>
                      </a:r>
                      <a:endParaRPr lang="en-US" dirty="0"/>
                    </a:p>
                  </a:txBody>
                  <a:tcPr/>
                </a:tc>
                <a:tc>
                  <a:txBody>
                    <a:bodyPr/>
                    <a:lstStyle/>
                    <a:p>
                      <a:r>
                        <a:rPr lang="en-US" dirty="0"/>
                        <a:t>40mg</a:t>
                      </a:r>
                      <a:endParaRPr lang="en-US" dirty="0"/>
                    </a:p>
                  </a:txBody>
                  <a:tcPr/>
                </a:tc>
                <a:tc>
                  <a:txBody>
                    <a:bodyPr/>
                    <a:lstStyle/>
                    <a:p>
                      <a:r>
                        <a:rPr lang="en-US" dirty="0"/>
                        <a:t>IV</a:t>
                      </a:r>
                      <a:endParaRPr lang="en-US" dirty="0"/>
                    </a:p>
                  </a:txBody>
                  <a:tcPr/>
                </a:tc>
                <a:tc>
                  <a:txBody>
                    <a:bodyPr/>
                    <a:lstStyle/>
                    <a:p>
                      <a:r>
                        <a:rPr lang="en-US" dirty="0"/>
                        <a:t>BD</a:t>
                      </a:r>
                      <a:endParaRPr lang="en-US" dirty="0"/>
                    </a:p>
                  </a:txBody>
                  <a:tcPr/>
                </a:tc>
                <a:tc>
                  <a:txBody>
                    <a:bodyPr/>
                    <a:lstStyle/>
                    <a:p>
                      <a:r>
                        <a:rPr lang="en-US" dirty="0"/>
                        <a:t>To reduce the production of stomach acids.</a:t>
                      </a:r>
                      <a:endParaRPr lang="en-US" dirty="0"/>
                    </a:p>
                  </a:txBody>
                  <a:tcPr/>
                </a:tc>
              </a:tr>
              <a:tr h="756138">
                <a:tc>
                  <a:txBody>
                    <a:bodyPr/>
                    <a:lstStyle/>
                    <a:p>
                      <a:r>
                        <a:rPr lang="en-US" dirty="0"/>
                        <a:t>Injection PCM</a:t>
                      </a:r>
                      <a:endParaRPr lang="en-US" dirty="0"/>
                    </a:p>
                  </a:txBody>
                  <a:tcPr/>
                </a:tc>
                <a:tc>
                  <a:txBody>
                    <a:bodyPr/>
                    <a:lstStyle/>
                    <a:p>
                      <a:r>
                        <a:rPr lang="en-US" dirty="0"/>
                        <a:t>1gm</a:t>
                      </a:r>
                      <a:endParaRPr lang="en-US" dirty="0"/>
                    </a:p>
                  </a:txBody>
                  <a:tcPr/>
                </a:tc>
                <a:tc>
                  <a:txBody>
                    <a:bodyPr/>
                    <a:lstStyle/>
                    <a:p>
                      <a:r>
                        <a:rPr lang="en-US" dirty="0"/>
                        <a:t>IV</a:t>
                      </a:r>
                      <a:endParaRPr lang="en-US" dirty="0"/>
                    </a:p>
                  </a:txBody>
                  <a:tcPr/>
                </a:tc>
                <a:tc>
                  <a:txBody>
                    <a:bodyPr/>
                    <a:lstStyle/>
                    <a:p>
                      <a:r>
                        <a:rPr lang="en-US" dirty="0"/>
                        <a:t>QID</a:t>
                      </a:r>
                      <a:endParaRPr lang="en-US" dirty="0"/>
                    </a:p>
                  </a:txBody>
                  <a:tcPr/>
                </a:tc>
                <a:tc>
                  <a:txBody>
                    <a:bodyPr/>
                    <a:lstStyle/>
                    <a:p>
                      <a:r>
                        <a:rPr lang="en-US" dirty="0"/>
                        <a:t>For fever and pain</a:t>
                      </a:r>
                      <a:endParaRPr lang="en-US" dirty="0"/>
                    </a:p>
                  </a:txBody>
                  <a:tcPr/>
                </a:tc>
              </a:tr>
              <a:tr h="756138">
                <a:tc>
                  <a:txBody>
                    <a:bodyPr/>
                    <a:lstStyle/>
                    <a:p>
                      <a:r>
                        <a:rPr lang="en-US" dirty="0"/>
                        <a:t>Injection </a:t>
                      </a:r>
                      <a:r>
                        <a:rPr lang="en-US" dirty="0" err="1"/>
                        <a:t>keterolac</a:t>
                      </a:r>
                      <a:endParaRPr lang="en-US" dirty="0"/>
                    </a:p>
                  </a:txBody>
                  <a:tcPr/>
                </a:tc>
                <a:tc>
                  <a:txBody>
                    <a:bodyPr/>
                    <a:lstStyle/>
                    <a:p>
                      <a:r>
                        <a:rPr lang="en-US" dirty="0"/>
                        <a:t>30mg</a:t>
                      </a:r>
                      <a:endParaRPr lang="en-US" dirty="0"/>
                    </a:p>
                  </a:txBody>
                  <a:tcPr/>
                </a:tc>
                <a:tc>
                  <a:txBody>
                    <a:bodyPr/>
                    <a:lstStyle/>
                    <a:p>
                      <a:r>
                        <a:rPr lang="en-US" dirty="0"/>
                        <a:t>IV</a:t>
                      </a:r>
                      <a:endParaRPr lang="en-US" dirty="0"/>
                    </a:p>
                  </a:txBody>
                  <a:tcPr/>
                </a:tc>
                <a:tc>
                  <a:txBody>
                    <a:bodyPr/>
                    <a:lstStyle/>
                    <a:p>
                      <a:r>
                        <a:rPr lang="en-US" dirty="0"/>
                        <a:t>TDS</a:t>
                      </a:r>
                      <a:endParaRPr lang="en-US" dirty="0"/>
                    </a:p>
                  </a:txBody>
                  <a:tcPr/>
                </a:tc>
                <a:tc>
                  <a:txBody>
                    <a:bodyPr/>
                    <a:lstStyle/>
                    <a:p>
                      <a:r>
                        <a:rPr lang="en-US" dirty="0"/>
                        <a:t>Pain </a:t>
                      </a:r>
                      <a:endParaRPr lang="en-US" dirty="0"/>
                    </a:p>
                  </a:txBody>
                  <a:tcPr/>
                </a:tc>
              </a:tr>
              <a:tr h="756138">
                <a:tc>
                  <a:txBody>
                    <a:bodyPr/>
                    <a:lstStyle/>
                    <a:p>
                      <a:r>
                        <a:rPr lang="en-US" dirty="0"/>
                        <a:t>Injection </a:t>
                      </a:r>
                      <a:r>
                        <a:rPr lang="en-US" dirty="0" err="1"/>
                        <a:t>xone</a:t>
                      </a:r>
                      <a:endParaRPr lang="en-US" dirty="0"/>
                    </a:p>
                  </a:txBody>
                  <a:tcPr/>
                </a:tc>
                <a:tc>
                  <a:txBody>
                    <a:bodyPr/>
                    <a:lstStyle/>
                    <a:p>
                      <a:r>
                        <a:rPr lang="en-US" dirty="0"/>
                        <a:t>1gm</a:t>
                      </a:r>
                      <a:endParaRPr lang="en-US" dirty="0"/>
                    </a:p>
                  </a:txBody>
                  <a:tcPr/>
                </a:tc>
                <a:tc>
                  <a:txBody>
                    <a:bodyPr/>
                    <a:lstStyle/>
                    <a:p>
                      <a:r>
                        <a:rPr lang="en-US" dirty="0"/>
                        <a:t>IV</a:t>
                      </a:r>
                      <a:endParaRPr lang="en-US" dirty="0"/>
                    </a:p>
                  </a:txBody>
                  <a:tcPr/>
                </a:tc>
                <a:tc>
                  <a:txBody>
                    <a:bodyPr/>
                    <a:lstStyle/>
                    <a:p>
                      <a:r>
                        <a:rPr lang="en-US" dirty="0"/>
                        <a:t>BD</a:t>
                      </a:r>
                      <a:endParaRPr lang="en-US" dirty="0"/>
                    </a:p>
                  </a:txBody>
                  <a:tcPr/>
                </a:tc>
                <a:tc>
                  <a:txBody>
                    <a:bodyPr/>
                    <a:lstStyle/>
                    <a:p>
                      <a:r>
                        <a:rPr lang="en-US" dirty="0"/>
                        <a:t>Infection prevention</a:t>
                      </a:r>
                      <a:endParaRPr lang="en-US" dirty="0"/>
                    </a:p>
                  </a:txBody>
                  <a:tcPr/>
                </a:tc>
              </a:tr>
              <a:tr h="756138">
                <a:tc>
                  <a:txBody>
                    <a:bodyPr/>
                    <a:lstStyle/>
                    <a:p>
                      <a:r>
                        <a:rPr lang="en-US" dirty="0"/>
                        <a:t>Injection pethidine</a:t>
                      </a:r>
                      <a:endParaRPr lang="en-US" dirty="0"/>
                    </a:p>
                  </a:txBody>
                  <a:tcPr/>
                </a:tc>
                <a:tc>
                  <a:txBody>
                    <a:bodyPr/>
                    <a:lstStyle/>
                    <a:p>
                      <a:r>
                        <a:rPr lang="en-US" dirty="0"/>
                        <a:t>25mg</a:t>
                      </a:r>
                      <a:endParaRPr lang="en-US" dirty="0"/>
                    </a:p>
                  </a:txBody>
                  <a:tcPr/>
                </a:tc>
                <a:tc>
                  <a:txBody>
                    <a:bodyPr/>
                    <a:lstStyle/>
                    <a:p>
                      <a:r>
                        <a:rPr lang="en-US" dirty="0"/>
                        <a:t>IV</a:t>
                      </a:r>
                      <a:endParaRPr lang="en-US" dirty="0"/>
                    </a:p>
                  </a:txBody>
                  <a:tcPr/>
                </a:tc>
                <a:tc>
                  <a:txBody>
                    <a:bodyPr/>
                    <a:lstStyle/>
                    <a:p>
                      <a:r>
                        <a:rPr lang="en-US" dirty="0"/>
                        <a:t>SOS</a:t>
                      </a:r>
                      <a:endParaRPr lang="en-US" dirty="0"/>
                    </a:p>
                  </a:txBody>
                  <a:tcPr/>
                </a:tc>
                <a:tc>
                  <a:txBody>
                    <a:bodyPr/>
                    <a:lstStyle/>
                    <a:p>
                      <a:r>
                        <a:rPr lang="en-US" dirty="0"/>
                        <a:t>Pain </a:t>
                      </a:r>
                      <a:endParaRPr lang="en-US" dirty="0"/>
                    </a:p>
                  </a:txBody>
                  <a:tcPr/>
                </a:tc>
              </a:tr>
              <a:tr h="756138">
                <a:tc>
                  <a:txBody>
                    <a:bodyPr/>
                    <a:lstStyle/>
                    <a:p>
                      <a:r>
                        <a:rPr lang="en-US" dirty="0"/>
                        <a:t>Injection </a:t>
                      </a:r>
                      <a:r>
                        <a:rPr lang="en-US" dirty="0" err="1"/>
                        <a:t>phennargan</a:t>
                      </a:r>
                      <a:endParaRPr lang="en-US" dirty="0"/>
                    </a:p>
                  </a:txBody>
                  <a:tcPr/>
                </a:tc>
                <a:tc>
                  <a:txBody>
                    <a:bodyPr/>
                    <a:lstStyle/>
                    <a:p>
                      <a:r>
                        <a:rPr lang="en-US" dirty="0"/>
                        <a:t>12.5mg</a:t>
                      </a:r>
                      <a:endParaRPr lang="en-US" dirty="0"/>
                    </a:p>
                  </a:txBody>
                  <a:tcPr/>
                </a:tc>
                <a:tc>
                  <a:txBody>
                    <a:bodyPr/>
                    <a:lstStyle/>
                    <a:p>
                      <a:r>
                        <a:rPr lang="en-US" dirty="0"/>
                        <a:t>IV</a:t>
                      </a:r>
                      <a:endParaRPr lang="en-US" dirty="0"/>
                    </a:p>
                  </a:txBody>
                  <a:tcPr/>
                </a:tc>
                <a:tc>
                  <a:txBody>
                    <a:bodyPr/>
                    <a:lstStyle/>
                    <a:p>
                      <a:r>
                        <a:rPr lang="en-US" dirty="0"/>
                        <a:t>SOS</a:t>
                      </a:r>
                      <a:endParaRPr lang="en-US" dirty="0"/>
                    </a:p>
                  </a:txBody>
                  <a:tcPr/>
                </a:tc>
                <a:tc>
                  <a:txBody>
                    <a:bodyPr/>
                    <a:lstStyle/>
                    <a:p>
                      <a:r>
                        <a:rPr lang="en-US" dirty="0"/>
                        <a:t>Pain </a:t>
                      </a:r>
                      <a:endParaRPr lang="en-US" dirty="0"/>
                    </a:p>
                  </a:txBody>
                  <a:tcPr/>
                </a:tc>
              </a:tr>
            </a:tbl>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 of Nursing Theory</a:t>
            </a:r>
            <a:endParaRPr lang="en-US" b="1" dirty="0">
              <a:latin typeface="Times New Roman" panose="02020603050405020304" pitchFamily="18" charset="0"/>
              <a:cs typeface="Times New Roman" panose="02020603050405020304" pitchFamily="18" charset="0"/>
            </a:endParaRPr>
          </a:p>
        </p:txBody>
      </p:sp>
      <p:pic>
        <p:nvPicPr>
          <p:cNvPr id="2050" name="Picture 2" descr="Nursing theories: 7 of the best nursing theories from popular theorist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38199" y="1690689"/>
            <a:ext cx="9694985" cy="50266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3044"/>
          </a:xfrm>
        </p:spPr>
        <p:txBody>
          <a:bodyPr>
            <a:normAutofit fontScale="90000"/>
          </a:bodyPr>
          <a:lstStyle/>
          <a:p>
            <a:r>
              <a:rPr lang="en-US" sz="4400" b="1" dirty="0">
                <a:effectLst/>
                <a:latin typeface="Times New Roman" panose="02020603050405020304" pitchFamily="18" charset="0"/>
                <a:ea typeface="Yu Mincho" panose="02020400000000000000" pitchFamily="18" charset="-128"/>
                <a:cs typeface="Arial" panose="020B0604020202020204" pitchFamily="34" charset="0"/>
              </a:rPr>
              <a:t>Virginia Henderson’s Independent Theory of Nursing. </a:t>
            </a:r>
            <a:br>
              <a:rPr lang="en-US" sz="4400" dirty="0">
                <a:effectLst/>
                <a:latin typeface="Calibri" panose="020F0502020204030204" pitchFamily="34" charset="0"/>
                <a:ea typeface="Yu Mincho" panose="02020400000000000000" pitchFamily="18" charset="-128"/>
                <a:cs typeface="Arial" panose="020B0604020202020204" pitchFamily="34" charset="0"/>
              </a:rPr>
            </a:br>
            <a:endParaRPr lang="en-US" dirty="0"/>
          </a:p>
        </p:txBody>
      </p:sp>
      <p:sp>
        <p:nvSpPr>
          <p:cNvPr id="3" name="Content Placeholder 2"/>
          <p:cNvSpPr>
            <a:spLocks noGrp="1"/>
          </p:cNvSpPr>
          <p:nvPr>
            <p:ph idx="1"/>
          </p:nvPr>
        </p:nvSpPr>
        <p:spPr>
          <a:xfrm>
            <a:off x="838200" y="1178170"/>
            <a:ext cx="10515600" cy="4998793"/>
          </a:xfrm>
        </p:spPr>
        <p:txBody>
          <a:bodyPr>
            <a:noAutofit/>
          </a:bodyPr>
          <a:lstStyle/>
          <a:p>
            <a:pPr marL="0" marR="0" indent="0">
              <a:lnSpc>
                <a:spcPct val="107000"/>
              </a:lnSpc>
              <a:spcBef>
                <a:spcPts val="0"/>
              </a:spcBef>
              <a:spcAft>
                <a:spcPts val="800"/>
              </a:spcAft>
              <a:buNone/>
              <a:tabLst>
                <a:tab pos="1008380" algn="l"/>
              </a:tabLst>
            </a:pPr>
            <a:r>
              <a:rPr lang="en-US" sz="2400" b="1" dirty="0">
                <a:effectLst/>
                <a:latin typeface="Times New Roman" panose="02020603050405020304" pitchFamily="18" charset="0"/>
                <a:ea typeface="Yu Mincho" panose="02020400000000000000" pitchFamily="18" charset="-128"/>
                <a:cs typeface="Arial" panose="020B0604020202020204" pitchFamily="34" charset="0"/>
              </a:rPr>
              <a:t>Henderson’s Theory </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gn="just">
              <a:lnSpc>
                <a:spcPct val="150000"/>
              </a:lnSpc>
              <a:spcBef>
                <a:spcPts val="0"/>
              </a:spcBef>
              <a:spcAft>
                <a:spcPts val="0"/>
              </a:spcAft>
              <a:buNone/>
              <a:tabLst>
                <a:tab pos="1008380" algn="l"/>
              </a:tabLst>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Henderson considers the biological, psychological, sociological and spiritual components. She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0" marR="0" indent="0" algn="just">
              <a:lnSpc>
                <a:spcPct val="150000"/>
              </a:lnSpc>
              <a:spcBef>
                <a:spcPts val="0"/>
              </a:spcBef>
              <a:spcAft>
                <a:spcPts val="0"/>
              </a:spcAft>
              <a:buNone/>
              <a:tabLst>
                <a:tab pos="1008380" algn="l"/>
              </a:tabLst>
            </a:pPr>
            <a:r>
              <a:rPr lang="en-US" sz="2400" dirty="0">
                <a:effectLst/>
                <a:latin typeface="Times New Roman" panose="02020603050405020304" pitchFamily="18" charset="0"/>
                <a:ea typeface="Times New Roman" panose="02020603050405020304" pitchFamily="18" charset="0"/>
                <a:cs typeface="Arial" panose="020B0604020202020204" pitchFamily="34" charset="0"/>
              </a:rPr>
              <a:t>proposed 14 basic needs for patients. The 14 components of nursing functions are closely </a:t>
            </a:r>
            <a:r>
              <a:rPr lang="en-US" sz="2400" dirty="0" err="1">
                <a:effectLst/>
                <a:latin typeface="Times New Roman" panose="02020603050405020304" pitchFamily="18" charset="0"/>
                <a:ea typeface="Times New Roman" panose="02020603050405020304" pitchFamily="18" charset="0"/>
                <a:cs typeface="Arial" panose="020B0604020202020204" pitchFamily="34" charset="0"/>
              </a:rPr>
              <a:t>parallelof</a:t>
            </a:r>
            <a:r>
              <a:rPr lang="en-US" sz="2400" dirty="0">
                <a:effectLst/>
                <a:latin typeface="Times New Roman" panose="02020603050405020304" pitchFamily="18" charset="0"/>
                <a:ea typeface="Times New Roman" panose="02020603050405020304" pitchFamily="18" charset="0"/>
                <a:cs typeface="Arial" panose="020B0604020202020204" pitchFamily="34" charset="0"/>
              </a:rPr>
              <a:t> Abraham Maslow. The first 7 components are physiological, 8 and 9 relate to safety, 10  relate to love and belonging and 11 and 14 relate to self-actualization. In comparison with Henderson’s 14 basic needs, my patients have the following needs.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24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838199" y="457200"/>
          <a:ext cx="10515600" cy="6187716"/>
        </p:xfrm>
        <a:graphic>
          <a:graphicData uri="http://schemas.openxmlformats.org/drawingml/2006/table">
            <a:tbl>
              <a:tblPr firstRow="1" firstCol="1" bandRow="1">
                <a:tableStyleId>{5940675A-B579-460E-94D1-54222C63F5DA}</a:tableStyleId>
              </a:tblPr>
              <a:tblGrid>
                <a:gridCol w="5257800"/>
                <a:gridCol w="5257800"/>
              </a:tblGrid>
              <a:tr h="726232">
                <a:tc>
                  <a:txBody>
                    <a:bodyPr/>
                    <a:lstStyle/>
                    <a:p>
                      <a:pPr marL="0" marR="0" algn="ctr">
                        <a:lnSpc>
                          <a:spcPct val="107000"/>
                        </a:lnSpc>
                        <a:spcBef>
                          <a:spcPts val="0"/>
                        </a:spcBef>
                        <a:spcAft>
                          <a:spcPts val="0"/>
                        </a:spcAft>
                        <a:tabLst>
                          <a:tab pos="1008380" algn="l"/>
                        </a:tabLst>
                      </a:pPr>
                      <a:r>
                        <a:rPr lang="en-US" sz="2400" dirty="0">
                          <a:effectLst/>
                        </a:rPr>
                        <a:t>14 Components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tc>
                <a:tc>
                  <a:txBody>
                    <a:bodyPr/>
                    <a:lstStyle/>
                    <a:p>
                      <a:pPr marL="0" marR="0" algn="ctr">
                        <a:lnSpc>
                          <a:spcPct val="107000"/>
                        </a:lnSpc>
                        <a:spcBef>
                          <a:spcPts val="0"/>
                        </a:spcBef>
                        <a:spcAft>
                          <a:spcPts val="0"/>
                        </a:spcAft>
                        <a:tabLst>
                          <a:tab pos="1008380" algn="l"/>
                        </a:tabLst>
                      </a:pPr>
                      <a:r>
                        <a:rPr lang="en-US" sz="2400">
                          <a:effectLst/>
                        </a:rPr>
                        <a:t>My Patient’s Condition</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nchor="ctr"/>
                </a:tc>
              </a:tr>
              <a:tr h="625871">
                <a:tc>
                  <a:txBody>
                    <a:bodyPr/>
                    <a:lstStyle/>
                    <a:p>
                      <a:pPr marL="0" marR="0">
                        <a:lnSpc>
                          <a:spcPct val="107000"/>
                        </a:lnSpc>
                        <a:spcBef>
                          <a:spcPts val="0"/>
                        </a:spcBef>
                        <a:spcAft>
                          <a:spcPts val="0"/>
                        </a:spcAft>
                        <a:tabLst>
                          <a:tab pos="1008380" algn="l"/>
                        </a:tabLst>
                      </a:pPr>
                      <a:r>
                        <a:rPr lang="en-US" sz="2400">
                          <a:effectLst/>
                        </a:rPr>
                        <a:t>1. Breathe normally.</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008380" algn="l"/>
                        </a:tabLst>
                      </a:pPr>
                      <a:r>
                        <a:rPr lang="en-US" sz="2400" dirty="0">
                          <a:effectLst/>
                        </a:rPr>
                        <a:t>1. Able to breathe normally</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600780">
                <a:tc>
                  <a:txBody>
                    <a:bodyPr/>
                    <a:lstStyle/>
                    <a:p>
                      <a:pPr marL="0" marR="0">
                        <a:lnSpc>
                          <a:spcPct val="107000"/>
                        </a:lnSpc>
                        <a:spcBef>
                          <a:spcPts val="0"/>
                        </a:spcBef>
                        <a:spcAft>
                          <a:spcPts val="0"/>
                        </a:spcAft>
                        <a:tabLst>
                          <a:tab pos="1008380" algn="l"/>
                        </a:tabLst>
                      </a:pPr>
                      <a:r>
                        <a:rPr lang="en-US" sz="2400">
                          <a:effectLst/>
                        </a:rPr>
                        <a:t>2.Eat &amp; drink adequately</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008380" algn="l"/>
                        </a:tabLst>
                      </a:pPr>
                      <a:r>
                        <a:rPr lang="en-US" sz="2400">
                          <a:effectLst/>
                        </a:rPr>
                        <a:t>2. Adequately.</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500417">
                <a:tc>
                  <a:txBody>
                    <a:bodyPr/>
                    <a:lstStyle/>
                    <a:p>
                      <a:pPr marL="0" marR="0">
                        <a:lnSpc>
                          <a:spcPct val="107000"/>
                        </a:lnSpc>
                        <a:spcBef>
                          <a:spcPts val="0"/>
                        </a:spcBef>
                        <a:spcAft>
                          <a:spcPts val="0"/>
                        </a:spcAft>
                        <a:tabLst>
                          <a:tab pos="1008380" algn="l"/>
                        </a:tabLst>
                      </a:pPr>
                      <a:r>
                        <a:rPr lang="en-US" sz="2400">
                          <a:effectLst/>
                        </a:rPr>
                        <a:t>3. Eliminate body wastes.</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008380" algn="l"/>
                        </a:tabLst>
                      </a:pPr>
                      <a:r>
                        <a:rPr lang="en-US" sz="2400" dirty="0">
                          <a:effectLst/>
                        </a:rPr>
                        <a:t>3. Able to eliminate body waste.</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977138">
                <a:tc>
                  <a:txBody>
                    <a:bodyPr/>
                    <a:lstStyle/>
                    <a:p>
                      <a:pPr marL="0" marR="0">
                        <a:lnSpc>
                          <a:spcPct val="107000"/>
                        </a:lnSpc>
                        <a:spcBef>
                          <a:spcPts val="0"/>
                        </a:spcBef>
                        <a:spcAft>
                          <a:spcPts val="0"/>
                        </a:spcAft>
                        <a:tabLst>
                          <a:tab pos="1008380" algn="l"/>
                        </a:tabLst>
                      </a:pPr>
                      <a:r>
                        <a:rPr lang="en-US" sz="2400">
                          <a:effectLst/>
                        </a:rPr>
                        <a:t>4. Move &amp; maintain desirable posture</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008380" algn="l"/>
                        </a:tabLst>
                      </a:pPr>
                      <a:r>
                        <a:rPr lang="en-US" sz="2400" dirty="0">
                          <a:effectLst/>
                        </a:rPr>
                        <a:t>4. Able to move &amp; maintain desirable posture and position.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625871">
                <a:tc>
                  <a:txBody>
                    <a:bodyPr/>
                    <a:lstStyle/>
                    <a:p>
                      <a:pPr marL="0" marR="0">
                        <a:lnSpc>
                          <a:spcPct val="107000"/>
                        </a:lnSpc>
                        <a:spcBef>
                          <a:spcPts val="0"/>
                        </a:spcBef>
                        <a:spcAft>
                          <a:spcPts val="0"/>
                        </a:spcAft>
                        <a:tabLst>
                          <a:tab pos="1008380" algn="l"/>
                        </a:tabLst>
                      </a:pPr>
                      <a:r>
                        <a:rPr lang="en-US" sz="2400">
                          <a:effectLst/>
                        </a:rPr>
                        <a:t>5.Sleep &amp; rest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008380" algn="l"/>
                        </a:tabLst>
                      </a:pPr>
                      <a:r>
                        <a:rPr lang="en-US" sz="2400">
                          <a:effectLst/>
                        </a:rPr>
                        <a:t>5. not able to sleep due to pain.</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613325">
                <a:tc>
                  <a:txBody>
                    <a:bodyPr/>
                    <a:lstStyle/>
                    <a:p>
                      <a:pPr marL="0" marR="0">
                        <a:lnSpc>
                          <a:spcPct val="107000"/>
                        </a:lnSpc>
                        <a:spcBef>
                          <a:spcPts val="0"/>
                        </a:spcBef>
                        <a:spcAft>
                          <a:spcPts val="0"/>
                        </a:spcAft>
                        <a:tabLst>
                          <a:tab pos="1008380" algn="l"/>
                        </a:tabLst>
                      </a:pPr>
                      <a:r>
                        <a:rPr lang="en-US" sz="2400">
                          <a:effectLst/>
                        </a:rPr>
                        <a:t>6. Select suitable clothes, dress &amp; undress.</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008380" algn="l"/>
                        </a:tabLst>
                      </a:pPr>
                      <a:r>
                        <a:rPr lang="en-US" sz="2400">
                          <a:effectLst/>
                        </a:rPr>
                        <a:t>6. Able to select suitable clothes.</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1366041">
                <a:tc>
                  <a:txBody>
                    <a:bodyPr/>
                    <a:lstStyle/>
                    <a:p>
                      <a:pPr marL="0" marR="0">
                        <a:lnSpc>
                          <a:spcPct val="107000"/>
                        </a:lnSpc>
                        <a:spcBef>
                          <a:spcPts val="0"/>
                        </a:spcBef>
                        <a:spcAft>
                          <a:spcPts val="0"/>
                        </a:spcAft>
                        <a:tabLst>
                          <a:tab pos="1008380" algn="l"/>
                        </a:tabLst>
                      </a:pPr>
                      <a:r>
                        <a:rPr lang="en-US" sz="2400">
                          <a:effectLst/>
                        </a:rPr>
                        <a:t>7. Maintain body temperature within the normal range by adjusting clothing &amp; modifying the environment.</a:t>
                      </a:r>
                      <a:endParaRPr lang="en-US" sz="24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7000"/>
                        </a:lnSpc>
                        <a:spcBef>
                          <a:spcPts val="0"/>
                        </a:spcBef>
                        <a:spcAft>
                          <a:spcPts val="0"/>
                        </a:spcAft>
                        <a:tabLst>
                          <a:tab pos="1008380" algn="l"/>
                        </a:tabLst>
                      </a:pPr>
                      <a:r>
                        <a:rPr lang="en-US" sz="2400" dirty="0">
                          <a:effectLst/>
                        </a:rPr>
                        <a:t>7. He had a fever on the fourth day(102.3 degree Fahrenheit)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sp>
        <p:nvSpPr>
          <p:cNvPr id="5" name="Rectangle 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019" y="1638348"/>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General Objective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2759689"/>
            <a:ext cx="10515600" cy="2815202"/>
          </a:xfrm>
        </p:spPr>
        <p:txBody>
          <a:bodyPr>
            <a:normAutofit/>
          </a:bodyPr>
          <a:lstStyle/>
          <a:p>
            <a:pPr algn="just">
              <a:lnSpc>
                <a:spcPct val="150000"/>
              </a:lnSpc>
            </a:pPr>
            <a:r>
              <a:rPr lang="en-US" sz="2400" dirty="0">
                <a:effectLst/>
                <a:latin typeface="Times New Roman" panose="02020603050405020304" pitchFamily="18" charset="0"/>
                <a:ea typeface="Yu Mincho" panose="02020400000000000000" pitchFamily="18" charset="-128"/>
                <a:cs typeface="Arial" panose="020B0604020202020204" pitchFamily="34" charset="0"/>
              </a:rPr>
              <a:t>To provide holistic care to patient through nursing process using appropriate nursing theories</a:t>
            </a:r>
            <a:r>
              <a:rPr lang="en-US" sz="2400" dirty="0">
                <a:latin typeface="Times New Roman" panose="02020603050405020304" pitchFamily="18" charset="0"/>
                <a:ea typeface="Yu Mincho" panose="02020400000000000000" pitchFamily="18" charset="-128"/>
                <a:cs typeface="Arial" panose="020B0604020202020204" pitchFamily="34" charset="0"/>
              </a:rPr>
              <a: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p:txBody>
      </p:sp>
      <p:sp>
        <p:nvSpPr>
          <p:cNvPr id="5" name="TextBox 4"/>
          <p:cNvSpPr txBox="1"/>
          <p:nvPr/>
        </p:nvSpPr>
        <p:spPr>
          <a:xfrm>
            <a:off x="838200" y="699155"/>
            <a:ext cx="6096000"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Objectives</a:t>
            </a:r>
            <a:endParaRPr lang="en-US" sz="4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79231" y="0"/>
          <a:ext cx="10656278" cy="6759023"/>
        </p:xfrm>
        <a:graphic>
          <a:graphicData uri="http://schemas.openxmlformats.org/drawingml/2006/table">
            <a:tbl>
              <a:tblPr firstRow="1" firstCol="1" bandRow="1"/>
              <a:tblGrid>
                <a:gridCol w="5328139"/>
                <a:gridCol w="5328139"/>
              </a:tblGrid>
              <a:tr h="792931">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8. Keep the body clean &amp; well groomed &amp; protect the integument.</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8. Adequately.</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92931">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9. Avoid danger in the environment &amp; avoid injuring others.</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9. Can avoid danger in the environment</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181867">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10. Communicate with others in expressing emotions, needs, fears or opinions.</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10. Adequately.</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92931">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11. Worship according to one’s faith.</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11. Worships god according to Hindu religion &amp; have faith in it.</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92931">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12.Work in such a way that there is a sense of accomplishment</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tabLst>
                          <a:tab pos="1008380" algn="l"/>
                        </a:tabLst>
                      </a:pPr>
                      <a:r>
                        <a:rPr lang="en-US" sz="2400" b="0" i="0" u="none" strike="noStrike" dirty="0">
                          <a:effectLst/>
                          <a:latin typeface="Times New Roman" panose="02020603050405020304" pitchFamily="18" charset="0"/>
                          <a:ea typeface="Yu Mincho" panose="02020400000000000000" pitchFamily="18" charset="-128"/>
                          <a:cs typeface="Arial" panose="020B0604020202020204" pitchFamily="34" charset="0"/>
                        </a:rPr>
                        <a:t>12. He accomplished his work in the normal time limit.</a:t>
                      </a:r>
                      <a:endParaRPr lang="en-US" sz="2400" b="0" i="0" u="none" strike="noStrike" dirty="0">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792931">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13. Playing or participating in various forms of recreation</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tabLst>
                          <a:tab pos="1008380" algn="l"/>
                        </a:tabLst>
                      </a:pPr>
                      <a:r>
                        <a:rPr lang="en-US" sz="2400" b="0" i="0" u="none" strike="noStrike" dirty="0">
                          <a:effectLst/>
                          <a:latin typeface="Times New Roman" panose="02020603050405020304" pitchFamily="18" charset="0"/>
                          <a:ea typeface="Yu Mincho" panose="02020400000000000000" pitchFamily="18" charset="-128"/>
                          <a:cs typeface="Arial" panose="020B0604020202020204" pitchFamily="34" charset="0"/>
                        </a:rPr>
                        <a:t>13. Not fulfilled due to disease conditions.</a:t>
                      </a:r>
                      <a:endParaRPr lang="en-US" sz="2400" b="0" i="0" u="none" strike="noStrike" dirty="0">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r h="1570803">
                <a:tc>
                  <a:txBody>
                    <a:bodyPr/>
                    <a:lstStyle/>
                    <a:p>
                      <a:pPr marL="0" marR="0" algn="l" fontAlgn="t">
                        <a:lnSpc>
                          <a:spcPct val="107000"/>
                        </a:lnSpc>
                        <a:tabLst>
                          <a:tab pos="1008380" algn="l"/>
                        </a:tabLst>
                      </a:pPr>
                      <a:r>
                        <a:rPr lang="en-US" sz="2400" b="0" i="0" u="none" strike="noStrike">
                          <a:effectLst/>
                          <a:latin typeface="Times New Roman" panose="02020603050405020304" pitchFamily="18" charset="0"/>
                          <a:ea typeface="Yu Mincho" panose="02020400000000000000" pitchFamily="18" charset="-128"/>
                          <a:cs typeface="Arial" panose="020B0604020202020204" pitchFamily="34" charset="0"/>
                        </a:rPr>
                        <a:t>14. Learn, discover or satisfy the curiosity that led to normal development of health &amp; use of available health facilities.</a:t>
                      </a:r>
                      <a:endParaRPr lang="en-US" sz="2400" b="0" i="0" u="none" strike="noStrike">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fontAlgn="t">
                        <a:lnSpc>
                          <a:spcPct val="107000"/>
                        </a:lnSpc>
                        <a:tabLst>
                          <a:tab pos="1008380" algn="l"/>
                        </a:tabLst>
                      </a:pPr>
                      <a:r>
                        <a:rPr lang="en-US" sz="2400" b="0" i="0" u="none" strike="noStrike" dirty="0">
                          <a:effectLst/>
                          <a:latin typeface="Times New Roman" panose="02020603050405020304" pitchFamily="18" charset="0"/>
                          <a:ea typeface="Yu Mincho" panose="02020400000000000000" pitchFamily="18" charset="-128"/>
                          <a:cs typeface="Arial" panose="020B0604020202020204" pitchFamily="34" charset="0"/>
                        </a:rPr>
                        <a:t>14. Cannot satisfy curiosity due to lack of knowledge.</a:t>
                      </a:r>
                      <a:endParaRPr lang="en-US" sz="2400" b="0" i="0" u="none" strike="noStrike" dirty="0">
                        <a:effectLst/>
                        <a:latin typeface="Arial" panose="020B0604020202020204" pitchFamily="34" charset="0"/>
                      </a:endParaRPr>
                    </a:p>
                  </a:txBody>
                  <a:tcPr marL="109094" marR="109094" marT="15152"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Nursing Diagnosis</a:t>
            </a:r>
            <a:endParaRPr lang="en-US" b="1" dirty="0"/>
          </a:p>
        </p:txBody>
      </p:sp>
      <p:sp>
        <p:nvSpPr>
          <p:cNvPr id="3" name="Content Placeholder 2"/>
          <p:cNvSpPr>
            <a:spLocks noGrp="1"/>
          </p:cNvSpPr>
          <p:nvPr>
            <p:ph idx="1"/>
          </p:nvPr>
        </p:nvSpPr>
        <p:spPr>
          <a:xfrm>
            <a:off x="838200" y="1512277"/>
            <a:ext cx="10515600" cy="4149969"/>
          </a:xfrm>
        </p:spPr>
        <p:txBody>
          <a:bodyPr>
            <a:noAutofit/>
          </a:bodyPr>
          <a:lstStyle/>
          <a:p>
            <a:pPr marL="342900" marR="0" lvl="0" indent="-342900" algn="just">
              <a:lnSpc>
                <a:spcPct val="150000"/>
              </a:lnSpc>
              <a:spcBef>
                <a:spcPts val="500"/>
              </a:spcBef>
              <a:spcAft>
                <a:spcPts val="0"/>
              </a:spcAft>
              <a:buFont typeface="Symbol" panose="05050102010706020507" pitchFamily="2" charset="2"/>
              <a:buChar char=""/>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Actual Nursing diagnosis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Acute pain related to presence of gall bladder polyps causing inflammation or obstruction as evidenced by guarding positioning and patient reports of dull, aching right upper quadrant pain.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Altered body temperature related to inflammatory response following surgery as evidenced by body temperature above the normal range i.e. 102.3 degree Fahrenheit.</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Impaired physical mobility related to postoperative pain, surgical incision as evidenced by difficulty in moving, reluctance to change position etc.</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Autofit/>
          </a:bodyPr>
          <a:lstStyle/>
          <a:p>
            <a:pPr marL="0" marR="0" lvl="0" indent="0" algn="just">
              <a:lnSpc>
                <a:spcPct val="150000"/>
              </a:lnSpc>
              <a:spcBef>
                <a:spcPts val="500"/>
              </a:spcBef>
              <a:spcAft>
                <a:spcPts val="0"/>
              </a:spcAft>
              <a:buSzPts val="1600"/>
              <a:buNone/>
            </a:pPr>
            <a:r>
              <a:rPr lang="en-US" sz="2400" b="1" dirty="0">
                <a:solidFill>
                  <a:srgbClr val="000000"/>
                </a:solidFill>
                <a:latin typeface="Times New Roman" panose="02020603050405020304" pitchFamily="18" charset="0"/>
                <a:ea typeface="Yu Mincho" panose="02020400000000000000" pitchFamily="18" charset="-128"/>
                <a:cs typeface="Arial" panose="020B0604020202020204" pitchFamily="34" charset="0"/>
              </a:rPr>
              <a:t>- </a:t>
            </a: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Ineffective therapeutic regimen management related to lack of knowledge on post operative and home care management as evidenced by self verbalization by patient and anxiousness.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lvl="0" indent="0" algn="just">
              <a:lnSpc>
                <a:spcPct val="150000"/>
              </a:lnSpc>
              <a:spcBef>
                <a:spcPts val="500"/>
              </a:spcBef>
              <a:spcAft>
                <a:spcPts val="0"/>
              </a:spcAft>
              <a:buSzPts val="1600"/>
              <a:buNone/>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 Disturbed sleep pattern related to noisy environment as evidence by patient verbalization in difficulty sleep.</a:t>
            </a:r>
            <a:endParaRPr lang="en-US" sz="2400" b="1"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endParaRPr lang="en-US" sz="2400" b="1" dirty="0">
              <a:solidFill>
                <a:srgbClr val="000000"/>
              </a:solidFill>
              <a:latin typeface="Times New Roman" panose="02020603050405020304" pitchFamily="18" charset="0"/>
              <a:ea typeface="Times New Roman" panose="02020603050405020304" pitchFamily="18" charset="0"/>
              <a:cs typeface="Arial" panose="020B0604020202020204" pitchFamily="34" charset="0"/>
            </a:endParaRPr>
          </a:p>
          <a:p>
            <a:pPr marL="0" marR="0" lvl="0" indent="0" algn="just">
              <a:lnSpc>
                <a:spcPct val="150000"/>
              </a:lnSpc>
              <a:spcBef>
                <a:spcPts val="500"/>
              </a:spcBef>
              <a:spcAft>
                <a:spcPts val="0"/>
              </a:spcAft>
              <a:buNone/>
            </a:pPr>
            <a:r>
              <a:rPr lang="en-US" sz="24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Potential Nursing diagnosis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500"/>
              </a:spcBef>
              <a:spcAft>
                <a:spcPts val="0"/>
              </a:spcAft>
              <a:buSzPts val="1600"/>
              <a:buFont typeface="Times New Roman" panose="02020603050405020304" pitchFamily="18" charset="0"/>
              <a:buChar char="-"/>
            </a:pPr>
            <a:r>
              <a:rPr lang="en-US" sz="2400" dirty="0">
                <a:solidFill>
                  <a:srgbClr val="000000"/>
                </a:solidFill>
                <a:effectLst/>
                <a:latin typeface="Times New Roman" panose="02020603050405020304" pitchFamily="18" charset="0"/>
                <a:ea typeface="Yu Mincho" panose="02020400000000000000" pitchFamily="18" charset="-128"/>
                <a:cs typeface="Arial" panose="020B0604020202020204" pitchFamily="34" charset="0"/>
              </a:rPr>
              <a:t>Risk for infection related to dust from locker, prolonged hospitalization.</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1371600" marR="0" indent="0" algn="just">
              <a:lnSpc>
                <a:spcPct val="150000"/>
              </a:lnSpc>
              <a:spcBef>
                <a:spcPts val="50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endParaRPr lang="en-US" sz="24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Daily Progress Note</a:t>
            </a:r>
            <a:endParaRPr lang="en-US" dirty="0"/>
          </a:p>
        </p:txBody>
      </p:sp>
      <p:graphicFrame>
        <p:nvGraphicFramePr>
          <p:cNvPr id="7" name="Table 7"/>
          <p:cNvGraphicFramePr>
            <a:graphicFrameLocks noGrp="1"/>
          </p:cNvGraphicFramePr>
          <p:nvPr>
            <p:ph idx="1"/>
          </p:nvPr>
        </p:nvGraphicFramePr>
        <p:xfrm>
          <a:off x="838200" y="1389185"/>
          <a:ext cx="10515597" cy="5377480"/>
        </p:xfrm>
        <a:graphic>
          <a:graphicData uri="http://schemas.openxmlformats.org/drawingml/2006/table">
            <a:tbl>
              <a:tblPr firstRow="1" bandRow="1">
                <a:tableStyleId>{5940675A-B579-460E-94D1-54222C63F5DA}</a:tableStyleId>
              </a:tblPr>
              <a:tblGrid>
                <a:gridCol w="3505199"/>
                <a:gridCol w="3505199"/>
                <a:gridCol w="3505199"/>
              </a:tblGrid>
              <a:tr h="390273">
                <a:tc>
                  <a:txBody>
                    <a:bodyPr/>
                    <a:lstStyle/>
                    <a:p>
                      <a:r>
                        <a:rPr lang="en-US" sz="2400" dirty="0"/>
                        <a:t>Date </a:t>
                      </a:r>
                      <a:endParaRPr lang="en-US" sz="2400" dirty="0"/>
                    </a:p>
                  </a:txBody>
                  <a:tcPr/>
                </a:tc>
                <a:tc>
                  <a:txBody>
                    <a:bodyPr/>
                    <a:lstStyle/>
                    <a:p>
                      <a:r>
                        <a:rPr lang="en-US" sz="2400" dirty="0"/>
                        <a:t>Vital signs </a:t>
                      </a:r>
                      <a:endParaRPr lang="en-US" sz="2400" dirty="0"/>
                    </a:p>
                  </a:txBody>
                  <a:tcPr/>
                </a:tc>
                <a:tc>
                  <a:txBody>
                    <a:bodyPr/>
                    <a:lstStyle/>
                    <a:p>
                      <a:r>
                        <a:rPr lang="en-US" sz="2400" dirty="0"/>
                        <a:t>Nursing report</a:t>
                      </a:r>
                      <a:endParaRPr lang="en-US" sz="2400" dirty="0"/>
                    </a:p>
                  </a:txBody>
                  <a:tcPr/>
                </a:tc>
              </a:tr>
              <a:tr h="4920280">
                <a:tc>
                  <a:txBody>
                    <a:bodyPr/>
                    <a:lstStyle/>
                    <a:p>
                      <a:pPr marL="0" marR="0">
                        <a:lnSpc>
                          <a:spcPct val="107000"/>
                        </a:lnSpc>
                        <a:spcBef>
                          <a:spcPts val="0"/>
                        </a:spcBef>
                        <a:spcAft>
                          <a:spcPts val="0"/>
                        </a:spcAft>
                        <a:tabLst>
                          <a:tab pos="2035810" algn="l"/>
                        </a:tabLst>
                      </a:pPr>
                      <a:r>
                        <a:rPr lang="en-US" sz="2000" dirty="0">
                          <a:solidFill>
                            <a:srgbClr val="000000"/>
                          </a:solidFill>
                          <a:effectLst/>
                        </a:rPr>
                        <a:t>2081/04/27</a:t>
                      </a:r>
                      <a:endParaRPr lang="en-US" sz="20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0" marR="0">
                        <a:lnSpc>
                          <a:spcPct val="107000"/>
                        </a:lnSpc>
                        <a:spcBef>
                          <a:spcPts val="0"/>
                        </a:spcBef>
                        <a:spcAft>
                          <a:spcPts val="0"/>
                        </a:spcAft>
                      </a:pPr>
                      <a:r>
                        <a:rPr lang="en-US" sz="2000" dirty="0">
                          <a:solidFill>
                            <a:srgbClr val="000000"/>
                          </a:solidFill>
                          <a:effectLst/>
                        </a:rPr>
                        <a:t>T: 98</a:t>
                      </a:r>
                      <a:r>
                        <a:rPr lang="en-US" sz="2000" baseline="30000" dirty="0">
                          <a:solidFill>
                            <a:srgbClr val="000000"/>
                          </a:solidFill>
                          <a:effectLst/>
                        </a:rPr>
                        <a:t>o</a:t>
                      </a:r>
                      <a:r>
                        <a:rPr lang="en-US" sz="2000" dirty="0">
                          <a:solidFill>
                            <a:srgbClr val="000000"/>
                          </a:solidFill>
                          <a:effectLst/>
                        </a:rPr>
                        <a:t>F</a:t>
                      </a:r>
                      <a:endParaRPr lang="en-US" sz="2000" dirty="0">
                        <a:effectLst/>
                      </a:endParaRPr>
                    </a:p>
                    <a:p>
                      <a:pPr marL="0" marR="0">
                        <a:lnSpc>
                          <a:spcPct val="107000"/>
                        </a:lnSpc>
                        <a:spcBef>
                          <a:spcPts val="0"/>
                        </a:spcBef>
                        <a:spcAft>
                          <a:spcPts val="0"/>
                        </a:spcAft>
                      </a:pPr>
                      <a:r>
                        <a:rPr lang="en-US" sz="2000" dirty="0">
                          <a:solidFill>
                            <a:srgbClr val="000000"/>
                          </a:solidFill>
                          <a:effectLst/>
                        </a:rPr>
                        <a:t>P: 90b/m</a:t>
                      </a:r>
                      <a:endParaRPr lang="en-US" sz="2000" dirty="0">
                        <a:effectLst/>
                      </a:endParaRPr>
                    </a:p>
                    <a:p>
                      <a:pPr marL="0" marR="0">
                        <a:lnSpc>
                          <a:spcPct val="107000"/>
                        </a:lnSpc>
                        <a:spcBef>
                          <a:spcPts val="0"/>
                        </a:spcBef>
                        <a:spcAft>
                          <a:spcPts val="0"/>
                        </a:spcAft>
                      </a:pPr>
                      <a:r>
                        <a:rPr lang="en-US" sz="2000" dirty="0">
                          <a:solidFill>
                            <a:srgbClr val="000000"/>
                          </a:solidFill>
                          <a:effectLst/>
                        </a:rPr>
                        <a:t>R: 26b/m</a:t>
                      </a:r>
                      <a:endParaRPr lang="en-US" sz="2000" dirty="0">
                        <a:effectLst/>
                      </a:endParaRPr>
                    </a:p>
                    <a:p>
                      <a:pPr marL="0" marR="0">
                        <a:lnSpc>
                          <a:spcPct val="107000"/>
                        </a:lnSpc>
                        <a:spcBef>
                          <a:spcPts val="0"/>
                        </a:spcBef>
                        <a:spcAft>
                          <a:spcPts val="0"/>
                        </a:spcAft>
                      </a:pPr>
                      <a:r>
                        <a:rPr lang="en-US" sz="2000" dirty="0">
                          <a:solidFill>
                            <a:srgbClr val="000000"/>
                          </a:solidFill>
                          <a:effectLst/>
                        </a:rPr>
                        <a:t>BP: 130/80</a:t>
                      </a:r>
                      <a:endParaRPr lang="en-US" sz="2000" dirty="0">
                        <a:effectLst/>
                      </a:endParaRPr>
                    </a:p>
                    <a:p>
                      <a:pPr marL="0" marR="0">
                        <a:lnSpc>
                          <a:spcPct val="107000"/>
                        </a:lnSpc>
                        <a:spcBef>
                          <a:spcPts val="0"/>
                        </a:spcBef>
                        <a:spcAft>
                          <a:spcPts val="0"/>
                        </a:spcAft>
                      </a:pPr>
                      <a:r>
                        <a:rPr lang="en-US" sz="2000" dirty="0">
                          <a:solidFill>
                            <a:srgbClr val="000000"/>
                          </a:solidFill>
                          <a:effectLst/>
                        </a:rPr>
                        <a:t>SpO</a:t>
                      </a:r>
                      <a:r>
                        <a:rPr lang="en-US" sz="2000" baseline="-25000" dirty="0">
                          <a:solidFill>
                            <a:srgbClr val="000000"/>
                          </a:solidFill>
                          <a:effectLst/>
                        </a:rPr>
                        <a:t>2</a:t>
                      </a:r>
                      <a:r>
                        <a:rPr lang="en-US" sz="2000" dirty="0">
                          <a:solidFill>
                            <a:srgbClr val="000000"/>
                          </a:solidFill>
                          <a:effectLst/>
                        </a:rPr>
                        <a:t>: 91% in RA</a:t>
                      </a:r>
                      <a:endParaRPr lang="en-US" sz="20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0" marR="0" algn="just">
                        <a:lnSpc>
                          <a:spcPct val="107000"/>
                        </a:lnSpc>
                        <a:spcBef>
                          <a:spcPts val="0"/>
                        </a:spcBef>
                        <a:spcAft>
                          <a:spcPts val="0"/>
                        </a:spcAft>
                      </a:pPr>
                      <a:r>
                        <a:rPr lang="en-US" sz="2000" dirty="0">
                          <a:solidFill>
                            <a:srgbClr val="000000"/>
                          </a:solidFill>
                          <a:effectLst/>
                        </a:rPr>
                        <a:t>Admission note:</a:t>
                      </a:r>
                      <a:endParaRPr lang="en-US" sz="2000" dirty="0">
                        <a:effectLst/>
                      </a:endParaRPr>
                    </a:p>
                    <a:p>
                      <a:pPr marL="285750" marR="0" indent="-285750" algn="just">
                        <a:lnSpc>
                          <a:spcPct val="107000"/>
                        </a:lnSpc>
                        <a:spcBef>
                          <a:spcPts val="0"/>
                        </a:spcBef>
                        <a:spcAft>
                          <a:spcPts val="0"/>
                        </a:spcAft>
                        <a:buFontTx/>
                        <a:buChar char="-"/>
                      </a:pPr>
                      <a:r>
                        <a:rPr lang="en-US" sz="2000" dirty="0">
                          <a:solidFill>
                            <a:srgbClr val="000000"/>
                          </a:solidFill>
                          <a:effectLst/>
                        </a:rPr>
                        <a:t>A 75-year male with diagnosis of gall bladder polyp was received from OPD at 10:00 Am on foot.</a:t>
                      </a:r>
                      <a:endParaRPr lang="en-US" sz="2000" dirty="0">
                        <a:solidFill>
                          <a:srgbClr val="000000"/>
                        </a:solidFill>
                        <a:effectLst/>
                      </a:endParaRPr>
                    </a:p>
                    <a:p>
                      <a:pPr marL="285750" marR="0" indent="-285750" algn="just">
                        <a:lnSpc>
                          <a:spcPct val="107000"/>
                        </a:lnSpc>
                        <a:spcBef>
                          <a:spcPts val="0"/>
                        </a:spcBef>
                        <a:spcAft>
                          <a:spcPts val="0"/>
                        </a:spcAft>
                        <a:buFontTx/>
                        <a:buChar char="-"/>
                      </a:pPr>
                      <a:r>
                        <a:rPr lang="en-US" sz="2000" dirty="0">
                          <a:solidFill>
                            <a:srgbClr val="000000"/>
                          </a:solidFill>
                          <a:effectLst/>
                        </a:rPr>
                        <a:t> Cannulization was done on left hand. </a:t>
                      </a:r>
                      <a:endParaRPr lang="en-US" sz="2000" dirty="0">
                        <a:solidFill>
                          <a:srgbClr val="000000"/>
                        </a:solidFill>
                        <a:effectLst/>
                      </a:endParaRPr>
                    </a:p>
                    <a:p>
                      <a:pPr marL="0" marR="0" algn="just">
                        <a:lnSpc>
                          <a:spcPct val="107000"/>
                        </a:lnSpc>
                        <a:spcBef>
                          <a:spcPts val="0"/>
                        </a:spcBef>
                        <a:spcAft>
                          <a:spcPts val="0"/>
                        </a:spcAft>
                      </a:pPr>
                      <a:r>
                        <a:rPr lang="en-US" sz="2000" dirty="0">
                          <a:solidFill>
                            <a:srgbClr val="000000"/>
                          </a:solidFill>
                          <a:effectLst/>
                        </a:rPr>
                        <a:t>-  Patient complaint of abdominal pain which aggravated after meal. For management of this pain patient position was maintained and deep breathing and coughing exercise was taught.</a:t>
                      </a:r>
                      <a:endParaRPr lang="en-US" sz="20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4"/>
          <p:cNvGraphicFramePr>
            <a:graphicFrameLocks noGrp="1"/>
          </p:cNvGraphicFramePr>
          <p:nvPr>
            <p:ph idx="1"/>
          </p:nvPr>
        </p:nvGraphicFramePr>
        <p:xfrm>
          <a:off x="838200" y="826477"/>
          <a:ext cx="10515597" cy="6031523"/>
        </p:xfrm>
        <a:graphic>
          <a:graphicData uri="http://schemas.openxmlformats.org/drawingml/2006/table">
            <a:tbl>
              <a:tblPr firstRow="1" bandRow="1">
                <a:tableStyleId>{5940675A-B579-460E-94D1-54222C63F5DA}</a:tableStyleId>
              </a:tblPr>
              <a:tblGrid>
                <a:gridCol w="3505199"/>
                <a:gridCol w="3505199"/>
                <a:gridCol w="3505199"/>
              </a:tblGrid>
              <a:tr h="487134">
                <a:tc>
                  <a:txBody>
                    <a:bodyPr/>
                    <a:lstStyle/>
                    <a:p>
                      <a:r>
                        <a:rPr lang="en-US" sz="2400" dirty="0"/>
                        <a:t>Date </a:t>
                      </a:r>
                      <a:endParaRPr lang="en-US" sz="2400" dirty="0"/>
                    </a:p>
                  </a:txBody>
                  <a:tcPr/>
                </a:tc>
                <a:tc>
                  <a:txBody>
                    <a:bodyPr/>
                    <a:lstStyle/>
                    <a:p>
                      <a:r>
                        <a:rPr lang="en-US" sz="2400" dirty="0"/>
                        <a:t>Vital signs</a:t>
                      </a:r>
                      <a:endParaRPr lang="en-US" sz="2400" dirty="0"/>
                    </a:p>
                  </a:txBody>
                  <a:tcPr/>
                </a:tc>
                <a:tc>
                  <a:txBody>
                    <a:bodyPr/>
                    <a:lstStyle/>
                    <a:p>
                      <a:r>
                        <a:rPr lang="en-US" sz="2400" dirty="0"/>
                        <a:t>Nursing report</a:t>
                      </a:r>
                      <a:endParaRPr lang="en-US" sz="2400" dirty="0"/>
                    </a:p>
                  </a:txBody>
                  <a:tcPr/>
                </a:tc>
              </a:tr>
              <a:tr h="5544389">
                <a:tc>
                  <a:txBody>
                    <a:bodyPr/>
                    <a:lstStyle/>
                    <a:p>
                      <a:pPr marL="0" marR="0">
                        <a:lnSpc>
                          <a:spcPct val="107000"/>
                        </a:lnSpc>
                        <a:spcBef>
                          <a:spcPts val="0"/>
                        </a:spcBef>
                        <a:spcAft>
                          <a:spcPts val="0"/>
                        </a:spcAft>
                        <a:tabLst>
                          <a:tab pos="2035810" algn="l"/>
                        </a:tabLst>
                      </a:pPr>
                      <a:r>
                        <a:rPr lang="en-US" sz="2000" dirty="0">
                          <a:solidFill>
                            <a:srgbClr val="000000"/>
                          </a:solidFill>
                          <a:effectLst/>
                        </a:rPr>
                        <a:t>2081/04/28</a:t>
                      </a:r>
                      <a:endParaRPr lang="en-US" sz="20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0" marR="0">
                        <a:lnSpc>
                          <a:spcPct val="107000"/>
                        </a:lnSpc>
                        <a:spcBef>
                          <a:spcPts val="0"/>
                        </a:spcBef>
                        <a:spcAft>
                          <a:spcPts val="0"/>
                        </a:spcAft>
                      </a:pPr>
                      <a:r>
                        <a:rPr lang="en-US" sz="2000">
                          <a:solidFill>
                            <a:srgbClr val="000000"/>
                          </a:solidFill>
                          <a:effectLst/>
                        </a:rPr>
                        <a:t>T: 97</a:t>
                      </a:r>
                      <a:r>
                        <a:rPr lang="en-US" sz="2000" baseline="30000">
                          <a:solidFill>
                            <a:srgbClr val="000000"/>
                          </a:solidFill>
                          <a:effectLst/>
                        </a:rPr>
                        <a:t>o</a:t>
                      </a:r>
                      <a:r>
                        <a:rPr lang="en-US" sz="2000">
                          <a:solidFill>
                            <a:srgbClr val="000000"/>
                          </a:solidFill>
                          <a:effectLst/>
                        </a:rPr>
                        <a:t>F</a:t>
                      </a:r>
                      <a:endParaRPr lang="en-US" sz="2000">
                        <a:effectLst/>
                      </a:endParaRPr>
                    </a:p>
                    <a:p>
                      <a:pPr marL="0" marR="0">
                        <a:lnSpc>
                          <a:spcPct val="107000"/>
                        </a:lnSpc>
                        <a:spcBef>
                          <a:spcPts val="0"/>
                        </a:spcBef>
                        <a:spcAft>
                          <a:spcPts val="0"/>
                        </a:spcAft>
                      </a:pPr>
                      <a:r>
                        <a:rPr lang="en-US" sz="2000">
                          <a:solidFill>
                            <a:srgbClr val="000000"/>
                          </a:solidFill>
                          <a:effectLst/>
                        </a:rPr>
                        <a:t>P: 90b/m</a:t>
                      </a:r>
                      <a:endParaRPr lang="en-US" sz="2000">
                        <a:effectLst/>
                      </a:endParaRPr>
                    </a:p>
                    <a:p>
                      <a:pPr marL="0" marR="0">
                        <a:lnSpc>
                          <a:spcPct val="107000"/>
                        </a:lnSpc>
                        <a:spcBef>
                          <a:spcPts val="0"/>
                        </a:spcBef>
                        <a:spcAft>
                          <a:spcPts val="0"/>
                        </a:spcAft>
                      </a:pPr>
                      <a:r>
                        <a:rPr lang="en-US" sz="2000">
                          <a:solidFill>
                            <a:srgbClr val="000000"/>
                          </a:solidFill>
                          <a:effectLst/>
                        </a:rPr>
                        <a:t>R: 22b/m</a:t>
                      </a:r>
                      <a:endParaRPr lang="en-US" sz="2000">
                        <a:effectLst/>
                      </a:endParaRPr>
                    </a:p>
                    <a:p>
                      <a:pPr marL="0" marR="0">
                        <a:lnSpc>
                          <a:spcPct val="107000"/>
                        </a:lnSpc>
                        <a:spcBef>
                          <a:spcPts val="0"/>
                        </a:spcBef>
                        <a:spcAft>
                          <a:spcPts val="0"/>
                        </a:spcAft>
                      </a:pPr>
                      <a:r>
                        <a:rPr lang="en-US" sz="2000">
                          <a:solidFill>
                            <a:srgbClr val="000000"/>
                          </a:solidFill>
                          <a:effectLst/>
                        </a:rPr>
                        <a:t>BP: 140/80 </a:t>
                      </a:r>
                      <a:endParaRPr lang="en-US" sz="2000">
                        <a:effectLst/>
                      </a:endParaRPr>
                    </a:p>
                    <a:p>
                      <a:pPr marL="0" marR="0">
                        <a:lnSpc>
                          <a:spcPct val="107000"/>
                        </a:lnSpc>
                        <a:spcBef>
                          <a:spcPts val="0"/>
                        </a:spcBef>
                        <a:spcAft>
                          <a:spcPts val="0"/>
                        </a:spcAft>
                      </a:pPr>
                      <a:r>
                        <a:rPr lang="en-US" sz="2000">
                          <a:solidFill>
                            <a:srgbClr val="000000"/>
                          </a:solidFill>
                          <a:effectLst/>
                        </a:rPr>
                        <a:t>SpO</a:t>
                      </a:r>
                      <a:r>
                        <a:rPr lang="en-US" sz="2000" baseline="-25000">
                          <a:solidFill>
                            <a:srgbClr val="000000"/>
                          </a:solidFill>
                          <a:effectLst/>
                        </a:rPr>
                        <a:t>2</a:t>
                      </a:r>
                      <a:r>
                        <a:rPr lang="en-US" sz="2000">
                          <a:solidFill>
                            <a:srgbClr val="000000"/>
                          </a:solidFill>
                          <a:effectLst/>
                        </a:rPr>
                        <a:t>: 90% in RA</a:t>
                      </a:r>
                      <a:endParaRPr lang="en-US" sz="2000">
                        <a:effectLst/>
                      </a:endParaRPr>
                    </a:p>
                    <a:p>
                      <a:pPr marL="0" marR="0">
                        <a:lnSpc>
                          <a:spcPct val="107000"/>
                        </a:lnSpc>
                        <a:spcBef>
                          <a:spcPts val="0"/>
                        </a:spcBef>
                        <a:spcAft>
                          <a:spcPts val="0"/>
                        </a:spcAft>
                        <a:tabLst>
                          <a:tab pos="2035810" algn="l"/>
                        </a:tabLst>
                      </a:pPr>
                      <a:r>
                        <a:rPr lang="en-US" sz="2000">
                          <a:solidFill>
                            <a:srgbClr val="000000"/>
                          </a:solidFill>
                          <a:effectLst/>
                        </a:rPr>
                        <a:t> </a:t>
                      </a:r>
                      <a:endParaRPr lang="en-US" sz="200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171450" marR="0" indent="-171450" algn="just">
                        <a:lnSpc>
                          <a:spcPct val="107000"/>
                        </a:lnSpc>
                        <a:spcBef>
                          <a:spcPts val="0"/>
                        </a:spcBef>
                        <a:spcAft>
                          <a:spcPts val="0"/>
                        </a:spcAft>
                        <a:buFontTx/>
                        <a:buChar char="-"/>
                      </a:pPr>
                      <a:r>
                        <a:rPr lang="en-US" sz="2000" dirty="0">
                          <a:solidFill>
                            <a:srgbClr val="000000"/>
                          </a:solidFill>
                          <a:effectLst/>
                        </a:rPr>
                        <a:t>Patient was on NPO since 12AM. </a:t>
                      </a:r>
                      <a:endParaRPr lang="en-US" sz="2000" dirty="0">
                        <a:solidFill>
                          <a:srgbClr val="000000"/>
                        </a:solidFill>
                        <a:effectLst/>
                      </a:endParaRPr>
                    </a:p>
                    <a:p>
                      <a:pPr marL="171450" marR="0" indent="-171450" algn="just">
                        <a:lnSpc>
                          <a:spcPct val="107000"/>
                        </a:lnSpc>
                        <a:spcBef>
                          <a:spcPts val="0"/>
                        </a:spcBef>
                        <a:spcAft>
                          <a:spcPts val="0"/>
                        </a:spcAft>
                        <a:buFontTx/>
                        <a:buChar char="-"/>
                      </a:pPr>
                      <a:r>
                        <a:rPr lang="en-US" sz="2000" dirty="0">
                          <a:solidFill>
                            <a:srgbClr val="000000"/>
                          </a:solidFill>
                          <a:effectLst/>
                        </a:rPr>
                        <a:t>All preoperative procedure were performed like psychological preparation, physical preparation and OT consent was taken.</a:t>
                      </a:r>
                      <a:endParaRPr lang="en-US" sz="2000" dirty="0">
                        <a:solidFill>
                          <a:srgbClr val="000000"/>
                        </a:solidFill>
                        <a:effectLst/>
                      </a:endParaRPr>
                    </a:p>
                    <a:p>
                      <a:pPr marL="171450" marR="0" indent="-171450" algn="just">
                        <a:lnSpc>
                          <a:spcPct val="107000"/>
                        </a:lnSpc>
                        <a:spcBef>
                          <a:spcPts val="0"/>
                        </a:spcBef>
                        <a:spcAft>
                          <a:spcPts val="0"/>
                        </a:spcAft>
                        <a:buFontTx/>
                        <a:buChar char="-"/>
                      </a:pPr>
                      <a:r>
                        <a:rPr lang="en-US" sz="2000" dirty="0">
                          <a:solidFill>
                            <a:srgbClr val="000000"/>
                          </a:solidFill>
                          <a:effectLst/>
                        </a:rPr>
                        <a:t> Anxiety related to surgical procedure was removed as patient was taught about his disease condition, operative procedure, post operative care and post operative complications. </a:t>
                      </a:r>
                      <a:endParaRPr lang="en-US" sz="2000" dirty="0">
                        <a:solidFill>
                          <a:srgbClr val="000000"/>
                        </a:solidFill>
                        <a:effectLst/>
                      </a:endParaRPr>
                    </a:p>
                    <a:p>
                      <a:pPr marL="171450" marR="0" indent="-171450" algn="just">
                        <a:lnSpc>
                          <a:spcPct val="107000"/>
                        </a:lnSpc>
                        <a:spcBef>
                          <a:spcPts val="0"/>
                        </a:spcBef>
                        <a:spcAft>
                          <a:spcPts val="0"/>
                        </a:spcAft>
                        <a:buFontTx/>
                        <a:buChar char="-"/>
                      </a:pPr>
                      <a:r>
                        <a:rPr lang="en-US" sz="2000" dirty="0">
                          <a:solidFill>
                            <a:srgbClr val="000000"/>
                          </a:solidFill>
                          <a:effectLst/>
                        </a:rPr>
                        <a:t>Patient was taken to operation theater at 9 am.</a:t>
                      </a:r>
                      <a:endParaRPr lang="en-US" sz="20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4"/>
          <p:cNvGraphicFramePr>
            <a:graphicFrameLocks noGrp="1"/>
          </p:cNvGraphicFramePr>
          <p:nvPr>
            <p:ph idx="1"/>
          </p:nvPr>
        </p:nvGraphicFramePr>
        <p:xfrm>
          <a:off x="838200" y="1825625"/>
          <a:ext cx="10515597" cy="4198684"/>
        </p:xfrm>
        <a:graphic>
          <a:graphicData uri="http://schemas.openxmlformats.org/drawingml/2006/table">
            <a:tbl>
              <a:tblPr firstRow="1" bandRow="1">
                <a:tableStyleId>{5940675A-B579-460E-94D1-54222C63F5DA}</a:tableStyleId>
              </a:tblPr>
              <a:tblGrid>
                <a:gridCol w="3505199"/>
                <a:gridCol w="3505199"/>
                <a:gridCol w="3505199"/>
              </a:tblGrid>
              <a:tr h="370840">
                <a:tc>
                  <a:txBody>
                    <a:bodyPr/>
                    <a:lstStyle/>
                    <a:p>
                      <a:r>
                        <a:rPr lang="en-US" sz="2000" dirty="0"/>
                        <a:t>Date </a:t>
                      </a:r>
                      <a:endParaRPr lang="en-US" sz="2000" dirty="0"/>
                    </a:p>
                  </a:txBody>
                  <a:tcPr/>
                </a:tc>
                <a:tc>
                  <a:txBody>
                    <a:bodyPr/>
                    <a:lstStyle/>
                    <a:p>
                      <a:r>
                        <a:rPr lang="en-US" sz="2000" dirty="0"/>
                        <a:t>Vital signs </a:t>
                      </a:r>
                      <a:endParaRPr lang="en-US" sz="2000" dirty="0"/>
                    </a:p>
                  </a:txBody>
                  <a:tcPr/>
                </a:tc>
                <a:tc>
                  <a:txBody>
                    <a:bodyPr/>
                    <a:lstStyle/>
                    <a:p>
                      <a:r>
                        <a:rPr lang="en-US" sz="2000" dirty="0"/>
                        <a:t>Nursing report</a:t>
                      </a:r>
                      <a:endParaRPr lang="en-US" sz="2000" dirty="0"/>
                    </a:p>
                  </a:txBody>
                  <a:tcPr/>
                </a:tc>
              </a:tr>
              <a:tr h="370840">
                <a:tc>
                  <a:txBody>
                    <a:bodyPr/>
                    <a:lstStyle/>
                    <a:p>
                      <a:pPr marL="0" marR="0">
                        <a:lnSpc>
                          <a:spcPct val="107000"/>
                        </a:lnSpc>
                        <a:spcBef>
                          <a:spcPts val="0"/>
                        </a:spcBef>
                        <a:spcAft>
                          <a:spcPts val="0"/>
                        </a:spcAft>
                        <a:tabLst>
                          <a:tab pos="2035810" algn="l"/>
                        </a:tabLst>
                      </a:pPr>
                      <a:r>
                        <a:rPr lang="en-US" sz="1800" dirty="0">
                          <a:solidFill>
                            <a:srgbClr val="000000"/>
                          </a:solidFill>
                          <a:effectLst/>
                        </a:rPr>
                        <a:t>2081/04/29</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0" marR="0">
                        <a:lnSpc>
                          <a:spcPct val="107000"/>
                        </a:lnSpc>
                        <a:spcBef>
                          <a:spcPts val="0"/>
                        </a:spcBef>
                        <a:spcAft>
                          <a:spcPts val="0"/>
                        </a:spcAft>
                      </a:pPr>
                      <a:r>
                        <a:rPr lang="en-US" sz="1800">
                          <a:solidFill>
                            <a:srgbClr val="000000"/>
                          </a:solidFill>
                          <a:effectLst/>
                        </a:rPr>
                        <a:t>T: 98</a:t>
                      </a:r>
                      <a:r>
                        <a:rPr lang="en-US" sz="1800" baseline="30000">
                          <a:solidFill>
                            <a:srgbClr val="000000"/>
                          </a:solidFill>
                          <a:effectLst/>
                        </a:rPr>
                        <a:t>o</a:t>
                      </a:r>
                      <a:r>
                        <a:rPr lang="en-US" sz="1800">
                          <a:solidFill>
                            <a:srgbClr val="000000"/>
                          </a:solidFill>
                          <a:effectLst/>
                        </a:rPr>
                        <a:t>F</a:t>
                      </a:r>
                      <a:endParaRPr lang="en-US" sz="1800">
                        <a:effectLst/>
                      </a:endParaRPr>
                    </a:p>
                    <a:p>
                      <a:pPr marL="0" marR="0">
                        <a:lnSpc>
                          <a:spcPct val="107000"/>
                        </a:lnSpc>
                        <a:spcBef>
                          <a:spcPts val="0"/>
                        </a:spcBef>
                        <a:spcAft>
                          <a:spcPts val="0"/>
                        </a:spcAft>
                      </a:pPr>
                      <a:r>
                        <a:rPr lang="en-US" sz="1800">
                          <a:solidFill>
                            <a:srgbClr val="000000"/>
                          </a:solidFill>
                          <a:effectLst/>
                        </a:rPr>
                        <a:t>P: 100b/m</a:t>
                      </a:r>
                      <a:endParaRPr lang="en-US" sz="1800">
                        <a:effectLst/>
                      </a:endParaRPr>
                    </a:p>
                    <a:p>
                      <a:pPr marL="0" marR="0">
                        <a:lnSpc>
                          <a:spcPct val="107000"/>
                        </a:lnSpc>
                        <a:spcBef>
                          <a:spcPts val="0"/>
                        </a:spcBef>
                        <a:spcAft>
                          <a:spcPts val="0"/>
                        </a:spcAft>
                      </a:pPr>
                      <a:r>
                        <a:rPr lang="en-US" sz="1800">
                          <a:solidFill>
                            <a:srgbClr val="000000"/>
                          </a:solidFill>
                          <a:effectLst/>
                        </a:rPr>
                        <a:t>R: 22b/m</a:t>
                      </a:r>
                      <a:endParaRPr lang="en-US" sz="1800">
                        <a:effectLst/>
                      </a:endParaRPr>
                    </a:p>
                    <a:p>
                      <a:pPr marL="0" marR="0">
                        <a:lnSpc>
                          <a:spcPct val="107000"/>
                        </a:lnSpc>
                        <a:spcBef>
                          <a:spcPts val="0"/>
                        </a:spcBef>
                        <a:spcAft>
                          <a:spcPts val="0"/>
                        </a:spcAft>
                      </a:pPr>
                      <a:r>
                        <a:rPr lang="en-US" sz="1800">
                          <a:solidFill>
                            <a:srgbClr val="000000"/>
                          </a:solidFill>
                          <a:effectLst/>
                        </a:rPr>
                        <a:t>BP: 130/80</a:t>
                      </a:r>
                      <a:endParaRPr lang="en-US" sz="1800">
                        <a:effectLst/>
                      </a:endParaRPr>
                    </a:p>
                    <a:p>
                      <a:pPr marL="0" marR="0">
                        <a:lnSpc>
                          <a:spcPct val="107000"/>
                        </a:lnSpc>
                        <a:spcBef>
                          <a:spcPts val="0"/>
                        </a:spcBef>
                        <a:spcAft>
                          <a:spcPts val="0"/>
                        </a:spcAft>
                      </a:pPr>
                      <a:r>
                        <a:rPr lang="en-US" sz="1800">
                          <a:solidFill>
                            <a:srgbClr val="000000"/>
                          </a:solidFill>
                          <a:effectLst/>
                        </a:rPr>
                        <a:t>SpO</a:t>
                      </a:r>
                      <a:r>
                        <a:rPr lang="en-US" sz="1800" baseline="-25000">
                          <a:solidFill>
                            <a:srgbClr val="000000"/>
                          </a:solidFill>
                          <a:effectLst/>
                        </a:rPr>
                        <a:t>2</a:t>
                      </a:r>
                      <a:r>
                        <a:rPr lang="en-US" sz="1800">
                          <a:solidFill>
                            <a:srgbClr val="000000"/>
                          </a:solidFill>
                          <a:effectLst/>
                        </a:rPr>
                        <a:t>:91% in RA</a:t>
                      </a:r>
                      <a:endParaRPr lang="en-US" sz="1800">
                        <a:effectLst/>
                      </a:endParaRPr>
                    </a:p>
                    <a:p>
                      <a:pPr marL="0" marR="0">
                        <a:lnSpc>
                          <a:spcPct val="107000"/>
                        </a:lnSpc>
                        <a:spcBef>
                          <a:spcPts val="0"/>
                        </a:spcBef>
                        <a:spcAft>
                          <a:spcPts val="0"/>
                        </a:spcAft>
                        <a:tabLst>
                          <a:tab pos="2035810" algn="l"/>
                        </a:tabLst>
                      </a:pPr>
                      <a:r>
                        <a:rPr lang="en-US" sz="1800">
                          <a:solidFill>
                            <a:srgbClr val="000000"/>
                          </a:solidFill>
                          <a:effectLst/>
                        </a:rPr>
                        <a:t> </a:t>
                      </a:r>
                      <a:endParaRPr lang="en-US" sz="180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171450" marR="0" indent="-171450" algn="just">
                        <a:lnSpc>
                          <a:spcPct val="107000"/>
                        </a:lnSpc>
                        <a:spcBef>
                          <a:spcPts val="0"/>
                        </a:spcBef>
                        <a:spcAft>
                          <a:spcPts val="0"/>
                        </a:spcAft>
                        <a:buFontTx/>
                        <a:buChar char="-"/>
                        <a:tabLst>
                          <a:tab pos="2035810" algn="l"/>
                        </a:tabLst>
                      </a:pPr>
                      <a:r>
                        <a:rPr lang="en-US" sz="1800" dirty="0">
                          <a:solidFill>
                            <a:srgbClr val="000000"/>
                          </a:solidFill>
                          <a:effectLst/>
                        </a:rPr>
                        <a:t>Patient general condition seems weak since he complaint of pain at surgical site. </a:t>
                      </a:r>
                      <a:endParaRPr lang="en-US" sz="1800" dirty="0">
                        <a:solidFill>
                          <a:srgbClr val="000000"/>
                        </a:solidFill>
                        <a:effectLst/>
                      </a:endParaRPr>
                    </a:p>
                    <a:p>
                      <a:pPr marL="171450" marR="0" indent="-171450" algn="just">
                        <a:lnSpc>
                          <a:spcPct val="107000"/>
                        </a:lnSpc>
                        <a:spcBef>
                          <a:spcPts val="0"/>
                        </a:spcBef>
                        <a:spcAft>
                          <a:spcPts val="0"/>
                        </a:spcAft>
                        <a:buFontTx/>
                        <a:buChar char="-"/>
                        <a:tabLst>
                          <a:tab pos="2035810" algn="l"/>
                        </a:tabLst>
                      </a:pPr>
                      <a:r>
                        <a:rPr lang="en-US" sz="1800" dirty="0">
                          <a:solidFill>
                            <a:srgbClr val="000000"/>
                          </a:solidFill>
                          <a:effectLst/>
                        </a:rPr>
                        <a:t>No soakage at operative site. Pain present so pain management done. </a:t>
                      </a:r>
                      <a:endParaRPr lang="en-US" sz="1800" dirty="0">
                        <a:solidFill>
                          <a:srgbClr val="000000"/>
                        </a:solidFill>
                        <a:effectLst/>
                      </a:endParaRPr>
                    </a:p>
                    <a:p>
                      <a:pPr marL="171450" marR="0" indent="-171450" algn="just">
                        <a:lnSpc>
                          <a:spcPct val="107000"/>
                        </a:lnSpc>
                        <a:spcBef>
                          <a:spcPts val="0"/>
                        </a:spcBef>
                        <a:spcAft>
                          <a:spcPts val="0"/>
                        </a:spcAft>
                        <a:buFontTx/>
                        <a:buChar char="-"/>
                        <a:tabLst>
                          <a:tab pos="2035810" algn="l"/>
                        </a:tabLst>
                      </a:pPr>
                      <a:r>
                        <a:rPr lang="en-US" sz="1800" dirty="0">
                          <a:solidFill>
                            <a:srgbClr val="000000"/>
                          </a:solidFill>
                          <a:effectLst/>
                        </a:rPr>
                        <a:t>IVF NS I continue with 24 drops/minute. </a:t>
                      </a:r>
                      <a:endParaRPr lang="en-US" sz="1800" dirty="0">
                        <a:solidFill>
                          <a:srgbClr val="000000"/>
                        </a:solidFill>
                        <a:effectLst/>
                      </a:endParaRPr>
                    </a:p>
                    <a:p>
                      <a:pPr marL="171450" marR="0" indent="-171450" algn="just">
                        <a:lnSpc>
                          <a:spcPct val="107000"/>
                        </a:lnSpc>
                        <a:spcBef>
                          <a:spcPts val="0"/>
                        </a:spcBef>
                        <a:spcAft>
                          <a:spcPts val="0"/>
                        </a:spcAft>
                        <a:buFontTx/>
                        <a:buChar char="-"/>
                        <a:tabLst>
                          <a:tab pos="2035810" algn="l"/>
                        </a:tabLst>
                      </a:pPr>
                      <a:r>
                        <a:rPr lang="en-US" sz="1800" dirty="0">
                          <a:solidFill>
                            <a:srgbClr val="000000"/>
                          </a:solidFill>
                          <a:effectLst/>
                        </a:rPr>
                        <a:t>Patient was on soft diet after he can tolerate the soft food as he had taken only liquid diet after surgical procedure.</a:t>
                      </a:r>
                      <a:endParaRPr lang="en-US" sz="1800" dirty="0">
                        <a:solidFill>
                          <a:srgbClr val="000000"/>
                        </a:solidFill>
                        <a:effectLst/>
                      </a:endParaRPr>
                    </a:p>
                    <a:p>
                      <a:pPr marL="171450" marR="0" indent="-171450" algn="just">
                        <a:lnSpc>
                          <a:spcPct val="107000"/>
                        </a:lnSpc>
                        <a:spcBef>
                          <a:spcPts val="0"/>
                        </a:spcBef>
                        <a:spcAft>
                          <a:spcPts val="0"/>
                        </a:spcAft>
                        <a:buFontTx/>
                        <a:buChar char="-"/>
                        <a:tabLst>
                          <a:tab pos="2035810" algn="l"/>
                        </a:tabLst>
                      </a:pPr>
                      <a:r>
                        <a:rPr lang="en-US" sz="1800" dirty="0">
                          <a:solidFill>
                            <a:srgbClr val="000000"/>
                          </a:solidFill>
                          <a:effectLst/>
                        </a:rPr>
                        <a:t>Medication done as per </a:t>
                      </a:r>
                      <a:r>
                        <a:rPr lang="en-US" sz="1800" dirty="0" err="1">
                          <a:solidFill>
                            <a:srgbClr val="000000"/>
                          </a:solidFill>
                          <a:effectLst/>
                        </a:rPr>
                        <a:t>cardex</a:t>
                      </a:r>
                      <a:r>
                        <a:rPr lang="en-US" sz="1800" dirty="0">
                          <a:solidFill>
                            <a:srgbClr val="000000"/>
                          </a:solidFill>
                          <a:effectLst/>
                        </a:rPr>
                        <a:t>.</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4"/>
          <p:cNvGraphicFramePr>
            <a:graphicFrameLocks noGrp="1"/>
          </p:cNvGraphicFramePr>
          <p:nvPr>
            <p:ph idx="1"/>
          </p:nvPr>
        </p:nvGraphicFramePr>
        <p:xfrm>
          <a:off x="838200" y="365126"/>
          <a:ext cx="10515597" cy="6127750"/>
        </p:xfrm>
        <a:graphic>
          <a:graphicData uri="http://schemas.openxmlformats.org/drawingml/2006/table">
            <a:tbl>
              <a:tblPr firstRow="1" bandRow="1">
                <a:tableStyleId>{5940675A-B579-460E-94D1-54222C63F5DA}</a:tableStyleId>
              </a:tblPr>
              <a:tblGrid>
                <a:gridCol w="3505199"/>
                <a:gridCol w="3505199"/>
                <a:gridCol w="3505199"/>
              </a:tblGrid>
              <a:tr h="428519">
                <a:tc>
                  <a:txBody>
                    <a:bodyPr/>
                    <a:lstStyle/>
                    <a:p>
                      <a:r>
                        <a:rPr lang="en-US" sz="2000" dirty="0"/>
                        <a:t>Date </a:t>
                      </a:r>
                      <a:endParaRPr lang="en-US" sz="2000" dirty="0"/>
                    </a:p>
                  </a:txBody>
                  <a:tcPr/>
                </a:tc>
                <a:tc>
                  <a:txBody>
                    <a:bodyPr/>
                    <a:lstStyle/>
                    <a:p>
                      <a:r>
                        <a:rPr lang="en-US" sz="2000" dirty="0"/>
                        <a:t>Vital signs</a:t>
                      </a:r>
                      <a:endParaRPr lang="en-US" sz="2000" dirty="0"/>
                    </a:p>
                  </a:txBody>
                  <a:tcPr/>
                </a:tc>
                <a:tc>
                  <a:txBody>
                    <a:bodyPr/>
                    <a:lstStyle/>
                    <a:p>
                      <a:r>
                        <a:rPr lang="en-US" sz="2000" dirty="0"/>
                        <a:t>Nursing report</a:t>
                      </a:r>
                      <a:endParaRPr lang="en-US" sz="2000" dirty="0"/>
                    </a:p>
                  </a:txBody>
                  <a:tcPr/>
                </a:tc>
              </a:tr>
              <a:tr h="5699231">
                <a:tc>
                  <a:txBody>
                    <a:bodyPr/>
                    <a:lstStyle/>
                    <a:p>
                      <a:pPr marL="0" marR="0">
                        <a:lnSpc>
                          <a:spcPct val="107000"/>
                        </a:lnSpc>
                        <a:spcBef>
                          <a:spcPts val="0"/>
                        </a:spcBef>
                        <a:spcAft>
                          <a:spcPts val="0"/>
                        </a:spcAft>
                        <a:tabLst>
                          <a:tab pos="2035810" algn="l"/>
                        </a:tabLst>
                      </a:pPr>
                      <a:r>
                        <a:rPr lang="en-US" sz="1800" dirty="0">
                          <a:solidFill>
                            <a:srgbClr val="000000"/>
                          </a:solidFill>
                          <a:effectLst/>
                        </a:rPr>
                        <a:t>2081/04/30</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0" marR="0">
                        <a:lnSpc>
                          <a:spcPct val="107000"/>
                        </a:lnSpc>
                        <a:spcBef>
                          <a:spcPts val="0"/>
                        </a:spcBef>
                        <a:spcAft>
                          <a:spcPts val="0"/>
                        </a:spcAft>
                      </a:pPr>
                      <a:r>
                        <a:rPr lang="en-US" sz="1800">
                          <a:solidFill>
                            <a:srgbClr val="000000"/>
                          </a:solidFill>
                          <a:effectLst/>
                        </a:rPr>
                        <a:t>T: 102.3</a:t>
                      </a:r>
                      <a:r>
                        <a:rPr lang="en-US" sz="1800" baseline="30000">
                          <a:solidFill>
                            <a:srgbClr val="000000"/>
                          </a:solidFill>
                          <a:effectLst/>
                        </a:rPr>
                        <a:t>o</a:t>
                      </a:r>
                      <a:r>
                        <a:rPr lang="en-US" sz="1800">
                          <a:solidFill>
                            <a:srgbClr val="000000"/>
                          </a:solidFill>
                          <a:effectLst/>
                        </a:rPr>
                        <a:t>F</a:t>
                      </a:r>
                      <a:endParaRPr lang="en-US" sz="1800">
                        <a:effectLst/>
                      </a:endParaRPr>
                    </a:p>
                    <a:p>
                      <a:pPr marL="0" marR="0">
                        <a:lnSpc>
                          <a:spcPct val="107000"/>
                        </a:lnSpc>
                        <a:spcBef>
                          <a:spcPts val="0"/>
                        </a:spcBef>
                        <a:spcAft>
                          <a:spcPts val="0"/>
                        </a:spcAft>
                      </a:pPr>
                      <a:r>
                        <a:rPr lang="en-US" sz="1800">
                          <a:solidFill>
                            <a:srgbClr val="000000"/>
                          </a:solidFill>
                          <a:effectLst/>
                        </a:rPr>
                        <a:t>P: 88b/m</a:t>
                      </a:r>
                      <a:endParaRPr lang="en-US" sz="1800">
                        <a:effectLst/>
                      </a:endParaRPr>
                    </a:p>
                    <a:p>
                      <a:pPr marL="0" marR="0">
                        <a:lnSpc>
                          <a:spcPct val="107000"/>
                        </a:lnSpc>
                        <a:spcBef>
                          <a:spcPts val="0"/>
                        </a:spcBef>
                        <a:spcAft>
                          <a:spcPts val="0"/>
                        </a:spcAft>
                      </a:pPr>
                      <a:r>
                        <a:rPr lang="en-US" sz="1800">
                          <a:solidFill>
                            <a:srgbClr val="000000"/>
                          </a:solidFill>
                          <a:effectLst/>
                        </a:rPr>
                        <a:t>R: 20b/m</a:t>
                      </a:r>
                      <a:endParaRPr lang="en-US" sz="1800">
                        <a:effectLst/>
                      </a:endParaRPr>
                    </a:p>
                    <a:p>
                      <a:pPr marL="0" marR="0">
                        <a:lnSpc>
                          <a:spcPct val="107000"/>
                        </a:lnSpc>
                        <a:spcBef>
                          <a:spcPts val="0"/>
                        </a:spcBef>
                        <a:spcAft>
                          <a:spcPts val="0"/>
                        </a:spcAft>
                      </a:pPr>
                      <a:r>
                        <a:rPr lang="en-US" sz="1800">
                          <a:solidFill>
                            <a:srgbClr val="000000"/>
                          </a:solidFill>
                          <a:effectLst/>
                        </a:rPr>
                        <a:t>BP: 130/80</a:t>
                      </a:r>
                      <a:endParaRPr lang="en-US" sz="1800">
                        <a:effectLst/>
                      </a:endParaRPr>
                    </a:p>
                    <a:p>
                      <a:pPr marL="0" marR="0">
                        <a:lnSpc>
                          <a:spcPct val="107000"/>
                        </a:lnSpc>
                        <a:spcBef>
                          <a:spcPts val="0"/>
                        </a:spcBef>
                        <a:spcAft>
                          <a:spcPts val="0"/>
                        </a:spcAft>
                      </a:pPr>
                      <a:r>
                        <a:rPr lang="en-US" sz="1800">
                          <a:solidFill>
                            <a:srgbClr val="000000"/>
                          </a:solidFill>
                          <a:effectLst/>
                        </a:rPr>
                        <a:t>SpO</a:t>
                      </a:r>
                      <a:r>
                        <a:rPr lang="en-US" sz="1800" baseline="-25000">
                          <a:solidFill>
                            <a:srgbClr val="000000"/>
                          </a:solidFill>
                          <a:effectLst/>
                        </a:rPr>
                        <a:t>2</a:t>
                      </a:r>
                      <a:r>
                        <a:rPr lang="en-US" sz="1800">
                          <a:solidFill>
                            <a:srgbClr val="000000"/>
                          </a:solidFill>
                          <a:effectLst/>
                        </a:rPr>
                        <a:t>: 92% in RA</a:t>
                      </a:r>
                      <a:endParaRPr lang="en-US" sz="1800">
                        <a:effectLst/>
                      </a:endParaRPr>
                    </a:p>
                    <a:p>
                      <a:pPr marL="0" marR="0">
                        <a:lnSpc>
                          <a:spcPct val="107000"/>
                        </a:lnSpc>
                        <a:spcBef>
                          <a:spcPts val="0"/>
                        </a:spcBef>
                        <a:spcAft>
                          <a:spcPts val="0"/>
                        </a:spcAft>
                        <a:tabLst>
                          <a:tab pos="2035810" algn="l"/>
                        </a:tabLst>
                      </a:pPr>
                      <a:r>
                        <a:rPr lang="en-US" sz="1800">
                          <a:solidFill>
                            <a:srgbClr val="000000"/>
                          </a:solidFill>
                          <a:effectLst/>
                        </a:rPr>
                        <a:t> </a:t>
                      </a:r>
                      <a:endParaRPr lang="en-US" sz="1800">
                        <a:effectLst/>
                      </a:endParaRPr>
                    </a:p>
                    <a:p>
                      <a:pPr marL="0" marR="0">
                        <a:lnSpc>
                          <a:spcPct val="107000"/>
                        </a:lnSpc>
                        <a:spcBef>
                          <a:spcPts val="0"/>
                        </a:spcBef>
                        <a:spcAft>
                          <a:spcPts val="0"/>
                        </a:spcAft>
                        <a:tabLst>
                          <a:tab pos="2035810" algn="l"/>
                        </a:tabLst>
                      </a:pPr>
                      <a:r>
                        <a:rPr lang="en-US" sz="1800">
                          <a:solidFill>
                            <a:srgbClr val="000000"/>
                          </a:solidFill>
                          <a:effectLst/>
                        </a:rPr>
                        <a:t> </a:t>
                      </a:r>
                      <a:endParaRPr lang="en-US" sz="180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285750" marR="0" indent="-285750" algn="just">
                        <a:lnSpc>
                          <a:spcPct val="107000"/>
                        </a:lnSpc>
                        <a:spcBef>
                          <a:spcPts val="0"/>
                        </a:spcBef>
                        <a:spcAft>
                          <a:spcPts val="0"/>
                        </a:spcAft>
                        <a:buFontTx/>
                        <a:buChar char="-"/>
                        <a:tabLst>
                          <a:tab pos="2035810" algn="l"/>
                        </a:tabLst>
                      </a:pPr>
                      <a:r>
                        <a:rPr lang="en-US" sz="1800" dirty="0">
                          <a:solidFill>
                            <a:srgbClr val="000000"/>
                          </a:solidFill>
                          <a:effectLst/>
                        </a:rPr>
                        <a:t>He had fever of 102.3 degree Fahrenheit at 11AM. </a:t>
                      </a:r>
                      <a:endParaRPr lang="en-US" sz="1800" dirty="0">
                        <a:solidFill>
                          <a:srgbClr val="000000"/>
                        </a:solidFill>
                        <a:effectLst/>
                      </a:endParaRPr>
                    </a:p>
                    <a:p>
                      <a:pPr marL="285750" marR="0" indent="-285750" algn="just">
                        <a:lnSpc>
                          <a:spcPct val="107000"/>
                        </a:lnSpc>
                        <a:spcBef>
                          <a:spcPts val="0"/>
                        </a:spcBef>
                        <a:spcAft>
                          <a:spcPts val="0"/>
                        </a:spcAft>
                        <a:buFontTx/>
                        <a:buChar char="-"/>
                        <a:tabLst>
                          <a:tab pos="2035810" algn="l"/>
                        </a:tabLst>
                      </a:pPr>
                      <a:r>
                        <a:rPr lang="en-US" sz="1800" dirty="0">
                          <a:solidFill>
                            <a:srgbClr val="000000"/>
                          </a:solidFill>
                          <a:effectLst/>
                        </a:rPr>
                        <a:t> Tepid sponging was done.</a:t>
                      </a:r>
                      <a:endParaRPr lang="en-US" sz="1800" dirty="0">
                        <a:solidFill>
                          <a:srgbClr val="000000"/>
                        </a:solidFill>
                        <a:effectLst/>
                      </a:endParaRPr>
                    </a:p>
                    <a:p>
                      <a:pPr marL="285750" marR="0" indent="-285750" algn="just">
                        <a:lnSpc>
                          <a:spcPct val="107000"/>
                        </a:lnSpc>
                        <a:spcBef>
                          <a:spcPts val="0"/>
                        </a:spcBef>
                        <a:spcAft>
                          <a:spcPts val="0"/>
                        </a:spcAft>
                        <a:buFontTx/>
                        <a:buChar char="-"/>
                        <a:tabLst>
                          <a:tab pos="2035810" algn="l"/>
                        </a:tabLst>
                      </a:pPr>
                      <a:r>
                        <a:rPr lang="en-US" sz="1800" dirty="0">
                          <a:solidFill>
                            <a:srgbClr val="000000"/>
                          </a:solidFill>
                          <a:effectLst/>
                        </a:rPr>
                        <a:t> </a:t>
                      </a:r>
                      <a:r>
                        <a:rPr lang="en-US" sz="1800" dirty="0" err="1">
                          <a:solidFill>
                            <a:srgbClr val="000000"/>
                          </a:solidFill>
                          <a:effectLst/>
                        </a:rPr>
                        <a:t>Inj</a:t>
                      </a:r>
                      <a:r>
                        <a:rPr lang="en-US" sz="1800" dirty="0">
                          <a:solidFill>
                            <a:srgbClr val="000000"/>
                          </a:solidFill>
                          <a:effectLst/>
                        </a:rPr>
                        <a:t> </a:t>
                      </a:r>
                      <a:r>
                        <a:rPr lang="en-US" sz="1800" dirty="0" err="1">
                          <a:solidFill>
                            <a:srgbClr val="000000"/>
                          </a:solidFill>
                          <a:effectLst/>
                        </a:rPr>
                        <a:t>pcm</a:t>
                      </a:r>
                      <a:r>
                        <a:rPr lang="en-US" sz="1800" dirty="0">
                          <a:solidFill>
                            <a:srgbClr val="000000"/>
                          </a:solidFill>
                          <a:effectLst/>
                        </a:rPr>
                        <a:t> was administered to decrease the fever.</a:t>
                      </a:r>
                      <a:endParaRPr lang="en-US" sz="1800" dirty="0">
                        <a:solidFill>
                          <a:srgbClr val="000000"/>
                        </a:solidFill>
                        <a:effectLst/>
                      </a:endParaRPr>
                    </a:p>
                    <a:p>
                      <a:pPr marL="285750" marR="0" indent="-285750" algn="just">
                        <a:lnSpc>
                          <a:spcPct val="107000"/>
                        </a:lnSpc>
                        <a:spcBef>
                          <a:spcPts val="0"/>
                        </a:spcBef>
                        <a:spcAft>
                          <a:spcPts val="0"/>
                        </a:spcAft>
                        <a:buFontTx/>
                        <a:buChar char="-"/>
                        <a:tabLst>
                          <a:tab pos="2035810" algn="l"/>
                        </a:tabLst>
                      </a:pPr>
                      <a:r>
                        <a:rPr lang="en-US" sz="1800" dirty="0">
                          <a:solidFill>
                            <a:srgbClr val="000000"/>
                          </a:solidFill>
                          <a:effectLst/>
                        </a:rPr>
                        <a:t> Again after 2hrs temperature was taken and it was found to be 98.8 degree Fahrenheit. Medications were given as per </a:t>
                      </a:r>
                      <a:r>
                        <a:rPr lang="en-US" sz="1800" dirty="0" err="1">
                          <a:solidFill>
                            <a:srgbClr val="000000"/>
                          </a:solidFill>
                          <a:effectLst/>
                        </a:rPr>
                        <a:t>cardex</a:t>
                      </a:r>
                      <a:r>
                        <a:rPr lang="en-US" sz="1800" dirty="0">
                          <a:solidFill>
                            <a:srgbClr val="000000"/>
                          </a:solidFill>
                          <a:effectLst/>
                        </a:rPr>
                        <a:t>.</a:t>
                      </a:r>
                      <a:endParaRPr lang="en-US" sz="1800" dirty="0">
                        <a:solidFill>
                          <a:srgbClr val="000000"/>
                        </a:solidFill>
                        <a:effectLst/>
                      </a:endParaRPr>
                    </a:p>
                    <a:p>
                      <a:pPr marL="285750" marR="0" indent="-285750" algn="just">
                        <a:lnSpc>
                          <a:spcPct val="107000"/>
                        </a:lnSpc>
                        <a:spcBef>
                          <a:spcPts val="0"/>
                        </a:spcBef>
                        <a:spcAft>
                          <a:spcPts val="0"/>
                        </a:spcAft>
                        <a:buFontTx/>
                        <a:buChar char="-"/>
                        <a:tabLst>
                          <a:tab pos="2035810" algn="l"/>
                        </a:tabLst>
                      </a:pPr>
                      <a:r>
                        <a:rPr lang="en-US" sz="1800" dirty="0">
                          <a:solidFill>
                            <a:srgbClr val="000000"/>
                          </a:solidFill>
                          <a:effectLst/>
                        </a:rPr>
                        <a:t>Ambulation was done with the assistance of patients family.</a:t>
                      </a:r>
                      <a:endParaRPr lang="en-US" sz="1800" dirty="0">
                        <a:solidFill>
                          <a:srgbClr val="000000"/>
                        </a:solidFill>
                        <a:effectLst/>
                      </a:endParaRPr>
                    </a:p>
                    <a:p>
                      <a:pPr marL="285750" marR="0" indent="-285750" algn="just">
                        <a:lnSpc>
                          <a:spcPct val="107000"/>
                        </a:lnSpc>
                        <a:spcBef>
                          <a:spcPts val="0"/>
                        </a:spcBef>
                        <a:spcAft>
                          <a:spcPts val="0"/>
                        </a:spcAft>
                        <a:buFontTx/>
                        <a:buChar char="-"/>
                        <a:tabLst>
                          <a:tab pos="2035810" algn="l"/>
                        </a:tabLst>
                      </a:pPr>
                      <a:r>
                        <a:rPr lang="en-US" sz="1800" dirty="0">
                          <a:solidFill>
                            <a:srgbClr val="000000"/>
                          </a:solidFill>
                          <a:effectLst/>
                        </a:rPr>
                        <a:t> Range of motion exercise was taught to patient to promote circulation and aid in wound healing. </a:t>
                      </a:r>
                      <a:endParaRPr lang="en-US" sz="1800" dirty="0">
                        <a:solidFill>
                          <a:srgbClr val="000000"/>
                        </a:solidFill>
                        <a:effectLst/>
                      </a:endParaRPr>
                    </a:p>
                    <a:p>
                      <a:pPr marL="285750" marR="0" indent="-285750" algn="just">
                        <a:lnSpc>
                          <a:spcPct val="107000"/>
                        </a:lnSpc>
                        <a:spcBef>
                          <a:spcPts val="0"/>
                        </a:spcBef>
                        <a:spcAft>
                          <a:spcPts val="0"/>
                        </a:spcAft>
                        <a:buFontTx/>
                        <a:buChar char="-"/>
                        <a:tabLst>
                          <a:tab pos="2035810" algn="l"/>
                        </a:tabLst>
                      </a:pPr>
                      <a:r>
                        <a:rPr lang="en-US" sz="1800" dirty="0">
                          <a:solidFill>
                            <a:srgbClr val="000000"/>
                          </a:solidFill>
                          <a:effectLst/>
                        </a:rPr>
                        <a:t>Dressing was done using aseptic technique to prevent infections.</a:t>
                      </a:r>
                      <a:endParaRPr lang="en-US" sz="18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Table 4"/>
          <p:cNvGraphicFramePr>
            <a:graphicFrameLocks noGrp="1"/>
          </p:cNvGraphicFramePr>
          <p:nvPr>
            <p:ph idx="1"/>
          </p:nvPr>
        </p:nvGraphicFramePr>
        <p:xfrm>
          <a:off x="838200" y="1825625"/>
          <a:ext cx="10515597" cy="3969258"/>
        </p:xfrm>
        <a:graphic>
          <a:graphicData uri="http://schemas.openxmlformats.org/drawingml/2006/table">
            <a:tbl>
              <a:tblPr firstRow="1" bandRow="1">
                <a:tableStyleId>{5940675A-B579-460E-94D1-54222C63F5DA}</a:tableStyleId>
              </a:tblPr>
              <a:tblGrid>
                <a:gridCol w="3505199"/>
                <a:gridCol w="3505199"/>
                <a:gridCol w="3505199"/>
              </a:tblGrid>
              <a:tr h="370840">
                <a:tc>
                  <a:txBody>
                    <a:bodyPr/>
                    <a:lstStyle/>
                    <a:p>
                      <a:r>
                        <a:rPr lang="en-US" sz="2000" dirty="0"/>
                        <a:t>Date </a:t>
                      </a:r>
                      <a:endParaRPr lang="en-US" sz="2000" dirty="0"/>
                    </a:p>
                  </a:txBody>
                  <a:tcPr/>
                </a:tc>
                <a:tc>
                  <a:txBody>
                    <a:bodyPr/>
                    <a:lstStyle/>
                    <a:p>
                      <a:r>
                        <a:rPr lang="en-US" sz="2000" dirty="0"/>
                        <a:t>Vital signs </a:t>
                      </a:r>
                      <a:endParaRPr lang="en-US" sz="2000" dirty="0"/>
                    </a:p>
                  </a:txBody>
                  <a:tcPr/>
                </a:tc>
                <a:tc>
                  <a:txBody>
                    <a:bodyPr/>
                    <a:lstStyle/>
                    <a:p>
                      <a:r>
                        <a:rPr lang="en-US" sz="2000" dirty="0"/>
                        <a:t>Nursing report</a:t>
                      </a:r>
                      <a:endParaRPr lang="en-US" sz="2000" dirty="0"/>
                    </a:p>
                  </a:txBody>
                  <a:tcPr/>
                </a:tc>
              </a:tr>
              <a:tr h="370840">
                <a:tc>
                  <a:txBody>
                    <a:bodyPr/>
                    <a:lstStyle/>
                    <a:p>
                      <a:pPr marL="0" marR="0">
                        <a:lnSpc>
                          <a:spcPct val="107000"/>
                        </a:lnSpc>
                        <a:spcBef>
                          <a:spcPts val="0"/>
                        </a:spcBef>
                        <a:spcAft>
                          <a:spcPts val="0"/>
                        </a:spcAft>
                      </a:pPr>
                      <a:r>
                        <a:rPr lang="en-US" sz="2000" dirty="0">
                          <a:solidFill>
                            <a:srgbClr val="000000"/>
                          </a:solidFill>
                          <a:effectLst/>
                        </a:rPr>
                        <a:t>2081/04/31</a:t>
                      </a:r>
                      <a:endParaRPr lang="en-US" sz="20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0" marR="0">
                        <a:lnSpc>
                          <a:spcPct val="107000"/>
                        </a:lnSpc>
                        <a:spcBef>
                          <a:spcPts val="0"/>
                        </a:spcBef>
                        <a:spcAft>
                          <a:spcPts val="0"/>
                        </a:spcAft>
                      </a:pPr>
                      <a:r>
                        <a:rPr lang="en-US" sz="2000">
                          <a:solidFill>
                            <a:srgbClr val="000000"/>
                          </a:solidFill>
                          <a:effectLst/>
                        </a:rPr>
                        <a:t>T: 97</a:t>
                      </a:r>
                      <a:r>
                        <a:rPr lang="en-US" sz="2000" baseline="30000">
                          <a:solidFill>
                            <a:srgbClr val="000000"/>
                          </a:solidFill>
                          <a:effectLst/>
                        </a:rPr>
                        <a:t>o</a:t>
                      </a:r>
                      <a:r>
                        <a:rPr lang="en-US" sz="2000">
                          <a:solidFill>
                            <a:srgbClr val="000000"/>
                          </a:solidFill>
                          <a:effectLst/>
                        </a:rPr>
                        <a:t>F</a:t>
                      </a:r>
                      <a:endParaRPr lang="en-US" sz="2000">
                        <a:effectLst/>
                      </a:endParaRPr>
                    </a:p>
                    <a:p>
                      <a:pPr marL="0" marR="0">
                        <a:lnSpc>
                          <a:spcPct val="107000"/>
                        </a:lnSpc>
                        <a:spcBef>
                          <a:spcPts val="0"/>
                        </a:spcBef>
                        <a:spcAft>
                          <a:spcPts val="0"/>
                        </a:spcAft>
                      </a:pPr>
                      <a:r>
                        <a:rPr lang="en-US" sz="2000">
                          <a:solidFill>
                            <a:srgbClr val="000000"/>
                          </a:solidFill>
                          <a:effectLst/>
                        </a:rPr>
                        <a:t>P: 90b/m</a:t>
                      </a:r>
                      <a:endParaRPr lang="en-US" sz="2000">
                        <a:effectLst/>
                      </a:endParaRPr>
                    </a:p>
                    <a:p>
                      <a:pPr marL="0" marR="0">
                        <a:lnSpc>
                          <a:spcPct val="107000"/>
                        </a:lnSpc>
                        <a:spcBef>
                          <a:spcPts val="0"/>
                        </a:spcBef>
                        <a:spcAft>
                          <a:spcPts val="0"/>
                        </a:spcAft>
                      </a:pPr>
                      <a:r>
                        <a:rPr lang="en-US" sz="2000">
                          <a:solidFill>
                            <a:srgbClr val="000000"/>
                          </a:solidFill>
                          <a:effectLst/>
                        </a:rPr>
                        <a:t>R: 20b/m</a:t>
                      </a:r>
                      <a:endParaRPr lang="en-US" sz="2000">
                        <a:effectLst/>
                      </a:endParaRPr>
                    </a:p>
                    <a:p>
                      <a:pPr marL="0" marR="0">
                        <a:lnSpc>
                          <a:spcPct val="107000"/>
                        </a:lnSpc>
                        <a:spcBef>
                          <a:spcPts val="0"/>
                        </a:spcBef>
                        <a:spcAft>
                          <a:spcPts val="0"/>
                        </a:spcAft>
                      </a:pPr>
                      <a:r>
                        <a:rPr lang="en-US" sz="2000">
                          <a:solidFill>
                            <a:srgbClr val="000000"/>
                          </a:solidFill>
                          <a:effectLst/>
                        </a:rPr>
                        <a:t>BP: 120/80</a:t>
                      </a:r>
                      <a:endParaRPr lang="en-US" sz="2000">
                        <a:effectLst/>
                      </a:endParaRPr>
                    </a:p>
                    <a:p>
                      <a:pPr marL="0" marR="0">
                        <a:lnSpc>
                          <a:spcPct val="107000"/>
                        </a:lnSpc>
                        <a:spcBef>
                          <a:spcPts val="0"/>
                        </a:spcBef>
                        <a:spcAft>
                          <a:spcPts val="0"/>
                        </a:spcAft>
                      </a:pPr>
                      <a:r>
                        <a:rPr lang="en-US" sz="2000">
                          <a:solidFill>
                            <a:srgbClr val="000000"/>
                          </a:solidFill>
                          <a:effectLst/>
                        </a:rPr>
                        <a:t>SpO</a:t>
                      </a:r>
                      <a:r>
                        <a:rPr lang="en-US" sz="2000" baseline="-25000">
                          <a:solidFill>
                            <a:srgbClr val="000000"/>
                          </a:solidFill>
                          <a:effectLst/>
                        </a:rPr>
                        <a:t>2</a:t>
                      </a:r>
                      <a:r>
                        <a:rPr lang="en-US" sz="2000">
                          <a:solidFill>
                            <a:srgbClr val="000000"/>
                          </a:solidFill>
                          <a:effectLst/>
                        </a:rPr>
                        <a:t>: 93% in RA</a:t>
                      </a:r>
                      <a:endParaRPr lang="en-US" sz="200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c>
                  <a:txBody>
                    <a:bodyPr/>
                    <a:lstStyle/>
                    <a:p>
                      <a:pPr marL="171450" marR="0" indent="-171450" algn="just">
                        <a:lnSpc>
                          <a:spcPct val="107000"/>
                        </a:lnSpc>
                        <a:spcBef>
                          <a:spcPts val="0"/>
                        </a:spcBef>
                        <a:spcAft>
                          <a:spcPts val="0"/>
                        </a:spcAft>
                        <a:buFontTx/>
                        <a:buChar char="-"/>
                      </a:pPr>
                      <a:r>
                        <a:rPr lang="en-US" sz="2000" dirty="0">
                          <a:solidFill>
                            <a:srgbClr val="000000"/>
                          </a:solidFill>
                          <a:effectLst/>
                        </a:rPr>
                        <a:t>Patient was on oral medications.  </a:t>
                      </a:r>
                      <a:endParaRPr lang="en-US" sz="2000" dirty="0">
                        <a:solidFill>
                          <a:srgbClr val="000000"/>
                        </a:solidFill>
                        <a:effectLst/>
                      </a:endParaRPr>
                    </a:p>
                    <a:p>
                      <a:pPr marL="171450" marR="0" indent="-171450" algn="just">
                        <a:lnSpc>
                          <a:spcPct val="107000"/>
                        </a:lnSpc>
                        <a:spcBef>
                          <a:spcPts val="0"/>
                        </a:spcBef>
                        <a:spcAft>
                          <a:spcPts val="0"/>
                        </a:spcAft>
                        <a:buFontTx/>
                        <a:buChar char="-"/>
                      </a:pPr>
                      <a:r>
                        <a:rPr lang="en-US" sz="2000" dirty="0">
                          <a:solidFill>
                            <a:srgbClr val="000000"/>
                          </a:solidFill>
                          <a:effectLst/>
                        </a:rPr>
                        <a:t>Discharge teaching was also provided. </a:t>
                      </a:r>
                      <a:endParaRPr lang="en-US" sz="2000" dirty="0">
                        <a:solidFill>
                          <a:srgbClr val="000000"/>
                        </a:solidFill>
                        <a:effectLst/>
                      </a:endParaRPr>
                    </a:p>
                    <a:p>
                      <a:pPr marL="171450" marR="0" indent="-171450" algn="just">
                        <a:lnSpc>
                          <a:spcPct val="107000"/>
                        </a:lnSpc>
                        <a:spcBef>
                          <a:spcPts val="0"/>
                        </a:spcBef>
                        <a:spcAft>
                          <a:spcPts val="0"/>
                        </a:spcAft>
                        <a:buFontTx/>
                        <a:buChar char="-"/>
                      </a:pPr>
                      <a:r>
                        <a:rPr lang="en-US" sz="2000" dirty="0">
                          <a:solidFill>
                            <a:srgbClr val="000000"/>
                          </a:solidFill>
                          <a:effectLst/>
                        </a:rPr>
                        <a:t>Curiosity about the diet was cleared and ways to prevent infections was taught. </a:t>
                      </a:r>
                      <a:endParaRPr lang="en-US" sz="2000" dirty="0">
                        <a:solidFill>
                          <a:srgbClr val="000000"/>
                        </a:solidFill>
                        <a:effectLst/>
                      </a:endParaRPr>
                    </a:p>
                    <a:p>
                      <a:pPr marL="171450" marR="0" indent="-171450" algn="just">
                        <a:lnSpc>
                          <a:spcPct val="107000"/>
                        </a:lnSpc>
                        <a:spcBef>
                          <a:spcPts val="0"/>
                        </a:spcBef>
                        <a:spcAft>
                          <a:spcPts val="0"/>
                        </a:spcAft>
                        <a:buFontTx/>
                        <a:buChar char="-"/>
                      </a:pPr>
                      <a:r>
                        <a:rPr lang="en-US" sz="2000" dirty="0">
                          <a:solidFill>
                            <a:srgbClr val="000000"/>
                          </a:solidFill>
                          <a:effectLst/>
                        </a:rPr>
                        <a:t>Patient was advised to do dressing daily in nearby clinics and come for follow up on time.</a:t>
                      </a:r>
                      <a:endParaRPr lang="en-US" sz="2000" dirty="0">
                        <a:effectLst/>
                        <a:latin typeface="Calibri" panose="020F0502020204030204" pitchFamily="34" charset="0"/>
                        <a:ea typeface="Yu Mincho" panose="02020400000000000000" pitchFamily="18" charset="-128"/>
                        <a:cs typeface="Arial" panose="020B0604020202020204" pitchFamily="34" charset="0"/>
                      </a:endParaRPr>
                    </a:p>
                  </a:txBody>
                  <a:tcPr marL="66675" marR="66675" marT="0" marB="0"/>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kern="0" dirty="0">
                <a:solidFill>
                  <a:srgbClr val="000000"/>
                </a:solidFill>
                <a:effectLst/>
                <a:latin typeface="Times New Roman" panose="02020603050405020304" pitchFamily="18" charset="0"/>
                <a:ea typeface="Times New Roman" panose="02020603050405020304" pitchFamily="18" charset="0"/>
              </a:rPr>
              <a:t>Diversional therapy </a:t>
            </a:r>
            <a:endParaRPr lang="en-US" dirty="0"/>
          </a:p>
        </p:txBody>
      </p:sp>
      <p:sp>
        <p:nvSpPr>
          <p:cNvPr id="3" name="Content Placeholder 2"/>
          <p:cNvSpPr>
            <a:spLocks noGrp="1"/>
          </p:cNvSpPr>
          <p:nvPr>
            <p:ph idx="1"/>
          </p:nvPr>
        </p:nvSpPr>
        <p:spPr/>
        <p:txBody>
          <a:bodyPr>
            <a:normAutofit/>
          </a:bodyPr>
          <a:lstStyle/>
          <a:p>
            <a:pPr marL="571500" indent="-571500" algn="just">
              <a:lnSpc>
                <a:spcPct val="150000"/>
              </a:lnSpc>
              <a:buFont typeface="+mj-lt"/>
              <a:buAutoNum type="romanLcPeriod"/>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Distraction</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571500" indent="-571500" algn="just">
              <a:lnSpc>
                <a:spcPct val="150000"/>
              </a:lnSpc>
              <a:buFont typeface="+mj-lt"/>
              <a:buAutoNum type="romanLcPeriod"/>
            </a:pPr>
            <a:r>
              <a:rPr lang="en-US" kern="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rPr>
              <a:t>Relaxation technique</a:t>
            </a:r>
            <a:endParaRPr lang="en-US" kern="0" dirty="0">
              <a:solidFill>
                <a:srgbClr val="000000"/>
              </a:solidFill>
              <a:effectLst/>
              <a:latin typeface="Times New Roman" panose="02020603050405020304" pitchFamily="18" charset="0"/>
              <a:ea typeface="Yu Mincho" panose="02020400000000000000" pitchFamily="18" charset="-128"/>
              <a:cs typeface="Times New Roman" panose="02020603050405020304" pitchFamily="18" charset="0"/>
            </a:endParaRPr>
          </a:p>
          <a:p>
            <a:pPr marL="571500" indent="-571500" algn="just">
              <a:lnSpc>
                <a:spcPct val="150000"/>
              </a:lnSpc>
              <a:buFont typeface="+mj-lt"/>
              <a:buAutoNum type="romanLcPeriod"/>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Talk therapy</a:t>
            </a:r>
            <a:endParaRPr lang="en-US"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6386" name="Picture 2" descr="Relaxation techniques | Heart attack recovery - Heart Foundation NZ"/>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440129" y="1563329"/>
            <a:ext cx="4827639" cy="38149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Discharge Teaching</a:t>
            </a:r>
            <a:endParaRPr lang="en-US" b="1" dirty="0">
              <a:latin typeface="Times New Roman" panose="02020603050405020304" pitchFamily="18" charset="0"/>
              <a:cs typeface="Times New Roman" panose="02020603050405020304" pitchFamily="18" charset="0"/>
            </a:endParaRPr>
          </a:p>
        </p:txBody>
      </p:sp>
      <p:pic>
        <p:nvPicPr>
          <p:cNvPr id="17410" name="Picture 2" descr="How to Help When Discharge Instructions are Too Hard to Rea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939846" y="1965991"/>
            <a:ext cx="5469194" cy="37258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Specific Objectives</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342900" marR="0" lvl="0" indent="-342900" algn="just">
              <a:lnSpc>
                <a:spcPct val="150000"/>
              </a:lnSpc>
              <a:spcBef>
                <a:spcPts val="500"/>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gain knowledge about specific disease.</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00"/>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identify the cause, clinical features and diagnostic evaluation of </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gall bladder polyp.</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500"/>
              </a:spcBef>
              <a:spcAft>
                <a:spcPts val="0"/>
              </a:spcAft>
              <a:buFont typeface="+mj-lt"/>
              <a:buAutoNum type="arabicPeriod"/>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To establish rapport and gain the trust and co-operation of the patient and family members.</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213" y="369277"/>
            <a:ext cx="6132871" cy="5707058"/>
          </a:xfrm>
        </p:spPr>
        <p:txBody>
          <a:bodyPr>
            <a:noAutofit/>
          </a:bodyPr>
          <a:lstStyle/>
          <a:p>
            <a:pPr marL="0" marR="0" indent="0" algn="just">
              <a:lnSpc>
                <a:spcPct val="150000"/>
              </a:lnSpc>
              <a:spcBef>
                <a:spcPts val="0"/>
              </a:spcBef>
              <a:spcAft>
                <a:spcPts val="0"/>
              </a:spcAft>
              <a:buNone/>
            </a:pPr>
            <a:r>
              <a:rPr lang="en-US" sz="2400" b="1" u="sng" dirty="0">
                <a:latin typeface="Times New Roman" panose="02020603050405020304" pitchFamily="18" charset="0"/>
                <a:ea typeface="Yu Gothic Light" panose="020B0300000000000000" pitchFamily="34" charset="-128"/>
                <a:cs typeface="Arial" panose="020B0604020202020204" pitchFamily="34" charset="0"/>
              </a:rPr>
              <a:t>1. </a:t>
            </a:r>
            <a:r>
              <a:rPr lang="en-US" sz="2400" b="1" u="sng" dirty="0">
                <a:effectLst/>
                <a:latin typeface="Calibri Light" panose="020F0302020204030204" charset="0"/>
                <a:ea typeface="Yu Gothic Light" panose="020B0300000000000000" pitchFamily="34" charset="-128"/>
                <a:cs typeface="Times New Roman" panose="02020603050405020304" pitchFamily="18" charset="0"/>
              </a:rPr>
              <a:t> Diet modification:</a:t>
            </a:r>
            <a:endParaRPr lang="en-US" sz="2400" b="1" dirty="0">
              <a:effectLst/>
              <a:latin typeface="Calibri Light" panose="020F0302020204030204" charset="0"/>
              <a:ea typeface="Yu Gothic Light" panose="020B0300000000000000" pitchFamily="34" charset="-128"/>
              <a:cs typeface="Times New Roman" panose="02020603050405020304" pitchFamily="18" charset="0"/>
            </a:endParaRPr>
          </a:p>
          <a:p>
            <a:pPr marL="0" marR="864870">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 suggested to provide high calorie and protein diet. 1 extra meal per day, including more soyabean, pulses, lentils, legumes and Vitamin C containing fruits like orange, lemon, </a:t>
            </a:r>
            <a:r>
              <a:rPr lang="en-US" sz="24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amala</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to provide and meet the metabolic demand of the patient. I also instructed the client about dietary restriction, such as avoid spicy and take low fat diet and drink plenty of water.</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8255" algn="just">
              <a:lnSpc>
                <a:spcPct val="150000"/>
              </a:lnSpc>
              <a:spcBef>
                <a:spcPts val="0"/>
              </a:spcBef>
              <a:spcAft>
                <a:spcPts val="0"/>
              </a:spcAft>
            </a:pP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sz="2400" dirty="0"/>
          </a:p>
        </p:txBody>
      </p:sp>
      <p:pic>
        <p:nvPicPr>
          <p:cNvPr id="18434" name="Picture 2" descr="Is Balanced Diet Plan Actually Necessary? - Clinic One"/>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43020" y="1366683"/>
            <a:ext cx="4200627" cy="36674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07923"/>
            <a:ext cx="5975555" cy="5469040"/>
          </a:xfrm>
        </p:spPr>
        <p:txBody>
          <a:bodyPr>
            <a:noAutofit/>
          </a:bodyPr>
          <a:lstStyle/>
          <a:p>
            <a:pPr marL="0" marR="0" indent="0" algn="just">
              <a:lnSpc>
                <a:spcPct val="150000"/>
              </a:lnSpc>
              <a:spcBef>
                <a:spcPts val="0"/>
              </a:spcBef>
              <a:spcAft>
                <a:spcPts val="0"/>
              </a:spcAft>
              <a:buNone/>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   Rest and </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Activity</a:t>
            </a:r>
            <a:endParaRPr lang="en-US" sz="2400" dirty="0">
              <a:effectLst/>
              <a:latin typeface="Times New Roman" panose="02020603050405020304" pitchFamily="18" charset="0"/>
              <a:ea typeface="Yu Mincho" panose="02020400000000000000" pitchFamily="18" charset="-128"/>
              <a:cs typeface="Times New Roman" panose="02020603050405020304" pitchFamily="18" charset="0"/>
            </a:endParaRPr>
          </a:p>
          <a:p>
            <a:pPr marL="0" indent="0">
              <a:buNone/>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Patient should have adequate physical and mental rest. I advised visitors to maintain environment to promote sleep. I encourage the patient to ambulate frequently and avoid lifting heavy weight. I also focused on continuation of range of motion exercises and mild physical exercises.</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pic>
        <p:nvPicPr>
          <p:cNvPr id="19458" name="Picture 2" descr="The Importance of Adequate Rest for Seniors | Carin Nurses, In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33469" y="1054201"/>
            <a:ext cx="4120331" cy="399957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3058"/>
            <a:ext cx="5985387" cy="5183905"/>
          </a:xfrm>
        </p:spPr>
        <p:txBody>
          <a:bodyPr>
            <a:noAutofit/>
          </a:bodyPr>
          <a:lstStyle/>
          <a:p>
            <a:pPr marL="0" marR="0" indent="0" algn="just">
              <a:lnSpc>
                <a:spcPct val="150000"/>
              </a:lnSpc>
              <a:spcBef>
                <a:spcPts val="0"/>
              </a:spcBef>
              <a:spcAft>
                <a:spcPts val="0"/>
              </a:spcAft>
              <a:buNone/>
            </a:pP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   Personal hygiene</a:t>
            </a:r>
            <a:r>
              <a:rPr lang="en-US"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2400" dirty="0">
              <a:effectLst/>
              <a:latin typeface="Times New Roman" panose="02020603050405020304" pitchFamily="18" charset="0"/>
              <a:ea typeface="Yu Mincho" panose="02020400000000000000" pitchFamily="18" charset="-128"/>
              <a:cs typeface="Times New Roman" panose="02020603050405020304" pitchFamily="18" charset="0"/>
            </a:endParaRPr>
          </a:p>
          <a:p>
            <a:r>
              <a:rPr lang="en-US" sz="2400" kern="0" dirty="0">
                <a:solidFill>
                  <a:srgbClr val="000000"/>
                </a:solidFill>
                <a:effectLst/>
                <a:latin typeface="Times New Roman" panose="02020603050405020304" pitchFamily="18" charset="0"/>
                <a:ea typeface="Times New Roman" panose="02020603050405020304" pitchFamily="18" charset="0"/>
              </a:rPr>
              <a:t>Advised to maintain personal and environmental hygiene. Proper hand washing technique, wound care, proper disposal of waste products, infection prevention measures were taught. It is important to prevent from infection and to promote health</a:t>
            </a:r>
            <a:r>
              <a:rPr lang="en-US" sz="2400" dirty="0">
                <a:effectLst/>
              </a:rPr>
              <a:t> </a:t>
            </a:r>
            <a:endParaRPr lang="en-US" sz="2400" dirty="0">
              <a:latin typeface="Times New Roman" panose="02020603050405020304" pitchFamily="18" charset="0"/>
              <a:cs typeface="Times New Roman" panose="02020603050405020304" pitchFamily="18" charset="0"/>
            </a:endParaRPr>
          </a:p>
        </p:txBody>
      </p:sp>
      <p:pic>
        <p:nvPicPr>
          <p:cNvPr id="20482" name="Picture 2" descr="Personal Hygiene Photo Display Poster (Teacher-Mad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85703" y="1329045"/>
            <a:ext cx="4563704" cy="43736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852231"/>
            <a:ext cx="9937955" cy="5401084"/>
          </a:xfrm>
        </p:spPr>
        <p:txBody>
          <a:bodyPr>
            <a:noAutofit/>
          </a:bodyPr>
          <a:lstStyle/>
          <a:p>
            <a:pPr marL="514350" marR="8255" indent="-514350" algn="just">
              <a:lnSpc>
                <a:spcPct val="150000"/>
              </a:lnSpc>
              <a:spcBef>
                <a:spcPts val="0"/>
              </a:spcBef>
              <a:buAutoNum type="arabicPeriod" startAt="4"/>
            </a:pPr>
            <a:r>
              <a:rPr lang="en-US"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Medication and follow up visit</a:t>
            </a:r>
            <a:r>
              <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endParaRPr lang="en-US"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endParaRPr>
          </a:p>
          <a:p>
            <a:pPr marL="0" marR="8255" indent="0" algn="just">
              <a:lnSpc>
                <a:spcPct val="150000"/>
              </a:lnSpc>
              <a:spcBef>
                <a:spcPts val="0"/>
              </a:spcBef>
              <a:buNone/>
            </a:pPr>
            <a:endParaRPr lang="en-US" dirty="0">
              <a:effectLst/>
              <a:latin typeface="Calibri" panose="020F0502020204030204" pitchFamily="34" charset="0"/>
              <a:ea typeface="Times New Roman" panose="02020603050405020304" pitchFamily="18" charset="0"/>
              <a:cs typeface="Arial" panose="020B0604020202020204" pitchFamily="34" charset="0"/>
            </a:endParaRPr>
          </a:p>
        </p:txBody>
      </p:sp>
      <p:graphicFrame>
        <p:nvGraphicFramePr>
          <p:cNvPr id="2" name="Table 1"/>
          <p:cNvGraphicFramePr>
            <a:graphicFrameLocks noGrp="1"/>
          </p:cNvGraphicFramePr>
          <p:nvPr/>
        </p:nvGraphicFramePr>
        <p:xfrm>
          <a:off x="1150884" y="1734208"/>
          <a:ext cx="7062951" cy="3004630"/>
        </p:xfrm>
        <a:graphic>
          <a:graphicData uri="http://schemas.openxmlformats.org/drawingml/2006/table">
            <a:tbl>
              <a:tblPr>
                <a:tableStyleId>{5940675A-B579-460E-94D1-54222C63F5DA}</a:tableStyleId>
              </a:tblPr>
              <a:tblGrid>
                <a:gridCol w="974371"/>
                <a:gridCol w="1782204"/>
                <a:gridCol w="1162037"/>
                <a:gridCol w="838905"/>
                <a:gridCol w="815291"/>
                <a:gridCol w="1490143"/>
              </a:tblGrid>
              <a:tr h="276262">
                <a:tc>
                  <a:txBody>
                    <a:bodyPr/>
                    <a:lstStyle/>
                    <a:p>
                      <a:pPr marL="0" marR="40640" algn="ctr">
                        <a:lnSpc>
                          <a:spcPct val="104000"/>
                        </a:lnSpc>
                        <a:spcBef>
                          <a:spcPts val="0"/>
                        </a:spcBef>
                        <a:spcAft>
                          <a:spcPts val="0"/>
                        </a:spcAft>
                      </a:pPr>
                      <a:r>
                        <a:rPr lang="en-US" sz="2400" kern="100">
                          <a:effectLst/>
                        </a:rPr>
                        <a:t>Tablet</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4930" marR="0">
                        <a:lnSpc>
                          <a:spcPct val="104000"/>
                        </a:lnSpc>
                        <a:spcBef>
                          <a:spcPts val="0"/>
                        </a:spcBef>
                        <a:spcAft>
                          <a:spcPts val="0"/>
                        </a:spcAft>
                      </a:pPr>
                      <a:r>
                        <a:rPr lang="en-US" sz="2400" kern="100">
                          <a:effectLst/>
                        </a:rPr>
                        <a:t>Cefixime</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0">
                        <a:lnSpc>
                          <a:spcPct val="104000"/>
                        </a:lnSpc>
                        <a:spcBef>
                          <a:spcPts val="0"/>
                        </a:spcBef>
                        <a:spcAft>
                          <a:spcPts val="0"/>
                        </a:spcAft>
                      </a:pPr>
                      <a:r>
                        <a:rPr lang="en-US" sz="2400" kern="100">
                          <a:effectLst/>
                        </a:rPr>
                        <a:t> 200mg</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3810" marR="1270" algn="ctr">
                        <a:lnSpc>
                          <a:spcPct val="104000"/>
                        </a:lnSpc>
                        <a:spcBef>
                          <a:spcPts val="0"/>
                        </a:spcBef>
                        <a:spcAft>
                          <a:spcPts val="0"/>
                        </a:spcAft>
                      </a:pPr>
                      <a:r>
                        <a:rPr lang="en-US" sz="2400" kern="100">
                          <a:effectLst/>
                        </a:rPr>
                        <a:t>P/O</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17780" algn="ctr">
                        <a:lnSpc>
                          <a:spcPct val="104000"/>
                        </a:lnSpc>
                        <a:spcBef>
                          <a:spcPts val="0"/>
                        </a:spcBef>
                        <a:spcAft>
                          <a:spcPts val="0"/>
                        </a:spcAft>
                      </a:pPr>
                      <a:r>
                        <a:rPr lang="en-US" sz="2400" kern="100">
                          <a:effectLst/>
                        </a:rPr>
                        <a:t>BD</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50800" marR="0" algn="ctr">
                        <a:lnSpc>
                          <a:spcPct val="104000"/>
                        </a:lnSpc>
                        <a:spcBef>
                          <a:spcPts val="0"/>
                        </a:spcBef>
                        <a:spcAft>
                          <a:spcPts val="0"/>
                        </a:spcAft>
                      </a:pPr>
                      <a:r>
                        <a:rPr lang="en-US" sz="2400" kern="100">
                          <a:effectLst/>
                        </a:rPr>
                        <a:t>for 5days.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280388">
                <a:tc>
                  <a:txBody>
                    <a:bodyPr/>
                    <a:lstStyle/>
                    <a:p>
                      <a:pPr marL="0" marR="40640" algn="ctr">
                        <a:lnSpc>
                          <a:spcPct val="106000"/>
                        </a:lnSpc>
                        <a:spcBef>
                          <a:spcPts val="0"/>
                        </a:spcBef>
                        <a:spcAft>
                          <a:spcPts val="0"/>
                        </a:spcAft>
                      </a:pPr>
                      <a:r>
                        <a:rPr lang="en-US" sz="2400" kern="100">
                          <a:effectLst/>
                        </a:rPr>
                        <a:t>Tablet</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3660" marR="0">
                        <a:lnSpc>
                          <a:spcPct val="106000"/>
                        </a:lnSpc>
                        <a:spcBef>
                          <a:spcPts val="0"/>
                        </a:spcBef>
                        <a:spcAft>
                          <a:spcPts val="0"/>
                        </a:spcAft>
                      </a:pPr>
                      <a:r>
                        <a:rPr lang="en-US" sz="2400" kern="100">
                          <a:effectLst/>
                        </a:rPr>
                        <a:t>Pantop</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nSpc>
                          <a:spcPct val="106000"/>
                        </a:lnSpc>
                        <a:spcBef>
                          <a:spcPts val="0"/>
                        </a:spcBef>
                        <a:spcAft>
                          <a:spcPts val="0"/>
                        </a:spcAft>
                      </a:pPr>
                      <a:r>
                        <a:rPr lang="en-US" sz="2400" kern="100">
                          <a:effectLst/>
                        </a:rPr>
                        <a:t>40mg</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3810" marR="1270" algn="ctr">
                        <a:lnSpc>
                          <a:spcPct val="106000"/>
                        </a:lnSpc>
                        <a:spcBef>
                          <a:spcPts val="0"/>
                        </a:spcBef>
                        <a:spcAft>
                          <a:spcPts val="0"/>
                        </a:spcAft>
                      </a:pPr>
                      <a:r>
                        <a:rPr lang="en-US" sz="2400" kern="100">
                          <a:effectLst/>
                        </a:rPr>
                        <a:t>P/O</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0" marR="15240" algn="ctr">
                        <a:lnSpc>
                          <a:spcPct val="106000"/>
                        </a:lnSpc>
                        <a:spcBef>
                          <a:spcPts val="0"/>
                        </a:spcBef>
                        <a:spcAft>
                          <a:spcPts val="0"/>
                        </a:spcAft>
                      </a:pPr>
                      <a:r>
                        <a:rPr lang="en-US" sz="2400" kern="100">
                          <a:effectLst/>
                        </a:rPr>
                        <a:t>BD</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50800" marR="0" algn="ctr">
                        <a:lnSpc>
                          <a:spcPct val="106000"/>
                        </a:lnSpc>
                        <a:spcBef>
                          <a:spcPts val="0"/>
                        </a:spcBef>
                        <a:spcAft>
                          <a:spcPts val="0"/>
                        </a:spcAft>
                      </a:pPr>
                      <a:r>
                        <a:rPr lang="en-US" sz="2400" kern="100">
                          <a:effectLst/>
                        </a:rPr>
                        <a:t>for 7days.</a:t>
                      </a:r>
                      <a:endParaRPr lang="en-US" sz="2400" kern="10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r h="1138142">
                <a:tc>
                  <a:txBody>
                    <a:bodyPr/>
                    <a:lstStyle/>
                    <a:p>
                      <a:pPr marL="0" marR="40640" algn="ctr">
                        <a:lnSpc>
                          <a:spcPct val="104000"/>
                        </a:lnSpc>
                        <a:spcBef>
                          <a:spcPts val="0"/>
                        </a:spcBef>
                        <a:spcAft>
                          <a:spcPts val="0"/>
                        </a:spcAft>
                      </a:pPr>
                      <a:r>
                        <a:rPr lang="en-US" sz="2400" kern="100" dirty="0">
                          <a:effectLst/>
                        </a:rPr>
                        <a:t>Tablet</a:t>
                      </a:r>
                      <a:endParaRPr lang="en-US" sz="2400" kern="100" dirty="0">
                        <a:effectLst/>
                      </a:endParaRPr>
                    </a:p>
                    <a:p>
                      <a:pPr marL="0" marR="40640" algn="ctr">
                        <a:lnSpc>
                          <a:spcPct val="104000"/>
                        </a:lnSpc>
                        <a:spcBef>
                          <a:spcPts val="0"/>
                        </a:spcBef>
                        <a:spcAft>
                          <a:spcPts val="0"/>
                        </a:spcAft>
                      </a:pPr>
                      <a:endParaRPr lang="en-US" sz="2400" kern="100" dirty="0">
                        <a:effectLst/>
                      </a:endParaRPr>
                    </a:p>
                    <a:p>
                      <a:pPr marL="0" marR="40640" algn="ctr">
                        <a:lnSpc>
                          <a:spcPct val="104000"/>
                        </a:lnSpc>
                        <a:spcBef>
                          <a:spcPts val="0"/>
                        </a:spcBef>
                        <a:spcAft>
                          <a:spcPts val="0"/>
                        </a:spcAft>
                      </a:pPr>
                      <a:endParaRPr lang="en-US" sz="2400" kern="100" dirty="0">
                        <a:effectLst/>
                      </a:endParaRPr>
                    </a:p>
                    <a:p>
                      <a:pPr marL="0" marR="40640" algn="ctr">
                        <a:lnSpc>
                          <a:spcPct val="104000"/>
                        </a:lnSpc>
                        <a:spcBef>
                          <a:spcPts val="0"/>
                        </a:spcBef>
                        <a:spcAft>
                          <a:spcPts val="0"/>
                        </a:spcAft>
                      </a:pPr>
                      <a:r>
                        <a:rPr lang="en-US" sz="2400" kern="100" dirty="0">
                          <a:effectLst/>
                        </a:rPr>
                        <a:t>Tablet</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3660" marR="0">
                        <a:lnSpc>
                          <a:spcPct val="104000"/>
                        </a:lnSpc>
                        <a:spcBef>
                          <a:spcPts val="0"/>
                        </a:spcBef>
                        <a:spcAft>
                          <a:spcPts val="0"/>
                        </a:spcAft>
                      </a:pPr>
                      <a:r>
                        <a:rPr lang="en-US" sz="2400" kern="100" dirty="0">
                          <a:effectLst/>
                        </a:rPr>
                        <a:t>Paracetamol</a:t>
                      </a:r>
                      <a:endParaRPr lang="en-US" sz="2400" kern="100" dirty="0">
                        <a:effectLst/>
                      </a:endParaRPr>
                    </a:p>
                    <a:p>
                      <a:pPr marL="73660" marR="0">
                        <a:lnSpc>
                          <a:spcPct val="104000"/>
                        </a:lnSpc>
                        <a:spcBef>
                          <a:spcPts val="0"/>
                        </a:spcBef>
                        <a:spcAft>
                          <a:spcPts val="0"/>
                        </a:spcAft>
                      </a:pPr>
                      <a:endParaRPr lang="en-US" sz="2400" kern="100" dirty="0">
                        <a:effectLst/>
                      </a:endParaRPr>
                    </a:p>
                    <a:p>
                      <a:pPr marL="73660" marR="0">
                        <a:lnSpc>
                          <a:spcPct val="104000"/>
                        </a:lnSpc>
                        <a:spcBef>
                          <a:spcPts val="0"/>
                        </a:spcBef>
                        <a:spcAft>
                          <a:spcPts val="0"/>
                        </a:spcAft>
                      </a:pPr>
                      <a:endParaRPr lang="en-US" sz="2400" kern="100" dirty="0">
                        <a:effectLst/>
                      </a:endParaRPr>
                    </a:p>
                    <a:p>
                      <a:pPr marL="73660" marR="0">
                        <a:lnSpc>
                          <a:spcPct val="104000"/>
                        </a:lnSpc>
                        <a:spcBef>
                          <a:spcPts val="0"/>
                        </a:spcBef>
                        <a:spcAft>
                          <a:spcPts val="0"/>
                        </a:spcAft>
                      </a:pPr>
                      <a:r>
                        <a:rPr lang="en-US" sz="2400" kern="100" dirty="0">
                          <a:effectLst/>
                        </a:rPr>
                        <a:t>Ketorolac</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72390" marR="0">
                        <a:lnSpc>
                          <a:spcPct val="104000"/>
                        </a:lnSpc>
                        <a:spcBef>
                          <a:spcPts val="0"/>
                        </a:spcBef>
                        <a:spcAft>
                          <a:spcPts val="0"/>
                        </a:spcAft>
                      </a:pPr>
                      <a:r>
                        <a:rPr lang="en-US" sz="2400" kern="100" dirty="0">
                          <a:effectLst/>
                        </a:rPr>
                        <a:t>1gram</a:t>
                      </a:r>
                      <a:endParaRPr lang="en-US" sz="2400" kern="100" dirty="0">
                        <a:effectLst/>
                      </a:endParaRPr>
                    </a:p>
                    <a:p>
                      <a:pPr marL="72390" marR="0">
                        <a:lnSpc>
                          <a:spcPct val="104000"/>
                        </a:lnSpc>
                        <a:spcBef>
                          <a:spcPts val="0"/>
                        </a:spcBef>
                        <a:spcAft>
                          <a:spcPts val="0"/>
                        </a:spcAft>
                      </a:pPr>
                      <a:endParaRPr lang="en-US" sz="2400" kern="100" dirty="0">
                        <a:effectLst/>
                      </a:endParaRPr>
                    </a:p>
                    <a:p>
                      <a:pPr marL="72390" marR="0">
                        <a:lnSpc>
                          <a:spcPct val="104000"/>
                        </a:lnSpc>
                        <a:spcBef>
                          <a:spcPts val="0"/>
                        </a:spcBef>
                        <a:spcAft>
                          <a:spcPts val="0"/>
                        </a:spcAft>
                      </a:pPr>
                      <a:endParaRPr lang="en-US" sz="2400" kern="100" dirty="0">
                        <a:effectLst/>
                      </a:endParaRPr>
                    </a:p>
                    <a:p>
                      <a:pPr marL="72390" marR="0">
                        <a:lnSpc>
                          <a:spcPct val="104000"/>
                        </a:lnSpc>
                        <a:spcBef>
                          <a:spcPts val="0"/>
                        </a:spcBef>
                        <a:spcAft>
                          <a:spcPts val="0"/>
                        </a:spcAft>
                      </a:pPr>
                      <a:r>
                        <a:rPr lang="en-US" sz="2400" kern="100" dirty="0">
                          <a:effectLst/>
                        </a:rPr>
                        <a:t>10mg</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3810" marR="0" algn="ctr">
                        <a:lnSpc>
                          <a:spcPct val="104000"/>
                        </a:lnSpc>
                        <a:spcBef>
                          <a:spcPts val="0"/>
                        </a:spcBef>
                        <a:spcAft>
                          <a:spcPts val="0"/>
                        </a:spcAft>
                      </a:pPr>
                      <a:r>
                        <a:rPr lang="en-US" sz="2400" kern="100" dirty="0">
                          <a:effectLst/>
                        </a:rPr>
                        <a:t>P/O</a:t>
                      </a:r>
                      <a:endParaRPr lang="en-US" sz="2400" kern="100" dirty="0">
                        <a:effectLst/>
                      </a:endParaRPr>
                    </a:p>
                    <a:p>
                      <a:pPr marL="3810" marR="0" algn="ctr">
                        <a:lnSpc>
                          <a:spcPct val="104000"/>
                        </a:lnSpc>
                        <a:spcBef>
                          <a:spcPts val="0"/>
                        </a:spcBef>
                        <a:spcAft>
                          <a:spcPts val="0"/>
                        </a:spcAft>
                      </a:pPr>
                      <a:endParaRPr lang="en-US" sz="2400" kern="100" dirty="0">
                        <a:effectLst/>
                      </a:endParaRPr>
                    </a:p>
                    <a:p>
                      <a:pPr marL="3810" marR="0" algn="ctr">
                        <a:lnSpc>
                          <a:spcPct val="104000"/>
                        </a:lnSpc>
                        <a:spcBef>
                          <a:spcPts val="0"/>
                        </a:spcBef>
                        <a:spcAft>
                          <a:spcPts val="0"/>
                        </a:spcAft>
                      </a:pPr>
                      <a:endParaRPr lang="en-US" sz="2400" kern="100" dirty="0">
                        <a:effectLst/>
                      </a:endParaRPr>
                    </a:p>
                    <a:p>
                      <a:pPr marL="3810" marR="0" algn="ctr">
                        <a:lnSpc>
                          <a:spcPct val="104000"/>
                        </a:lnSpc>
                        <a:spcBef>
                          <a:spcPts val="0"/>
                        </a:spcBef>
                        <a:spcAft>
                          <a:spcPts val="0"/>
                        </a:spcAft>
                      </a:pPr>
                      <a:r>
                        <a:rPr lang="en-US" sz="2400" kern="100" dirty="0">
                          <a:effectLst/>
                        </a:rPr>
                        <a:t>P/O</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53975" marR="17780" algn="ctr">
                        <a:lnSpc>
                          <a:spcPct val="104000"/>
                        </a:lnSpc>
                        <a:spcBef>
                          <a:spcPts val="0"/>
                        </a:spcBef>
                        <a:spcAft>
                          <a:spcPts val="0"/>
                        </a:spcAft>
                      </a:pPr>
                      <a:r>
                        <a:rPr lang="en-US" sz="2400" kern="100" dirty="0">
                          <a:effectLst/>
                        </a:rPr>
                        <a:t>QID</a:t>
                      </a:r>
                      <a:endParaRPr lang="en-US" sz="2400" kern="100" dirty="0">
                        <a:effectLst/>
                      </a:endParaRPr>
                    </a:p>
                    <a:p>
                      <a:pPr marL="53975" marR="17780" algn="ctr">
                        <a:lnSpc>
                          <a:spcPct val="104000"/>
                        </a:lnSpc>
                        <a:spcBef>
                          <a:spcPts val="0"/>
                        </a:spcBef>
                        <a:spcAft>
                          <a:spcPts val="0"/>
                        </a:spcAft>
                      </a:pPr>
                      <a:endParaRPr lang="en-US" sz="2400" kern="100" dirty="0">
                        <a:effectLst/>
                      </a:endParaRPr>
                    </a:p>
                    <a:p>
                      <a:pPr marL="53975" marR="17780" algn="ctr">
                        <a:lnSpc>
                          <a:spcPct val="104000"/>
                        </a:lnSpc>
                        <a:spcBef>
                          <a:spcPts val="0"/>
                        </a:spcBef>
                        <a:spcAft>
                          <a:spcPts val="0"/>
                        </a:spcAft>
                      </a:pPr>
                      <a:endParaRPr lang="en-US" sz="2400" kern="100" dirty="0">
                        <a:effectLst/>
                      </a:endParaRPr>
                    </a:p>
                    <a:p>
                      <a:pPr marL="53975" marR="17780" algn="ctr">
                        <a:lnSpc>
                          <a:spcPct val="104000"/>
                        </a:lnSpc>
                        <a:spcBef>
                          <a:spcPts val="0"/>
                        </a:spcBef>
                        <a:spcAft>
                          <a:spcPts val="0"/>
                        </a:spcAft>
                      </a:pPr>
                      <a:r>
                        <a:rPr lang="en-US" sz="2400" kern="100" dirty="0">
                          <a:effectLst/>
                        </a:rPr>
                        <a:t>TDS</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c>
                  <a:txBody>
                    <a:bodyPr/>
                    <a:lstStyle/>
                    <a:p>
                      <a:pPr marL="12700" marR="0" algn="ctr">
                        <a:lnSpc>
                          <a:spcPct val="104000"/>
                        </a:lnSpc>
                        <a:spcBef>
                          <a:spcPts val="0"/>
                        </a:spcBef>
                        <a:spcAft>
                          <a:spcPts val="0"/>
                        </a:spcAft>
                      </a:pPr>
                      <a:r>
                        <a:rPr lang="en-US" sz="2400" kern="100" dirty="0">
                          <a:effectLst/>
                        </a:rPr>
                        <a:t>for 3 days.</a:t>
                      </a:r>
                      <a:endParaRPr lang="en-US" sz="2400" kern="100" dirty="0">
                        <a:effectLst/>
                      </a:endParaRPr>
                    </a:p>
                    <a:p>
                      <a:pPr marL="12700" marR="0" algn="ctr">
                        <a:lnSpc>
                          <a:spcPct val="104000"/>
                        </a:lnSpc>
                        <a:spcBef>
                          <a:spcPts val="0"/>
                        </a:spcBef>
                        <a:spcAft>
                          <a:spcPts val="0"/>
                        </a:spcAft>
                      </a:pPr>
                      <a:endParaRPr lang="en-US" sz="2400" kern="100" dirty="0">
                        <a:effectLst/>
                      </a:endParaRPr>
                    </a:p>
                    <a:p>
                      <a:pPr marL="12700" marR="0" algn="ctr">
                        <a:lnSpc>
                          <a:spcPct val="104000"/>
                        </a:lnSpc>
                        <a:spcBef>
                          <a:spcPts val="0"/>
                        </a:spcBef>
                        <a:spcAft>
                          <a:spcPts val="0"/>
                        </a:spcAft>
                      </a:pPr>
                      <a:endParaRPr lang="en-US" sz="2400" kern="100" dirty="0">
                        <a:effectLst/>
                      </a:endParaRPr>
                    </a:p>
                    <a:p>
                      <a:pPr marL="12700" marR="0" algn="ctr">
                        <a:lnSpc>
                          <a:spcPct val="104000"/>
                        </a:lnSpc>
                        <a:spcBef>
                          <a:spcPts val="0"/>
                        </a:spcBef>
                        <a:spcAft>
                          <a:spcPts val="0"/>
                        </a:spcAft>
                      </a:pPr>
                      <a:r>
                        <a:rPr lang="en-US" sz="2400" kern="100" dirty="0">
                          <a:effectLst/>
                        </a:rPr>
                        <a:t>for 3 days.</a:t>
                      </a:r>
                      <a:endParaRPr lang="en-US" sz="2400" kern="100" dirty="0">
                        <a:effectLst/>
                      </a:endParaRPr>
                    </a:p>
                    <a:p>
                      <a:pPr marL="12700" marR="0">
                        <a:lnSpc>
                          <a:spcPct val="104000"/>
                        </a:lnSpc>
                        <a:spcBef>
                          <a:spcPts val="0"/>
                        </a:spcBef>
                        <a:spcAft>
                          <a:spcPts val="0"/>
                        </a:spcAft>
                      </a:pPr>
                      <a:r>
                        <a:rPr lang="en-US" sz="2400" kern="100" dirty="0">
                          <a:effectLst/>
                        </a:rPr>
                        <a:t> </a:t>
                      </a:r>
                      <a:endParaRPr lang="en-US" sz="2400" kern="100" dirty="0">
                        <a:effectLst/>
                      </a:endParaRPr>
                    </a:p>
                    <a:p>
                      <a:pPr marL="12700" marR="0" algn="ctr">
                        <a:lnSpc>
                          <a:spcPct val="104000"/>
                        </a:lnSpc>
                        <a:spcBef>
                          <a:spcPts val="0"/>
                        </a:spcBef>
                        <a:spcAft>
                          <a:spcPts val="0"/>
                        </a:spcAft>
                      </a:pPr>
                      <a:r>
                        <a:rPr lang="en-US" sz="2400" kern="100" dirty="0">
                          <a:effectLst/>
                        </a:rPr>
                        <a:t> </a:t>
                      </a:r>
                      <a:endParaRPr lang="en-US" sz="2400" kern="100" dirty="0">
                        <a:effectLst/>
                        <a:latin typeface="Calibri" panose="020F0502020204030204" pitchFamily="34" charset="0"/>
                        <a:ea typeface="Yu Mincho" panose="02020400000000000000" pitchFamily="18" charset="-128"/>
                        <a:cs typeface="Arial" panose="020B0604020202020204" pitchFamily="34" charset="0"/>
                      </a:endParaRPr>
                    </a:p>
                  </a:txBody>
                  <a:tcPr marL="68580" marR="68580" marT="0" marB="0"/>
                </a:tc>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marR="0" indent="0">
              <a:lnSpc>
                <a:spcPct val="150000"/>
              </a:lnSpc>
              <a:spcBef>
                <a:spcPts val="5"/>
              </a:spcBef>
              <a:spcAft>
                <a:spcPts val="0"/>
              </a:spcAft>
              <a:buNone/>
            </a:pPr>
            <a:r>
              <a:rPr lang="en-US" sz="2400" b="1" u="sng" dirty="0">
                <a:effectLst/>
                <a:latin typeface="Calibri Light" panose="020F0302020204030204" charset="0"/>
                <a:ea typeface="Yu Gothic Light" panose="020B0300000000000000" pitchFamily="34" charset="-128"/>
                <a:cs typeface="Times New Roman" panose="02020603050405020304" pitchFamily="18" charset="0"/>
              </a:rPr>
              <a:t>5. Dressing and suture out:</a:t>
            </a:r>
            <a:endParaRPr lang="en-US" sz="2400" b="1" dirty="0">
              <a:effectLst/>
              <a:latin typeface="Calibri Light" panose="020F0302020204030204" charset="0"/>
              <a:ea typeface="Yu Gothic Light" panose="020B0300000000000000" pitchFamily="34" charset="-128"/>
              <a:cs typeface="Times New Roman" panose="02020603050405020304" pitchFamily="18" charset="0"/>
            </a:endParaRPr>
          </a:p>
          <a:p>
            <a:pPr marL="0" marR="0">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 advised to do alternate day dressing and suture out on 10</a:t>
            </a:r>
            <a:r>
              <a:rPr lang="en-US" sz="2400" baseline="30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day in health center.</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pPr marL="0" marR="0" indent="0">
              <a:lnSpc>
                <a:spcPct val="150000"/>
              </a:lnSpc>
              <a:spcBef>
                <a:spcPts val="200"/>
              </a:spcBef>
              <a:spcAft>
                <a:spcPts val="0"/>
              </a:spcAft>
              <a:buNone/>
            </a:pPr>
            <a:r>
              <a:rPr lang="en-US" sz="2400" b="1" u="sng" dirty="0">
                <a:effectLst/>
                <a:latin typeface="Calibri Light" panose="020F0302020204030204" charset="0"/>
                <a:ea typeface="Yu Gothic Light" panose="020B0300000000000000" pitchFamily="34" charset="-128"/>
                <a:cs typeface="Times New Roman" panose="02020603050405020304" pitchFamily="18" charset="0"/>
              </a:rPr>
              <a:t>6. Follow up:</a:t>
            </a:r>
            <a:endParaRPr lang="en-US" sz="2400" b="1" dirty="0">
              <a:effectLst/>
              <a:latin typeface="Calibri Light" panose="020F0302020204030204" charset="0"/>
              <a:ea typeface="Yu Gothic Light" panose="020B0300000000000000" pitchFamily="34" charset="-128"/>
              <a:cs typeface="Times New Roman" panose="02020603050405020304" pitchFamily="18" charset="0"/>
            </a:endParaRPr>
          </a:p>
          <a:p>
            <a:pPr marL="0" marR="792480">
              <a:lnSpc>
                <a:spcPct val="150000"/>
              </a:lnSpc>
              <a:spcBef>
                <a:spcPts val="0"/>
              </a:spcBef>
              <a:spcAft>
                <a:spcPts val="0"/>
              </a:spcAft>
            </a:pP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Follow up is important part of improvement so I advised the patient to continue follow up after 7</a:t>
            </a:r>
            <a:r>
              <a:rPr lang="en-US" sz="2400" baseline="30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a:t>
            </a:r>
            <a:r>
              <a:rPr lang="en-US" sz="24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day in OPD of surgery unit or any worsening in patient condition like excessive pain, bleeding or pus collection at incision site visit to hospital immediately.</a:t>
            </a:r>
            <a:endParaRPr lang="en-US" sz="2400" dirty="0">
              <a:effectLst/>
              <a:latin typeface="Calibri" panose="020F0502020204030204" pitchFamily="34" charset="0"/>
              <a:ea typeface="Yu Mincho" panose="02020400000000000000" pitchFamily="18" charset="-128"/>
              <a:cs typeface="Arial" panose="020B0604020202020204" pitchFamily="34" charset="0"/>
            </a:endParaRPr>
          </a:p>
          <a:p>
            <a:endParaRPr lang="en-US"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kern="0" dirty="0">
                <a:solidFill>
                  <a:srgbClr val="000000"/>
                </a:solidFill>
                <a:effectLst/>
                <a:latin typeface="Times New Roman" panose="02020603050405020304" pitchFamily="18" charset="0"/>
                <a:ea typeface="Yu Mincho" panose="02020400000000000000" pitchFamily="18" charset="-128"/>
              </a:rPr>
              <a:t>What I learned from this case study</a:t>
            </a:r>
            <a:endParaRPr lang="en-US" dirty="0"/>
          </a:p>
        </p:txBody>
      </p:sp>
      <p:sp>
        <p:nvSpPr>
          <p:cNvPr id="3" name="Content Placeholder 2"/>
          <p:cNvSpPr>
            <a:spLocks noGrp="1"/>
          </p:cNvSpPr>
          <p:nvPr>
            <p:ph idx="1"/>
          </p:nvPr>
        </p:nvSpPr>
        <p:spPr>
          <a:xfrm>
            <a:off x="838200" y="1825625"/>
            <a:ext cx="6083710" cy="4752156"/>
          </a:xfrm>
        </p:spPr>
        <p:txBody>
          <a:bodyPr>
            <a:normAutofit/>
          </a:bodyPr>
          <a:lstStyle/>
          <a:p>
            <a:pPr marL="342900" indent="-342900" algn="just">
              <a:lnSpc>
                <a:spcPct val="150000"/>
              </a:lnSpc>
              <a:buFont typeface="+mj-lt"/>
              <a:buAutoNum type="arabicPeriod"/>
            </a:pPr>
            <a:r>
              <a:rPr lang="en-US" sz="2400" kern="0" dirty="0">
                <a:solidFill>
                  <a:srgbClr val="262626"/>
                </a:solidFill>
                <a:effectLst/>
                <a:latin typeface="Times New Roman" panose="02020603050405020304" pitchFamily="18" charset="0"/>
                <a:ea typeface="Yu Mincho" panose="02020400000000000000" pitchFamily="18" charset="-128"/>
              </a:rPr>
              <a:t> About the disease</a:t>
            </a:r>
            <a:endParaRPr lang="en-US" sz="2400" kern="0" dirty="0">
              <a:solidFill>
                <a:srgbClr val="262626"/>
              </a:solidFill>
              <a:effectLst/>
              <a:latin typeface="Times New Roman" panose="02020603050405020304" pitchFamily="18" charset="0"/>
              <a:ea typeface="Yu Mincho" panose="02020400000000000000" pitchFamily="18" charset="-128"/>
            </a:endParaRPr>
          </a:p>
          <a:p>
            <a:pPr marL="342900" indent="-342900" algn="just">
              <a:lnSpc>
                <a:spcPct val="150000"/>
              </a:lnSpc>
              <a:buFont typeface="+mj-lt"/>
              <a:buAutoNum type="arabicPeriod"/>
            </a:pPr>
            <a:r>
              <a:rPr lang="en-US" sz="2400" kern="0" dirty="0">
                <a:solidFill>
                  <a:srgbClr val="262626"/>
                </a:solidFill>
                <a:effectLst/>
                <a:latin typeface="Times New Roman" panose="02020603050405020304" pitchFamily="18" charset="0"/>
                <a:ea typeface="Yu Mincho" panose="02020400000000000000" pitchFamily="18" charset="-128"/>
              </a:rPr>
              <a:t> About the patient and family</a:t>
            </a:r>
            <a:endParaRPr lang="en-US" sz="2400" kern="0" dirty="0">
              <a:solidFill>
                <a:srgbClr val="262626"/>
              </a:solidFill>
              <a:latin typeface="Times New Roman" panose="02020603050405020304" pitchFamily="18" charset="0"/>
              <a:ea typeface="Yu Mincho" panose="02020400000000000000" pitchFamily="18" charset="-128"/>
            </a:endParaRPr>
          </a:p>
          <a:p>
            <a:pPr marL="342900" indent="-342900" algn="just">
              <a:lnSpc>
                <a:spcPct val="150000"/>
              </a:lnSpc>
              <a:buFont typeface="+mj-lt"/>
              <a:buAutoNum type="arabicPeriod"/>
            </a:pPr>
            <a:r>
              <a:rPr lang="en-US" sz="2400" kern="0" dirty="0">
                <a:solidFill>
                  <a:srgbClr val="262626"/>
                </a:solidFill>
                <a:effectLst/>
                <a:latin typeface="Times New Roman" panose="02020603050405020304" pitchFamily="18" charset="0"/>
                <a:ea typeface="Yu Mincho" panose="02020400000000000000" pitchFamily="18" charset="-128"/>
              </a:rPr>
              <a:t> About the nursing care</a:t>
            </a:r>
            <a:endParaRPr lang="en-US" sz="2400" kern="0" dirty="0">
              <a:solidFill>
                <a:srgbClr val="262626"/>
              </a:solidFill>
              <a:effectLst/>
              <a:latin typeface="Times New Roman" panose="02020603050405020304" pitchFamily="18" charset="0"/>
              <a:ea typeface="Yu Mincho" panose="02020400000000000000" pitchFamily="18" charset="-128"/>
            </a:endParaRPr>
          </a:p>
          <a:p>
            <a:pPr marL="342900" indent="-342900" algn="just">
              <a:lnSpc>
                <a:spcPct val="150000"/>
              </a:lnSpc>
              <a:buFont typeface="+mj-lt"/>
              <a:buAutoNum type="arabicPeriod"/>
            </a:pPr>
            <a:r>
              <a:rPr lang="en-US" sz="2400" kern="0" dirty="0">
                <a:solidFill>
                  <a:srgbClr val="000000"/>
                </a:solidFill>
                <a:effectLst/>
                <a:latin typeface="Times New Roman" panose="02020603050405020304" pitchFamily="18" charset="0"/>
                <a:ea typeface="Yu Mincho" panose="02020400000000000000" pitchFamily="18" charset="-128"/>
              </a:rPr>
              <a:t> About diversional therapy and stress management</a:t>
            </a:r>
            <a:endParaRPr lang="en-US" sz="2400" kern="0" dirty="0">
              <a:solidFill>
                <a:srgbClr val="262626"/>
              </a:solidFill>
              <a:latin typeface="Times New Roman" panose="02020603050405020304" pitchFamily="18" charset="0"/>
              <a:ea typeface="Yu Mincho" panose="02020400000000000000" pitchFamily="18" charset="-128"/>
            </a:endParaRPr>
          </a:p>
          <a:p>
            <a:pPr marL="342900" indent="-342900" algn="just">
              <a:lnSpc>
                <a:spcPct val="150000"/>
              </a:lnSpc>
              <a:buFont typeface="+mj-lt"/>
              <a:buAutoNum type="arabicPeriod"/>
            </a:pPr>
            <a:r>
              <a:rPr lang="en-US" sz="2400" kern="0" dirty="0">
                <a:solidFill>
                  <a:srgbClr val="262626"/>
                </a:solidFill>
                <a:effectLst/>
                <a:latin typeface="Times New Roman" panose="02020603050405020304" pitchFamily="18" charset="0"/>
                <a:ea typeface="Yu Mincho" panose="02020400000000000000" pitchFamily="18" charset="-128"/>
              </a:rPr>
              <a:t> About documentation</a:t>
            </a:r>
            <a:endParaRPr lang="en-US" sz="2400" dirty="0"/>
          </a:p>
        </p:txBody>
      </p:sp>
      <p:pic>
        <p:nvPicPr>
          <p:cNvPr id="4" name="Content Placeholder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66038" y="1545406"/>
            <a:ext cx="4306530" cy="5032375"/>
          </a:xfrm>
          <a:prstGeom prst="rect">
            <a:avLst/>
          </a:prstGeo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How to Write a Summary - CIE Notes"/>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806245" y="816077"/>
            <a:ext cx="10638503" cy="53608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References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72701"/>
            <a:ext cx="10515600" cy="4351338"/>
          </a:xfrm>
        </p:spPr>
        <p:txBody>
          <a:bodyPr>
            <a:noAutofit/>
          </a:bodyPr>
          <a:lstStyle/>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Arial" panose="020B0604020202020204" pitchFamily="34" charset="0"/>
              </a:rPr>
              <a:t>Black, J. M. &amp; Hawks, J.K. (2009).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Medical-Surgical Nursing Clinical Management (8</a:t>
            </a:r>
            <a:r>
              <a:rPr lang="en-US" sz="2200" i="1" baseline="30000" dirty="0">
                <a:effectLst/>
                <a:latin typeface="Times New Roman" panose="02020603050405020304" pitchFamily="18" charset="0"/>
                <a:ea typeface="Times New Roman" panose="02020603050405020304" pitchFamily="18" charset="0"/>
                <a:cs typeface="Arial" panose="020B0604020202020204" pitchFamily="34" charset="0"/>
              </a:rPr>
              <a:t>th</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Elsevier.</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Arial" panose="020B0604020202020204" pitchFamily="34" charset="0"/>
              </a:rPr>
              <a:t>Doenges, M., Moorhouse, M.F. &amp; </a:t>
            </a:r>
            <a:r>
              <a:rPr lang="en-US" sz="2200" dirty="0" err="1">
                <a:effectLst/>
                <a:latin typeface="Times New Roman" panose="02020603050405020304" pitchFamily="18" charset="0"/>
                <a:ea typeface="Times New Roman" panose="02020603050405020304" pitchFamily="18" charset="0"/>
                <a:cs typeface="Arial" panose="020B0604020202020204" pitchFamily="34" charset="0"/>
              </a:rPr>
              <a:t>Murr</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A.C. (2017).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Nursing Care Plans Guidelines for    Individualizing Client Care across the Life Span.</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(9</a:t>
            </a:r>
            <a:r>
              <a:rPr lang="en-US" sz="2200" i="1" baseline="30000" dirty="0">
                <a:effectLst/>
                <a:latin typeface="Times New Roman" panose="02020603050405020304" pitchFamily="18" charset="0"/>
                <a:ea typeface="Times New Roman" panose="02020603050405020304" pitchFamily="18" charset="0"/>
                <a:cs typeface="Arial" panose="020B0604020202020204" pitchFamily="34" charset="0"/>
              </a:rPr>
              <a:t>th</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Jaypee Brothers Medical Publishers Pvt. Ltd.</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Arial" panose="020B0604020202020204" pitchFamily="34" charset="0"/>
              </a:rPr>
              <a:t>Gautam, R. &amp; K.C. T. (2014).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Essential Textbook of Anatomy and Physiology. (2</a:t>
            </a:r>
            <a:r>
              <a:rPr lang="en-US" sz="2200" i="1" baseline="30000" dirty="0">
                <a:effectLst/>
                <a:latin typeface="Times New Roman" panose="02020603050405020304" pitchFamily="18" charset="0"/>
                <a:ea typeface="Times New Roman" panose="02020603050405020304" pitchFamily="18" charset="0"/>
                <a:cs typeface="Arial" panose="020B0604020202020204" pitchFamily="34" charset="0"/>
              </a:rPr>
              <a:t>nd</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Samiksha Publication.</a:t>
            </a:r>
            <a:endParaRPr lang="en-US" sz="2200" dirty="0">
              <a:effectLst/>
              <a:latin typeface="Times New Roman" panose="02020603050405020304" pitchFamily="18" charset="0"/>
              <a:ea typeface="Times New Roman" panose="02020603050405020304" pitchFamily="18" charset="0"/>
              <a:cs typeface="Arial" panose="020B0604020202020204" pitchFamily="34" charset="0"/>
            </a:endParaRPr>
          </a:p>
          <a:p>
            <a:pPr marL="342900" indent="-342900" algn="just">
              <a:lnSpc>
                <a:spcPct val="150000"/>
              </a:lnSpc>
              <a:spcBef>
                <a:spcPts val="0"/>
              </a:spcBef>
              <a:buClr>
                <a:srgbClr val="262626"/>
              </a:buClr>
              <a:buFont typeface="Courier New" panose="02070309020205020404" pitchFamily="49" charset="0"/>
              <a:buChar char="o"/>
            </a:pP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Lewis, S. M., Dirksen, S. R., Heitkemper, M. M., Bucher, L., &amp; Camera, I. M. (2022). </a:t>
            </a:r>
            <a:r>
              <a:rPr lang="en-US" sz="22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Medical Surgical Nursing: Assessment and Management of Clinical Problems (12</a:t>
            </a:r>
            <a:r>
              <a:rPr lang="en-US" sz="2200" i="1" baseline="30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a:t>
            </a:r>
            <a:r>
              <a:rPr lang="en-US" sz="22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Elsevier.</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US" b="1" dirty="0">
                <a:latin typeface="Times New Roman" panose="02020603050405020304" pitchFamily="18" charset="0"/>
                <a:cs typeface="Times New Roman" panose="02020603050405020304" pitchFamily="18" charset="0"/>
              </a:rPr>
              <a:t>References Cont’d….</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10992"/>
            <a:ext cx="10515600" cy="4351338"/>
          </a:xfrm>
        </p:spPr>
        <p:txBody>
          <a:bodyPr>
            <a:noAutofit/>
          </a:bodyPr>
          <a:lstStyle/>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Arial" panose="020B0604020202020204" pitchFamily="34" charset="0"/>
              </a:rPr>
              <a:t>Mandal, G.N. (2020).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Textbook of Medical-Surgical Nursing. (7</a:t>
            </a:r>
            <a:r>
              <a:rPr lang="en-US" sz="2200" i="1" baseline="30000" dirty="0">
                <a:effectLst/>
                <a:latin typeface="Times New Roman" panose="02020603050405020304" pitchFamily="18" charset="0"/>
                <a:ea typeface="Times New Roman" panose="02020603050405020304" pitchFamily="18" charset="0"/>
                <a:cs typeface="Arial" panose="020B0604020202020204" pitchFamily="34" charset="0"/>
              </a:rPr>
              <a:t>th</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Safal Publication.</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Arial" panose="020B0604020202020204" pitchFamily="34" charset="0"/>
              </a:rPr>
              <a:t>Rai, L. (2074) (2077).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“Textbook of Medical Surgical Nursing I and II” (2</a:t>
            </a:r>
            <a:r>
              <a:rPr lang="en-US" sz="2200" i="1" baseline="30000" dirty="0">
                <a:effectLst/>
                <a:latin typeface="Times New Roman" panose="02020603050405020304" pitchFamily="18" charset="0"/>
                <a:ea typeface="Times New Roman" panose="02020603050405020304" pitchFamily="18" charset="0"/>
                <a:cs typeface="Arial" panose="020B0604020202020204" pitchFamily="34" charset="0"/>
              </a:rPr>
              <a:t>nd</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200" dirty="0" err="1">
                <a:effectLst/>
                <a:latin typeface="Times New Roman" panose="02020603050405020304" pitchFamily="18" charset="0"/>
                <a:ea typeface="Times New Roman" panose="02020603050405020304" pitchFamily="18" charset="0"/>
                <a:cs typeface="Arial" panose="020B0604020202020204" pitchFamily="34" charset="0"/>
              </a:rPr>
              <a:t>Akshav</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Publication, Kathmandu. </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Sapkota, S. (2022). </a:t>
            </a:r>
            <a:r>
              <a:rPr lang="en-US" sz="22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Text Book of Nursing Concept, Principle and Theory. (1</a:t>
            </a:r>
            <a:r>
              <a:rPr lang="en-US" sz="2200" i="1" baseline="30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a:t>
            </a:r>
            <a:r>
              <a:rPr lang="en-US" sz="22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22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Samaa</a:t>
            </a: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Art.</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effectLst/>
                <a:latin typeface="Times New Roman" panose="02020603050405020304" pitchFamily="18" charset="0"/>
                <a:ea typeface="Times New Roman" panose="02020603050405020304" pitchFamily="18" charset="0"/>
                <a:cs typeface="Arial" panose="020B0604020202020204" pitchFamily="34" charset="0"/>
              </a:rPr>
              <a:t>Satish, K. D. (2016</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Deo’s Drug book for Nurses. (2</a:t>
            </a:r>
            <a:r>
              <a:rPr lang="en-US" sz="2200" i="1" baseline="30000" dirty="0">
                <a:effectLst/>
                <a:latin typeface="Times New Roman" panose="02020603050405020304" pitchFamily="18" charset="0"/>
                <a:ea typeface="Times New Roman" panose="02020603050405020304" pitchFamily="18" charset="0"/>
                <a:cs typeface="Arial" panose="020B0604020202020204" pitchFamily="34" charset="0"/>
              </a:rPr>
              <a:t>nd</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Tara Books and Stationary.</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Shrestha, H. </a:t>
            </a:r>
            <a:r>
              <a:rPr lang="en-US" sz="2200" dirty="0" err="1">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Paudyal</a:t>
            </a: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P. &amp; Giri, S. (2021). </a:t>
            </a:r>
            <a:r>
              <a:rPr lang="en-US" sz="22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 Text Book of Medical Surgical Nursing I and II (4</a:t>
            </a:r>
            <a:r>
              <a:rPr lang="en-US" sz="2200" i="1" baseline="300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th</a:t>
            </a:r>
            <a:r>
              <a:rPr lang="en-US" sz="22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ed.). </a:t>
            </a:r>
            <a:r>
              <a:rPr lang="en-US" sz="22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Heritage Publishers.</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50000"/>
              </a:lnSpc>
              <a:spcBef>
                <a:spcPts val="0"/>
              </a:spcBef>
              <a:spcAft>
                <a:spcPts val="0"/>
              </a:spcAft>
              <a:buClr>
                <a:srgbClr val="262626"/>
              </a:buClr>
              <a:buFont typeface="Courier New" panose="02070309020205020404" pitchFamily="49" charset="0"/>
              <a:buChar char="o"/>
            </a:pPr>
            <a:r>
              <a:rPr lang="en-US" sz="2200" dirty="0" err="1">
                <a:effectLst/>
                <a:latin typeface="Times New Roman" panose="02020603050405020304" pitchFamily="18" charset="0"/>
                <a:ea typeface="Times New Roman" panose="02020603050405020304" pitchFamily="18" charset="0"/>
                <a:cs typeface="Arial" panose="020B0604020202020204" pitchFamily="34" charset="0"/>
              </a:rPr>
              <a:t>Tamrakar</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A., </a:t>
            </a:r>
            <a:r>
              <a:rPr lang="en-US" sz="2200" dirty="0" err="1">
                <a:effectLst/>
                <a:latin typeface="Times New Roman" panose="02020603050405020304" pitchFamily="18" charset="0"/>
                <a:ea typeface="Times New Roman" panose="02020603050405020304" pitchFamily="18" charset="0"/>
                <a:cs typeface="Arial" panose="020B0604020202020204" pitchFamily="34" charset="0"/>
              </a:rPr>
              <a:t>Manandhar</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M. (2018),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Nursing Drug Book”</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(1</a:t>
            </a:r>
            <a:r>
              <a:rPr lang="en-US" sz="2200" i="1" baseline="30000" dirty="0">
                <a:effectLst/>
                <a:latin typeface="Times New Roman" panose="02020603050405020304" pitchFamily="18" charset="0"/>
                <a:ea typeface="Times New Roman" panose="02020603050405020304" pitchFamily="18" charset="0"/>
                <a:cs typeface="Arial" panose="020B0604020202020204" pitchFamily="34" charset="0"/>
              </a:rPr>
              <a:t>st</a:t>
            </a:r>
            <a:r>
              <a:rPr lang="en-US" sz="2200" i="1" dirty="0">
                <a:effectLst/>
                <a:latin typeface="Times New Roman" panose="02020603050405020304" pitchFamily="18" charset="0"/>
                <a:ea typeface="Times New Roman" panose="02020603050405020304" pitchFamily="18" charset="0"/>
                <a:cs typeface="Arial" panose="020B0604020202020204" pitchFamily="34" charset="0"/>
              </a:rPr>
              <a:t> ed),</a:t>
            </a:r>
            <a:r>
              <a:rPr lang="en-US" sz="2200" dirty="0">
                <a:effectLst/>
                <a:latin typeface="Times New Roman" panose="02020603050405020304" pitchFamily="18" charset="0"/>
                <a:ea typeface="Times New Roman" panose="02020603050405020304" pitchFamily="18" charset="0"/>
                <a:cs typeface="Arial" panose="020B0604020202020204" pitchFamily="34" charset="0"/>
              </a:rPr>
              <a:t> Samiksha’s Publication.</a:t>
            </a:r>
            <a:endParaRPr lang="en-US" sz="2200" dirty="0">
              <a:effectLst/>
              <a:latin typeface="Calibri" panose="020F0502020204030204" pitchFamily="34" charset="0"/>
              <a:ea typeface="Times New Roman" panose="02020603050405020304" pitchFamily="18" charset="0"/>
              <a:cs typeface="Arial" panose="020B0604020202020204" pitchFamily="34" charset="0"/>
            </a:endParaRPr>
          </a:p>
          <a:p>
            <a:pPr marL="0" indent="0">
              <a:buNone/>
            </a:pPr>
            <a:endParaRPr lang="en-US" sz="22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533831" y="1170039"/>
            <a:ext cx="9085007" cy="4581832"/>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31753</Words>
  <Application>WPS Presentation</Application>
  <PresentationFormat>Widescreen</PresentationFormat>
  <Paragraphs>1342</Paragraphs>
  <Slides>99</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99</vt:i4>
      </vt:variant>
    </vt:vector>
  </HeadingPairs>
  <TitlesOfParts>
    <vt:vector size="115" baseType="lpstr">
      <vt:lpstr>Arial</vt:lpstr>
      <vt:lpstr>SimSun</vt:lpstr>
      <vt:lpstr>Wingdings</vt:lpstr>
      <vt:lpstr>Times New Roman</vt:lpstr>
      <vt:lpstr>Yu Mincho</vt:lpstr>
      <vt:lpstr>Yu Gothic UI Semilight</vt:lpstr>
      <vt:lpstr>Calibri</vt:lpstr>
      <vt:lpstr>Calibri Light</vt:lpstr>
      <vt:lpstr>Microsoft YaHei</vt:lpstr>
      <vt:lpstr>Arial Unicode MS</vt:lpstr>
      <vt:lpstr>Noto Sans Symbols</vt:lpstr>
      <vt:lpstr>Segoe Print</vt:lpstr>
      <vt:lpstr>Yu Gothic Light</vt:lpstr>
      <vt:lpstr>Courier New</vt:lpstr>
      <vt:lpstr>Symbol</vt:lpstr>
      <vt:lpstr>Office Theme</vt:lpstr>
      <vt:lpstr>PowerPoint 演示文稿</vt:lpstr>
      <vt:lpstr>PowerPoint 演示文稿</vt:lpstr>
      <vt:lpstr>Case Study Presentation On Gall Bladder Polyp</vt:lpstr>
      <vt:lpstr>Background</vt:lpstr>
      <vt:lpstr>Background contd..</vt:lpstr>
      <vt:lpstr>Rationale For Selection of Case </vt:lpstr>
      <vt:lpstr>Rationale Cont’d….</vt:lpstr>
      <vt:lpstr>General Objective</vt:lpstr>
      <vt:lpstr>Specific Objectives</vt:lpstr>
      <vt:lpstr>Specific Objectives Cont’d….</vt:lpstr>
      <vt:lpstr>Specific Objectives Cont’d….</vt:lpstr>
      <vt:lpstr>Specific Objectives Cont’d….</vt:lpstr>
      <vt:lpstr>Specific Objectives Cont’d….</vt:lpstr>
      <vt:lpstr>History Taking</vt:lpstr>
      <vt:lpstr>1. Socio-demographic data</vt:lpstr>
      <vt:lpstr>PowerPoint 演示文稿</vt:lpstr>
      <vt:lpstr>PowerPoint 演示文稿</vt:lpstr>
      <vt:lpstr>2. Chief Complaints </vt:lpstr>
      <vt:lpstr>3. History of present illness</vt:lpstr>
      <vt:lpstr> 4. Recent Treatment  History</vt:lpstr>
      <vt:lpstr>PowerPoint 演示文稿</vt:lpstr>
      <vt:lpstr>7. Immunization History  </vt:lpstr>
      <vt:lpstr>PowerPoint 演示文稿</vt:lpstr>
      <vt:lpstr>PowerPoint 演示文稿</vt:lpstr>
      <vt:lpstr>Physical Examination</vt:lpstr>
      <vt:lpstr>Physical Examination</vt:lpstr>
      <vt:lpstr>Findings of physical examination</vt:lpstr>
      <vt:lpstr>Findings Cont’d….</vt:lpstr>
      <vt:lpstr>Developmental Task</vt:lpstr>
      <vt:lpstr>PowerPoint 演示文稿</vt:lpstr>
      <vt:lpstr>Anatomy and physiology</vt:lpstr>
      <vt:lpstr>Definition </vt:lpstr>
      <vt:lpstr>Structure </vt:lpstr>
      <vt:lpstr>PowerPoint 演示文稿</vt:lpstr>
      <vt:lpstr>Functions </vt:lpstr>
      <vt:lpstr>Ductal system </vt:lpstr>
      <vt:lpstr>Bile </vt:lpstr>
      <vt:lpstr>Composition of bile </vt:lpstr>
      <vt:lpstr>Function of bile </vt:lpstr>
      <vt:lpstr>Disease Profile</vt:lpstr>
      <vt:lpstr>Gall bladder polyp </vt:lpstr>
      <vt:lpstr>Definition </vt:lpstr>
      <vt:lpstr>Types </vt:lpstr>
      <vt:lpstr>Epidemiology </vt:lpstr>
      <vt:lpstr>Etiology </vt:lpstr>
      <vt:lpstr>Pathophysiolgy </vt:lpstr>
      <vt:lpstr>Clinical features of gall bladder polyp</vt:lpstr>
      <vt:lpstr>Diagnostic investigations </vt:lpstr>
      <vt:lpstr>PowerPoint 演示文稿</vt:lpstr>
      <vt:lpstr>Hematology </vt:lpstr>
      <vt:lpstr>Biochemistry</vt:lpstr>
      <vt:lpstr>PowerPoint 演示文稿</vt:lpstr>
      <vt:lpstr>PowerPoint 演示文稿</vt:lpstr>
      <vt:lpstr>PowerPoint 演示文稿</vt:lpstr>
      <vt:lpstr>Treatment</vt:lpstr>
      <vt:lpstr>PowerPoint 演示文稿</vt:lpstr>
      <vt:lpstr>Surgical Management</vt:lpstr>
      <vt:lpstr>Nursing Management</vt:lpstr>
      <vt:lpstr>PowerPoint 演示文稿</vt:lpstr>
      <vt:lpstr>PowerPoint 演示文稿</vt:lpstr>
      <vt:lpstr>Nursing diagnosis</vt:lpstr>
      <vt:lpstr>PowerPoint 演示文稿</vt:lpstr>
      <vt:lpstr>Nursing Intervention</vt:lpstr>
      <vt:lpstr>PowerPoint 演示文稿</vt:lpstr>
      <vt:lpstr>PowerPoint 演示文稿</vt:lpstr>
      <vt:lpstr>PowerPoint 演示文稿</vt:lpstr>
      <vt:lpstr>PowerPoint 演示文稿</vt:lpstr>
      <vt:lpstr>Perioperative Management</vt:lpstr>
      <vt:lpstr>Post operative Management</vt:lpstr>
      <vt:lpstr>PowerPoint 演示文稿</vt:lpstr>
      <vt:lpstr>Evaluation </vt:lpstr>
      <vt:lpstr>Complications </vt:lpstr>
      <vt:lpstr>Preventive measures </vt:lpstr>
      <vt:lpstr>Prognosis</vt:lpstr>
      <vt:lpstr>Drugs profile </vt:lpstr>
      <vt:lpstr>Drugs used in my patient</vt:lpstr>
      <vt:lpstr>Application of Nursing Theory</vt:lpstr>
      <vt:lpstr>Virginia Henderson’s Independent Theory of Nursing.  </vt:lpstr>
      <vt:lpstr>PowerPoint 演示文稿</vt:lpstr>
      <vt:lpstr>PowerPoint 演示文稿</vt:lpstr>
      <vt:lpstr>Nursing Diagnosis</vt:lpstr>
      <vt:lpstr>PowerPoint 演示文稿</vt:lpstr>
      <vt:lpstr>Daily Progress Note</vt:lpstr>
      <vt:lpstr>PowerPoint 演示文稿</vt:lpstr>
      <vt:lpstr>PowerPoint 演示文稿</vt:lpstr>
      <vt:lpstr>PowerPoint 演示文稿</vt:lpstr>
      <vt:lpstr>PowerPoint 演示文稿</vt:lpstr>
      <vt:lpstr>Diversional therapy </vt:lpstr>
      <vt:lpstr>Discharge Teaching</vt:lpstr>
      <vt:lpstr>PowerPoint 演示文稿</vt:lpstr>
      <vt:lpstr>PowerPoint 演示文稿</vt:lpstr>
      <vt:lpstr>PowerPoint 演示文稿</vt:lpstr>
      <vt:lpstr>PowerPoint 演示文稿</vt:lpstr>
      <vt:lpstr>PowerPoint 演示文稿</vt:lpstr>
      <vt:lpstr>What I learned from this case study</vt:lpstr>
      <vt:lpstr>PowerPoint 演示文稿</vt:lpstr>
      <vt:lpstr>References</vt:lpstr>
      <vt:lpstr>References Cont’d….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Alisha Prajapati</dc:creator>
  <cp:lastModifiedBy>Biplov BG</cp:lastModifiedBy>
  <cp:revision>12</cp:revision>
  <dcterms:created xsi:type="dcterms:W3CDTF">2024-09-08T17:11:00Z</dcterms:created>
  <dcterms:modified xsi:type="dcterms:W3CDTF">2024-12-05T03:30:07Z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B073B22ACE3B40C79490DEFCA80114D6_12</vt:lpwstr>
  </property>
  <property fmtid="{D5CDD505-2E9C-101B-9397-08002B2CF9AE}" pid="3" name="KSOProductBuildVer">
    <vt:lpwstr>1033-12.2.0.18911</vt:lpwstr>
  </property>
</Properties>
</file>