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biprajit1999/polling-system.git"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biprajit1999/polling-system.git"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127.0.0.1:3000/" TargetMode="External"/><Relationship Id="rId3" Type="http://schemas.openxmlformats.org/officeDocument/2006/relationships/hyperlink" Target="mongodb+srv://cluster0.has27be.mongodb.net/placement"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eam Members…"/>
          <p:cNvSpPr txBox="1"/>
          <p:nvPr>
            <p:ph type="body" idx="21"/>
          </p:nvPr>
        </p:nvSpPr>
        <p:spPr>
          <a:xfrm>
            <a:off x="366115" y="10250643"/>
            <a:ext cx="5190397" cy="3258474"/>
          </a:xfrm>
          <a:prstGeom prst="rect">
            <a:avLst/>
          </a:prstGeom>
          <a:extLst>
            <a:ext uri="{C572A759-6A51-4108-AA02-DFA0A04FC94B}">
              <ma14:wrappingTextBoxFlag xmlns:ma14="http://schemas.microsoft.com/office/mac/drawingml/2011/main" val="1"/>
            </a:ext>
          </a:extLst>
        </p:spPr>
        <p:txBody>
          <a:bodyPr/>
          <a:lstStyle/>
          <a:p>
            <a:pPr defTabSz="330200">
              <a:defRPr spc="-39" sz="4000"/>
            </a:pPr>
            <a:r>
              <a:t>Team Members</a:t>
            </a:r>
          </a:p>
          <a:p>
            <a:pPr defTabSz="330200">
              <a:defRPr spc="-39" sz="4000"/>
            </a:pPr>
            <a:r>
              <a:t>Biprajit Debnath </a:t>
            </a:r>
          </a:p>
          <a:p>
            <a:pPr defTabSz="330200">
              <a:defRPr spc="-39" sz="4000"/>
            </a:pPr>
            <a:r>
              <a:t>Rashi Gupta</a:t>
            </a:r>
          </a:p>
          <a:p>
            <a:pPr defTabSz="330200">
              <a:defRPr spc="-39" sz="4000"/>
            </a:pPr>
            <a:r>
              <a:t>10/04/2023</a:t>
            </a:r>
          </a:p>
          <a:p>
            <a:pPr defTabSz="330200">
              <a:defRPr spc="-39" sz="4000"/>
            </a:pPr>
          </a:p>
          <a:p>
            <a:pPr defTabSz="330200">
              <a:defRPr spc="-39" sz="4000"/>
            </a:pPr>
          </a:p>
          <a:p>
            <a:pPr defTabSz="330200">
              <a:defRPr spc="-39" sz="4000"/>
            </a:pPr>
          </a:p>
          <a:p>
            <a:pPr defTabSz="330200">
              <a:defRPr spc="-39" sz="4000"/>
            </a:pPr>
            <a:r>
              <a:t>R</a:t>
            </a:r>
          </a:p>
          <a:p>
            <a:pPr defTabSz="330200">
              <a:defRPr spc="-39" sz="4000"/>
            </a:pPr>
          </a:p>
          <a:p>
            <a:pPr defTabSz="330200">
              <a:defRPr spc="-39" sz="4000"/>
            </a:pPr>
            <a:r>
              <a:t>Reshi Gupta</a:t>
            </a:r>
          </a:p>
        </p:txBody>
      </p:sp>
      <p:sp>
        <p:nvSpPr>
          <p:cNvPr id="152" name="To Build A Polling System  and Deploy it in EC2 Instance"/>
          <p:cNvSpPr txBox="1"/>
          <p:nvPr>
            <p:ph type="ctrTitle"/>
          </p:nvPr>
        </p:nvSpPr>
        <p:spPr>
          <a:xfrm>
            <a:off x="1219200" y="3282635"/>
            <a:ext cx="21945600" cy="4267201"/>
          </a:xfrm>
          <a:prstGeom prst="rect">
            <a:avLst/>
          </a:prstGeom>
        </p:spPr>
        <p:txBody>
          <a:bodyPr/>
          <a:lstStyle>
            <a:lvl1pPr>
              <a:defRPr spc="-110" sz="11000"/>
            </a:lvl1pPr>
          </a:lstStyle>
          <a:p>
            <a:pPr/>
            <a:r>
              <a:t>To Build A Polling System  and Deploy it in EC2 Instance </a:t>
            </a:r>
          </a:p>
        </p:txBody>
      </p:sp>
      <p:sp>
        <p:nvSpPr>
          <p:cNvPr id="153" name="~A fullstack application creation and deployment project"/>
          <p:cNvSpPr txBox="1"/>
          <p:nvPr>
            <p:ph type="subTitle" sz="quarter" idx="1"/>
          </p:nvPr>
        </p:nvSpPr>
        <p:spPr>
          <a:xfrm>
            <a:off x="11077065" y="7560015"/>
            <a:ext cx="13157928" cy="2250593"/>
          </a:xfrm>
          <a:prstGeom prst="rect">
            <a:avLst/>
          </a:prstGeom>
        </p:spPr>
        <p:txBody>
          <a:bodyPr/>
          <a:lstStyle>
            <a:lvl1pPr>
              <a:defRPr spc="-53" sz="5400"/>
            </a:lvl1pPr>
          </a:lstStyle>
          <a:p>
            <a:pPr/>
            <a:r>
              <a:t>~A fullstack application creation and deployment project</a:t>
            </a:r>
          </a:p>
        </p:txBody>
      </p:sp>
      <p:sp>
        <p:nvSpPr>
          <p:cNvPr id="154" name="Rectangle"/>
          <p:cNvSpPr txBox="1"/>
          <p:nvPr/>
        </p:nvSpPr>
        <p:spPr>
          <a:xfrm>
            <a:off x="9325456" y="1690774"/>
            <a:ext cx="5733087" cy="22505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30200">
              <a:lnSpc>
                <a:spcPct val="100000"/>
              </a:lnSpc>
              <a:defRPr spc="-25" sz="2520">
                <a:latin typeface="Graphik Semibold"/>
                <a:ea typeface="Graphik Semibold"/>
                <a:cs typeface="Graphik Semibold"/>
                <a:sym typeface="Graphik Semibold"/>
              </a:defRPr>
            </a:pPr>
          </a:p>
        </p:txBody>
      </p:sp>
      <p:pic>
        <p:nvPicPr>
          <p:cNvPr id="155" name="Image" descr="Image"/>
          <p:cNvPicPr>
            <a:picLocks noChangeAspect="1"/>
          </p:cNvPicPr>
          <p:nvPr/>
        </p:nvPicPr>
        <p:blipFill>
          <a:blip r:embed="rId2">
            <a:extLst/>
          </a:blip>
          <a:stretch>
            <a:fillRect/>
          </a:stretch>
        </p:blipFill>
        <p:spPr>
          <a:xfrm>
            <a:off x="9325456" y="1690774"/>
            <a:ext cx="3433878" cy="214617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ome basic MongoDB commands to Analyse the received data"/>
          <p:cNvSpPr txBox="1"/>
          <p:nvPr>
            <p:ph type="body" idx="21"/>
          </p:nvPr>
        </p:nvSpPr>
        <p:spPr>
          <a:xfrm>
            <a:off x="1219199" y="678479"/>
            <a:ext cx="21945602" cy="832613"/>
          </a:xfrm>
          <a:prstGeom prst="rect">
            <a:avLst/>
          </a:prstGeom>
          <a:extLst>
            <a:ext uri="{C572A759-6A51-4108-AA02-DFA0A04FC94B}">
              <ma14:wrappingTextBoxFlag xmlns:ma14="http://schemas.microsoft.com/office/mac/drawingml/2011/main" val="1"/>
            </a:ext>
          </a:extLst>
        </p:spPr>
        <p:txBody>
          <a:bodyPr/>
          <a:lstStyle>
            <a:lvl1pPr>
              <a:defRPr>
                <a:latin typeface="Graphik Medium"/>
                <a:ea typeface="Graphik Medium"/>
                <a:cs typeface="Graphik Medium"/>
                <a:sym typeface="Graphik Medium"/>
              </a:defRPr>
            </a:lvl1pPr>
          </a:lstStyle>
          <a:p>
            <a:pPr/>
            <a:r>
              <a:t>Some basic MongoDB commands to Analyse the received data</a:t>
            </a:r>
          </a:p>
        </p:txBody>
      </p:sp>
      <p:graphicFrame>
        <p:nvGraphicFramePr>
          <p:cNvPr id="189" name="Table 1"/>
          <p:cNvGraphicFramePr/>
          <p:nvPr/>
        </p:nvGraphicFramePr>
        <p:xfrm>
          <a:off x="1050670" y="2307990"/>
          <a:ext cx="22475964" cy="1085799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66258"/>
                <a:gridCol w="8361683"/>
                <a:gridCol w="12835321"/>
              </a:tblGrid>
              <a:tr h="1175109">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559136">
                <a:tc>
                  <a:txBody>
                    <a:bodyPr/>
                    <a:lstStyle/>
                    <a:p>
                      <a:pPr defTabSz="914400">
                        <a:tabLst>
                          <a:tab pos="1663700" algn="l"/>
                        </a:tabLst>
                        <a:defRPr sz="1800"/>
                      </a:pPr>
                      <a:r>
                        <a:rPr sz="3000"/>
                        <a:t>1</a:t>
                      </a:r>
                    </a:p>
                  </a:txBody>
                  <a:tcPr marL="50800" marR="50800" marT="50800" marB="50800" anchor="ctr" anchorCtr="0" horzOverflow="overflow"/>
                </a:tc>
                <a:tc>
                  <a:txBody>
                    <a:bodyPr/>
                    <a:lstStyle/>
                    <a:p>
                      <a:pPr defTabSz="914400">
                        <a:tabLst>
                          <a:tab pos="1663700" algn="l"/>
                        </a:tabLst>
                        <a:defRPr sz="1800"/>
                      </a:pPr>
                      <a:r>
                        <a:rPr sz="3000"/>
                        <a:t>show dbs</a:t>
                      </a:r>
                    </a:p>
                  </a:txBody>
                  <a:tcPr marL="50800" marR="50800" marT="50800" marB="50800" anchor="ctr" anchorCtr="0" horzOverflow="overflow"/>
                </a:tc>
                <a:tc>
                  <a:txBody>
                    <a:bodyPr/>
                    <a:lstStyle/>
                    <a:p>
                      <a:pPr defTabSz="914400">
                        <a:tabLst>
                          <a:tab pos="1663700" algn="l"/>
                        </a:tabLst>
                        <a:defRPr sz="1800"/>
                      </a:pPr>
                      <a:r>
                        <a:rPr sz="3000"/>
                        <a:t>To display a list of all the databases that are currently stored on the MongoDB server</a:t>
                      </a:r>
                    </a:p>
                  </a:txBody>
                  <a:tcPr marL="50800" marR="50800" marT="50800" marB="50800" anchor="ctr" anchorCtr="0" horzOverflow="overflow"/>
                </a:tc>
              </a:tr>
              <a:tr h="1913738">
                <a:tc>
                  <a:txBody>
                    <a:bodyPr/>
                    <a:lstStyle/>
                    <a:p>
                      <a:pPr defTabSz="914400">
                        <a:tabLst>
                          <a:tab pos="1663700" algn="l"/>
                        </a:tabLst>
                        <a:defRPr sz="1800"/>
                      </a:pPr>
                      <a:r>
                        <a:rPr sz="3000"/>
                        <a:t>2</a:t>
                      </a:r>
                    </a:p>
                  </a:txBody>
                  <a:tcPr marL="50800" marR="50800" marT="50800" marB="50800" anchor="ctr" anchorCtr="0" horzOverflow="overflow"/>
                </a:tc>
                <a:tc>
                  <a:txBody>
                    <a:bodyPr/>
                    <a:lstStyle/>
                    <a:p>
                      <a:pPr defTabSz="914400">
                        <a:tabLst>
                          <a:tab pos="1663700" algn="l"/>
                        </a:tabLst>
                        <a:defRPr sz="1800"/>
                      </a:pPr>
                      <a:r>
                        <a:rPr sz="3000"/>
                        <a:t>use test</a:t>
                      </a:r>
                    </a:p>
                  </a:txBody>
                  <a:tcPr marL="50800" marR="50800" marT="50800" marB="50800" anchor="ctr" anchorCtr="0" horzOverflow="overflow"/>
                </a:tc>
                <a:tc>
                  <a:txBody>
                    <a:bodyPr/>
                    <a:lstStyle/>
                    <a:p>
                      <a:pPr defTabSz="914400">
                        <a:tabLst>
                          <a:tab pos="1663700" algn="l"/>
                        </a:tabLst>
                        <a:defRPr sz="1800"/>
                      </a:pPr>
                      <a:r>
                        <a:rPr sz="3000"/>
                        <a:t>To select a database to work with, it uses the test database if exits in the server else creates a new database with name “test”</a:t>
                      </a:r>
                    </a:p>
                  </a:txBody>
                  <a:tcPr marL="50800" marR="50800" marT="50800" marB="50800" anchor="ctr" anchorCtr="0" horzOverflow="overflow"/>
                </a:tc>
              </a:tr>
              <a:tr h="1549328">
                <a:tc>
                  <a:txBody>
                    <a:bodyPr/>
                    <a:lstStyle/>
                    <a:p>
                      <a:pPr defTabSz="914400">
                        <a:tabLst>
                          <a:tab pos="1663700" algn="l"/>
                        </a:tabLst>
                        <a:defRPr sz="1800"/>
                      </a:pPr>
                      <a:r>
                        <a:rPr sz="3000"/>
                        <a:t>3</a:t>
                      </a:r>
                    </a:p>
                  </a:txBody>
                  <a:tcPr marL="50800" marR="50800" marT="50800" marB="50800" anchor="ctr" anchorCtr="0" horzOverflow="overflow"/>
                </a:tc>
                <a:tc>
                  <a:txBody>
                    <a:bodyPr/>
                    <a:lstStyle/>
                    <a:p>
                      <a:pPr defTabSz="914400">
                        <a:tabLst>
                          <a:tab pos="1663700" algn="l"/>
                        </a:tabLst>
                        <a:defRPr sz="1800"/>
                      </a:pPr>
                      <a:r>
                        <a:rPr sz="3000"/>
                        <a:t>show collections</a:t>
                      </a:r>
                    </a:p>
                  </a:txBody>
                  <a:tcPr marL="50800" marR="50800" marT="50800" marB="50800" anchor="ctr" anchorCtr="0" horzOverflow="overflow"/>
                </a:tc>
                <a:tc>
                  <a:txBody>
                    <a:bodyPr/>
                    <a:lstStyle/>
                    <a:p>
                      <a:pPr defTabSz="914400">
                        <a:tabLst>
                          <a:tab pos="1663700" algn="l"/>
                        </a:tabLst>
                        <a:defRPr sz="1800"/>
                      </a:pPr>
                      <a:r>
                        <a:rPr sz="3000"/>
                        <a:t>To list all collections created within a MongoDB database</a:t>
                      </a:r>
                    </a:p>
                  </a:txBody>
                  <a:tcPr marL="50800" marR="50800" marT="50800" marB="50800" anchor="ctr" anchorCtr="0" horzOverflow="overflow"/>
                </a:tc>
              </a:tr>
              <a:tr h="1375224">
                <a:tc>
                  <a:txBody>
                    <a:bodyPr/>
                    <a:lstStyle/>
                    <a:p>
                      <a:pPr defTabSz="914400">
                        <a:tabLst>
                          <a:tab pos="1663700" algn="l"/>
                        </a:tabLst>
                        <a:defRPr sz="1800"/>
                      </a:pPr>
                      <a:r>
                        <a:rPr sz="3000"/>
                        <a:t>4</a:t>
                      </a:r>
                    </a:p>
                  </a:txBody>
                  <a:tcPr marL="50800" marR="50800" marT="50800" marB="50800" anchor="ctr" anchorCtr="0" horzOverflow="overflow"/>
                </a:tc>
                <a:tc>
                  <a:txBody>
                    <a:bodyPr/>
                    <a:lstStyle/>
                    <a:p>
                      <a:pPr defTabSz="914400">
                        <a:tabLst>
                          <a:tab pos="1663700" algn="l"/>
                        </a:tabLst>
                        <a:defRPr sz="1800"/>
                      </a:pPr>
                      <a:r>
                        <a:rPr sz="3000"/>
                        <a:t>db.details.find().pretty()</a:t>
                      </a:r>
                    </a:p>
                  </a:txBody>
                  <a:tcPr marL="50800" marR="50800" marT="50800" marB="50800" anchor="ctr" anchorCtr="0" horzOverflow="overflow"/>
                </a:tc>
                <a:tc>
                  <a:txBody>
                    <a:bodyPr/>
                    <a:lstStyle/>
                    <a:p>
                      <a:pPr defTabSz="914400">
                        <a:tabLst>
                          <a:tab pos="1663700" algn="l"/>
                        </a:tabLst>
                        <a:defRPr sz="1800"/>
                      </a:pPr>
                      <a:r>
                        <a:rPr sz="3000"/>
                        <a:t>Selects documents in a collection or a view.</a:t>
                      </a:r>
                    </a:p>
                  </a:txBody>
                  <a:tcPr marL="50800" marR="50800" marT="50800" marB="50800" anchor="ctr" anchorCtr="0" horzOverflow="overflow"/>
                </a:tc>
              </a:tr>
              <a:tr h="2116935">
                <a:tc>
                  <a:txBody>
                    <a:bodyPr/>
                    <a:lstStyle/>
                    <a:p>
                      <a:pPr defTabSz="914400">
                        <a:tabLst>
                          <a:tab pos="1663700" algn="l"/>
                        </a:tabLst>
                        <a:defRPr sz="1800"/>
                      </a:pPr>
                      <a:r>
                        <a:rPr sz="3000"/>
                        <a:t>5</a:t>
                      </a:r>
                    </a:p>
                  </a:txBody>
                  <a:tcPr marL="50800" marR="50800" marT="50800" marB="50800" anchor="ctr" anchorCtr="0" horzOverflow="overflow"/>
                </a:tc>
                <a:tc>
                  <a:txBody>
                    <a:bodyPr/>
                    <a:lstStyle/>
                    <a:p>
                      <a:pPr defTabSz="914400">
                        <a:tabLst>
                          <a:tab pos="1663700" algn="l"/>
                        </a:tabLst>
                        <a:defRPr sz="1800"/>
                      </a:pPr>
                      <a:r>
                        <a:rPr sz="3000"/>
                        <a:t>db.details.find({$and:[{"cpi":{$gte:"75"}},{"attendence":{$gte:"80"}},{"backlogs":{$lte:"0"}}]}).pretty()</a:t>
                      </a:r>
                    </a:p>
                  </a:txBody>
                  <a:tcPr marL="50800" marR="50800" marT="50800" marB="50800" anchor="ctr" anchorCtr="0" horzOverflow="overflow"/>
                </a:tc>
                <a:tc>
                  <a:txBody>
                    <a:bodyPr/>
                    <a:lstStyle/>
                    <a:p>
                      <a:pPr defTabSz="914400">
                        <a:tabLst>
                          <a:tab pos="1663700" algn="l"/>
                        </a:tabLst>
                        <a:defRPr sz="1800"/>
                      </a:pPr>
                      <a:r>
                        <a:rPr sz="3000"/>
                        <a:t>To find the documents for shortlisting where the student have cpi&gt;=75 along with attendence&gt;=80 and no backlogs. Similarly, we can provide others shortlisting criteria as per our requirements .</a:t>
                      </a:r>
                    </a:p>
                  </a:txBody>
                  <a:tcPr marL="50800" marR="50800" marT="50800" marB="50800" anchor="ctr" anchorCtr="0" horzOverflow="overflow"/>
                </a:tc>
              </a:tr>
              <a:tr h="1155825">
                <a:tc>
                  <a:txBody>
                    <a:bodyPr/>
                    <a:lstStyle/>
                    <a:p>
                      <a:pPr defTabSz="914400">
                        <a:tabLst>
                          <a:tab pos="1663700" algn="l"/>
                        </a:tabLst>
                        <a:defRPr sz="1800"/>
                      </a:pPr>
                      <a:r>
                        <a:rPr sz="3000"/>
                        <a:t>12</a:t>
                      </a:r>
                    </a:p>
                  </a:txBody>
                  <a:tcPr marL="50800" marR="50800" marT="50800" marB="50800" anchor="ctr" anchorCtr="0" horzOverflow="overflow"/>
                </a:tc>
                <a:tc>
                  <a:txBody>
                    <a:bodyPr/>
                    <a:lstStyle/>
                    <a:p>
                      <a:pPr defTabSz="914400">
                        <a:tabLst>
                          <a:tab pos="1663700" algn="l"/>
                        </a:tabLst>
                        <a:defRPr sz="1800"/>
                      </a:pPr>
                      <a:r>
                        <a:rPr sz="3000"/>
                        <a:t>exit </a:t>
                      </a:r>
                    </a:p>
                  </a:txBody>
                  <a:tcPr marL="50800" marR="50800" marT="50800" marB="50800" anchor="ctr" anchorCtr="0" horzOverflow="overflow"/>
                </a:tc>
                <a:tc>
                  <a:txBody>
                    <a:bodyPr/>
                    <a:lstStyle/>
                    <a:p>
                      <a:pPr defTabSz="914400">
                        <a:tabLst>
                          <a:tab pos="1663700" algn="l"/>
                        </a:tabLst>
                        <a:defRPr sz="1800"/>
                      </a:pPr>
                      <a:r>
                        <a:rPr sz="3000"/>
                        <a:t>To exit from the atlas database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mmands used to deploy the Project"/>
          <p:cNvSpPr txBox="1"/>
          <p:nvPr>
            <p:ph type="body" idx="21"/>
          </p:nvPr>
        </p:nvSpPr>
        <p:spPr>
          <a:xfrm>
            <a:off x="958535" y="633553"/>
            <a:ext cx="21945602" cy="832613"/>
          </a:xfrm>
          <a:prstGeom prst="rect">
            <a:avLst/>
          </a:prstGeom>
          <a:extLst>
            <a:ext uri="{C572A759-6A51-4108-AA02-DFA0A04FC94B}">
              <ma14:wrappingTextBoxFlag xmlns:ma14="http://schemas.microsoft.com/office/mac/drawingml/2011/main" val="1"/>
            </a:ext>
          </a:extLst>
        </p:spPr>
        <p:txBody>
          <a:bodyPr/>
          <a:lstStyle/>
          <a:p>
            <a:pPr/>
            <a:r>
              <a:t>Commands used to deploy the Project </a:t>
            </a:r>
          </a:p>
        </p:txBody>
      </p:sp>
      <p:graphicFrame>
        <p:nvGraphicFramePr>
          <p:cNvPr id="192" name="Table 1"/>
          <p:cNvGraphicFramePr/>
          <p:nvPr/>
        </p:nvGraphicFramePr>
        <p:xfrm>
          <a:off x="960368" y="2165809"/>
          <a:ext cx="22475964" cy="1085799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66258"/>
                <a:gridCol w="8361683"/>
                <a:gridCol w="12835321"/>
              </a:tblGrid>
              <a:tr h="1175109">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559136">
                <a:tc>
                  <a:txBody>
                    <a:bodyPr/>
                    <a:lstStyle/>
                    <a:p>
                      <a:pPr defTabSz="914400">
                        <a:tabLst>
                          <a:tab pos="1663700" algn="l"/>
                        </a:tabLst>
                        <a:defRPr sz="1800"/>
                      </a:pPr>
                      <a:r>
                        <a:rPr sz="3000"/>
                        <a:t>1</a:t>
                      </a:r>
                    </a:p>
                  </a:txBody>
                  <a:tcPr marL="50800" marR="50800" marT="50800" marB="50800" anchor="ctr" anchorCtr="0" horzOverflow="overflow"/>
                </a:tc>
                <a:tc>
                  <a:txBody>
                    <a:bodyPr/>
                    <a:lstStyle/>
                    <a:p>
                      <a:pPr defTabSz="914400">
                        <a:tabLst>
                          <a:tab pos="1663700" algn="l"/>
                        </a:tabLst>
                        <a:defRPr sz="3000"/>
                      </a:pPr>
                      <a:r>
                        <a:rPr sz="1200"/>
                        <a:t> </a:t>
                      </a:r>
                      <a:r>
                        <a:t>ec2-user</a:t>
                      </a:r>
                    </a:p>
                  </a:txBody>
                  <a:tcPr marL="50800" marR="50800" marT="50800" marB="50800" anchor="ctr" anchorCtr="0" horzOverflow="overflow"/>
                </a:tc>
                <a:tc>
                  <a:txBody>
                    <a:bodyPr/>
                    <a:lstStyle/>
                    <a:p>
                      <a:pPr defTabSz="914400">
                        <a:tabLst>
                          <a:tab pos="1663700" algn="l"/>
                        </a:tabLst>
                        <a:defRPr sz="3000"/>
                      </a:pPr>
                      <a:r>
                        <a:t>To l</a:t>
                      </a:r>
                      <a:r>
                        <a:t>ogin as an ec2 user</a:t>
                      </a:r>
                    </a:p>
                  </a:txBody>
                  <a:tcPr marL="50800" marR="50800" marT="50800" marB="50800" anchor="ctr" anchorCtr="0" horzOverflow="overflow"/>
                </a:tc>
              </a:tr>
              <a:tr h="1913738">
                <a:tc>
                  <a:txBody>
                    <a:bodyPr/>
                    <a:lstStyle/>
                    <a:p>
                      <a:pPr defTabSz="914400">
                        <a:tabLst>
                          <a:tab pos="1663700" algn="l"/>
                        </a:tabLst>
                        <a:defRPr sz="1800"/>
                      </a:pPr>
                      <a:r>
                        <a:rPr sz="3000"/>
                        <a:t>2</a:t>
                      </a:r>
                    </a:p>
                  </a:txBody>
                  <a:tcPr marL="50800" marR="50800" marT="50800" marB="50800" anchor="ctr" anchorCtr="0" horzOverflow="overflow"/>
                </a:tc>
                <a:tc>
                  <a:txBody>
                    <a:bodyPr/>
                    <a:lstStyle/>
                    <a:p>
                      <a:pPr defTabSz="914400">
                        <a:tabLst>
                          <a:tab pos="1663700" algn="l"/>
                        </a:tabLst>
                        <a:defRPr sz="3000"/>
                      </a:pPr>
                      <a:r>
                        <a:t>ls</a:t>
                      </a:r>
                    </a:p>
                  </a:txBody>
                  <a:tcPr marL="50800" marR="50800" marT="50800" marB="50800" anchor="ctr" anchorCtr="0" horzOverflow="overflow"/>
                </a:tc>
                <a:tc>
                  <a:txBody>
                    <a:bodyPr/>
                    <a:lstStyle/>
                    <a:p>
                      <a:pPr defTabSz="914400">
                        <a:tabLst>
                          <a:tab pos="1663700" algn="l"/>
                        </a:tabLst>
                        <a:defRPr sz="3000"/>
                      </a:pPr>
                      <a:r>
                        <a:t>To l</a:t>
                      </a:r>
                      <a:r>
                        <a:rPr>
                          <a:solidFill>
                            <a:srgbClr val="040C28"/>
                          </a:solidFill>
                          <a:uFill>
                            <a:solidFill>
                              <a:srgbClr val="040C28"/>
                            </a:solidFill>
                          </a:uFill>
                        </a:rPr>
                        <a:t>ist down files and directories</a:t>
                      </a:r>
                    </a:p>
                  </a:txBody>
                  <a:tcPr marL="50800" marR="50800" marT="50800" marB="50800" anchor="ctr" anchorCtr="0" horzOverflow="overflow"/>
                </a:tc>
              </a:tr>
              <a:tr h="1549328">
                <a:tc>
                  <a:txBody>
                    <a:bodyPr/>
                    <a:lstStyle/>
                    <a:p>
                      <a:pPr defTabSz="914400">
                        <a:tabLst>
                          <a:tab pos="1663700" algn="l"/>
                        </a:tabLst>
                        <a:defRPr sz="1800"/>
                      </a:pPr>
                      <a:r>
                        <a:rPr sz="3000"/>
                        <a:t>3</a:t>
                      </a:r>
                    </a:p>
                  </a:txBody>
                  <a:tcPr marL="50800" marR="50800" marT="50800" marB="50800" anchor="ctr" anchorCtr="0" horzOverflow="overflow"/>
                </a:tc>
                <a:tc>
                  <a:txBody>
                    <a:bodyPr/>
                    <a:lstStyle/>
                    <a:p>
                      <a:pPr defTabSz="914400">
                        <a:tabLst>
                          <a:tab pos="1663700" algn="l"/>
                        </a:tabLst>
                        <a:defRPr sz="3000"/>
                      </a:pPr>
                      <a:r>
                        <a:t>s</a:t>
                      </a:r>
                      <a:r>
                        <a:t>udo su</a:t>
                      </a:r>
                    </a:p>
                  </a:txBody>
                  <a:tcPr marL="50800" marR="50800" marT="50800" marB="50800" anchor="ctr" anchorCtr="0" horzOverflow="overflow"/>
                </a:tc>
                <a:tc>
                  <a:txBody>
                    <a:bodyPr/>
                    <a:lstStyle/>
                    <a:p>
                      <a:pPr defTabSz="914400">
                        <a:tabLst>
                          <a:tab pos="1663700" algn="l"/>
                        </a:tabLst>
                        <a:defRPr sz="3000"/>
                      </a:pPr>
                      <a:r>
                        <a:rPr sz="1200"/>
                        <a:t>  </a:t>
                      </a:r>
                      <a:r>
                        <a:t> To switch to root user</a:t>
                      </a:r>
                    </a:p>
                  </a:txBody>
                  <a:tcPr marL="50800" marR="50800" marT="50800" marB="50800" anchor="ctr" anchorCtr="0" horzOverflow="overflow"/>
                </a:tc>
              </a:tr>
              <a:tr h="1375224">
                <a:tc>
                  <a:txBody>
                    <a:bodyPr/>
                    <a:lstStyle/>
                    <a:p>
                      <a:pPr defTabSz="914400">
                        <a:tabLst>
                          <a:tab pos="1663700" algn="l"/>
                        </a:tabLst>
                        <a:defRPr sz="1800"/>
                      </a:pPr>
                      <a:r>
                        <a:rPr sz="3000"/>
                        <a:t>4</a:t>
                      </a:r>
                    </a:p>
                  </a:txBody>
                  <a:tcPr marL="50800" marR="50800" marT="50800" marB="50800" anchor="ctr" anchorCtr="0" horzOverflow="overflow"/>
                </a:tc>
                <a:tc>
                  <a:txBody>
                    <a:bodyPr/>
                    <a:lstStyle/>
                    <a:p>
                      <a:pPr defTabSz="914400">
                        <a:tabLst>
                          <a:tab pos="1663700" algn="l"/>
                        </a:tabLst>
                        <a:defRPr sz="3000"/>
                      </a:pPr>
                      <a:r>
                        <a:t>Yum update</a:t>
                      </a:r>
                    </a:p>
                  </a:txBody>
                  <a:tcPr marL="50800" marR="50800" marT="50800" marB="50800" anchor="ctr" anchorCtr="0" horzOverflow="overflow"/>
                </a:tc>
                <a:tc>
                  <a:txBody>
                    <a:bodyPr/>
                    <a:lstStyle/>
                    <a:p>
                      <a:pPr defTabSz="914400">
                        <a:tabLst>
                          <a:tab pos="1663700" algn="l"/>
                        </a:tabLst>
                        <a:defRPr sz="3000"/>
                      </a:pPr>
                      <a:r>
                        <a:t>To allow user to easily install, update software programs on system</a:t>
                      </a:r>
                    </a:p>
                  </a:txBody>
                  <a:tcPr marL="50800" marR="50800" marT="50800" marB="50800" anchor="ctr" anchorCtr="0" horzOverflow="overflow"/>
                </a:tc>
              </a:tr>
              <a:tr h="2116935">
                <a:tc>
                  <a:txBody>
                    <a:bodyPr/>
                    <a:lstStyle/>
                    <a:p>
                      <a:pPr defTabSz="914400">
                        <a:tabLst>
                          <a:tab pos="1663700" algn="l"/>
                        </a:tabLst>
                        <a:defRPr sz="1800"/>
                      </a:pPr>
                      <a:r>
                        <a:rPr sz="3000"/>
                        <a:t>5</a:t>
                      </a:r>
                    </a:p>
                  </a:txBody>
                  <a:tcPr marL="50800" marR="50800" marT="50800" marB="50800" anchor="ctr" anchorCtr="0" horzOverflow="overflow"/>
                </a:tc>
                <a:tc>
                  <a:txBody>
                    <a:bodyPr/>
                    <a:lstStyle/>
                    <a:p>
                      <a:pPr defTabSz="914400">
                        <a:tabLst>
                          <a:tab pos="1663700" algn="l"/>
                        </a:tabLst>
                        <a:defRPr sz="3000"/>
                      </a:pPr>
                      <a:r>
                        <a:t> curl -o- https://raw.githubusercontent.com/nvm-sh/nvm/v0.39.3/install.sh | bash</a:t>
                      </a:r>
                    </a:p>
                  </a:txBody>
                  <a:tcPr marL="50800" marR="50800" marT="50800" marB="50800" anchor="ctr" anchorCtr="0" horzOverflow="overflow"/>
                </a:tc>
                <a:tc>
                  <a:txBody>
                    <a:bodyPr/>
                    <a:lstStyle/>
                    <a:p>
                      <a:pPr defTabSz="914400">
                        <a:tabLst>
                          <a:tab pos="1663700" algn="l"/>
                        </a:tabLst>
                        <a:defRPr sz="3000"/>
                      </a:pPr>
                      <a:r>
                        <a:t>To set up Node.js on your Linux instance</a:t>
                      </a:r>
                    </a:p>
                    <a:p>
                      <a:pPr marL="457200" indent="-228600" algn="l" defTabSz="457200">
                        <a:lnSpc>
                          <a:spcPts val="4200"/>
                        </a:lnSpc>
                        <a:buSzPct val="100000"/>
                        <a:buAutoNum type="arabicPeriod" startAt="1"/>
                        <a:tabLst>
                          <a:tab pos="457200" algn="l"/>
                        </a:tabLst>
                        <a:defRPr>
                          <a:solidFill>
                            <a:srgbClr val="16191F"/>
                          </a:solidFill>
                          <a:uFill>
                            <a:solidFill>
                              <a:srgbClr val="16191F"/>
                            </a:solidFill>
                          </a:uFill>
                        </a:defRPr>
                      </a:pPr>
                      <a:r>
                        <a:t>Connect to your Linux instance as ec2-user using SSH.</a:t>
                      </a:r>
                    </a:p>
                    <a:p>
                      <a:pPr marL="457200" indent="-228600" algn="l" defTabSz="457200">
                        <a:lnSpc>
                          <a:spcPts val="4200"/>
                        </a:lnSpc>
                        <a:buSzPct val="100000"/>
                        <a:buAutoNum type="arabicPeriod" startAt="1"/>
                        <a:tabLst>
                          <a:tab pos="457200" algn="l"/>
                        </a:tabLst>
                        <a:defRPr>
                          <a:solidFill>
                            <a:srgbClr val="16191F"/>
                          </a:solidFill>
                          <a:uFill>
                            <a:solidFill>
                              <a:srgbClr val="16191F"/>
                            </a:solidFill>
                          </a:uFill>
                        </a:defRPr>
                      </a:pPr>
                      <a:r>
                        <a:t>We will use nvm to install Node.js because nvm can install multiple versions of Node.js and allow you to switch between them.</a:t>
                      </a:r>
                    </a:p>
                  </a:txBody>
                  <a:tcPr marL="50800" marR="50800" marT="50800" marB="50800" anchor="ctr" anchorCtr="0" horzOverflow="overflow"/>
                </a:tc>
              </a:tr>
              <a:tr h="1155825">
                <a:tc>
                  <a:txBody>
                    <a:bodyPr/>
                    <a:lstStyle/>
                    <a:p>
                      <a:pPr defTabSz="914400">
                        <a:tabLst>
                          <a:tab pos="1663700" algn="l"/>
                        </a:tabLst>
                        <a:defRPr sz="1800"/>
                      </a:pPr>
                      <a:r>
                        <a:rPr sz="3000"/>
                        <a:t>6</a:t>
                      </a:r>
                    </a:p>
                  </a:txBody>
                  <a:tcPr marL="50800" marR="50800" marT="50800" marB="50800" anchor="ctr" anchorCtr="0" horzOverflow="overflow"/>
                </a:tc>
                <a:tc>
                  <a:txBody>
                    <a:bodyPr/>
                    <a:lstStyle/>
                    <a:p>
                      <a:pPr defTabSz="914400">
                        <a:tabLst>
                          <a:tab pos="1663700" algn="l"/>
                        </a:tabLst>
                        <a:defRPr sz="3000"/>
                      </a:pPr>
                      <a:r>
                        <a:t> ~/.nvm/nvm.sh</a:t>
                      </a:r>
                    </a:p>
                  </a:txBody>
                  <a:tcPr marL="50800" marR="50800" marT="50800" marB="50800" anchor="ctr" anchorCtr="0" horzOverflow="overflow"/>
                </a:tc>
                <a:tc>
                  <a:txBody>
                    <a:bodyPr/>
                    <a:lstStyle/>
                    <a:p>
                      <a:pPr defTabSz="914400">
                        <a:tabLst>
                          <a:tab pos="1663700" algn="l"/>
                        </a:tabLst>
                        <a:defRPr sz="3000"/>
                      </a:pPr>
                      <a:r>
                        <a:t>To </a:t>
                      </a:r>
                      <a:r>
                        <a:t>Activate nvm</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Agenda Subtitle"/>
          <p:cNvSpPr txBox="1"/>
          <p:nvPr>
            <p:ph type="body" idx="21"/>
          </p:nvPr>
        </p:nvSpPr>
        <p:spPr>
          <a:xfrm>
            <a:off x="1029625" y="491372"/>
            <a:ext cx="21945603" cy="832613"/>
          </a:xfrm>
          <a:prstGeom prst="rect">
            <a:avLst/>
          </a:prstGeom>
        </p:spPr>
        <p:txBody>
          <a:bodyPr/>
          <a:lstStyle/>
          <a:p>
            <a:pPr/>
          </a:p>
        </p:txBody>
      </p:sp>
      <p:graphicFrame>
        <p:nvGraphicFramePr>
          <p:cNvPr id="195" name="Table 1"/>
          <p:cNvGraphicFramePr/>
          <p:nvPr/>
        </p:nvGraphicFramePr>
        <p:xfrm>
          <a:off x="960368" y="2165809"/>
          <a:ext cx="22475964" cy="1085799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66258"/>
                <a:gridCol w="8361683"/>
                <a:gridCol w="12835321"/>
              </a:tblGrid>
              <a:tr h="1175109">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559136">
                <a:tc>
                  <a:txBody>
                    <a:bodyPr/>
                    <a:lstStyle/>
                    <a:p>
                      <a:pPr defTabSz="914400">
                        <a:tabLst>
                          <a:tab pos="1663700" algn="l"/>
                        </a:tabLst>
                        <a:defRPr sz="1800"/>
                      </a:pPr>
                      <a:r>
                        <a:rPr sz="3000"/>
                        <a:t>7</a:t>
                      </a:r>
                    </a:p>
                  </a:txBody>
                  <a:tcPr marL="50800" marR="50800" marT="50800" marB="50800" anchor="ctr" anchorCtr="0" horzOverflow="overflow"/>
                </a:tc>
                <a:tc>
                  <a:txBody>
                    <a:bodyPr/>
                    <a:lstStyle/>
                    <a:p>
                      <a:pPr defTabSz="914400">
                        <a:tabLst>
                          <a:tab pos="1663700" algn="l"/>
                        </a:tabLst>
                        <a:defRPr sz="3000"/>
                      </a:pPr>
                      <a:r>
                        <a:rPr sz="1200"/>
                        <a:t> </a:t>
                      </a:r>
                      <a:r>
                        <a:t>nvm install --lts</a:t>
                      </a:r>
                    </a:p>
                  </a:txBody>
                  <a:tcPr marL="50800" marR="50800" marT="50800" marB="50800" anchor="ctr" anchorCtr="0" horzOverflow="overflow"/>
                </a:tc>
                <a:tc>
                  <a:txBody>
                    <a:bodyPr/>
                    <a:lstStyle/>
                    <a:p>
                      <a:pPr defTabSz="914400">
                        <a:tabLst>
                          <a:tab pos="1663700" algn="l"/>
                        </a:tabLst>
                        <a:defRPr sz="3000"/>
                      </a:pPr>
                      <a:r>
                        <a:t>To </a:t>
                      </a:r>
                      <a:r>
                        <a:t>Use nvm to install the latest version of Node.js</a:t>
                      </a:r>
                    </a:p>
                  </a:txBody>
                  <a:tcPr marL="50800" marR="50800" marT="50800" marB="50800" anchor="ctr" anchorCtr="0" horzOverflow="overflow"/>
                </a:tc>
              </a:tr>
              <a:tr h="1913738">
                <a:tc>
                  <a:txBody>
                    <a:bodyPr/>
                    <a:lstStyle/>
                    <a:p>
                      <a:pPr defTabSz="914400">
                        <a:tabLst>
                          <a:tab pos="1663700" algn="l"/>
                        </a:tabLst>
                        <a:defRPr sz="1800"/>
                      </a:pPr>
                      <a:r>
                        <a:rPr sz="3000"/>
                        <a:t>2</a:t>
                      </a:r>
                    </a:p>
                  </a:txBody>
                  <a:tcPr marL="50800" marR="50800" marT="50800" marB="50800" anchor="ctr" anchorCtr="0" horzOverflow="overflow"/>
                </a:tc>
                <a:tc>
                  <a:txBody>
                    <a:bodyPr/>
                    <a:lstStyle/>
                    <a:p>
                      <a:pPr defTabSz="914400">
                        <a:tabLst>
                          <a:tab pos="1663700" algn="l"/>
                        </a:tabLst>
                        <a:defRPr sz="3000"/>
                      </a:pPr>
                      <a:r>
                        <a:t>Git clone ”</a:t>
                      </a:r>
                      <a:r>
                        <a:rPr u="sng">
                          <a:hlinkClick r:id="rId2" invalidUrl="" action="" tgtFrame="" tooltip="" history="1" highlightClick="0" endSnd="0"/>
                        </a:rPr>
                        <a:t>https://github.com/biprajit1999/polling-system.git</a:t>
                      </a:r>
                      <a:r>
                        <a:t>”</a:t>
                      </a:r>
                    </a:p>
                  </a:txBody>
                  <a:tcPr marL="50800" marR="50800" marT="50800" marB="50800" anchor="ctr" anchorCtr="0" horzOverflow="overflow"/>
                </a:tc>
                <a:tc>
                  <a:txBody>
                    <a:bodyPr/>
                    <a:lstStyle/>
                    <a:p>
                      <a:pPr defTabSz="914400">
                        <a:tabLst>
                          <a:tab pos="1663700" algn="l"/>
                        </a:tabLst>
                        <a:defRPr sz="1800"/>
                      </a:pPr>
                      <a:r>
                        <a:rPr sz="3000"/>
                        <a:t>To Clone the Repository to the destination directory</a:t>
                      </a:r>
                    </a:p>
                  </a:txBody>
                  <a:tcPr marL="50800" marR="50800" marT="50800" marB="50800" anchor="ctr" anchorCtr="0" horzOverflow="overflow"/>
                </a:tc>
              </a:tr>
              <a:tr h="1549328">
                <a:tc>
                  <a:txBody>
                    <a:bodyPr/>
                    <a:lstStyle/>
                    <a:p>
                      <a:pPr defTabSz="914400">
                        <a:tabLst>
                          <a:tab pos="1663700" algn="l"/>
                        </a:tabLst>
                        <a:defRPr sz="1800"/>
                      </a:pPr>
                      <a:r>
                        <a:rPr sz="3000"/>
                        <a:t>3</a:t>
                      </a:r>
                    </a:p>
                  </a:txBody>
                  <a:tcPr marL="50800" marR="50800" marT="50800" marB="50800" anchor="ctr" anchorCtr="0" horzOverflow="overflow"/>
                </a:tc>
                <a:tc>
                  <a:txBody>
                    <a:bodyPr/>
                    <a:lstStyle/>
                    <a:p>
                      <a:pPr defTabSz="914400">
                        <a:tabLst>
                          <a:tab pos="1663700" algn="l"/>
                        </a:tabLst>
                        <a:defRPr sz="3000"/>
                      </a:pPr>
                      <a:r>
                        <a:t>npm start</a:t>
                      </a:r>
                    </a:p>
                  </a:txBody>
                  <a:tcPr marL="50800" marR="50800" marT="50800" marB="50800" anchor="ctr" anchorCtr="0" horzOverflow="overflow"/>
                </a:tc>
                <a:tc>
                  <a:txBody>
                    <a:bodyPr/>
                    <a:lstStyle/>
                    <a:p>
                      <a:pPr defTabSz="914400">
                        <a:tabLst>
                          <a:tab pos="1663700" algn="l"/>
                        </a:tabLst>
                        <a:defRPr sz="3000"/>
                      </a:pPr>
                      <a:r>
                        <a:t>          </a:t>
                      </a:r>
                      <a:r>
                        <a:rPr>
                          <a:solidFill>
                            <a:srgbClr val="202124"/>
                          </a:solidFill>
                          <a:uFill>
                            <a:solidFill>
                              <a:srgbClr val="202124"/>
                            </a:solidFill>
                          </a:uFill>
                        </a:rPr>
                        <a:t>executing a start script without typing its execution command.</a:t>
                      </a:r>
                    </a:p>
                  </a:txBody>
                  <a:tcPr marL="50800" marR="50800" marT="50800" marB="50800" anchor="ctr" anchorCtr="0" horzOverflow="overflow"/>
                </a:tc>
              </a:tr>
              <a:tr h="1375224">
                <a:tc>
                  <a:txBody>
                    <a:bodyPr/>
                    <a:lstStyle/>
                    <a:p>
                      <a:pPr defTabSz="914400">
                        <a:tabLst>
                          <a:tab pos="1663700" algn="l"/>
                        </a:tabLst>
                        <a:defRPr sz="1800"/>
                      </a:pPr>
                      <a:r>
                        <a:rPr sz="3000"/>
                        <a:t>4</a:t>
                      </a:r>
                    </a:p>
                  </a:txBody>
                  <a:tcPr marL="50800" marR="50800" marT="50800" marB="50800" anchor="ctr" anchorCtr="0" horzOverflow="overflow"/>
                </a:tc>
                <a:tc>
                  <a:txBody>
                    <a:bodyPr/>
                    <a:lstStyle/>
                    <a:p>
                      <a:pPr defTabSz="914400">
                        <a:tabLst>
                          <a:tab pos="1663700" algn="l"/>
                        </a:tabLst>
                        <a:defRPr sz="3000"/>
                      </a:pPr>
                      <a:r>
                        <a:t>npm install pm2@latest-g</a:t>
                      </a:r>
                    </a:p>
                  </a:txBody>
                  <a:tcPr marL="50800" marR="50800" marT="50800" marB="50800" anchor="ctr" anchorCtr="0" horzOverflow="overflow"/>
                </a:tc>
                <a:tc>
                  <a:txBody>
                    <a:bodyPr/>
                    <a:lstStyle/>
                    <a:p>
                      <a:pPr defTabSz="914400">
                        <a:tabLst>
                          <a:tab pos="1663700" algn="l"/>
                        </a:tabLst>
                        <a:defRPr sz="3000"/>
                      </a:pPr>
                      <a:r>
                        <a:t>    To Install pm2 globally so we access our website anytime even after closing linux terminal</a:t>
                      </a:r>
                    </a:p>
                  </a:txBody>
                  <a:tcPr marL="50800" marR="50800" marT="50800" marB="50800" anchor="ctr" anchorCtr="0" horzOverflow="overflow"/>
                </a:tc>
              </a:tr>
              <a:tr h="2116935">
                <a:tc>
                  <a:txBody>
                    <a:bodyPr/>
                    <a:lstStyle/>
                    <a:p>
                      <a:pPr defTabSz="914400">
                        <a:tabLst>
                          <a:tab pos="1663700" algn="l"/>
                        </a:tabLst>
                        <a:defRPr sz="1800"/>
                      </a:pPr>
                      <a:r>
                        <a:rPr sz="3000"/>
                        <a:t>5</a:t>
                      </a:r>
                    </a:p>
                  </a:txBody>
                  <a:tcPr marL="50800" marR="50800" marT="50800" marB="50800" anchor="ctr" anchorCtr="0" horzOverflow="overflow"/>
                </a:tc>
                <a:tc>
                  <a:txBody>
                    <a:bodyPr/>
                    <a:lstStyle/>
                    <a:p>
                      <a:pPr defTabSz="914400">
                        <a:tabLst>
                          <a:tab pos="1663700" algn="l"/>
                        </a:tabLst>
                        <a:defRPr sz="3000"/>
                      </a:pPr>
                      <a:r>
                        <a:t>pm2 start app.js</a:t>
                      </a:r>
                    </a:p>
                  </a:txBody>
                  <a:tcPr marL="50800" marR="50800" marT="50800" marB="50800" anchor="ctr" anchorCtr="0" horzOverflow="overflow"/>
                </a:tc>
                <a:tc>
                  <a:txBody>
                    <a:bodyPr/>
                    <a:lstStyle/>
                    <a:p>
                      <a:pPr marR="1293494" defTabSz="457200">
                        <a:defRPr sz="3000">
                          <a:uFill>
                            <a:solidFill>
                              <a:srgbClr val="000000"/>
                            </a:solidFill>
                          </a:uFill>
                        </a:defRPr>
                      </a:pPr>
                      <a:r>
                        <a:t>To </a:t>
                      </a:r>
                      <a:r>
                        <a:t>Start app.js file to start the online service and it will continue in the backend</a:t>
                      </a:r>
                    </a:p>
                  </a:txBody>
                  <a:tcPr marL="50800" marR="50800" marT="50800" marB="50800" anchor="ctr" anchorCtr="0" horzOverflow="overflow"/>
                </a:tc>
              </a:tr>
              <a:tr h="1155825">
                <a:tc>
                  <a:txBody>
                    <a:bodyPr/>
                    <a:lstStyle/>
                    <a:p>
                      <a:pPr defTabSz="914400">
                        <a:tabLst>
                          <a:tab pos="1663700" algn="l"/>
                        </a:tabLst>
                        <a:defRPr sz="1800"/>
                      </a:pPr>
                      <a:r>
                        <a:rPr sz="3000"/>
                        <a:t>6</a:t>
                      </a:r>
                    </a:p>
                  </a:txBody>
                  <a:tcPr marL="50800" marR="50800" marT="50800" marB="50800" anchor="ctr" anchorCtr="0" horzOverflow="overflow"/>
                </a:tc>
                <a:tc>
                  <a:txBody>
                    <a:bodyPr/>
                    <a:lstStyle/>
                    <a:p>
                      <a:pPr defTabSz="914400">
                        <a:tabLst>
                          <a:tab pos="1663700" algn="l"/>
                        </a:tabLst>
                        <a:defRPr sz="3000"/>
                      </a:pPr>
                      <a:r>
                        <a:t>pm2 update</a:t>
                      </a:r>
                    </a:p>
                  </a:txBody>
                  <a:tcPr marL="50800" marR="50800" marT="50800" marB="50800" anchor="ctr" anchorCtr="0" horzOverflow="overflow"/>
                </a:tc>
                <a:tc>
                  <a:txBody>
                    <a:bodyPr/>
                    <a:lstStyle/>
                    <a:p>
                      <a:pPr defTabSz="914400">
                        <a:tabLst>
                          <a:tab pos="1663700" algn="l"/>
                        </a:tabLst>
                        <a:defRPr sz="3000"/>
                      </a:pPr>
                      <a:r>
                        <a:t>pm2 update is necessary in order to refresh the pm2 deamon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AWS…"/>
          <p:cNvSpPr txBox="1"/>
          <p:nvPr>
            <p:ph type="body" idx="1"/>
          </p:nvPr>
        </p:nvSpPr>
        <p:spPr>
          <a:xfrm>
            <a:off x="1219199" y="1698210"/>
            <a:ext cx="21945601" cy="10700538"/>
          </a:xfrm>
          <a:prstGeom prst="rect">
            <a:avLst/>
          </a:prstGeom>
        </p:spPr>
        <p:txBody>
          <a:bodyPr/>
          <a:lstStyle/>
          <a:p>
            <a:pPr defTabSz="416052">
              <a:lnSpc>
                <a:spcPct val="107916"/>
              </a:lnSpc>
              <a:spcBef>
                <a:spcPts val="700"/>
              </a:spcBef>
              <a:defRPr spc="0" sz="3003">
                <a:uFill>
                  <a:solidFill>
                    <a:srgbClr val="000000"/>
                  </a:solidFill>
                </a:uFill>
                <a:latin typeface="Calibri"/>
                <a:ea typeface="Calibri"/>
                <a:cs typeface="Calibri"/>
                <a:sym typeface="Calibri"/>
              </a:defRPr>
            </a:pPr>
            <a:r>
              <a:rPr b="1"/>
              <a:t>AWS</a:t>
            </a:r>
            <a:endParaRPr b="1"/>
          </a:p>
          <a:p>
            <a:pPr algn="just"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Amazon Web Services is very popular and reliable platform to host our application on top of their servers.There are many types of amazon</a:t>
            </a:r>
            <a:r>
              <a:rPr>
                <a:latin typeface="Times New Roman"/>
                <a:ea typeface="Times New Roman"/>
                <a:cs typeface="Times New Roman"/>
                <a:sym typeface="Times New Roman"/>
              </a:rPr>
              <a:t>’</a:t>
            </a:r>
            <a:r>
              <a:rPr>
                <a:latin typeface="Times New Roman"/>
                <a:ea typeface="Times New Roman"/>
                <a:cs typeface="Times New Roman"/>
                <a:sym typeface="Times New Roman"/>
              </a:rPr>
              <a:t>s services that we can use to host our app, but we will use EC2 (Elastic Compute Service). It is free and provides a very customized configuration during the creation process. We we create an instance: a set amount of resources initialized (OS, disk space, Ram, etc).</a:t>
            </a:r>
            <a:endParaRPr>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EC2</a:t>
            </a:r>
            <a:endParaRPr b="1">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Why EC2?</a:t>
            </a:r>
            <a:endParaRPr>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 Because it</a:t>
            </a:r>
            <a:r>
              <a:rPr>
                <a:latin typeface="Times New Roman"/>
                <a:ea typeface="Times New Roman"/>
                <a:cs typeface="Times New Roman"/>
                <a:sym typeface="Times New Roman"/>
              </a:rPr>
              <a:t>’</a:t>
            </a:r>
            <a:r>
              <a:rPr>
                <a:latin typeface="Times New Roman"/>
                <a:ea typeface="Times New Roman"/>
                <a:cs typeface="Times New Roman"/>
                <a:sym typeface="Times New Roman"/>
              </a:rPr>
              <a:t>s free and provide very customisable configurations to the end user.</a:t>
            </a:r>
            <a:endParaRPr>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Times New Roman"/>
                <a:ea typeface="Times New Roman"/>
                <a:cs typeface="Times New Roman"/>
                <a:sym typeface="Times New Roman"/>
              </a:defRPr>
            </a:p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How to create EC2 instance</a:t>
            </a:r>
            <a:endParaRPr b="1">
              <a:latin typeface="Times New Roman"/>
              <a:ea typeface="Times New Roman"/>
              <a:cs typeface="Times New Roman"/>
              <a:sym typeface="Times New Roman"/>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t>STEP-1:</a:t>
            </a:r>
            <a:r>
              <a:rPr b="0"/>
              <a:t> </a:t>
            </a:r>
            <a:r>
              <a:rPr>
                <a:solidFill>
                  <a:srgbClr val="323232"/>
                </a:solidFill>
                <a:uFill>
                  <a:solidFill>
                    <a:srgbClr val="323232"/>
                  </a:solidFill>
                </a:uFill>
                <a:latin typeface="Arial"/>
                <a:ea typeface="Arial"/>
                <a:cs typeface="Arial"/>
                <a:sym typeface="Arial"/>
              </a:rPr>
              <a:t>Select a region</a:t>
            </a:r>
            <a:endParaRPr>
              <a:solidFill>
                <a:srgbClr val="323232"/>
              </a:solidFill>
              <a:uFill>
                <a:solidFill>
                  <a:srgbClr val="323232"/>
                </a:solidFill>
              </a:uFill>
              <a:latin typeface="Arial"/>
              <a:ea typeface="Arial"/>
              <a:cs typeface="Arial"/>
              <a:sym typeface="Arial"/>
            </a:endParaRPr>
          </a:p>
          <a:p>
            <a:pPr defTabSz="416052">
              <a:spcBef>
                <a:spcPts val="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One of the most important steps is to select the desired AWS region. This can be done from the top navigation bar of the AWS Console.</a:t>
            </a:r>
            <a:endParaRPr>
              <a:latin typeface="Times New Roman"/>
              <a:ea typeface="Times New Roman"/>
              <a:cs typeface="Times New Roman"/>
              <a:sym typeface="Times New Roman"/>
            </a:endParaRPr>
          </a:p>
          <a:p>
            <a:pPr defTabSz="416052">
              <a:spcBef>
                <a:spcPts val="0"/>
              </a:spcBef>
              <a:defRPr spc="0" sz="3003">
                <a:uFill>
                  <a:solidFill>
                    <a:srgbClr val="000000"/>
                  </a:solidFill>
                </a:uFill>
                <a:latin typeface="Times New Roman"/>
                <a:ea typeface="Times New Roman"/>
                <a:cs typeface="Times New Roman"/>
                <a:sym typeface="Times New Roman"/>
              </a:defRPr>
            </a:p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t>STEP2-: </a:t>
            </a:r>
            <a:r>
              <a:rPr>
                <a:solidFill>
                  <a:srgbClr val="323232"/>
                </a:solidFill>
                <a:uFill>
                  <a:solidFill>
                    <a:srgbClr val="323232"/>
                  </a:solidFill>
                </a:uFill>
                <a:latin typeface="Arial"/>
                <a:ea typeface="Arial"/>
                <a:cs typeface="Arial"/>
                <a:sym typeface="Arial"/>
              </a:rPr>
              <a:t>Navigate to the EC2 Console</a:t>
            </a:r>
            <a:endParaRPr>
              <a:solidFill>
                <a:srgbClr val="323232"/>
              </a:solidFill>
              <a:uFill>
                <a:solidFill>
                  <a:srgbClr val="323232"/>
                </a:solidFill>
              </a:uFill>
              <a:latin typeface="Arial"/>
              <a:ea typeface="Arial"/>
              <a:cs typeface="Arial"/>
              <a:sym typeface="Arial"/>
            </a:endParaRPr>
          </a:p>
          <a:p>
            <a:pPr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Once you select the desired AWS region, go to the EC2 Console.</a:t>
            </a:r>
            <a:endParaRPr>
              <a:latin typeface="Times New Roman"/>
              <a:ea typeface="Times New Roman"/>
              <a:cs typeface="Times New Roman"/>
              <a:sym typeface="Times New Roman"/>
            </a:endParaRPr>
          </a:p>
          <a:p>
            <a:pPr defTabSz="416052">
              <a:lnSpc>
                <a:spcPct val="107916"/>
              </a:lnSpc>
              <a:spcBef>
                <a:spcPts val="700"/>
              </a:spcBef>
              <a:defRPr spc="0" sz="3003">
                <a:uFill>
                  <a:solidFill>
                    <a:srgbClr val="000000"/>
                  </a:solidFill>
                </a:uFill>
                <a:latin typeface="Times New Roman"/>
                <a:ea typeface="Times New Roman"/>
                <a:cs typeface="Times New Roman"/>
                <a:sym typeface="Times New Roman"/>
              </a:defRPr>
            </a:p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STEP3-:Configure storage</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STEP4:-Select an existing key pair or create a new key pair</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Key pair type-RSA</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Choose key pair name-</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Download key pair-</a:t>
            </a:r>
            <a:r>
              <a:rPr b="0">
                <a:solidFill>
                  <a:srgbClr val="323232"/>
                </a:solidFill>
                <a:uFill>
                  <a:solidFill>
                    <a:srgbClr val="323232"/>
                  </a:solidFill>
                </a:uFill>
              </a:rPr>
              <a:t>we have to download private key file(*pem file) and store it in secure and accessible location</a:t>
            </a:r>
          </a:p>
        </p:txBody>
      </p:sp>
      <p:sp>
        <p:nvSpPr>
          <p:cNvPr id="198" name="Running and deployment"/>
          <p:cNvSpPr txBox="1"/>
          <p:nvPr>
            <p:ph type="body" idx="21"/>
          </p:nvPr>
        </p:nvSpPr>
        <p:spPr>
          <a:xfrm>
            <a:off x="7086244" y="622792"/>
            <a:ext cx="10211512" cy="832613"/>
          </a:xfrm>
          <a:prstGeom prst="rect">
            <a:avLst/>
          </a:prstGeom>
          <a:extLst>
            <a:ext uri="{C572A759-6A51-4108-AA02-DFA0A04FC94B}">
              <ma14:wrappingTextBoxFlag xmlns:ma14="http://schemas.microsoft.com/office/mac/drawingml/2011/main" val="1"/>
            </a:ext>
          </a:extLst>
        </p:spPr>
        <p:txBody>
          <a:bodyPr/>
          <a:lstStyle>
            <a:lvl1pPr>
              <a:spcBef>
                <a:spcPts val="2400"/>
              </a:spcBef>
              <a:defRPr spc="-79" sz="4000">
                <a:latin typeface="Helvetica Neue"/>
                <a:ea typeface="Helvetica Neue"/>
                <a:cs typeface="Helvetica Neue"/>
                <a:sym typeface="Helvetica Neue"/>
              </a:defRPr>
            </a:lvl1pPr>
          </a:lstStyle>
          <a:p>
            <a:pPr/>
            <a:r>
              <a:t>Running and deployment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LAUNCH INSTANCE…"/>
          <p:cNvSpPr txBox="1"/>
          <p:nvPr>
            <p:ph type="body" idx="1"/>
          </p:nvPr>
        </p:nvSpPr>
        <p:spPr>
          <a:xfrm>
            <a:off x="247631" y="340197"/>
            <a:ext cx="23726610" cy="12862179"/>
          </a:xfrm>
          <a:prstGeom prst="rect">
            <a:avLst/>
          </a:prstGeom>
        </p:spPr>
        <p:txBody>
          <a:bodyPr/>
          <a:lstStyle/>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LAUNCH INSTANCE</a:t>
            </a: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Download puTTy</a:t>
            </a:r>
            <a:endParaRPr>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puTTy is an SSH and telnet client.It is a open source software that is available with source code</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it will save as pem* extension</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Access puTTY-</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 1-Open puTTy key generator</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 2-load the pem* key file and save as a private key</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STEP3- open puTTy configuration and write you public id address which was generated in ec2 instance</a:t>
            </a:r>
          </a:p>
        </p:txBody>
      </p:sp>
      <p:pic>
        <p:nvPicPr>
          <p:cNvPr id="201" name="Picture 1" descr="Picture 1"/>
          <p:cNvPicPr>
            <a:picLocks noChangeAspect="1"/>
          </p:cNvPicPr>
          <p:nvPr/>
        </p:nvPicPr>
        <p:blipFill>
          <a:blip r:embed="rId2">
            <a:extLst/>
          </a:blip>
          <a:stretch>
            <a:fillRect/>
          </a:stretch>
        </p:blipFill>
        <p:spPr>
          <a:xfrm>
            <a:off x="7035133" y="1275813"/>
            <a:ext cx="11055971" cy="621898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TEP4-For Authentication we browse for .*ppk which is downloaded in the desktop.…"/>
          <p:cNvSpPr txBox="1"/>
          <p:nvPr>
            <p:ph type="body" idx="1"/>
          </p:nvPr>
        </p:nvSpPr>
        <p:spPr>
          <a:xfrm>
            <a:off x="542579" y="426876"/>
            <a:ext cx="23488806" cy="12772914"/>
          </a:xfrm>
          <a:prstGeom prst="rect">
            <a:avLst/>
          </a:prstGeom>
        </p:spPr>
        <p:txBody>
          <a:bodyPr/>
          <a:lstStyle/>
          <a:p>
            <a:pPr defTabSz="457200">
              <a:lnSpc>
                <a:spcPts val="4000"/>
              </a:lnSpc>
              <a:spcBef>
                <a:spcPts val="700"/>
              </a:spcBef>
              <a:defRPr b="1" spc="0" sz="2200">
                <a:uFill>
                  <a:solidFill>
                    <a:srgbClr val="000000"/>
                  </a:solidFill>
                </a:uFill>
                <a:latin typeface="Times New Roman"/>
                <a:ea typeface="Times New Roman"/>
                <a:cs typeface="Times New Roman"/>
                <a:sym typeface="Times New Roman"/>
              </a:defRPr>
            </a:pPr>
          </a:p>
          <a:p>
            <a:pPr>
              <a:defRPr spc="-44" sz="2200"/>
            </a:pPr>
          </a:p>
          <a:p>
            <a:pPr>
              <a:defRPr spc="-44" sz="2200"/>
            </a:pPr>
          </a:p>
          <a:p>
            <a:pPr>
              <a:defRPr spc="-44" sz="2200"/>
            </a:pPr>
          </a:p>
          <a:p>
            <a:pPr>
              <a:defRPr spc="-44" sz="2200"/>
            </a:pPr>
          </a:p>
          <a:p>
            <a:pPr>
              <a:defRPr spc="-44" sz="2200"/>
            </a:pPr>
          </a:p>
          <a:p>
            <a:pPr>
              <a:defRPr spc="-44" sz="2200"/>
            </a:pPr>
          </a:p>
          <a:p>
            <a:pPr>
              <a:defRPr spc="-44" sz="2200"/>
            </a:pPr>
          </a:p>
          <a:p>
            <a:pPr>
              <a:defRPr spc="-59" sz="3000"/>
            </a:p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STEP4-For Authentication we browse for .*ppk which is downloaded in the desktop.</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STEP5- open the terminal for ec2 public ip address</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endParaRPr b="0">
              <a:solidFill>
                <a:srgbClr val="323232"/>
              </a:solidFill>
              <a:uFill>
                <a:solidFill>
                  <a:srgbClr val="323232"/>
                </a:solidFill>
              </a:uFill>
            </a:endParaRPr>
          </a:p>
        </p:txBody>
      </p:sp>
      <p:pic>
        <p:nvPicPr>
          <p:cNvPr id="204" name="Picture 2" descr="Picture 2"/>
          <p:cNvPicPr>
            <a:picLocks noChangeAspect="1"/>
          </p:cNvPicPr>
          <p:nvPr/>
        </p:nvPicPr>
        <p:blipFill>
          <a:blip r:embed="rId2">
            <a:extLst/>
          </a:blip>
          <a:stretch>
            <a:fillRect/>
          </a:stretch>
        </p:blipFill>
        <p:spPr>
          <a:xfrm>
            <a:off x="9464014" y="762037"/>
            <a:ext cx="9807830" cy="5516905"/>
          </a:xfrm>
          <a:prstGeom prst="rect">
            <a:avLst/>
          </a:prstGeom>
          <a:ln w="12700">
            <a:miter lim="400000"/>
          </a:ln>
        </p:spPr>
      </p:pic>
      <p:pic>
        <p:nvPicPr>
          <p:cNvPr id="205" name="Picture 3" descr="Picture 3"/>
          <p:cNvPicPr>
            <a:picLocks noChangeAspect="1"/>
          </p:cNvPicPr>
          <p:nvPr/>
        </p:nvPicPr>
        <p:blipFill>
          <a:blip r:embed="rId3">
            <a:extLst/>
          </a:blip>
          <a:stretch>
            <a:fillRect/>
          </a:stretch>
        </p:blipFill>
        <p:spPr>
          <a:xfrm>
            <a:off x="9464014" y="7316902"/>
            <a:ext cx="9807830" cy="551690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hank You"/>
          <p:cNvSpPr txBox="1"/>
          <p:nvPr>
            <p:ph type="body" sz="half" idx="1"/>
          </p:nvPr>
        </p:nvSpPr>
        <p:spPr>
          <a:xfrm>
            <a:off x="1219200" y="4649787"/>
            <a:ext cx="21945601" cy="4416426"/>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Introduction :-"/>
          <p:cNvSpPr txBox="1"/>
          <p:nvPr>
            <p:ph type="title"/>
          </p:nvPr>
        </p:nvSpPr>
        <p:spPr>
          <a:xfrm>
            <a:off x="958535" y="419248"/>
            <a:ext cx="4975788" cy="1727201"/>
          </a:xfrm>
          <a:prstGeom prst="rect">
            <a:avLst/>
          </a:prstGeom>
        </p:spPr>
        <p:txBody>
          <a:bodyPr/>
          <a:lstStyle>
            <a:lvl1pPr defTabSz="1755648">
              <a:defRPr spc="-60" sz="6048"/>
            </a:lvl1pPr>
          </a:lstStyle>
          <a:p>
            <a:pPr/>
            <a:r>
              <a:t>Introduction :-  </a:t>
            </a:r>
          </a:p>
        </p:txBody>
      </p:sp>
      <p:sp>
        <p:nvSpPr>
          <p:cNvPr id="158" name="The Eligibility Questionnaire Form website is a web-based platform designed to simplify the eligibility determination process for various programs and services offered by the organization. The website is built using HTML, CSS, JavaScript, Node.js, and Mo"/>
          <p:cNvSpPr txBox="1"/>
          <p:nvPr>
            <p:ph type="body" idx="21"/>
          </p:nvPr>
        </p:nvSpPr>
        <p:spPr>
          <a:xfrm>
            <a:off x="1168779" y="1808864"/>
            <a:ext cx="22046442" cy="6064441"/>
          </a:xfrm>
          <a:prstGeom prst="rect">
            <a:avLst/>
          </a:prstGeom>
          <a:extLst>
            <a:ext uri="{C572A759-6A51-4108-AA02-DFA0A04FC94B}">
              <ma14:wrappingTextBoxFlag xmlns:ma14="http://schemas.microsoft.com/office/mac/drawingml/2011/main" val="1"/>
            </a:ext>
          </a:extLst>
        </p:spPr>
        <p:txBody>
          <a:bodyPr/>
          <a:lstStyle/>
          <a:p>
            <a:pPr algn="just" defTabSz="320039">
              <a:defRPr spc="0" sz="3059">
                <a:latin typeface="Helvetica Neue"/>
                <a:ea typeface="Helvetica Neue"/>
                <a:cs typeface="Helvetica Neue"/>
                <a:sym typeface="Helvetica Neue"/>
              </a:defRPr>
            </a:pPr>
            <a:r>
              <a:t>        The Eligibility Questionnaire Form website is a web-based platform designed to simplify the eligibility determination process for various programs and services offered by the organization. The website is built using HTML, CSS, JavaScript, Node.js, and MongoDB, and is deployed on AWS EC2 for scalability and security.</a:t>
            </a:r>
          </a:p>
          <a:p>
            <a:pPr algn="just" defTabSz="320039">
              <a:defRPr spc="0" sz="3059">
                <a:latin typeface="Helvetica Neue"/>
                <a:ea typeface="Helvetica Neue"/>
                <a:cs typeface="Helvetica Neue"/>
                <a:sym typeface="Helvetica Neue"/>
              </a:defRPr>
            </a:pPr>
            <a:r>
              <a:t> This website is designed to simplify the eligibility determination process and improve the overall application experience for our users.</a:t>
            </a:r>
          </a:p>
          <a:p>
            <a:pPr algn="l" defTabSz="320039">
              <a:defRPr spc="0" sz="3059">
                <a:latin typeface="Helvetica Neue"/>
                <a:ea typeface="Helvetica Neue"/>
                <a:cs typeface="Helvetica Neue"/>
                <a:sym typeface="Helvetica Neue"/>
              </a:defRPr>
            </a:pPr>
          </a:p>
          <a:p>
            <a:pPr algn="l" defTabSz="320039">
              <a:defRPr spc="0" sz="3059">
                <a:latin typeface="Helvetica Neue"/>
                <a:ea typeface="Helvetica Neue"/>
                <a:cs typeface="Helvetica Neue"/>
                <a:sym typeface="Helvetica Neue"/>
              </a:defRPr>
            </a:pPr>
            <a:r>
              <a:t>During this presentation, I will be showcasing the key features of this Eligibility Questionnaire Form website, including how it works, the technology stack used, and the benefits it provides for both the applicants and the organization.</a:t>
            </a:r>
          </a:p>
          <a:p>
            <a:pPr algn="l" defTabSz="320039">
              <a:defRPr spc="0" sz="3059">
                <a:latin typeface="Helvetica Neue"/>
                <a:ea typeface="Helvetica Neue"/>
                <a:cs typeface="Helvetica Neue"/>
                <a:sym typeface="Helvetica Neue"/>
              </a:defRPr>
            </a:pPr>
          </a:p>
          <a:p>
            <a:pPr algn="l" defTabSz="320039">
              <a:defRPr spc="0" sz="3059">
                <a:latin typeface="Helvetica Neue"/>
                <a:ea typeface="Helvetica Neue"/>
                <a:cs typeface="Helvetica Neue"/>
                <a:sym typeface="Helvetica Neue"/>
              </a:defRPr>
            </a:pPr>
            <a:r>
              <a:t>Overall, this Eligibility Questionnaire Form website provides a much-needed solution to simplify the application process, save time and effort for both the applicants and the organization, and ensure that only eligible candidates are considered. Thank you for your time, and I hope you find this presentation informative and valuable.</a:t>
            </a:r>
          </a:p>
          <a:p>
            <a:pPr algn="l" defTabSz="320039">
              <a:defRPr spc="0" sz="1170">
                <a:latin typeface="Helvetica Neue"/>
                <a:ea typeface="Helvetica Neue"/>
                <a:cs typeface="Helvetica Neue"/>
                <a:sym typeface="Helvetica Neue"/>
              </a:defRPr>
            </a:pPr>
          </a:p>
        </p:txBody>
      </p:sp>
      <p:sp>
        <p:nvSpPr>
          <p:cNvPr id="159" name="Aim of the Project"/>
          <p:cNvSpPr txBox="1"/>
          <p:nvPr/>
        </p:nvSpPr>
        <p:spPr>
          <a:xfrm>
            <a:off x="247631" y="7917141"/>
            <a:ext cx="7830987" cy="12926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56" sz="5600">
                <a:latin typeface="+mn-lt"/>
                <a:ea typeface="+mn-ea"/>
                <a:cs typeface="+mn-cs"/>
                <a:sym typeface="Canela Bold"/>
              </a:defRPr>
            </a:lvl1pPr>
          </a:lstStyle>
          <a:p>
            <a:pPr/>
            <a:r>
              <a:t>Aim of the Project</a:t>
            </a:r>
          </a:p>
        </p:txBody>
      </p:sp>
      <p:sp>
        <p:nvSpPr>
          <p:cNvPr id="160" name="With this Eligibility Questionnaire Form website, we aim to provide a fast, reliable, and user-friendly system that streamlines the application process and ensures that only eligible candidates are considered for a particular program or service.…"/>
          <p:cNvSpPr txBox="1"/>
          <p:nvPr/>
        </p:nvSpPr>
        <p:spPr>
          <a:xfrm>
            <a:off x="674172" y="9253635"/>
            <a:ext cx="21945603" cy="4072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defRPr sz="3400">
                <a:latin typeface="Helvetica Neue"/>
                <a:ea typeface="Helvetica Neue"/>
                <a:cs typeface="Helvetica Neue"/>
                <a:sym typeface="Helvetica Neue"/>
              </a:defRPr>
            </a:pPr>
            <a:r>
              <a:t>          With this Eligibility Questionnaire Form website, we aim to provide a fast, reliable, and user-friendly system that streamlines the application process and ensures that only eligible candidates are considered for a particular program or service.</a:t>
            </a:r>
          </a:p>
          <a:p>
            <a:pPr algn="just" defTabSz="355600">
              <a:lnSpc>
                <a:spcPct val="70000"/>
              </a:lnSpc>
              <a:defRPr sz="3400">
                <a:latin typeface="Helvetica Neue"/>
                <a:ea typeface="Helvetica Neue"/>
                <a:cs typeface="Helvetica Neue"/>
                <a:sym typeface="Helvetica Neue"/>
              </a:defRPr>
            </a:pPr>
          </a:p>
          <a:p>
            <a:pPr algn="just" defTabSz="355600">
              <a:lnSpc>
                <a:spcPct val="100000"/>
              </a:lnSpc>
              <a:defRPr sz="3400">
                <a:latin typeface="Helvetica Neue"/>
                <a:ea typeface="Helvetica Neue"/>
                <a:cs typeface="Helvetica Neue"/>
                <a:sym typeface="Helvetica Neue"/>
              </a:defRPr>
            </a:pPr>
            <a:r>
              <a:t>By using advanced technologies like HTML, CSS, JavaScript, Node.js, and MongoDB, we can create a website that is responsive, easy to navigate, and securely stores user data on the cloud.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Needs"/>
          <p:cNvSpPr txBox="1"/>
          <p:nvPr/>
        </p:nvSpPr>
        <p:spPr>
          <a:xfrm>
            <a:off x="42876" y="897758"/>
            <a:ext cx="3439463" cy="1453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55" sz="5500">
                <a:latin typeface="+mn-lt"/>
                <a:ea typeface="+mn-ea"/>
                <a:cs typeface="+mn-cs"/>
                <a:sym typeface="Canela Bold"/>
              </a:defRPr>
            </a:lvl1pPr>
          </a:lstStyle>
          <a:p>
            <a:pPr/>
            <a:r>
              <a:t>Needs</a:t>
            </a:r>
          </a:p>
        </p:txBody>
      </p:sp>
      <p:sp>
        <p:nvSpPr>
          <p:cNvPr id="163" name="A user-friendly interface that is easy to navigate for users of all technical backgrounds.…"/>
          <p:cNvSpPr txBox="1"/>
          <p:nvPr/>
        </p:nvSpPr>
        <p:spPr>
          <a:xfrm>
            <a:off x="721566" y="1765449"/>
            <a:ext cx="23621441" cy="4301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298703">
              <a:lnSpc>
                <a:spcPct val="100000"/>
              </a:lnSpc>
              <a:spcBef>
                <a:spcPts val="100"/>
              </a:spcBef>
              <a:defRPr sz="3359">
                <a:latin typeface="Helvetica Neue"/>
                <a:ea typeface="Helvetica Neue"/>
                <a:cs typeface="Helvetica Neue"/>
                <a:sym typeface="Helvetica Neue"/>
              </a:defRPr>
            </a:pPr>
            <a:r>
              <a:t>         </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A user-friendly interface that is easy to navigate for users of all technical backgrounds.</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Secure storage of user data in the backend using MongoDB to ensure the confidentiality and privacy of user information.</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Efficient and accurate validation of user input to avoid errors and mistakes in data collection.</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Easy deployment on AWS EC2 for scalability and accessibility to a larger user base.</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Clear and concise instructions for users on how to fill out the questionnaire and what kind of data is required.</a:t>
            </a:r>
          </a:p>
          <a:p>
            <a:pPr algn="just" defTabSz="298703">
              <a:lnSpc>
                <a:spcPct val="100000"/>
              </a:lnSpc>
              <a:defRPr sz="3359">
                <a:latin typeface="Helvetica Neue"/>
                <a:ea typeface="Helvetica Neue"/>
                <a:cs typeface="Helvetica Neue"/>
                <a:sym typeface="Helvetica Neue"/>
              </a:defRPr>
            </a:pPr>
          </a:p>
        </p:txBody>
      </p:sp>
      <p:sp>
        <p:nvSpPr>
          <p:cNvPr id="164" name="Goals"/>
          <p:cNvSpPr txBox="1"/>
          <p:nvPr/>
        </p:nvSpPr>
        <p:spPr>
          <a:xfrm>
            <a:off x="42876" y="6700171"/>
            <a:ext cx="3439463" cy="1453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55" sz="5500">
                <a:latin typeface="+mn-lt"/>
                <a:ea typeface="+mn-ea"/>
                <a:cs typeface="+mn-cs"/>
                <a:sym typeface="Canela Bold"/>
              </a:defRPr>
            </a:lvl1pPr>
          </a:lstStyle>
          <a:p>
            <a:pPr/>
            <a:r>
              <a:t>Goals</a:t>
            </a:r>
          </a:p>
        </p:txBody>
      </p:sp>
      <p:sp>
        <p:nvSpPr>
          <p:cNvPr id="165" name="To collect relevant and accurate data from users to help sortlist students for placements.…"/>
          <p:cNvSpPr txBox="1"/>
          <p:nvPr/>
        </p:nvSpPr>
        <p:spPr>
          <a:xfrm>
            <a:off x="721566" y="8123251"/>
            <a:ext cx="23621441" cy="4301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collect relevant and accurate data from users to help sortlist students for placements.</a:t>
            </a:r>
          </a:p>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ensure that user data is secure and confidential at all times.</a:t>
            </a:r>
          </a:p>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minimize the time taken by users to fill out the questionnaire by providing clear instructions and easy-to-use interface.</a:t>
            </a:r>
          </a:p>
          <a:p>
            <a:pPr marL="298704" indent="-298704" algn="l" defTabSz="298703">
              <a:lnSpc>
                <a:spcPct val="100000"/>
              </a:lnSpc>
              <a:spcBef>
                <a:spcPts val="200"/>
              </a:spcBef>
              <a:buClr>
                <a:srgbClr val="000000"/>
              </a:buClr>
              <a:buSzPct val="100000"/>
              <a:buFont typeface="Helvetica Neue"/>
              <a:buAutoNum type="arabicPeriod" startAt="1"/>
              <a:defRPr sz="3359">
                <a:latin typeface="Helvetica Neue"/>
                <a:ea typeface="Helvetica Neue"/>
                <a:cs typeface="Helvetica Neue"/>
                <a:sym typeface="Helvetica Neue"/>
              </a:defRPr>
            </a:pPr>
            <a:r>
              <a:t>To create a scalable and efficient system that can handle a large volume of user data.</a:t>
            </a:r>
          </a:p>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make the questionnaire accessible to users from different technical backgrounds and with varying levels of expertise.</a:t>
            </a:r>
          </a:p>
          <a:p>
            <a:pPr algn="l" defTabSz="298703">
              <a:lnSpc>
                <a:spcPct val="100000"/>
              </a:lnSpc>
              <a:defRPr sz="1092">
                <a:latin typeface="Helvetica Neue"/>
                <a:ea typeface="Helvetica Neue"/>
                <a:cs typeface="Helvetica Neue"/>
                <a:sym typeface="Helvetica Neue"/>
              </a:defRPr>
            </a:pPr>
          </a:p>
          <a:p>
            <a:pPr algn="just" defTabSz="298703">
              <a:lnSpc>
                <a:spcPct val="100000"/>
              </a:lnSpc>
              <a:defRPr sz="3359">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Architecture Diagram"/>
          <p:cNvSpPr txBox="1"/>
          <p:nvPr>
            <p:ph type="title"/>
          </p:nvPr>
        </p:nvSpPr>
        <p:spPr>
          <a:xfrm>
            <a:off x="4129330" y="760710"/>
            <a:ext cx="17505939" cy="1727201"/>
          </a:xfrm>
          <a:prstGeom prst="rect">
            <a:avLst/>
          </a:prstGeom>
        </p:spPr>
        <p:txBody>
          <a:bodyPr/>
          <a:lstStyle>
            <a:lvl1pPr>
              <a:defRPr spc="-74" sz="7400" u="sng"/>
            </a:lvl1pPr>
          </a:lstStyle>
          <a:p>
            <a:pPr/>
            <a:r>
              <a:t>Architecture Diagram</a:t>
            </a:r>
          </a:p>
        </p:txBody>
      </p:sp>
      <p:pic>
        <p:nvPicPr>
          <p:cNvPr id="168" name="ar3.drawio.png" descr="ar3.drawio.png"/>
          <p:cNvPicPr>
            <a:picLocks noChangeAspect="1"/>
          </p:cNvPicPr>
          <p:nvPr/>
        </p:nvPicPr>
        <p:blipFill>
          <a:blip r:embed="rId2">
            <a:extLst/>
          </a:blip>
          <a:stretch>
            <a:fillRect/>
          </a:stretch>
        </p:blipFill>
        <p:spPr>
          <a:xfrm>
            <a:off x="3106674" y="2373421"/>
            <a:ext cx="18739375" cy="105805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ore Structure"/>
          <p:cNvSpPr txBox="1"/>
          <p:nvPr>
            <p:ph type="title"/>
          </p:nvPr>
        </p:nvSpPr>
        <p:spPr>
          <a:xfrm>
            <a:off x="4418267" y="760710"/>
            <a:ext cx="7938973" cy="1727201"/>
          </a:xfrm>
          <a:prstGeom prst="rect">
            <a:avLst/>
          </a:prstGeom>
        </p:spPr>
        <p:txBody>
          <a:bodyPr/>
          <a:lstStyle>
            <a:lvl1pPr>
              <a:defRPr spc="-79" sz="8000"/>
            </a:lvl1pPr>
          </a:lstStyle>
          <a:p>
            <a:pPr/>
            <a:r>
              <a:t>Core Structure</a:t>
            </a:r>
          </a:p>
        </p:txBody>
      </p:sp>
      <p:sp>
        <p:nvSpPr>
          <p:cNvPr id="171" name="Pooling System…"/>
          <p:cNvSpPr txBox="1"/>
          <p:nvPr/>
        </p:nvSpPr>
        <p:spPr>
          <a:xfrm>
            <a:off x="4000582" y="2969101"/>
            <a:ext cx="8774343" cy="96735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355600">
              <a:lnSpc>
                <a:spcPct val="100000"/>
              </a:lnSpc>
              <a:defRPr sz="2200">
                <a:latin typeface="Helvetica Neue"/>
                <a:ea typeface="Helvetica Neue"/>
                <a:cs typeface="Helvetica Neue"/>
                <a:sym typeface="Helvetica Neue"/>
              </a:defRPr>
            </a:pPr>
            <a:r>
              <a:t>Pooling System</a:t>
            </a:r>
          </a:p>
          <a:p>
            <a:pPr algn="l" defTabSz="355600">
              <a:lnSpc>
                <a:spcPct val="100000"/>
              </a:lnSpc>
              <a:defRPr sz="2200">
                <a:latin typeface="Helvetica Neue"/>
                <a:ea typeface="Helvetica Neue"/>
                <a:cs typeface="Helvetica Neue"/>
                <a:sym typeface="Helvetica Neue"/>
              </a:defRPr>
            </a:pPr>
            <a:r>
              <a:t>  ├── backend</a:t>
            </a:r>
          </a:p>
          <a:p>
            <a:pPr algn="l" defTabSz="355600">
              <a:lnSpc>
                <a:spcPct val="100000"/>
              </a:lnSpc>
              <a:defRPr sz="2200">
                <a:latin typeface="Helvetica Neue"/>
                <a:ea typeface="Helvetica Neue"/>
                <a:cs typeface="Helvetica Neue"/>
                <a:sym typeface="Helvetica Neue"/>
              </a:defRPr>
            </a:pPr>
            <a:r>
              <a:t>  │   ├── api</a:t>
            </a:r>
          </a:p>
          <a:p>
            <a:pPr algn="l" defTabSz="355600">
              <a:lnSpc>
                <a:spcPct val="100000"/>
              </a:lnSpc>
              <a:defRPr sz="2200">
                <a:latin typeface="Helvetica Neue"/>
                <a:ea typeface="Helvetica Neue"/>
                <a:cs typeface="Helvetica Neue"/>
                <a:sym typeface="Helvetica Neue"/>
              </a:defRPr>
            </a:pPr>
            <a:r>
              <a:t>  │   │   &gt; NodeJS, ExpressJs</a:t>
            </a:r>
          </a:p>
          <a:p>
            <a:pPr algn="l" defTabSz="355600">
              <a:lnSpc>
                <a:spcPct val="100000"/>
              </a:lnSpc>
              <a:defRPr sz="2200">
                <a:latin typeface="Helvetica Neue"/>
                <a:ea typeface="Helvetica Neue"/>
                <a:cs typeface="Helvetica Neue"/>
                <a:sym typeface="Helvetica Neue"/>
              </a:defRPr>
            </a:pPr>
            <a:r>
              <a:t>  │   │   &gt; PORT 3000</a:t>
            </a:r>
          </a:p>
          <a:p>
            <a:pPr algn="l" defTabSz="355600">
              <a:lnSpc>
                <a:spcPct val="100000"/>
              </a:lnSpc>
              <a:defRPr sz="2200">
                <a:latin typeface="Helvetica Neue"/>
                <a:ea typeface="Helvetica Neue"/>
                <a:cs typeface="Helvetica Neue"/>
                <a:sym typeface="Helvetica Neue"/>
              </a:defRPr>
            </a:pPr>
            <a:r>
              <a:t>  │   │   &gt;http://13.233.2.67:3000/</a:t>
            </a:r>
          </a:p>
          <a:p>
            <a:pPr algn="l" defTabSz="355600">
              <a:lnSpc>
                <a:spcPct val="100000"/>
              </a:lnSpc>
              <a:defRPr sz="2200">
                <a:latin typeface="Helvetica Neue"/>
                <a:ea typeface="Helvetica Neue"/>
                <a:cs typeface="Helvetica Neue"/>
                <a:sym typeface="Helvetica Neue"/>
              </a:defRPr>
            </a:pPr>
            <a:r>
              <a:t>  │   │</a:t>
            </a:r>
          </a:p>
          <a:p>
            <a:pPr algn="l" defTabSz="355600">
              <a:lnSpc>
                <a:spcPct val="100000"/>
              </a:lnSpc>
              <a:defRPr sz="2200">
                <a:latin typeface="Helvetica Neue"/>
                <a:ea typeface="Helvetica Neue"/>
                <a:cs typeface="Helvetica Neue"/>
                <a:sym typeface="Helvetica Neue"/>
              </a:defRPr>
            </a:pPr>
            <a:r>
              <a:t>  │   ├── database</a:t>
            </a:r>
          </a:p>
          <a:p>
            <a:pPr algn="l" defTabSz="355600">
              <a:lnSpc>
                <a:spcPct val="100000"/>
              </a:lnSpc>
              <a:defRPr sz="2200">
                <a:latin typeface="Helvetica Neue"/>
                <a:ea typeface="Helvetica Neue"/>
                <a:cs typeface="Helvetica Neue"/>
                <a:sym typeface="Helvetica Neue"/>
              </a:defRPr>
            </a:pPr>
            <a:r>
              <a:t>  │   │   &gt; MongoDB Atlas</a:t>
            </a:r>
          </a:p>
          <a:p>
            <a:pPr algn="l" defTabSz="355600">
              <a:lnSpc>
                <a:spcPct val="100000"/>
              </a:lnSpc>
              <a:defRPr sz="2200">
                <a:latin typeface="Helvetica Neue"/>
                <a:ea typeface="Helvetica Neue"/>
                <a:cs typeface="Helvetica Neue"/>
                <a:sym typeface="Helvetica Neue"/>
              </a:defRPr>
            </a:pPr>
            <a:r>
              <a:t>  │   │   &gt; PORT 27017</a:t>
            </a:r>
          </a:p>
          <a:p>
            <a:pPr algn="l" defTabSz="355600">
              <a:lnSpc>
                <a:spcPct val="100000"/>
              </a:lnSpc>
              <a:defRPr sz="2200">
                <a:latin typeface="Helvetica Neue"/>
                <a:ea typeface="Helvetica Neue"/>
                <a:cs typeface="Helvetica Neue"/>
                <a:sym typeface="Helvetica Neue"/>
              </a:defRPr>
            </a:pPr>
            <a:r>
              <a:t>  │   │   </a:t>
            </a:r>
          </a:p>
          <a:p>
            <a:pPr algn="l" defTabSz="355600">
              <a:lnSpc>
                <a:spcPct val="100000"/>
              </a:lnSpc>
              <a:defRPr sz="2200">
                <a:latin typeface="Helvetica Neue"/>
                <a:ea typeface="Helvetica Neue"/>
                <a:cs typeface="Helvetica Neue"/>
                <a:sym typeface="Helvetica Neue"/>
              </a:defRPr>
            </a:pPr>
            <a:r>
              <a:t>  │</a:t>
            </a:r>
          </a:p>
          <a:p>
            <a:pPr algn="l" defTabSz="355600">
              <a:lnSpc>
                <a:spcPct val="100000"/>
              </a:lnSpc>
              <a:defRPr sz="2200">
                <a:latin typeface="Helvetica Neue"/>
                <a:ea typeface="Helvetica Neue"/>
                <a:cs typeface="Helvetica Neue"/>
                <a:sym typeface="Helvetica Neue"/>
              </a:defRPr>
            </a:pPr>
            <a:r>
              <a:t>  ├── deployment</a:t>
            </a:r>
          </a:p>
          <a:p>
            <a:pPr algn="l" defTabSz="355600">
              <a:lnSpc>
                <a:spcPct val="100000"/>
              </a:lnSpc>
              <a:defRPr sz="2200">
                <a:latin typeface="Helvetica Neue"/>
                <a:ea typeface="Helvetica Neue"/>
                <a:cs typeface="Helvetica Neue"/>
                <a:sym typeface="Helvetica Neue"/>
              </a:defRPr>
            </a:pPr>
            <a:r>
              <a:t>  │   &gt; EC2</a:t>
            </a:r>
          </a:p>
          <a:p>
            <a:pPr algn="l" defTabSz="355600">
              <a:lnSpc>
                <a:spcPct val="100000"/>
              </a:lnSpc>
              <a:defRPr sz="2200">
                <a:latin typeface="Helvetica Neue"/>
                <a:ea typeface="Helvetica Neue"/>
                <a:cs typeface="Helvetica Neue"/>
                <a:sym typeface="Helvetica Neue"/>
              </a:defRPr>
            </a:pPr>
            <a:r>
              <a:t>  │</a:t>
            </a:r>
          </a:p>
          <a:p>
            <a:pPr algn="l" defTabSz="355600">
              <a:lnSpc>
                <a:spcPct val="100000"/>
              </a:lnSpc>
              <a:defRPr sz="2200">
                <a:latin typeface="Helvetica Neue"/>
                <a:ea typeface="Helvetica Neue"/>
                <a:cs typeface="Helvetica Neue"/>
                <a:sym typeface="Helvetica Neue"/>
              </a:defRPr>
            </a:pPr>
            <a:r>
              <a:t>  ├── frontend</a:t>
            </a:r>
          </a:p>
          <a:p>
            <a:pPr algn="l" defTabSz="355600">
              <a:lnSpc>
                <a:spcPct val="100000"/>
              </a:lnSpc>
              <a:defRPr sz="2200">
                <a:latin typeface="Helvetica Neue"/>
                <a:ea typeface="Helvetica Neue"/>
                <a:cs typeface="Helvetica Neue"/>
                <a:sym typeface="Helvetica Neue"/>
              </a:defRPr>
            </a:pPr>
            <a:r>
              <a:t>  │   ├── app</a:t>
            </a:r>
          </a:p>
          <a:p>
            <a:pPr algn="l" defTabSz="355600">
              <a:lnSpc>
                <a:spcPct val="100000"/>
              </a:lnSpc>
              <a:defRPr sz="2200">
                <a:latin typeface="Helvetica Neue"/>
                <a:ea typeface="Helvetica Neue"/>
                <a:cs typeface="Helvetica Neue"/>
                <a:sym typeface="Helvetica Neue"/>
              </a:defRPr>
            </a:pPr>
            <a:r>
              <a:t>  │   │   ├── mobile</a:t>
            </a:r>
          </a:p>
          <a:p>
            <a:pPr algn="l" defTabSz="355600">
              <a:lnSpc>
                <a:spcPct val="100000"/>
              </a:lnSpc>
              <a:defRPr sz="2200">
                <a:latin typeface="Helvetica Neue"/>
                <a:ea typeface="Helvetica Neue"/>
                <a:cs typeface="Helvetica Neue"/>
                <a:sym typeface="Helvetica Neue"/>
              </a:defRPr>
            </a:pPr>
            <a:r>
              <a:t>  │   │   │   &gt; iOS (Apple App Store)</a:t>
            </a:r>
          </a:p>
          <a:p>
            <a:pPr algn="l" defTabSz="355600">
              <a:lnSpc>
                <a:spcPct val="100000"/>
              </a:lnSpc>
              <a:defRPr sz="2200">
                <a:latin typeface="Helvetica Neue"/>
                <a:ea typeface="Helvetica Neue"/>
                <a:cs typeface="Helvetica Neue"/>
                <a:sym typeface="Helvetica Neue"/>
              </a:defRPr>
            </a:pPr>
            <a:r>
              <a:t>  │   │   │   &gt; Android (Google Play Store)</a:t>
            </a:r>
          </a:p>
          <a:p>
            <a:pPr algn="l" defTabSz="355600">
              <a:lnSpc>
                <a:spcPct val="100000"/>
              </a:lnSpc>
              <a:defRPr sz="2200">
                <a:latin typeface="Helvetica Neue"/>
                <a:ea typeface="Helvetica Neue"/>
                <a:cs typeface="Helvetica Neue"/>
                <a:sym typeface="Helvetica Neue"/>
              </a:defRPr>
            </a:pPr>
            <a:r>
              <a:t>  │   │</a:t>
            </a:r>
          </a:p>
          <a:p>
            <a:pPr algn="l" defTabSz="355600">
              <a:lnSpc>
                <a:spcPct val="100000"/>
              </a:lnSpc>
              <a:defRPr sz="2200">
                <a:latin typeface="Helvetica Neue"/>
                <a:ea typeface="Helvetica Neue"/>
                <a:cs typeface="Helvetica Neue"/>
                <a:sym typeface="Helvetica Neue"/>
              </a:defRPr>
            </a:pPr>
            <a:r>
              <a:t>  │   └── landing</a:t>
            </a:r>
          </a:p>
          <a:p>
            <a:pPr algn="l" defTabSz="355600">
              <a:lnSpc>
                <a:spcPct val="100000"/>
              </a:lnSpc>
              <a:defRPr sz="2200">
                <a:latin typeface="Helvetica Neue"/>
                <a:ea typeface="Helvetica Neue"/>
                <a:cs typeface="Helvetica Neue"/>
                <a:sym typeface="Helvetica Neue"/>
              </a:defRPr>
            </a:pPr>
            <a:r>
              <a:t>  │       &gt; html,css,js</a:t>
            </a:r>
          </a:p>
          <a:p>
            <a:pPr algn="l" defTabSz="355600">
              <a:lnSpc>
                <a:spcPct val="100000"/>
              </a:lnSpc>
              <a:defRPr sz="2200">
                <a:latin typeface="Helvetica Neue"/>
                <a:ea typeface="Helvetica Neue"/>
                <a:cs typeface="Helvetica Neue"/>
                <a:sym typeface="Helvetica Neue"/>
              </a:defRPr>
            </a:pPr>
            <a:r>
              <a:t>  │       &gt; PORT 3000</a:t>
            </a:r>
          </a:p>
          <a:p>
            <a:pPr algn="l" defTabSz="355600">
              <a:lnSpc>
                <a:spcPct val="100000"/>
              </a:lnSpc>
              <a:defRPr sz="2200">
                <a:latin typeface="Helvetica Neue"/>
                <a:ea typeface="Helvetica Neue"/>
                <a:cs typeface="Helvetica Neue"/>
                <a:sym typeface="Helvetica Neue"/>
              </a:defRPr>
            </a:pPr>
            <a:r>
              <a:t>  │       &gt; http://13.233.2.67:3000/</a:t>
            </a:r>
          </a:p>
          <a:p>
            <a:pPr algn="l" defTabSz="355600">
              <a:lnSpc>
                <a:spcPct val="100000"/>
              </a:lnSpc>
              <a:defRPr sz="2200">
                <a:latin typeface="Helvetica Neue"/>
                <a:ea typeface="Helvetica Neue"/>
                <a:cs typeface="Helvetica Neue"/>
                <a:sym typeface="Helvetica Neue"/>
              </a:defRPr>
            </a:pPr>
            <a:r>
              <a:t>  │</a:t>
            </a:r>
          </a:p>
          <a:p>
            <a:pPr algn="l" defTabSz="355600">
              <a:lnSpc>
                <a:spcPct val="100000"/>
              </a:lnSpc>
              <a:defRPr sz="2200">
                <a:latin typeface="Helvetica Neue"/>
                <a:ea typeface="Helvetica Neue"/>
                <a:cs typeface="Helvetica Neue"/>
                <a:sym typeface="Helvetica Neue"/>
              </a:defRPr>
            </a:pPr>
            <a:r>
              <a:t>  └── README.md (specified instructions)</a:t>
            </a:r>
          </a:p>
        </p:txBody>
      </p:sp>
      <p:sp>
        <p:nvSpPr>
          <p:cNvPr id="172" name="Stack Flow Diagram"/>
          <p:cNvSpPr txBox="1"/>
          <p:nvPr/>
        </p:nvSpPr>
        <p:spPr>
          <a:xfrm>
            <a:off x="13526351" y="760710"/>
            <a:ext cx="8516184"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2267711">
              <a:lnSpc>
                <a:spcPct val="80000"/>
              </a:lnSpc>
              <a:defRPr spc="-74" sz="7440">
                <a:latin typeface="+mn-lt"/>
                <a:ea typeface="+mn-ea"/>
                <a:cs typeface="+mn-cs"/>
                <a:sym typeface="Canela Bold"/>
              </a:defRPr>
            </a:lvl1pPr>
          </a:lstStyle>
          <a:p>
            <a:pPr/>
            <a:r>
              <a:t>Stack Flow Diagram</a:t>
            </a:r>
          </a:p>
        </p:txBody>
      </p:sp>
      <p:pic>
        <p:nvPicPr>
          <p:cNvPr id="173" name="dataFlow2.drawio.png" descr="dataFlow2.drawio.png"/>
          <p:cNvPicPr>
            <a:picLocks noChangeAspect="1"/>
          </p:cNvPicPr>
          <p:nvPr/>
        </p:nvPicPr>
        <p:blipFill>
          <a:blip r:embed="rId2">
            <a:extLst/>
          </a:blip>
          <a:stretch>
            <a:fillRect/>
          </a:stretch>
        </p:blipFill>
        <p:spPr>
          <a:xfrm>
            <a:off x="13388973" y="2708120"/>
            <a:ext cx="8790940" cy="1052185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tack Used"/>
          <p:cNvSpPr txBox="1"/>
          <p:nvPr>
            <p:ph type="body" idx="21"/>
          </p:nvPr>
        </p:nvSpPr>
        <p:spPr>
          <a:xfrm>
            <a:off x="413509" y="757765"/>
            <a:ext cx="2555406" cy="832613"/>
          </a:xfrm>
          <a:prstGeom prst="rect">
            <a:avLst/>
          </a:prstGeom>
          <a:extLst>
            <a:ext uri="{C572A759-6A51-4108-AA02-DFA0A04FC94B}">
              <ma14:wrappingTextBoxFlag xmlns:ma14="http://schemas.microsoft.com/office/mac/drawingml/2011/main" val="1"/>
            </a:ext>
          </a:extLst>
        </p:spPr>
        <p:txBody>
          <a:bodyPr/>
          <a:lstStyle>
            <a:lvl1pPr defTabSz="668655">
              <a:defRPr spc="-35" sz="3564"/>
            </a:lvl1pPr>
          </a:lstStyle>
          <a:p>
            <a:pPr/>
            <a:r>
              <a:t>Stack Used </a:t>
            </a:r>
          </a:p>
        </p:txBody>
      </p:sp>
      <p:sp>
        <p:nvSpPr>
          <p:cNvPr id="176" name="Frontend…"/>
          <p:cNvSpPr txBox="1"/>
          <p:nvPr/>
        </p:nvSpPr>
        <p:spPr>
          <a:xfrm>
            <a:off x="531992" y="1100769"/>
            <a:ext cx="3468213" cy="51787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spcBef>
                <a:spcPts val="200"/>
              </a:spcBef>
              <a:defRPr sz="4000">
                <a:latin typeface="Helvetica Neue"/>
                <a:ea typeface="Helvetica Neue"/>
                <a:cs typeface="Helvetica Neue"/>
                <a:sym typeface="Helvetica Neue"/>
              </a:defRPr>
            </a:pPr>
            <a:r>
              <a:t>         </a:t>
            </a:r>
          </a:p>
          <a:p>
            <a:pPr algn="l" defTabSz="457200">
              <a:lnSpc>
                <a:spcPct val="100000"/>
              </a:lnSpc>
              <a:spcBef>
                <a:spcPts val="1600"/>
              </a:spcBef>
              <a:defRPr sz="3500">
                <a:solidFill>
                  <a:srgbClr val="24292F"/>
                </a:solidFill>
                <a:latin typeface="Helvetica"/>
                <a:ea typeface="Helvetica"/>
                <a:cs typeface="Helvetica"/>
                <a:sym typeface="Helvetica"/>
              </a:defRPr>
            </a:pPr>
            <a:r>
              <a:t>Frontend</a:t>
            </a:r>
          </a:p>
          <a:p>
            <a:pPr marL="457200" indent="-317500" algn="l" defTabSz="457200">
              <a:lnSpc>
                <a:spcPct val="100000"/>
              </a:lnSpc>
              <a:spcBef>
                <a:spcPts val="1600"/>
              </a:spcBef>
              <a:buClr>
                <a:srgbClr val="24292F"/>
              </a:buClr>
              <a:buSzPct val="150000"/>
              <a:buFont typeface="TimesNewRomanPSMT"/>
              <a:buChar char="•"/>
              <a:defRPr sz="3500">
                <a:solidFill>
                  <a:srgbClr val="24292F"/>
                </a:solidFill>
                <a:latin typeface="Helvetica"/>
                <a:ea typeface="Helvetica"/>
                <a:cs typeface="Helvetica"/>
                <a:sym typeface="Helvetica"/>
              </a:defRPr>
            </a:pPr>
            <a:r>
              <a:t>Landing</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HTML</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CSS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Javascript</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Bootstrap</a:t>
            </a:r>
          </a:p>
        </p:txBody>
      </p:sp>
      <p:sp>
        <p:nvSpPr>
          <p:cNvPr id="177" name="Backend…"/>
          <p:cNvSpPr txBox="1"/>
          <p:nvPr/>
        </p:nvSpPr>
        <p:spPr>
          <a:xfrm>
            <a:off x="4497872" y="1716524"/>
            <a:ext cx="4640942" cy="43737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spcBef>
                <a:spcPts val="200"/>
              </a:spcBef>
              <a:defRPr sz="4000">
                <a:latin typeface="Helvetica Neue"/>
                <a:ea typeface="Helvetica Neue"/>
                <a:cs typeface="Helvetica Neue"/>
                <a:sym typeface="Helvetica Neue"/>
              </a:defRPr>
            </a:pPr>
            <a:r>
              <a:t>Backend</a:t>
            </a:r>
          </a:p>
          <a:p>
            <a:pPr marL="4572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API</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NodeJS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Express</a:t>
            </a:r>
          </a:p>
          <a:p>
            <a:pPr marL="4572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Database</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Atlas</a:t>
            </a:r>
          </a:p>
        </p:txBody>
      </p:sp>
      <p:sp>
        <p:nvSpPr>
          <p:cNvPr id="178" name="Deployment…"/>
          <p:cNvSpPr txBox="1"/>
          <p:nvPr/>
        </p:nvSpPr>
        <p:spPr>
          <a:xfrm>
            <a:off x="8932501" y="1079572"/>
            <a:ext cx="5613900" cy="3790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spcBef>
                <a:spcPts val="200"/>
              </a:spcBef>
              <a:defRPr sz="4000">
                <a:latin typeface="Helvetica Neue"/>
                <a:ea typeface="Helvetica Neue"/>
                <a:cs typeface="Helvetica Neue"/>
                <a:sym typeface="Helvetica Neue"/>
              </a:defRPr>
            </a:pPr>
            <a:r>
              <a:t>         </a:t>
            </a:r>
          </a:p>
          <a:p>
            <a:pPr algn="l" defTabSz="457200">
              <a:lnSpc>
                <a:spcPct val="100000"/>
              </a:lnSpc>
              <a:spcBef>
                <a:spcPts val="1600"/>
              </a:spcBef>
              <a:defRPr sz="3500">
                <a:solidFill>
                  <a:srgbClr val="24292F"/>
                </a:solidFill>
                <a:latin typeface="Helvetica"/>
                <a:ea typeface="Helvetica"/>
                <a:cs typeface="Helvetica"/>
                <a:sym typeface="Helvetica"/>
              </a:defRPr>
            </a:pPr>
            <a:r>
              <a:t>Deployment</a:t>
            </a:r>
          </a:p>
          <a:p>
            <a:pPr marL="4572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Technologies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AWS EC2 instance</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Github</a:t>
            </a:r>
          </a:p>
        </p:txBody>
      </p:sp>
      <p:sp>
        <p:nvSpPr>
          <p:cNvPr id="179" name="Prerequisites…"/>
          <p:cNvSpPr txBox="1"/>
          <p:nvPr/>
        </p:nvSpPr>
        <p:spPr>
          <a:xfrm>
            <a:off x="782694" y="6820212"/>
            <a:ext cx="12071299" cy="5426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7200" indent="-317500" algn="l" defTabSz="457200">
              <a:lnSpc>
                <a:spcPct val="100000"/>
              </a:lnSpc>
              <a:spcBef>
                <a:spcPts val="1600"/>
              </a:spcBef>
              <a:buClr>
                <a:srgbClr val="24292F"/>
              </a:buClr>
              <a:buSzPct val="150000"/>
              <a:buFont typeface="TimesNewRomanPSMT"/>
              <a:buChar char="•"/>
              <a:defRPr sz="4100">
                <a:solidFill>
                  <a:srgbClr val="24292F"/>
                </a:solidFill>
                <a:latin typeface="Helvetica"/>
                <a:ea typeface="Helvetica"/>
                <a:cs typeface="Helvetica"/>
                <a:sym typeface="Helvetica"/>
              </a:defRPr>
            </a:pPr>
            <a:r>
              <a:t>Prerequisites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Node (v16.15.0)</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shell(v5.0.6)</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Visual Studio (latest)</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Express (4.16.1)</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Atlas For database </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Compass (optional)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etup and Running"/>
          <p:cNvSpPr txBox="1"/>
          <p:nvPr>
            <p:ph type="title"/>
          </p:nvPr>
        </p:nvSpPr>
        <p:spPr>
          <a:xfrm>
            <a:off x="6733249" y="286774"/>
            <a:ext cx="11344044" cy="1727201"/>
          </a:xfrm>
          <a:prstGeom prst="rect">
            <a:avLst/>
          </a:prstGeom>
        </p:spPr>
        <p:txBody>
          <a:bodyPr/>
          <a:lstStyle>
            <a:lvl1pPr>
              <a:defRPr spc="-78" sz="7800"/>
            </a:lvl1pPr>
          </a:lstStyle>
          <a:p>
            <a:pPr/>
            <a:r>
              <a:t>Setup and Running</a:t>
            </a:r>
          </a:p>
        </p:txBody>
      </p:sp>
      <p:graphicFrame>
        <p:nvGraphicFramePr>
          <p:cNvPr id="182" name="Table 1"/>
          <p:cNvGraphicFramePr/>
          <p:nvPr/>
        </p:nvGraphicFramePr>
        <p:xfrm>
          <a:off x="2188117" y="2354424"/>
          <a:ext cx="18626330" cy="980115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084897"/>
                <a:gridCol w="8576585"/>
                <a:gridCol w="9346284"/>
              </a:tblGrid>
              <a:tr h="1223557">
                <a:tc>
                  <a:txBody>
                    <a:bodyPr/>
                    <a:lstStyle/>
                    <a:p>
                      <a:pPr defTabSz="914400">
                        <a:tabLst>
                          <a:tab pos="1663700" algn="l"/>
                        </a:tabLst>
                        <a:defRPr b="0" sz="1800"/>
                      </a:pPr>
                      <a:r>
                        <a:rPr sz="3200">
                          <a:sym typeface="Graphik Semibold"/>
                        </a:rPr>
                        <a:t>Steps</a:t>
                      </a:r>
                    </a:p>
                  </a:txBody>
                  <a:tcPr marL="50800" marR="50800" marT="50800" marB="50800" anchor="ctr" anchorCtr="0" horzOverflow="overflow"/>
                </a:tc>
                <a:tc>
                  <a:txBody>
                    <a:bodyPr/>
                    <a:lstStyle/>
                    <a:p>
                      <a:pPr defTabSz="914400">
                        <a:tabLst>
                          <a:tab pos="1663700" algn="l"/>
                        </a:tabLst>
                        <a:defRPr b="0" sz="1800"/>
                      </a:pPr>
                      <a:r>
                        <a:rPr sz="32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200">
                          <a:sym typeface="Graphik Semibold"/>
                        </a:rPr>
                        <a:t>Usage</a:t>
                      </a:r>
                    </a:p>
                  </a:txBody>
                  <a:tcPr marL="50800" marR="50800" marT="50800" marB="50800" anchor="ctr" anchorCtr="0" horzOverflow="overflow"/>
                </a:tc>
              </a:tr>
              <a:tr h="1223557">
                <a:tc>
                  <a:txBody>
                    <a:bodyPr/>
                    <a:lstStyle/>
                    <a:p>
                      <a:pPr defTabSz="914400">
                        <a:tabLst>
                          <a:tab pos="1663700" algn="l"/>
                        </a:tabLst>
                        <a:defRPr sz="1800"/>
                      </a:pPr>
                      <a:r>
                        <a:rPr sz="3200"/>
                        <a:t>1</a:t>
                      </a:r>
                    </a:p>
                  </a:txBody>
                  <a:tcPr marL="50800" marR="50800" marT="50800" marB="50800" anchor="ctr" anchorCtr="0" horzOverflow="overflow"/>
                </a:tc>
                <a:tc>
                  <a:txBody>
                    <a:bodyPr/>
                    <a:lstStyle/>
                    <a:p>
                      <a:pPr defTabSz="914400">
                        <a:tabLst>
                          <a:tab pos="1663700" algn="l"/>
                        </a:tabLst>
                        <a:defRPr sz="1800"/>
                      </a:pPr>
                      <a:r>
                        <a:rPr sz="3200"/>
                        <a:t>Create a new public repository with name “Polling System”</a:t>
                      </a:r>
                    </a:p>
                  </a:txBody>
                  <a:tcPr marL="50800" marR="50800" marT="50800" marB="50800" anchor="ctr" anchorCtr="0" horzOverflow="overflow"/>
                </a:tc>
                <a:tc>
                  <a:txBody>
                    <a:bodyPr/>
                    <a:lstStyle/>
                    <a:p>
                      <a:pPr defTabSz="914400">
                        <a:tabLst>
                          <a:tab pos="1663700" algn="l"/>
                        </a:tabLst>
                        <a:defRPr sz="1800"/>
                      </a:pPr>
                      <a:r>
                        <a:rPr sz="3200"/>
                        <a:t>To deploy the project on GitHub</a:t>
                      </a:r>
                    </a:p>
                  </a:txBody>
                  <a:tcPr marL="50800" marR="50800" marT="50800" marB="50800" anchor="ctr" anchorCtr="0" horzOverflow="overflow"/>
                </a:tc>
              </a:tr>
              <a:tr h="1223557">
                <a:tc>
                  <a:txBody>
                    <a:bodyPr/>
                    <a:lstStyle/>
                    <a:p>
                      <a:pPr defTabSz="914400">
                        <a:tabLst>
                          <a:tab pos="1663700" algn="l"/>
                        </a:tabLst>
                        <a:defRPr sz="1800"/>
                      </a:pPr>
                      <a:r>
                        <a:rPr sz="3200"/>
                        <a:t>2</a:t>
                      </a:r>
                    </a:p>
                  </a:txBody>
                  <a:tcPr marL="50800" marR="50800" marT="50800" marB="50800" anchor="ctr" anchorCtr="0" horzOverflow="overflow"/>
                </a:tc>
                <a:tc>
                  <a:txBody>
                    <a:bodyPr/>
                    <a:lstStyle/>
                    <a:p>
                      <a:pPr defTabSz="914400">
                        <a:tabLst>
                          <a:tab pos="1663700" algn="l"/>
                        </a:tabLst>
                        <a:defRPr sz="1800"/>
                      </a:pPr>
                      <a:r>
                        <a:rPr sz="3200"/>
                        <a:t>mkdir  survey</a:t>
                      </a:r>
                    </a:p>
                  </a:txBody>
                  <a:tcPr marL="50800" marR="50800" marT="50800" marB="50800" anchor="ctr" anchorCtr="0" horzOverflow="overflow"/>
                </a:tc>
                <a:tc>
                  <a:txBody>
                    <a:bodyPr/>
                    <a:lstStyle/>
                    <a:p>
                      <a:pPr defTabSz="914400">
                        <a:tabLst>
                          <a:tab pos="1663700" algn="l"/>
                        </a:tabLst>
                        <a:defRPr sz="1800"/>
                      </a:pPr>
                      <a:r>
                        <a:rPr sz="3200"/>
                        <a:t>To create/make a directory
named survey</a:t>
                      </a:r>
                    </a:p>
                  </a:txBody>
                  <a:tcPr marL="50800" marR="50800" marT="50800" marB="50800" anchor="ctr" anchorCtr="0" horzOverflow="overflow"/>
                </a:tc>
              </a:tr>
              <a:tr h="1223557">
                <a:tc>
                  <a:txBody>
                    <a:bodyPr/>
                    <a:lstStyle/>
                    <a:p>
                      <a:pPr defTabSz="914400">
                        <a:tabLst>
                          <a:tab pos="1663700" algn="l"/>
                        </a:tabLst>
                        <a:defRPr sz="1800"/>
                      </a:pPr>
                      <a:r>
                        <a:rPr sz="3200"/>
                        <a:t>4</a:t>
                      </a:r>
                    </a:p>
                  </a:txBody>
                  <a:tcPr marL="50800" marR="50800" marT="50800" marB="50800" anchor="ctr" anchorCtr="0" horzOverflow="overflow"/>
                </a:tc>
                <a:tc>
                  <a:txBody>
                    <a:bodyPr/>
                    <a:lstStyle/>
                    <a:p>
                      <a:pPr defTabSz="914400">
                        <a:tabLst>
                          <a:tab pos="1663700" algn="l"/>
                        </a:tabLst>
                        <a:defRPr sz="1800"/>
                      </a:pPr>
                      <a:r>
                        <a:rPr sz="3200"/>
                        <a:t>cd survey</a:t>
                      </a:r>
                    </a:p>
                  </a:txBody>
                  <a:tcPr marL="50800" marR="50800" marT="50800" marB="50800" anchor="ctr" anchorCtr="0" horzOverflow="overflow"/>
                </a:tc>
                <a:tc>
                  <a:txBody>
                    <a:bodyPr/>
                    <a:lstStyle/>
                    <a:p>
                      <a:pPr defTabSz="914400">
                        <a:tabLst>
                          <a:tab pos="1663700" algn="l"/>
                        </a:tabLst>
                        <a:defRPr sz="1800"/>
                      </a:pPr>
                      <a:r>
                        <a:rPr sz="3200"/>
                        <a:t>To change the pwd (present working directory) to survey</a:t>
                      </a:r>
                    </a:p>
                  </a:txBody>
                  <a:tcPr marL="50800" marR="50800" marT="50800" marB="50800" anchor="ctr" anchorCtr="0" horzOverflow="overflow"/>
                </a:tc>
              </a:tr>
              <a:tr h="1223557">
                <a:tc>
                  <a:txBody>
                    <a:bodyPr/>
                    <a:lstStyle/>
                    <a:p>
                      <a:pPr defTabSz="914400">
                        <a:tabLst>
                          <a:tab pos="1663700" algn="l"/>
                        </a:tabLst>
                        <a:defRPr sz="1800"/>
                      </a:pPr>
                      <a:r>
                        <a:rPr sz="3200"/>
                        <a:t>3</a:t>
                      </a:r>
                    </a:p>
                  </a:txBody>
                  <a:tcPr marL="50800" marR="50800" marT="50800" marB="50800" anchor="ctr" anchorCtr="0" horzOverflow="overflow"/>
                </a:tc>
                <a:tc>
                  <a:txBody>
                    <a:bodyPr/>
                    <a:lstStyle/>
                    <a:p>
                      <a:pPr defTabSz="914400">
                        <a:tabLst>
                          <a:tab pos="1663700" algn="l"/>
                        </a:tabLst>
                        <a:defRPr sz="3200"/>
                      </a:pPr>
                      <a:r>
                        <a:t>git clone </a:t>
                      </a:r>
                      <a:r>
                        <a:rPr u="sng">
                          <a:hlinkClick r:id="rId2" invalidUrl="" action="" tgtFrame="" tooltip="" history="1" highlightClick="0" endSnd="0"/>
                        </a:rPr>
                        <a:t>https://github.com/biprajit1999/polling-system.git</a:t>
                      </a:r>
                    </a:p>
                  </a:txBody>
                  <a:tcPr marL="50800" marR="50800" marT="50800" marB="50800" anchor="ctr" anchorCtr="0" horzOverflow="overflow"/>
                </a:tc>
                <a:tc>
                  <a:txBody>
                    <a:bodyPr/>
                    <a:lstStyle/>
                    <a:p>
                      <a:pPr defTabSz="914400">
                        <a:tabLst>
                          <a:tab pos="1663700" algn="l"/>
                        </a:tabLst>
                        <a:defRPr sz="1800"/>
                      </a:pPr>
                      <a:r>
                        <a:rPr sz="3200"/>
                        <a:t>To Clone the Repository to the destination directory</a:t>
                      </a:r>
                    </a:p>
                  </a:txBody>
                  <a:tcPr marL="50800" marR="50800" marT="50800" marB="50800" anchor="ctr" anchorCtr="0" horzOverflow="overflow"/>
                </a:tc>
              </a:tr>
              <a:tr h="1223557">
                <a:tc>
                  <a:txBody>
                    <a:bodyPr/>
                    <a:lstStyle/>
                    <a:p>
                      <a:pPr defTabSz="914400">
                        <a:tabLst>
                          <a:tab pos="1663700" algn="l"/>
                        </a:tabLst>
                        <a:defRPr sz="1800"/>
                      </a:pPr>
                      <a:r>
                        <a:rPr sz="3200"/>
                        <a:t>4</a:t>
                      </a:r>
                    </a:p>
                  </a:txBody>
                  <a:tcPr marL="50800" marR="50800" marT="50800" marB="50800" anchor="ctr" anchorCtr="0" horzOverflow="overflow"/>
                </a:tc>
                <a:tc>
                  <a:txBody>
                    <a:bodyPr/>
                    <a:lstStyle/>
                    <a:p>
                      <a:pPr defTabSz="914400">
                        <a:tabLst>
                          <a:tab pos="1663700" algn="l"/>
                        </a:tabLst>
                        <a:defRPr sz="1800"/>
                      </a:pPr>
                      <a:r>
                        <a:rPr sz="3200"/>
                        <a:t>cd Pooling System</a:t>
                      </a:r>
                    </a:p>
                  </a:txBody>
                  <a:tcPr marL="50800" marR="50800" marT="50800" marB="50800" anchor="ctr" anchorCtr="0" horzOverflow="overflow"/>
                </a:tc>
                <a:tc>
                  <a:txBody>
                    <a:bodyPr/>
                    <a:lstStyle/>
                    <a:p>
                      <a:pPr defTabSz="914400">
                        <a:tabLst>
                          <a:tab pos="1663700" algn="l"/>
                        </a:tabLst>
                        <a:defRPr sz="1800"/>
                      </a:pPr>
                      <a:r>
                        <a:rPr sz="3200"/>
                        <a:t>To change the pwd (present working directory) to Pooling System</a:t>
                      </a:r>
                    </a:p>
                  </a:txBody>
                  <a:tcPr marL="50800" marR="50800" marT="50800" marB="50800" anchor="ctr" anchorCtr="0" horzOverflow="overflow"/>
                </a:tc>
              </a:tr>
              <a:tr h="1896789">
                <a:tc>
                  <a:txBody>
                    <a:bodyPr/>
                    <a:lstStyle/>
                    <a:p>
                      <a:pPr defTabSz="914400">
                        <a:tabLst>
                          <a:tab pos="1663700" algn="l"/>
                        </a:tabLst>
                        <a:defRPr sz="1800"/>
                      </a:pPr>
                      <a:r>
                        <a:rPr sz="3200"/>
                        <a:t>5</a:t>
                      </a:r>
                    </a:p>
                  </a:txBody>
                  <a:tcPr marL="50800" marR="50800" marT="50800" marB="50800" anchor="ctr" anchorCtr="0" horzOverflow="overflow"/>
                </a:tc>
                <a:tc>
                  <a:txBody>
                    <a:bodyPr/>
                    <a:lstStyle/>
                    <a:p>
                      <a:pPr defTabSz="914400">
                        <a:tabLst>
                          <a:tab pos="1663700" algn="l"/>
                        </a:tabLst>
                        <a:defRPr sz="1800"/>
                      </a:pPr>
                      <a:r>
                        <a:rPr sz="3200"/>
                        <a:t>npm install express --save</a:t>
                      </a:r>
                    </a:p>
                  </a:txBody>
                  <a:tcPr marL="50800" marR="50800" marT="50800" marB="50800" anchor="ctr" anchorCtr="0" horzOverflow="overflow"/>
                </a:tc>
                <a:tc>
                  <a:txBody>
                    <a:bodyPr/>
                    <a:lstStyle/>
                    <a:p>
                      <a:pPr defTabSz="914400">
                        <a:tabLst>
                          <a:tab pos="1663700" algn="l"/>
                        </a:tabLst>
                        <a:defRPr sz="1800"/>
                      </a:pPr>
                      <a:r>
                        <a:rPr sz="3200"/>
                        <a:t>To install all the express dependencies to the pwd. Express allows us to set up middlewares to respond to HTTP Requests.</a:t>
                      </a:r>
                    </a:p>
                  </a:txBody>
                  <a:tcPr marL="50800" marR="50800" marT="50800" marB="50800" anchor="ctr" anchorCtr="0" horzOverflow="overflow"/>
                </a:tc>
              </a:tr>
              <a:tr h="1331089">
                <a:tc>
                  <a:txBody>
                    <a:bodyPr/>
                    <a:lstStyle/>
                    <a:p>
                      <a:pPr defTabSz="914400">
                        <a:tabLst>
                          <a:tab pos="1663700" algn="l"/>
                        </a:tabLst>
                        <a:defRPr sz="1800"/>
                      </a:pPr>
                      <a:r>
                        <a:rPr sz="3200"/>
                        <a:t>6</a:t>
                      </a:r>
                    </a:p>
                  </a:txBody>
                  <a:tcPr marL="50800" marR="50800" marT="50800" marB="50800" anchor="ctr" anchorCtr="0" horzOverflow="overflow"/>
                </a:tc>
                <a:tc>
                  <a:txBody>
                    <a:bodyPr/>
                    <a:lstStyle/>
                    <a:p>
                      <a:pPr defTabSz="914400">
                        <a:tabLst>
                          <a:tab pos="1663700" algn="l"/>
                        </a:tabLst>
                        <a:defRPr sz="3200"/>
                      </a:pPr>
                      <a:r>
                        <a:t>npm install body-parser --save</a:t>
                      </a:r>
                      <a:endParaRPr sz="1600"/>
                    </a:p>
                  </a:txBody>
                  <a:tcPr marL="50800" marR="50800" marT="50800" marB="50800" anchor="ctr" anchorCtr="0" horzOverflow="overflow"/>
                </a:tc>
                <a:tc>
                  <a:txBody>
                    <a:bodyPr/>
                    <a:lstStyle/>
                    <a:p>
                      <a:pPr defTabSz="914400">
                        <a:tabLst>
                          <a:tab pos="1663700" algn="l"/>
                        </a:tabLst>
                        <a:defRPr sz="1800"/>
                      </a:pPr>
                      <a:r>
                        <a:rPr sz="3200"/>
                        <a:t>To read HTTP POST data , you have to use the “body-parser” node module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84" name="Table 1"/>
          <p:cNvGraphicFramePr/>
          <p:nvPr/>
        </p:nvGraphicFramePr>
        <p:xfrm>
          <a:off x="2188116" y="649214"/>
          <a:ext cx="20020468" cy="1266401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856058"/>
                <a:gridCol w="6616445"/>
                <a:gridCol w="12946096"/>
              </a:tblGrid>
              <a:tr h="1454742">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633654">
                <a:tc>
                  <a:txBody>
                    <a:bodyPr/>
                    <a:lstStyle/>
                    <a:p>
                      <a:pPr defTabSz="914400">
                        <a:tabLst>
                          <a:tab pos="1663700" algn="l"/>
                        </a:tabLst>
                        <a:defRPr sz="1800"/>
                      </a:pPr>
                      <a:r>
                        <a:rPr sz="3000"/>
                        <a:t>7</a:t>
                      </a:r>
                    </a:p>
                  </a:txBody>
                  <a:tcPr marL="50800" marR="50800" marT="50800" marB="50800" anchor="ctr" anchorCtr="0" horzOverflow="overflow"/>
                </a:tc>
                <a:tc>
                  <a:txBody>
                    <a:bodyPr/>
                    <a:lstStyle/>
                    <a:p>
                      <a:pPr defTabSz="914400">
                        <a:tabLst>
                          <a:tab pos="1663700" algn="l"/>
                        </a:tabLst>
                        <a:defRPr sz="1800"/>
                      </a:pPr>
                      <a:r>
                        <a:rPr sz="3000"/>
                        <a:t>npm install mongoose --save
</a:t>
                      </a:r>
                    </a:p>
                  </a:txBody>
                  <a:tcPr marL="50800" marR="50800" marT="50800" marB="50800" anchor="ctr" anchorCtr="0" horzOverflow="overflow"/>
                </a:tc>
                <a:tc>
                  <a:txBody>
                    <a:bodyPr/>
                    <a:lstStyle/>
                    <a:p>
                      <a:pPr defTabSz="914400">
                        <a:tabLst>
                          <a:tab pos="1663700" algn="l"/>
                        </a:tabLst>
                        <a:defRPr sz="1800"/>
                      </a:pPr>
                      <a:r>
                        <a:rPr sz="3000"/>
                        <a:t>Mongoose is an object document modeling (ODM) layer which sits on the top of Node’s MongoDB driver</a:t>
                      </a:r>
                    </a:p>
                  </a:txBody>
                  <a:tcPr marL="50800" marR="50800" marT="50800" marB="50800" anchor="ctr" anchorCtr="0" horzOverflow="overflow"/>
                </a:tc>
              </a:tr>
              <a:tr h="1544198">
                <a:tc>
                  <a:txBody>
                    <a:bodyPr/>
                    <a:lstStyle/>
                    <a:p>
                      <a:pPr defTabSz="914400">
                        <a:tabLst>
                          <a:tab pos="1663700" algn="l"/>
                        </a:tabLst>
                        <a:defRPr sz="1800"/>
                      </a:pPr>
                      <a:r>
                        <a:rPr sz="3000"/>
                        <a:t>8</a:t>
                      </a:r>
                    </a:p>
                  </a:txBody>
                  <a:tcPr marL="50800" marR="50800" marT="50800" marB="50800" anchor="ctr" anchorCtr="0" horzOverflow="overflow"/>
                </a:tc>
                <a:tc>
                  <a:txBody>
                    <a:bodyPr/>
                    <a:lstStyle/>
                    <a:p>
                      <a:pPr defTabSz="914400">
                        <a:tabLst>
                          <a:tab pos="1663700" algn="l"/>
                        </a:tabLst>
                        <a:defRPr sz="1800"/>
                      </a:pPr>
                      <a:r>
                        <a:rPr sz="3000"/>
                        <a:t>mkdir public </a:t>
                      </a:r>
                    </a:p>
                  </a:txBody>
                  <a:tcPr marL="50800" marR="50800" marT="50800" marB="50800" anchor="ctr" anchorCtr="0" horzOverflow="overflow"/>
                </a:tc>
                <a:tc>
                  <a:txBody>
                    <a:bodyPr/>
                    <a:lstStyle/>
                    <a:p>
                      <a:pPr defTabSz="914400">
                        <a:tabLst>
                          <a:tab pos="1663700" algn="l"/>
                        </a:tabLst>
                        <a:defRPr sz="1800"/>
                      </a:pPr>
                      <a:r>
                        <a:rPr sz="3000"/>
                        <a:t>To make a public directory to store the front-end pages i.e., index.html, style.css, survey_success.html</a:t>
                      </a:r>
                    </a:p>
                  </a:txBody>
                  <a:tcPr marL="50800" marR="50800" marT="50800" marB="50800" anchor="ctr" anchorCtr="0" horzOverflow="overflow"/>
                </a:tc>
              </a:tr>
              <a:tr h="1544198">
                <a:tc>
                  <a:txBody>
                    <a:bodyPr/>
                    <a:lstStyle/>
                    <a:p>
                      <a:pPr defTabSz="914400">
                        <a:tabLst>
                          <a:tab pos="1663700" algn="l"/>
                        </a:tabLst>
                        <a:defRPr sz="1800"/>
                      </a:pPr>
                      <a:r>
                        <a:rPr sz="3000"/>
                        <a:t>9</a:t>
                      </a:r>
                    </a:p>
                  </a:txBody>
                  <a:tcPr marL="50800" marR="50800" marT="50800" marB="50800" anchor="ctr" anchorCtr="0" horzOverflow="overflow"/>
                </a:tc>
                <a:tc>
                  <a:txBody>
                    <a:bodyPr/>
                    <a:lstStyle/>
                    <a:p>
                      <a:pPr defTabSz="914400">
                        <a:tabLst>
                          <a:tab pos="1663700" algn="l"/>
                        </a:tabLst>
                        <a:defRPr sz="1800"/>
                      </a:pPr>
                      <a:r>
                        <a:rPr sz="3000"/>
                        <a:t>Index.html</a:t>
                      </a:r>
                    </a:p>
                  </a:txBody>
                  <a:tcPr marL="50800" marR="50800" marT="50800" marB="50800" anchor="ctr" anchorCtr="0" horzOverflow="overflow"/>
                </a:tc>
                <a:tc>
                  <a:txBody>
                    <a:bodyPr/>
                    <a:lstStyle/>
                    <a:p>
                      <a:pPr defTabSz="914400">
                        <a:tabLst>
                          <a:tab pos="1663700" algn="l"/>
                        </a:tabLst>
                        <a:defRPr sz="1800"/>
                      </a:pPr>
                      <a:r>
                        <a:rPr sz="3000"/>
                        <a:t>To create a front-end landing page where the survey form is displayed using html5 </a:t>
                      </a:r>
                    </a:p>
                  </a:txBody>
                  <a:tcPr marL="50800" marR="50800" marT="50800" marB="50800" anchor="ctr" anchorCtr="0" horzOverflow="overflow"/>
                </a:tc>
              </a:tr>
              <a:tr h="1544198">
                <a:tc>
                  <a:txBody>
                    <a:bodyPr/>
                    <a:lstStyle/>
                    <a:p>
                      <a:pPr defTabSz="914400">
                        <a:tabLst>
                          <a:tab pos="1663700" algn="l"/>
                        </a:tabLst>
                        <a:defRPr sz="1800"/>
                      </a:pPr>
                      <a:r>
                        <a:rPr sz="3000"/>
                        <a:t>10</a:t>
                      </a:r>
                    </a:p>
                  </a:txBody>
                  <a:tcPr marL="50800" marR="50800" marT="50800" marB="50800" anchor="ctr" anchorCtr="0" horzOverflow="overflow"/>
                </a:tc>
                <a:tc>
                  <a:txBody>
                    <a:bodyPr/>
                    <a:lstStyle/>
                    <a:p>
                      <a:pPr defTabSz="914400">
                        <a:tabLst>
                          <a:tab pos="1663700" algn="l"/>
                        </a:tabLst>
                        <a:defRPr sz="1800"/>
                      </a:pPr>
                      <a:r>
                        <a:rPr sz="3000"/>
                        <a:t>style.css</a:t>
                      </a:r>
                    </a:p>
                  </a:txBody>
                  <a:tcPr marL="50800" marR="50800" marT="50800" marB="50800" anchor="ctr" anchorCtr="0" horzOverflow="overflow"/>
                </a:tc>
                <a:tc>
                  <a:txBody>
                    <a:bodyPr/>
                    <a:lstStyle/>
                    <a:p>
                      <a:pPr defTabSz="914400">
                        <a:tabLst>
                          <a:tab pos="1663700" algn="l"/>
                        </a:tabLst>
                        <a:defRPr sz="1800"/>
                      </a:pPr>
                      <a:r>
                        <a:rPr sz="3000"/>
                        <a:t>To define the style and layout of the index.html and survey_success.html page.</a:t>
                      </a:r>
                    </a:p>
                  </a:txBody>
                  <a:tcPr marL="50800" marR="50800" marT="50800" marB="50800" anchor="ctr" anchorCtr="0" horzOverflow="overflow"/>
                </a:tc>
              </a:tr>
              <a:tr h="1544198">
                <a:tc>
                  <a:txBody>
                    <a:bodyPr/>
                    <a:lstStyle/>
                    <a:p>
                      <a:pPr defTabSz="914400">
                        <a:tabLst>
                          <a:tab pos="1663700" algn="l"/>
                        </a:tabLst>
                        <a:defRPr sz="1800"/>
                      </a:pPr>
                      <a:r>
                        <a:rPr sz="3000"/>
                        <a:t>11</a:t>
                      </a:r>
                    </a:p>
                  </a:txBody>
                  <a:tcPr marL="50800" marR="50800" marT="50800" marB="50800" anchor="ctr" anchorCtr="0" horzOverflow="overflow"/>
                </a:tc>
                <a:tc>
                  <a:txBody>
                    <a:bodyPr/>
                    <a:lstStyle/>
                    <a:p>
                      <a:pPr defTabSz="914400">
                        <a:tabLst>
                          <a:tab pos="1663700" algn="l"/>
                        </a:tabLst>
                        <a:defRPr sz="1800"/>
                      </a:pPr>
                      <a:r>
                        <a:rPr sz="3000"/>
                        <a:t>survey_success.html</a:t>
                      </a:r>
                    </a:p>
                  </a:txBody>
                  <a:tcPr marL="50800" marR="50800" marT="50800" marB="50800" anchor="ctr" anchorCtr="0" horzOverflow="overflow"/>
                </a:tc>
                <a:tc>
                  <a:txBody>
                    <a:bodyPr/>
                    <a:lstStyle/>
                    <a:p>
                      <a:pPr defTabSz="914400">
                        <a:tabLst>
                          <a:tab pos="1663700" algn="l"/>
                        </a:tabLst>
                        <a:defRPr sz="1800"/>
                      </a:pPr>
                      <a:r>
                        <a:rPr sz="3000"/>
                        <a:t>This page is redirected upon successful submission of the form and it has an option to redirect again to index.html form to submit another response.</a:t>
                      </a:r>
                    </a:p>
                  </a:txBody>
                  <a:tcPr marL="50800" marR="50800" marT="50800" marB="50800" anchor="ctr" anchorCtr="0" horzOverflow="overflow"/>
                </a:tc>
              </a:tr>
              <a:tr h="1544198">
                <a:tc>
                  <a:txBody>
                    <a:bodyPr/>
                    <a:lstStyle/>
                    <a:p>
                      <a:pPr defTabSz="914400">
                        <a:tabLst>
                          <a:tab pos="1663700" algn="l"/>
                        </a:tabLst>
                        <a:defRPr sz="1800"/>
                      </a:pPr>
                      <a:r>
                        <a:rPr sz="3000"/>
                        <a:t>12</a:t>
                      </a:r>
                    </a:p>
                  </a:txBody>
                  <a:tcPr marL="50800" marR="50800" marT="50800" marB="50800" anchor="ctr" anchorCtr="0" horzOverflow="overflow"/>
                </a:tc>
                <a:tc>
                  <a:txBody>
                    <a:bodyPr/>
                    <a:lstStyle/>
                    <a:p>
                      <a:pPr defTabSz="914400">
                        <a:tabLst>
                          <a:tab pos="1663700" algn="l"/>
                        </a:tabLst>
                        <a:defRPr sz="1800"/>
                      </a:pPr>
                      <a:r>
                        <a:rPr sz="3000"/>
                        <a:t>app.js</a:t>
                      </a:r>
                    </a:p>
                  </a:txBody>
                  <a:tcPr marL="50800" marR="50800" marT="50800" marB="50800" anchor="ctr" anchorCtr="0" horzOverflow="overflow"/>
                </a:tc>
                <a:tc>
                  <a:txBody>
                    <a:bodyPr/>
                    <a:lstStyle/>
                    <a:p>
                      <a:pPr defTabSz="914400">
                        <a:tabLst>
                          <a:tab pos="1663700" algn="l"/>
                        </a:tabLst>
                        <a:defRPr sz="1800"/>
                      </a:pPr>
                      <a:r>
                        <a:rPr sz="3000"/>
                        <a:t>This is the express js connection page to the mongoDB Atlas, it fetches the data from the client and send it to mongoDB Atlas Database</a:t>
                      </a:r>
                    </a:p>
                  </a:txBody>
                  <a:tcPr marL="50800" marR="50800" marT="50800" marB="50800" anchor="ctr" anchorCtr="0" horzOverflow="overflow"/>
                </a:tc>
              </a:tr>
              <a:tr h="1841925">
                <a:tc>
                  <a:txBody>
                    <a:bodyPr/>
                    <a:lstStyle/>
                    <a:p>
                      <a:pPr defTabSz="914400">
                        <a:tabLst>
                          <a:tab pos="1663700" algn="l"/>
                        </a:tabLst>
                        <a:defRPr sz="1800"/>
                      </a:pPr>
                      <a:r>
                        <a:rPr sz="3000"/>
                        <a:t>13</a:t>
                      </a:r>
                    </a:p>
                  </a:txBody>
                  <a:tcPr marL="50800" marR="50800" marT="50800" marB="50800" anchor="ctr" anchorCtr="0" horzOverflow="overflow"/>
                </a:tc>
                <a:tc>
                  <a:txBody>
                    <a:bodyPr/>
                    <a:lstStyle/>
                    <a:p>
                      <a:pPr defTabSz="914400">
                        <a:tabLst>
                          <a:tab pos="1663700" algn="l"/>
                        </a:tabLst>
                        <a:defRPr sz="1800"/>
                      </a:pPr>
                      <a:r>
                        <a:rPr sz="3000"/>
                        <a:t>mongod</a:t>
                      </a:r>
                    </a:p>
                  </a:txBody>
                  <a:tcPr marL="50800" marR="50800" marT="50800" marB="50800" anchor="ctr" anchorCtr="0" horzOverflow="overflow"/>
                </a:tc>
                <a:tc>
                  <a:txBody>
                    <a:bodyPr/>
                    <a:lstStyle/>
                    <a:p>
                      <a:pPr defTabSz="914400">
                        <a:tabLst>
                          <a:tab pos="1663700" algn="l"/>
                        </a:tabLst>
                        <a:defRPr sz="3000"/>
                      </a:pPr>
                      <a:r>
                        <a:rPr>
                          <a:solidFill>
                            <a:srgbClr val="202124"/>
                          </a:solidFill>
                        </a:rPr>
                        <a:t>mongod is the primary daemon process for the MongoDB system. It </a:t>
                      </a:r>
                      <a:r>
                        <a:t>handles data requests, manages data access, and performs background management operations</a:t>
                      </a:r>
                      <a:r>
                        <a:rPr>
                          <a:solidFill>
                            <a:srgbClr val="202124"/>
                          </a:solidFill>
                        </a:rPr>
                        <a:t>. </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86" name="Table 1"/>
          <p:cNvGraphicFramePr/>
          <p:nvPr/>
        </p:nvGraphicFramePr>
        <p:xfrm>
          <a:off x="1145457" y="767698"/>
          <a:ext cx="22309708" cy="1219330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630927"/>
                <a:gridCol w="8057916"/>
                <a:gridCol w="12608162"/>
              </a:tblGrid>
              <a:tr h="1769342">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986945">
                <a:tc>
                  <a:txBody>
                    <a:bodyPr/>
                    <a:lstStyle/>
                    <a:p>
                      <a:pPr defTabSz="914400">
                        <a:tabLst>
                          <a:tab pos="1663700" algn="l"/>
                        </a:tabLst>
                        <a:defRPr sz="1800"/>
                      </a:pPr>
                      <a:r>
                        <a:rPr sz="3000"/>
                        <a:t>14</a:t>
                      </a:r>
                    </a:p>
                  </a:txBody>
                  <a:tcPr marL="50800" marR="50800" marT="50800" marB="50800" anchor="ctr" anchorCtr="0" horzOverflow="overflow"/>
                </a:tc>
                <a:tc>
                  <a:txBody>
                    <a:bodyPr/>
                    <a:lstStyle/>
                    <a:p>
                      <a:pPr defTabSz="914400">
                        <a:tabLst>
                          <a:tab pos="1663700" algn="l"/>
                        </a:tabLst>
                        <a:defRPr sz="1800"/>
                      </a:pPr>
                      <a:r>
                        <a:rPr sz="3000"/>
                        <a:t>Create a cluster in Mongo Atlas and get the connection string for nodejs
</a:t>
                      </a:r>
                    </a:p>
                  </a:txBody>
                  <a:tcPr marL="50800" marR="50800" marT="50800" marB="50800" anchor="ctr" anchorCtr="0" horzOverflow="overflow"/>
                </a:tc>
                <a:tc>
                  <a:txBody>
                    <a:bodyPr/>
                    <a:lstStyle/>
                    <a:p>
                      <a:pPr defTabSz="914400">
                        <a:tabLst>
                          <a:tab pos="1663700" algn="l"/>
                        </a:tabLst>
                        <a:defRPr sz="1800"/>
                      </a:pPr>
                      <a:r>
                        <a:rPr sz="3000"/>
                        <a:t>To connect the application to the mongoDB Atlas form mongoDB</a:t>
                      </a:r>
                    </a:p>
                  </a:txBody>
                  <a:tcPr marL="50800" marR="50800" marT="50800" marB="50800" anchor="ctr" anchorCtr="0" horzOverflow="overflow"/>
                </a:tc>
              </a:tr>
              <a:tr h="1878143">
                <a:tc>
                  <a:txBody>
                    <a:bodyPr/>
                    <a:lstStyle/>
                    <a:p>
                      <a:pPr defTabSz="914400">
                        <a:tabLst>
                          <a:tab pos="1663700" algn="l"/>
                        </a:tabLst>
                        <a:defRPr sz="1800"/>
                      </a:pPr>
                      <a:r>
                        <a:rPr sz="3000"/>
                        <a:t>15</a:t>
                      </a:r>
                    </a:p>
                  </a:txBody>
                  <a:tcPr marL="50800" marR="50800" marT="50800" marB="50800" anchor="ctr" anchorCtr="0" horzOverflow="overflow"/>
                </a:tc>
                <a:tc>
                  <a:txBody>
                    <a:bodyPr/>
                    <a:lstStyle/>
                    <a:p>
                      <a:pPr defTabSz="914400">
                        <a:tabLst>
                          <a:tab pos="1663700" algn="l"/>
                        </a:tabLst>
                        <a:defRPr sz="1800"/>
                      </a:pPr>
                      <a:r>
                        <a:rPr sz="3000"/>
                        <a:t>node app.js</a:t>
                      </a:r>
                    </a:p>
                  </a:txBody>
                  <a:tcPr marL="50800" marR="50800" marT="50800" marB="50800" anchor="ctr" anchorCtr="0" horzOverflow="overflow"/>
                </a:tc>
                <a:tc>
                  <a:txBody>
                    <a:bodyPr/>
                    <a:lstStyle/>
                    <a:p>
                      <a:pPr defTabSz="914400">
                        <a:tabLst>
                          <a:tab pos="1663700" algn="l"/>
                        </a:tabLst>
                        <a:defRPr sz="3000"/>
                      </a:pPr>
                      <a:r>
                        <a:t>To run the main executable application file. Then the app will be running in </a:t>
                      </a:r>
                      <a:r>
                        <a:rPr u="sng">
                          <a:hlinkClick r:id="rId2" invalidUrl="" action="" tgtFrame="" tooltip="" history="1" highlightClick="0" endSnd="0"/>
                        </a:rPr>
                        <a:t>http://127.0.0.1:3000/</a:t>
                      </a:r>
                      <a:r>
                        <a:t> where the landing page appears.</a:t>
                      </a:r>
                    </a:p>
                  </a:txBody>
                  <a:tcPr marL="50800" marR="50800" marT="50800" marB="50800" anchor="ctr" anchorCtr="0" horzOverflow="overflow"/>
                </a:tc>
              </a:tr>
              <a:tr h="1878143">
                <a:tc>
                  <a:txBody>
                    <a:bodyPr/>
                    <a:lstStyle/>
                    <a:p>
                      <a:pPr defTabSz="914400">
                        <a:tabLst>
                          <a:tab pos="1663700" algn="l"/>
                        </a:tabLst>
                        <a:defRPr sz="1800"/>
                      </a:pPr>
                      <a:r>
                        <a:rPr sz="3000"/>
                        <a:t>16</a:t>
                      </a:r>
                    </a:p>
                  </a:txBody>
                  <a:tcPr marL="50800" marR="50800" marT="50800" marB="50800" anchor="ctr" anchorCtr="0" horzOverflow="overflow"/>
                </a:tc>
                <a:tc>
                  <a:txBody>
                    <a:bodyPr/>
                    <a:lstStyle/>
                    <a:p>
                      <a:pPr defTabSz="914400">
                        <a:tabLst>
                          <a:tab pos="1663700" algn="l"/>
                        </a:tabLst>
                        <a:defRPr sz="1800"/>
                      </a:pPr>
                      <a:r>
                        <a:rPr sz="3000"/>
                        <a:t>browse collection in mongoDB Atlas</a:t>
                      </a:r>
                    </a:p>
                  </a:txBody>
                  <a:tcPr marL="50800" marR="50800" marT="50800" marB="50800" anchor="ctr" anchorCtr="0" horzOverflow="overflow"/>
                </a:tc>
                <a:tc>
                  <a:txBody>
                    <a:bodyPr/>
                    <a:lstStyle/>
                    <a:p>
                      <a:pPr defTabSz="914400">
                        <a:tabLst>
                          <a:tab pos="1663700" algn="l"/>
                        </a:tabLst>
                        <a:defRPr sz="1800"/>
                      </a:pPr>
                      <a:r>
                        <a:rPr sz="3000"/>
                        <a:t>To check for the data entry to the mongoDB Atlas refresh the page for new entries.</a:t>
                      </a:r>
                    </a:p>
                  </a:txBody>
                  <a:tcPr marL="50800" marR="50800" marT="50800" marB="50800" anchor="ctr" anchorCtr="0" horzOverflow="overflow"/>
                </a:tc>
              </a:tr>
              <a:tr h="2100672">
                <a:tc>
                  <a:txBody>
                    <a:bodyPr/>
                    <a:lstStyle/>
                    <a:p>
                      <a:pPr defTabSz="914400">
                        <a:tabLst>
                          <a:tab pos="1663700" algn="l"/>
                        </a:tabLst>
                        <a:defRPr sz="1800"/>
                      </a:pPr>
                      <a:r>
                        <a:rPr sz="3000"/>
                        <a:t>17</a:t>
                      </a:r>
                    </a:p>
                  </a:txBody>
                  <a:tcPr marL="50800" marR="50800" marT="50800" marB="50800" anchor="ctr" anchorCtr="0" horzOverflow="overflow"/>
                </a:tc>
                <a:tc>
                  <a:txBody>
                    <a:bodyPr/>
                    <a:lstStyle/>
                    <a:p>
                      <a:pPr defTabSz="914400">
                        <a:tabLst>
                          <a:tab pos="1663700" algn="l"/>
                        </a:tabLst>
                        <a:defRPr sz="1800"/>
                      </a:pPr>
                      <a:r>
                        <a:rPr sz="3000"/>
                        <a:t>brew install mongosh</a:t>
                      </a:r>
                    </a:p>
                  </a:txBody>
                  <a:tcPr marL="50800" marR="50800" marT="50800" marB="50800" anchor="ctr" anchorCtr="0" horzOverflow="overflow"/>
                </a:tc>
                <a:tc>
                  <a:txBody>
                    <a:bodyPr/>
                    <a:lstStyle/>
                    <a:p>
                      <a:pPr defTabSz="914400">
                        <a:tabLst>
                          <a:tab pos="1663700" algn="l"/>
                        </a:tabLst>
                        <a:defRPr sz="1800"/>
                      </a:pPr>
                      <a:r>
                        <a:rPr sz="3000"/>
                        <a:t>Mongosh, is a fully functional JavaScript and Node.js 16.x REPL environment for interacting with MongoDB deployments. To interact with mongoDB Atlas from terminal we need to install mongoose  </a:t>
                      </a:r>
                    </a:p>
                  </a:txBody>
                  <a:tcPr marL="50800" marR="50800" marT="50800" marB="50800" anchor="ctr" anchorCtr="0" horzOverflow="overflow"/>
                </a:tc>
              </a:tr>
              <a:tr h="2567357">
                <a:tc>
                  <a:txBody>
                    <a:bodyPr/>
                    <a:lstStyle/>
                    <a:p>
                      <a:pPr defTabSz="914400">
                        <a:tabLst>
                          <a:tab pos="1663700" algn="l"/>
                        </a:tabLst>
                        <a:defRPr sz="1800"/>
                      </a:pPr>
                      <a:r>
                        <a:rPr sz="3000"/>
                        <a:t>18</a:t>
                      </a:r>
                    </a:p>
                  </a:txBody>
                  <a:tcPr marL="50800" marR="50800" marT="50800" marB="50800" anchor="ctr" anchorCtr="0" horzOverflow="overflow"/>
                </a:tc>
                <a:tc>
                  <a:txBody>
                    <a:bodyPr/>
                    <a:lstStyle/>
                    <a:p>
                      <a:pPr defTabSz="914400">
                        <a:tabLst>
                          <a:tab pos="1663700" algn="l"/>
                        </a:tabLst>
                        <a:defRPr sz="3000"/>
                      </a:pPr>
                      <a:r>
                        <a:t>mongosh "</a:t>
                      </a:r>
                      <a:r>
                        <a:rPr u="sng">
                          <a:hlinkClick r:id="rId3" invalidUrl="" action="" tgtFrame="" tooltip="" history="1" highlightClick="0" endSnd="0"/>
                        </a:rPr>
                        <a:t>mongodb+srv://cluster0.has27be.mongodb.net/placement</a:t>
                      </a:r>
                      <a:r>
                        <a:t>" --apiVersion 1 --username biprajit</a:t>
                      </a:r>
                    </a:p>
                  </a:txBody>
                  <a:tcPr marL="50800" marR="50800" marT="50800" marB="50800" anchor="ctr" anchorCtr="0" horzOverflow="overflow"/>
                </a:tc>
                <a:tc>
                  <a:txBody>
                    <a:bodyPr/>
                    <a:lstStyle/>
                    <a:p>
                      <a:pPr defTabSz="914400">
                        <a:tabLst>
                          <a:tab pos="1663700" algn="l"/>
                        </a:tabLst>
                        <a:defRPr sz="1800"/>
                      </a:pPr>
                      <a:r>
                        <a:rPr sz="3000"/>
                        <a:t>To connect to the mongoDB Atlas from the terminal</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