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ed3ab059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ed3ab05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Clr>
                <a:schemeClr val="accent1"/>
              </a:buClr>
              <a:buSzPts val="1400"/>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91425" lIns="91425" spcFirstLastPara="1" rIns="91425" wrap="square" tIns="91425">
            <a:noAutofit/>
          </a:bodyPr>
          <a:lstStyle>
            <a:lvl1pPr indent="0" lvl="0" marL="0" marR="0" rtl="0" algn="r">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ctr">
              <a:spcBef>
                <a:spcPts val="1000"/>
              </a:spcBef>
              <a:spcAft>
                <a:spcPts val="0"/>
              </a:spcAft>
              <a:buClr>
                <a:schemeClr val="accent1"/>
              </a:buClr>
              <a:buSzPts val="1280"/>
              <a:buFont typeface="Noto Sans Symbols"/>
              <a:buNone/>
              <a:defRPr b="0" i="0" sz="1600" u="none" cap="none" strike="noStrike">
                <a:solidFill>
                  <a:srgbClr val="888888"/>
                </a:solidFill>
                <a:latin typeface="Trebuchet MS"/>
                <a:ea typeface="Trebuchet MS"/>
                <a:cs typeface="Trebuchet MS"/>
                <a:sym typeface="Trebuchet MS"/>
              </a:defRPr>
            </a:lvl2pPr>
            <a:lvl3pPr indent="0" lvl="2" marL="914400" marR="0" rtl="0" algn="ctr">
              <a:spcBef>
                <a:spcPts val="1000"/>
              </a:spcBef>
              <a:spcAft>
                <a:spcPts val="0"/>
              </a:spcAft>
              <a:buClr>
                <a:schemeClr val="accent1"/>
              </a:buClr>
              <a:buSzPts val="1120"/>
              <a:buFont typeface="Noto Sans Symbols"/>
              <a:buNone/>
              <a:defRPr b="0" i="0" sz="1400" u="none" cap="none" strike="noStrike">
                <a:solidFill>
                  <a:srgbClr val="888888"/>
                </a:solidFill>
                <a:latin typeface="Trebuchet MS"/>
                <a:ea typeface="Trebuchet MS"/>
                <a:cs typeface="Trebuchet MS"/>
                <a:sym typeface="Trebuchet MS"/>
              </a:defRPr>
            </a:lvl3pPr>
            <a:lvl4pPr indent="0" lvl="3" marL="13716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4pPr>
            <a:lvl5pPr indent="0" lvl="4" marL="18288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5pPr>
            <a:lvl6pPr indent="0" lvl="5" marL="22860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6pPr>
            <a:lvl7pPr indent="0" lvl="6" marL="27432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7pPr>
            <a:lvl8pPr indent="0" lvl="7" marL="32004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8pPr>
            <a:lvl9pPr indent="0" lvl="8" marL="36576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16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2400" u="none" cap="none" strike="noStrike">
                <a:solidFill>
                  <a:schemeClr val="accent1"/>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2000" u="none" cap="none" strike="noStrike">
                <a:solidFill>
                  <a:srgbClr val="7F7F7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2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1" i="0" sz="20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1" i="0" sz="18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4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2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91425" lIns="91425" spcFirstLastPara="1" rIns="91425" wrap="square" tIns="91425">
            <a:noAutofit/>
          </a:bodyPr>
          <a:lstStyle>
            <a:lvl1pPr indent="0" lvl="0" marL="0" marR="0" rtl="0" algn="ctr">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440"/>
              <a:buFont typeface="Noto Sans Symbols"/>
              <a:buNone/>
              <a:defRPr b="0" i="0" sz="1200" u="none" cap="none" strike="noStrike">
                <a:solidFill>
                  <a:srgbClr val="3F3F3F"/>
                </a:solidFill>
                <a:latin typeface="Trebuchet MS"/>
                <a:ea typeface="Trebuchet MS"/>
                <a:cs typeface="Trebuchet MS"/>
                <a:sym typeface="Trebuchet MS"/>
              </a:defRPr>
            </a:lvl1pPr>
            <a:lvl2pPr indent="-228600" lvl="1" marL="914400" marR="0" rtl="0" algn="l">
              <a:spcBef>
                <a:spcPts val="1000"/>
              </a:spcBef>
              <a:spcAft>
                <a:spcPts val="0"/>
              </a:spcAft>
              <a:buClr>
                <a:schemeClr val="accent1"/>
              </a:buClr>
              <a:buSzPts val="128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1000"/>
              </a:spcBef>
              <a:spcAft>
                <a:spcPts val="0"/>
              </a:spcAft>
              <a:buClr>
                <a:schemeClr val="accent1"/>
              </a:buClr>
              <a:buSzPts val="1120"/>
              <a:buFont typeface="Noto Sans Symbols"/>
              <a:buNone/>
              <a:defRPr b="0" i="0" sz="1000" u="none" cap="none" strike="noStrike">
                <a:solidFill>
                  <a:srgbClr val="3F3F3F"/>
                </a:solidFill>
                <a:latin typeface="Trebuchet MS"/>
                <a:ea typeface="Trebuchet MS"/>
                <a:cs typeface="Trebuchet MS"/>
                <a:sym typeface="Trebuchet MS"/>
              </a:defRPr>
            </a:lvl3pPr>
            <a:lvl4pPr indent="-228600" lvl="3" marL="18288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5pPr>
            <a:lvl6pPr indent="-228600" lvl="5" marL="27432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6pPr>
            <a:lvl7pPr indent="-228600" lvl="6" marL="32004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7pPr>
            <a:lvl8pPr indent="-228600" lvl="7" marL="36576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8pPr>
            <a:lvl9pPr indent="-228600" lvl="8" marL="4114800" marR="0" rtl="0" algn="l">
              <a:spcBef>
                <a:spcPts val="1000"/>
              </a:spcBef>
              <a:spcAft>
                <a:spcPts val="0"/>
              </a:spcAft>
              <a:buClr>
                <a:schemeClr val="accent1"/>
              </a:buClr>
              <a:buSzPts val="960"/>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accent1"/>
              </a:buClr>
              <a:buSzPts val="14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gi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accent1"/>
              </a:buClr>
              <a:buFont typeface="Trebuchet MS"/>
              <a:buNone/>
            </a:pPr>
            <a:r>
              <a:rPr b="0" i="0" lang="en-US" sz="5400" u="none" cap="none" strike="noStrike">
                <a:solidFill>
                  <a:schemeClr val="accent1"/>
                </a:solidFill>
                <a:latin typeface="Trebuchet MS"/>
                <a:ea typeface="Trebuchet MS"/>
                <a:cs typeface="Trebuchet MS"/>
                <a:sym typeface="Trebuchet MS"/>
              </a:rPr>
              <a:t>CSS</a:t>
            </a:r>
            <a:endParaRPr b="0" i="0" sz="5400" u="none" cap="none" strike="noStrike">
              <a:solidFill>
                <a:schemeClr val="accent1"/>
              </a:solidFill>
              <a:latin typeface="Trebuchet MS"/>
              <a:ea typeface="Trebuchet MS"/>
              <a:cs typeface="Trebuchet MS"/>
              <a:sym typeface="Trebuchet MS"/>
            </a:endParaRPr>
          </a:p>
        </p:txBody>
      </p:sp>
      <p:sp>
        <p:nvSpPr>
          <p:cNvPr id="144" name="Google Shape;144;p18"/>
          <p:cNvSpPr txBox="1"/>
          <p:nvPr>
            <p:ph idx="1" type="subTitle"/>
          </p:nvPr>
        </p:nvSpPr>
        <p:spPr>
          <a:xfrm>
            <a:off x="1507067" y="4050833"/>
            <a:ext cx="7766936" cy="109689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accent1"/>
              </a:buClr>
              <a:buFont typeface="Noto Sans Symbols"/>
              <a:buNone/>
            </a:pPr>
            <a:r>
              <a:t/>
            </a:r>
            <a:endParaRPr b="0" i="0" sz="1800" u="none" cap="none" strike="noStrike">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Attribute selector</a:t>
            </a:r>
            <a:endParaRPr b="0" i="0" sz="3600" u="none" cap="none" strike="noStrike">
              <a:solidFill>
                <a:schemeClr val="accent1"/>
              </a:solidFill>
              <a:latin typeface="Trebuchet MS"/>
              <a:ea typeface="Trebuchet MS"/>
              <a:cs typeface="Trebuchet MS"/>
              <a:sym typeface="Trebuchet MS"/>
            </a:endParaRPr>
          </a:p>
        </p:txBody>
      </p:sp>
      <p:sp>
        <p:nvSpPr>
          <p:cNvPr id="199" name="Google Shape;199;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attribute selector uses any attribute of an HTML element to select a specific element.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Styles declared using attribute selector will apply the styles to all elements with that attribute.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 attribute selector</a:t>
            </a:r>
            <a:endParaRPr b="0" i="0" sz="3600" u="none" cap="none" strike="noStrike">
              <a:solidFill>
                <a:schemeClr val="accent1"/>
              </a:solidFill>
              <a:latin typeface="Trebuchet MS"/>
              <a:ea typeface="Trebuchet MS"/>
              <a:cs typeface="Trebuchet MS"/>
              <a:sym typeface="Trebuchet MS"/>
            </a:endParaRPr>
          </a:p>
        </p:txBody>
      </p:sp>
      <p:sp>
        <p:nvSpPr>
          <p:cNvPr id="205" name="Google Shape;205;p2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input</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type</a:t>
            </a:r>
            <a:r>
              <a:rPr b="0" i="0" lang="en-US" sz="1800" u="none" cap="none" strike="noStrike">
                <a:solidFill>
                  <a:srgbClr val="0000FF"/>
                </a:solidFill>
                <a:highlight>
                  <a:srgbClr val="FFFFFF"/>
                </a:highlight>
                <a:latin typeface="Consolas"/>
                <a:ea typeface="Consolas"/>
                <a:cs typeface="Consolas"/>
                <a:sym typeface="Consolas"/>
              </a:rPr>
              <a:t>="text"</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value</a:t>
            </a:r>
            <a:r>
              <a:rPr b="0" i="0" lang="en-US" sz="1800" u="none" cap="none" strike="noStrike">
                <a:solidFill>
                  <a:srgbClr val="0000FF"/>
                </a:solidFill>
                <a:highlight>
                  <a:srgbClr val="FFFFFF"/>
                </a:highlight>
                <a:latin typeface="Consolas"/>
                <a:ea typeface="Consolas"/>
                <a:cs typeface="Consolas"/>
                <a:sym typeface="Consolas"/>
              </a:rPr>
              <a:t>=""</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0000FF"/>
                </a:solidFill>
                <a:highlight>
                  <a:srgbClr val="FFFFFF"/>
                </a:highlight>
                <a:latin typeface="Consolas"/>
                <a:ea typeface="Consolas"/>
                <a:cs typeface="Consolas"/>
                <a:sym typeface="Consolas"/>
              </a:rPr>
              <a:t>/&gt;</a:t>
            </a:r>
            <a:br>
              <a:rPr b="0" i="0" lang="en-US" sz="1800" u="none" cap="none" strike="noStrike">
                <a:solidFill>
                  <a:srgbClr val="000000"/>
                </a:solidFill>
                <a:highlight>
                  <a:srgbClr val="FFFFFF"/>
                </a:highlight>
                <a:latin typeface="Consolas"/>
                <a:ea typeface="Consolas"/>
                <a:cs typeface="Consolas"/>
                <a:sym typeface="Consolas"/>
              </a:rPr>
            </a:b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input</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type</a:t>
            </a:r>
            <a:r>
              <a:rPr b="0" i="0" lang="en-US" sz="1800" u="none" cap="none" strike="noStrike">
                <a:solidFill>
                  <a:srgbClr val="0000FF"/>
                </a:solidFill>
                <a:highlight>
                  <a:srgbClr val="FFFFFF"/>
                </a:highlight>
                <a:latin typeface="Consolas"/>
                <a:ea typeface="Consolas"/>
                <a:cs typeface="Consolas"/>
                <a:sym typeface="Consolas"/>
              </a:rPr>
              <a:t>="button"</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value</a:t>
            </a:r>
            <a:r>
              <a:rPr b="0" i="0" lang="en-US" sz="1800" u="none" cap="none" strike="noStrike">
                <a:solidFill>
                  <a:srgbClr val="0000FF"/>
                </a:solidFill>
                <a:highlight>
                  <a:srgbClr val="FFFFFF"/>
                </a:highlight>
                <a:latin typeface="Consolas"/>
                <a:ea typeface="Consolas"/>
                <a:cs typeface="Consolas"/>
                <a:sym typeface="Consolas"/>
              </a:rPr>
              <a:t>="Submit"</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0000FF"/>
                </a:solidFill>
                <a:highlight>
                  <a:srgbClr val="FFFFFF"/>
                </a:highlight>
                <a:latin typeface="Consolas"/>
                <a:ea typeface="Consolas"/>
                <a:cs typeface="Consolas"/>
                <a:sym typeface="Consolas"/>
              </a:rPr>
              <a:t>/&gt;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highlight>
                <a:srgbClr val="FFFFFF"/>
              </a:highlight>
              <a:latin typeface="Trebuchet MS"/>
              <a:ea typeface="Trebuchet MS"/>
              <a:cs typeface="Trebuchet MS"/>
              <a:sym typeface="Trebuchet MS"/>
            </a:endParaRPr>
          </a:p>
          <a:p>
            <a:pPr indent="0" lvl="0" marL="0" marR="0" rtl="0" algn="l">
              <a:lnSpc>
                <a:spcPct val="120000"/>
              </a:lnSpc>
              <a:spcBef>
                <a:spcPts val="1000"/>
              </a:spcBef>
              <a:spcAft>
                <a:spcPts val="0"/>
              </a:spcAft>
              <a:buClr>
                <a:schemeClr val="accent1"/>
              </a:buClr>
              <a:buFont typeface="Noto Sans Symbols"/>
              <a:buNone/>
            </a:pPr>
            <a:r>
              <a:rPr b="0" i="0" lang="en-US" sz="1800" u="none" cap="none" strike="noStrike">
                <a:solidFill>
                  <a:srgbClr val="800000"/>
                </a:solidFill>
                <a:highlight>
                  <a:srgbClr val="FFFFFF"/>
                </a:highlight>
                <a:latin typeface="Consolas"/>
                <a:ea typeface="Consolas"/>
                <a:cs typeface="Consolas"/>
                <a:sym typeface="Consolas"/>
              </a:rPr>
              <a:t>input[type=text]</a:t>
            </a:r>
            <a:r>
              <a:rPr b="0" i="0" lang="en-US" sz="1800" u="none" cap="none" strike="noStrike">
                <a:solidFill>
                  <a:srgbClr val="000000"/>
                </a:solidFill>
                <a:highlight>
                  <a:srgbClr val="FFFFFF"/>
                </a:highlight>
                <a:latin typeface="Consolas"/>
                <a:ea typeface="Consolas"/>
                <a:cs typeface="Consolas"/>
                <a:sym typeface="Consolas"/>
              </a:rPr>
              <a:t> {</a:t>
            </a:r>
            <a:br>
              <a:rPr b="0" i="0" lang="en-US" sz="1800" u="none" cap="none" strike="noStrike">
                <a:solidFill>
                  <a:srgbClr val="000000"/>
                </a:solidFill>
                <a:highlight>
                  <a:srgbClr val="FFFFFF"/>
                </a:highlight>
                <a:latin typeface="Consolas"/>
                <a:ea typeface="Consolas"/>
                <a:cs typeface="Consolas"/>
                <a:sym typeface="Consolas"/>
              </a:rPr>
            </a:b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border-color</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0000FF"/>
                </a:solidFill>
                <a:highlight>
                  <a:srgbClr val="FFFFFF"/>
                </a:highlight>
                <a:latin typeface="Consolas"/>
                <a:ea typeface="Consolas"/>
                <a:cs typeface="Consolas"/>
                <a:sym typeface="Consolas"/>
              </a:rPr>
              <a:t>#62cfff</a:t>
            </a:r>
            <a:r>
              <a:rPr b="0" i="0" lang="en-US" sz="1800" u="none" cap="none" strike="noStrike">
                <a:solidFill>
                  <a:srgbClr val="000000"/>
                </a:solidFill>
                <a:highlight>
                  <a:srgbClr val="FFFFFF"/>
                </a:highlight>
                <a:latin typeface="Consolas"/>
                <a:ea typeface="Consolas"/>
                <a:cs typeface="Consolas"/>
                <a:sym typeface="Consolas"/>
              </a:rPr>
              <a:t>;</a:t>
            </a:r>
            <a:br>
              <a:rPr b="0" i="0" lang="en-US" sz="1800" u="none" cap="none" strike="noStrike">
                <a:solidFill>
                  <a:srgbClr val="000000"/>
                </a:solidFill>
                <a:highlight>
                  <a:srgbClr val="FFFFFF"/>
                </a:highlight>
                <a:latin typeface="Consolas"/>
                <a:ea typeface="Consolas"/>
                <a:cs typeface="Consolas"/>
                <a:sym typeface="Consolas"/>
              </a:rPr>
            </a:br>
            <a:r>
              <a:rPr b="0" i="0" lang="en-US" sz="1800" u="none" cap="none" strike="noStrike">
                <a:solidFill>
                  <a:srgbClr val="000000"/>
                </a:solidFill>
                <a:highlight>
                  <a:srgbClr val="FFFFFF"/>
                </a:highlight>
                <a:latin typeface="Consolas"/>
                <a:ea typeface="Consolas"/>
                <a:cs typeface="Consolas"/>
                <a:sym typeface="Consolas"/>
              </a:rPr>
              <a:t>}</a:t>
            </a:r>
            <a:endParaRPr/>
          </a:p>
          <a:p>
            <a:pPr indent="0" lvl="0" marL="0" marR="0" rtl="0" algn="l">
              <a:lnSpc>
                <a:spcPct val="120000"/>
              </a:lnSpc>
              <a:spcBef>
                <a:spcPts val="1000"/>
              </a:spcBef>
              <a:spcAft>
                <a:spcPts val="0"/>
              </a:spcAft>
              <a:buClr>
                <a:schemeClr val="accent1"/>
              </a:buClr>
              <a:buFont typeface="Noto Sans Symbols"/>
              <a:buNone/>
            </a:pPr>
            <a:r>
              <a:rPr b="0" i="0" lang="en-US" sz="1800" u="none" cap="none" strike="noStrike">
                <a:solidFill>
                  <a:srgbClr val="800000"/>
                </a:solidFill>
                <a:highlight>
                  <a:srgbClr val="FFFFFF"/>
                </a:highlight>
                <a:latin typeface="Consolas"/>
                <a:ea typeface="Consolas"/>
                <a:cs typeface="Consolas"/>
                <a:sym typeface="Consolas"/>
              </a:rPr>
              <a:t>input[type=button]</a:t>
            </a:r>
            <a:r>
              <a:rPr b="0" i="0" lang="en-US" sz="1800" u="none" cap="none" strike="noStrike">
                <a:solidFill>
                  <a:srgbClr val="000000"/>
                </a:solidFill>
                <a:highlight>
                  <a:srgbClr val="FFFFFF"/>
                </a:highlight>
                <a:latin typeface="Consolas"/>
                <a:ea typeface="Consolas"/>
                <a:cs typeface="Consolas"/>
                <a:sym typeface="Consolas"/>
              </a:rPr>
              <a:t> {</a:t>
            </a:r>
            <a:br>
              <a:rPr b="0" i="0" lang="en-US" sz="1800" u="none" cap="none" strike="noStrike">
                <a:solidFill>
                  <a:srgbClr val="000000"/>
                </a:solidFill>
                <a:highlight>
                  <a:srgbClr val="FFFFFF"/>
                </a:highlight>
                <a:latin typeface="Consolas"/>
                <a:ea typeface="Consolas"/>
                <a:cs typeface="Consolas"/>
                <a:sym typeface="Consolas"/>
              </a:rPr>
            </a:b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color</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0000FF"/>
                </a:solidFill>
                <a:highlight>
                  <a:srgbClr val="FFFFFF"/>
                </a:highlight>
                <a:latin typeface="Consolas"/>
                <a:ea typeface="Consolas"/>
                <a:cs typeface="Consolas"/>
                <a:sym typeface="Consolas"/>
              </a:rPr>
              <a:t>#fff</a:t>
            </a:r>
            <a:r>
              <a:rPr b="0" i="0" lang="en-US" sz="1800" u="none" cap="none" strike="noStrike">
                <a:solidFill>
                  <a:srgbClr val="000000"/>
                </a:solidFill>
                <a:highlight>
                  <a:srgbClr val="FFFFFF"/>
                </a:highlight>
                <a:latin typeface="Consolas"/>
                <a:ea typeface="Consolas"/>
                <a:cs typeface="Consolas"/>
                <a:sym typeface="Consolas"/>
              </a:rPr>
              <a:t>;</a:t>
            </a:r>
            <a:br>
              <a:rPr b="0" i="0" lang="en-US" sz="1800" u="none" cap="none" strike="noStrike">
                <a:solidFill>
                  <a:srgbClr val="000000"/>
                </a:solidFill>
                <a:highlight>
                  <a:srgbClr val="FFFFFF"/>
                </a:highlight>
                <a:latin typeface="Consolas"/>
                <a:ea typeface="Consolas"/>
                <a:cs typeface="Consolas"/>
                <a:sym typeface="Consolas"/>
              </a:rPr>
            </a:b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background-color</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0000FF"/>
                </a:solidFill>
                <a:highlight>
                  <a:srgbClr val="FFFFFF"/>
                </a:highlight>
                <a:latin typeface="Consolas"/>
                <a:ea typeface="Consolas"/>
                <a:cs typeface="Consolas"/>
                <a:sym typeface="Consolas"/>
              </a:rPr>
              <a:t>#0092ff</a:t>
            </a:r>
            <a:r>
              <a:rPr b="0" i="0" lang="en-US" sz="1800" u="none" cap="none" strike="noStrike">
                <a:solidFill>
                  <a:srgbClr val="000000"/>
                </a:solidFill>
                <a:highlight>
                  <a:srgbClr val="FFFFFF"/>
                </a:highlight>
                <a:latin typeface="Consolas"/>
                <a:ea typeface="Consolas"/>
                <a:cs typeface="Consolas"/>
                <a:sym typeface="Consolas"/>
              </a:rPr>
              <a:t>;</a:t>
            </a:r>
            <a:br>
              <a:rPr b="0" i="0" lang="en-US" sz="1800" u="none" cap="none" strike="noStrike">
                <a:solidFill>
                  <a:srgbClr val="000000"/>
                </a:solidFill>
                <a:highlight>
                  <a:srgbClr val="FFFFFF"/>
                </a:highlight>
                <a:latin typeface="Consolas"/>
                <a:ea typeface="Consolas"/>
                <a:cs typeface="Consolas"/>
                <a:sym typeface="Consolas"/>
              </a:rPr>
            </a:br>
            <a:r>
              <a:rPr b="0" i="0" lang="en-US" sz="1800" u="none" cap="none" strike="noStrike">
                <a:solidFill>
                  <a:srgbClr val="000000"/>
                </a:solidFill>
                <a:highlight>
                  <a:srgbClr val="FFFFFF"/>
                </a:highlight>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Grouping the selectors</a:t>
            </a:r>
            <a:endParaRPr b="0" i="0" sz="3600" u="none" cap="none" strike="noStrike">
              <a:solidFill>
                <a:schemeClr val="accent1"/>
              </a:solidFill>
              <a:latin typeface="Trebuchet MS"/>
              <a:ea typeface="Trebuchet MS"/>
              <a:cs typeface="Trebuchet MS"/>
              <a:sym typeface="Trebuchet MS"/>
            </a:endParaRPr>
          </a:p>
        </p:txBody>
      </p:sp>
      <p:sp>
        <p:nvSpPr>
          <p:cNvPr id="211" name="Google Shape;211;p2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h1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text-align:</a:t>
            </a:r>
            <a:r>
              <a:rPr b="0" i="0" lang="en-US" sz="1800" u="none" cap="none" strike="noStrike">
                <a:solidFill>
                  <a:srgbClr val="0000CD"/>
                </a:solidFill>
                <a:latin typeface="Consolas"/>
                <a:ea typeface="Consolas"/>
                <a:cs typeface="Consolas"/>
                <a:sym typeface="Consolas"/>
              </a:rPr>
              <a:t> center;</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red;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A52A2A"/>
                </a:solidFill>
                <a:latin typeface="Consolas"/>
                <a:ea typeface="Consolas"/>
                <a:cs typeface="Consolas"/>
                <a:sym typeface="Consolas"/>
              </a:rPr>
              <a:t>h2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text-align:</a:t>
            </a:r>
            <a:r>
              <a:rPr b="0" i="0" lang="en-US" sz="1800" u="none" cap="none" strike="noStrike">
                <a:solidFill>
                  <a:srgbClr val="0000CD"/>
                </a:solidFill>
                <a:latin typeface="Consolas"/>
                <a:ea typeface="Consolas"/>
                <a:cs typeface="Consolas"/>
                <a:sym typeface="Consolas"/>
              </a:rPr>
              <a:t> center;</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red;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A52A2A"/>
                </a:solidFill>
                <a:latin typeface="Consolas"/>
                <a:ea typeface="Consolas"/>
                <a:cs typeface="Consolas"/>
                <a:sym typeface="Consolas"/>
              </a:rPr>
              <a:t>p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text-align:</a:t>
            </a:r>
            <a:r>
              <a:rPr b="0" i="0" lang="en-US" sz="1800" u="none" cap="none" strike="noStrike">
                <a:solidFill>
                  <a:srgbClr val="0000CD"/>
                </a:solidFill>
                <a:latin typeface="Consolas"/>
                <a:ea typeface="Consolas"/>
                <a:cs typeface="Consolas"/>
                <a:sym typeface="Consolas"/>
              </a:rPr>
              <a:t> center;</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red;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Grouping the selectors</a:t>
            </a:r>
            <a:endParaRPr b="0" i="0" sz="3600" u="none" cap="none" strike="noStrike">
              <a:solidFill>
                <a:schemeClr val="accent1"/>
              </a:solidFill>
              <a:latin typeface="Trebuchet MS"/>
              <a:ea typeface="Trebuchet MS"/>
              <a:cs typeface="Trebuchet MS"/>
              <a:sym typeface="Trebuchet MS"/>
            </a:endParaRPr>
          </a:p>
        </p:txBody>
      </p:sp>
      <p:sp>
        <p:nvSpPr>
          <p:cNvPr id="217" name="Google Shape;217;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h1, h2, p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text-align:</a:t>
            </a:r>
            <a:r>
              <a:rPr b="0" i="0" lang="en-US" sz="1800" u="none" cap="none" strike="noStrike">
                <a:solidFill>
                  <a:srgbClr val="0000CD"/>
                </a:solidFill>
                <a:latin typeface="Consolas"/>
                <a:ea typeface="Consolas"/>
                <a:cs typeface="Consolas"/>
                <a:sym typeface="Consolas"/>
              </a:rPr>
              <a:t> center;</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red;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Descendant Selector</a:t>
            </a:r>
            <a:endParaRPr b="0" i="0" sz="3600" u="none" cap="none" strike="noStrike">
              <a:solidFill>
                <a:schemeClr val="accent1"/>
              </a:solidFill>
              <a:latin typeface="Trebuchet MS"/>
              <a:ea typeface="Trebuchet MS"/>
              <a:cs typeface="Trebuchet MS"/>
              <a:sym typeface="Trebuchet MS"/>
            </a:endParaRPr>
          </a:p>
        </p:txBody>
      </p:sp>
      <p:sp>
        <p:nvSpPr>
          <p:cNvPr id="223" name="Google Shape;223;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descendant selector matches all element that are descendants of a specified element.</a:t>
            </a:r>
            <a:endParaRPr/>
          </a:p>
          <a:p>
            <a:pPr indent="0" lvl="0" marL="0" marR="0" rtl="0" algn="l">
              <a:lnSpc>
                <a:spcPct val="150000"/>
              </a:lnSpc>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div.container div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background-color:</a:t>
            </a:r>
            <a:r>
              <a:rPr b="0" i="0" lang="en-US" sz="1800" u="none" cap="none" strike="noStrike">
                <a:solidFill>
                  <a:srgbClr val="0000CD"/>
                </a:solidFill>
                <a:latin typeface="Consolas"/>
                <a:ea typeface="Consolas"/>
                <a:cs typeface="Consolas"/>
                <a:sym typeface="Consolas"/>
              </a:rPr>
              <a:t> yellow;</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Child Selector</a:t>
            </a:r>
            <a:endParaRPr b="0" i="0" sz="3600" u="none" cap="none" strike="noStrike">
              <a:solidFill>
                <a:schemeClr val="accent1"/>
              </a:solidFill>
              <a:latin typeface="Trebuchet MS"/>
              <a:ea typeface="Trebuchet MS"/>
              <a:cs typeface="Trebuchet MS"/>
              <a:sym typeface="Trebuchet MS"/>
            </a:endParaRPr>
          </a:p>
        </p:txBody>
      </p:sp>
      <p:sp>
        <p:nvSpPr>
          <p:cNvPr id="229" name="Google Shape;229;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child selector selects all elements that are the immediate children of a specified element.</a:t>
            </a:r>
            <a:endParaRPr/>
          </a:p>
          <a:p>
            <a:pPr indent="0" lvl="0" marL="0" marR="0" rtl="0" algn="l">
              <a:lnSpc>
                <a:spcPct val="150000"/>
              </a:lnSpc>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div.container &gt; div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background-color:</a:t>
            </a:r>
            <a:r>
              <a:rPr b="0" i="0" lang="en-US" sz="1800" u="none" cap="none" strike="noStrike">
                <a:solidFill>
                  <a:srgbClr val="0000CD"/>
                </a:solidFill>
                <a:latin typeface="Consolas"/>
                <a:ea typeface="Consolas"/>
                <a:cs typeface="Consolas"/>
                <a:sym typeface="Consolas"/>
              </a:rPr>
              <a:t> yellow;</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Adjacent Sibling Selector</a:t>
            </a:r>
            <a:endParaRPr/>
          </a:p>
        </p:txBody>
      </p:sp>
      <p:sp>
        <p:nvSpPr>
          <p:cNvPr id="235" name="Google Shape;235;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adjacent sibling selector selects all elements that are the adjacent siblings of a specified element.</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Sibling elements must have the same parent element, and "adjacent" means "immediately following".</a:t>
            </a:r>
            <a:endParaRPr/>
          </a:p>
          <a:p>
            <a:pPr indent="0" lvl="0" marL="0" marR="0" rtl="0" algn="l">
              <a:lnSpc>
                <a:spcPct val="150000"/>
              </a:lnSpc>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 + p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background-color:</a:t>
            </a:r>
            <a:r>
              <a:rPr b="0" i="0" lang="en-US" sz="1800" u="none" cap="none" strike="noStrike">
                <a:solidFill>
                  <a:srgbClr val="0000CD"/>
                </a:solidFill>
                <a:latin typeface="Consolas"/>
                <a:ea typeface="Consolas"/>
                <a:cs typeface="Consolas"/>
                <a:sym typeface="Consolas"/>
              </a:rPr>
              <a:t> yellow;</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General Sibling Selector</a:t>
            </a:r>
            <a:endParaRPr/>
          </a:p>
        </p:txBody>
      </p:sp>
      <p:sp>
        <p:nvSpPr>
          <p:cNvPr id="241" name="Google Shape;241;p3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general sibling selector selects all elements that are siblings of a specified element.</a:t>
            </a:r>
            <a:endParaRPr/>
          </a:p>
          <a:p>
            <a:pPr indent="0" lvl="0" marL="0" marR="0" rtl="0" algn="l">
              <a:lnSpc>
                <a:spcPct val="150000"/>
              </a:lnSpc>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 ~ p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background-color:</a:t>
            </a:r>
            <a:r>
              <a:rPr b="0" i="0" lang="en-US" sz="1800" u="none" cap="none" strike="noStrike">
                <a:solidFill>
                  <a:srgbClr val="0000CD"/>
                </a:solidFill>
                <a:latin typeface="Consolas"/>
                <a:ea typeface="Consolas"/>
                <a:cs typeface="Consolas"/>
                <a:sym typeface="Consolas"/>
              </a:rPr>
              <a:t> yellow;</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Pseudo-classes</a:t>
            </a:r>
            <a:endParaRPr b="0" i="0" sz="3600" u="none" cap="none" strike="noStrike">
              <a:solidFill>
                <a:schemeClr val="accent1"/>
              </a:solidFill>
              <a:latin typeface="Trebuchet MS"/>
              <a:ea typeface="Trebuchet MS"/>
              <a:cs typeface="Trebuchet MS"/>
              <a:sym typeface="Trebuchet MS"/>
            </a:endParaRPr>
          </a:p>
        </p:txBody>
      </p:sp>
      <p:sp>
        <p:nvSpPr>
          <p:cNvPr id="247" name="Google Shape;247;p3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A pseudo-class is used to define a special state of an element.</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For example it can be used to:</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Style an element when the mouse pointer is over it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Style visited and unvisited links differently</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A52A2A"/>
              </a:solidFill>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a:hover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#FF0000;</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Pseudo-elements</a:t>
            </a:r>
            <a:endParaRPr b="0" i="0" sz="3600" u="none" cap="none" strike="noStrike">
              <a:solidFill>
                <a:schemeClr val="accent1"/>
              </a:solidFill>
              <a:latin typeface="Trebuchet MS"/>
              <a:ea typeface="Trebuchet MS"/>
              <a:cs typeface="Trebuchet MS"/>
              <a:sym typeface="Trebuchet MS"/>
            </a:endParaRPr>
          </a:p>
        </p:txBody>
      </p:sp>
      <p:sp>
        <p:nvSpPr>
          <p:cNvPr id="253" name="Google Shape;253;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A CSS pseudo-element is used to style specified parts of an element.</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For example, it can be used to:</a:t>
            </a:r>
            <a:endParaRPr/>
          </a:p>
          <a:p>
            <a:pPr indent="-26289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Style the first letter, or line, of an element</a:t>
            </a:r>
            <a:endParaRPr/>
          </a:p>
          <a:p>
            <a:pPr indent="-26289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Insert content before, or after, the content of an element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A52A2A"/>
              </a:solidFill>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h1::after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content:</a:t>
            </a:r>
            <a:r>
              <a:rPr b="0" i="0" lang="en-US" sz="1800" u="none" cap="none" strike="noStrike">
                <a:solidFill>
                  <a:srgbClr val="0000CD"/>
                </a:solidFill>
                <a:latin typeface="Consolas"/>
                <a:ea typeface="Consolas"/>
                <a:cs typeface="Consolas"/>
                <a:sym typeface="Consolas"/>
              </a:rPr>
              <a:t> " &gt; ";</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lang="en-US"/>
              <a:t>Rule s</a:t>
            </a:r>
            <a:r>
              <a:rPr b="0" i="0" lang="en-US" sz="3600" u="none" cap="none" strike="noStrike">
                <a:solidFill>
                  <a:schemeClr val="accent1"/>
                </a:solidFill>
                <a:latin typeface="Trebuchet MS"/>
                <a:ea typeface="Trebuchet MS"/>
                <a:cs typeface="Trebuchet MS"/>
                <a:sym typeface="Trebuchet MS"/>
              </a:rPr>
              <a:t>yntax</a:t>
            </a:r>
            <a:endParaRPr b="0" i="0" sz="3600" u="none" cap="none" strike="noStrike">
              <a:solidFill>
                <a:schemeClr val="accent1"/>
              </a:solidFill>
              <a:latin typeface="Trebuchet MS"/>
              <a:ea typeface="Trebuchet MS"/>
              <a:cs typeface="Trebuchet MS"/>
              <a:sym typeface="Trebuchet MS"/>
            </a:endParaRPr>
          </a:p>
        </p:txBody>
      </p:sp>
      <p:sp>
        <p:nvSpPr>
          <p:cNvPr id="150" name="Google Shape;150;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selector</a:t>
            </a:r>
            <a:r>
              <a:rPr b="0" i="0" lang="en-US" sz="1800" u="none" cap="none" strike="noStrike">
                <a:solidFill>
                  <a:srgbClr val="3F3F3F"/>
                </a:solidFill>
                <a:latin typeface="Consolas"/>
                <a:ea typeface="Consolas"/>
                <a:cs typeface="Consolas"/>
                <a:sym typeface="Consolas"/>
              </a:rPr>
              <a:t> {</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property</a:t>
            </a:r>
            <a:r>
              <a:rPr b="0" i="0" lang="en-US" sz="1800" u="none" cap="none" strike="noStrike">
                <a:solidFill>
                  <a:srgbClr val="3F3F3F"/>
                </a:solidFill>
                <a:latin typeface="Consolas"/>
                <a:ea typeface="Consolas"/>
                <a:cs typeface="Consolas"/>
                <a:sym typeface="Consolas"/>
              </a:rPr>
              <a:t>: </a:t>
            </a:r>
            <a:r>
              <a:rPr b="0" i="0" lang="en-US" sz="1800" u="none" cap="none" strike="noStrike">
                <a:solidFill>
                  <a:srgbClr val="0000CD"/>
                </a:solidFill>
                <a:latin typeface="Consolas"/>
                <a:ea typeface="Consolas"/>
                <a:cs typeface="Consolas"/>
                <a:sym typeface="Consolas"/>
              </a:rPr>
              <a:t>value</a:t>
            </a:r>
            <a:r>
              <a:rPr b="0" i="0" lang="en-US" sz="1800" u="none" cap="none" strike="noStrike">
                <a:solidFill>
                  <a:srgbClr val="3F3F3F"/>
                </a:solidFill>
                <a:latin typeface="Consolas"/>
                <a:ea typeface="Consolas"/>
                <a:cs typeface="Consolas"/>
                <a:sym typeface="Consolas"/>
              </a:rPr>
              <a:t>;</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Consolas"/>
                <a:ea typeface="Consolas"/>
                <a:cs typeface="Consolas"/>
                <a:sym typeface="Consolas"/>
              </a:rPr>
              <a:t>	</a:t>
            </a:r>
            <a:r>
              <a:rPr b="0" i="0" lang="en-US" sz="1800" u="none" cap="none" strike="noStrike">
                <a:solidFill>
                  <a:srgbClr val="C00000"/>
                </a:solidFill>
                <a:latin typeface="Consolas"/>
                <a:ea typeface="Consolas"/>
                <a:cs typeface="Consolas"/>
                <a:sym typeface="Consolas"/>
              </a:rPr>
              <a:t>property</a:t>
            </a:r>
            <a:r>
              <a:rPr b="0" i="0" lang="en-US" sz="1800" u="none" cap="none" strike="noStrike">
                <a:solidFill>
                  <a:srgbClr val="3F3F3F"/>
                </a:solidFill>
                <a:latin typeface="Consolas"/>
                <a:ea typeface="Consolas"/>
                <a:cs typeface="Consolas"/>
                <a:sym typeface="Consolas"/>
              </a:rPr>
              <a:t>: </a:t>
            </a:r>
            <a:r>
              <a:rPr b="0" i="0" lang="en-US" sz="1800" u="none" cap="none" strike="noStrike">
                <a:solidFill>
                  <a:srgbClr val="0000CD"/>
                </a:solidFill>
                <a:latin typeface="Consolas"/>
                <a:ea typeface="Consolas"/>
                <a:cs typeface="Consolas"/>
                <a:sym typeface="Consolas"/>
              </a:rPr>
              <a:t>value</a:t>
            </a:r>
            <a:r>
              <a:rPr b="0" i="0" lang="en-US" sz="1800" u="none" cap="none" strike="noStrike">
                <a:solidFill>
                  <a:srgbClr val="3F3F3F"/>
                </a:solidFill>
                <a:latin typeface="Consolas"/>
                <a:ea typeface="Consolas"/>
                <a:cs typeface="Consolas"/>
                <a:sym typeface="Consolas"/>
              </a:rPr>
              <a:t>;		</a:t>
            </a:r>
            <a:r>
              <a:rPr b="0" i="0" lang="en-US" sz="1800" u="none" cap="none" strike="noStrike">
                <a:solidFill>
                  <a:srgbClr val="3F3F3F"/>
                </a:solidFill>
                <a:latin typeface="Trebuchet MS"/>
                <a:ea typeface="Trebuchet MS"/>
                <a:cs typeface="Trebuchet MS"/>
                <a:sym typeface="Trebuchet MS"/>
              </a:rPr>
              <a:t>   declarations</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Consolas"/>
                <a:ea typeface="Consolas"/>
                <a:cs typeface="Consolas"/>
                <a:sym typeface="Consolas"/>
              </a:rPr>
              <a:t>	</a:t>
            </a:r>
            <a:r>
              <a:rPr b="0" i="0" lang="en-US" sz="1800" u="none" cap="none" strike="noStrike">
                <a:solidFill>
                  <a:srgbClr val="C00000"/>
                </a:solidFill>
                <a:latin typeface="Consolas"/>
                <a:ea typeface="Consolas"/>
                <a:cs typeface="Consolas"/>
                <a:sym typeface="Consolas"/>
              </a:rPr>
              <a:t>property</a:t>
            </a:r>
            <a:r>
              <a:rPr b="0" i="0" lang="en-US" sz="1800" u="none" cap="none" strike="noStrike">
                <a:solidFill>
                  <a:srgbClr val="3F3F3F"/>
                </a:solidFill>
                <a:latin typeface="Consolas"/>
                <a:ea typeface="Consolas"/>
                <a:cs typeface="Consolas"/>
                <a:sym typeface="Consolas"/>
              </a:rPr>
              <a:t>: </a:t>
            </a:r>
            <a:r>
              <a:rPr b="0" i="0" lang="en-US" sz="1800" u="none" cap="none" strike="noStrike">
                <a:solidFill>
                  <a:srgbClr val="0000CD"/>
                </a:solidFill>
                <a:latin typeface="Consolas"/>
                <a:ea typeface="Consolas"/>
                <a:cs typeface="Consolas"/>
                <a:sym typeface="Consolas"/>
              </a:rPr>
              <a:t>value</a:t>
            </a:r>
            <a:r>
              <a:rPr b="0" i="0" lang="en-US" sz="1800" u="none" cap="none" strike="noStrike">
                <a:solidFill>
                  <a:srgbClr val="3F3F3F"/>
                </a:solidFill>
                <a:latin typeface="Consolas"/>
                <a:ea typeface="Consolas"/>
                <a:cs typeface="Consolas"/>
                <a:sym typeface="Consolas"/>
              </a:rPr>
              <a:t>;</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Consolas"/>
                <a:ea typeface="Consolas"/>
                <a:cs typeface="Consolas"/>
                <a:sym typeface="Consolas"/>
              </a:rPr>
              <a:t>	</a:t>
            </a:r>
            <a:r>
              <a:rPr b="0" i="0" lang="en-US" sz="1800" u="none" cap="none" strike="noStrike">
                <a:solidFill>
                  <a:srgbClr val="A5A5A5"/>
                </a:solidFill>
                <a:latin typeface="Consolas"/>
                <a:ea typeface="Consolas"/>
                <a:cs typeface="Consolas"/>
                <a:sym typeface="Consolas"/>
              </a:rPr>
              <a:t>/*property: value;*/</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Consolas"/>
                <a:ea typeface="Consolas"/>
                <a:cs typeface="Consolas"/>
                <a:sym typeface="Consolas"/>
              </a:rPr>
              <a:t>}</a:t>
            </a:r>
            <a:endParaRPr b="0" i="0" sz="1800" u="none" cap="none" strike="noStrike">
              <a:solidFill>
                <a:srgbClr val="3F3F3F"/>
              </a:solidFill>
              <a:latin typeface="Consolas"/>
              <a:ea typeface="Consolas"/>
              <a:cs typeface="Consolas"/>
              <a:sym typeface="Consolas"/>
            </a:endParaRPr>
          </a:p>
        </p:txBody>
      </p:sp>
      <p:sp>
        <p:nvSpPr>
          <p:cNvPr id="151" name="Google Shape;151;p19"/>
          <p:cNvSpPr/>
          <p:nvPr/>
        </p:nvSpPr>
        <p:spPr>
          <a:xfrm>
            <a:off x="3711385" y="2568388"/>
            <a:ext cx="363070" cy="1613648"/>
          </a:xfrm>
          <a:prstGeom prst="rightBrace">
            <a:avLst>
              <a:gd fmla="val 8333" name="adj1"/>
              <a:gd fmla="val 36721" name="adj2"/>
            </a:avLst>
          </a:prstGeom>
          <a:noFill/>
          <a:ln cap="rnd" cmpd="sng" w="127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How to use with HTML?</a:t>
            </a:r>
            <a:endParaRPr b="0" i="0" sz="3600" u="none" cap="none" strike="noStrike">
              <a:solidFill>
                <a:schemeClr val="accent1"/>
              </a:solidFill>
              <a:latin typeface="Trebuchet MS"/>
              <a:ea typeface="Trebuchet MS"/>
              <a:cs typeface="Trebuchet MS"/>
              <a:sym typeface="Trebuchet MS"/>
            </a:endParaRPr>
          </a:p>
        </p:txBody>
      </p:sp>
      <p:sp>
        <p:nvSpPr>
          <p:cNvPr id="259" name="Google Shape;259;p3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There are three ways to use CSS with HTML</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Inline style</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Internal style sheet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External style sheet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Inline style</a:t>
            </a:r>
            <a:endParaRPr b="0" i="0" sz="3600" u="none" cap="none" strike="noStrike">
              <a:solidFill>
                <a:schemeClr val="accent1"/>
              </a:solidFill>
              <a:latin typeface="Trebuchet MS"/>
              <a:ea typeface="Trebuchet MS"/>
              <a:cs typeface="Trebuchet MS"/>
              <a:sym typeface="Trebuchet MS"/>
            </a:endParaRPr>
          </a:p>
        </p:txBody>
      </p:sp>
      <p:sp>
        <p:nvSpPr>
          <p:cNvPr id="265" name="Google Shape;265;p3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Applied using “style” attribute within the html.</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0000FF"/>
                </a:solidFill>
                <a:latin typeface="Consolas"/>
                <a:ea typeface="Consolas"/>
                <a:cs typeface="Consolas"/>
                <a:sym typeface="Consolas"/>
              </a:rPr>
              <a:t>&lt;</a:t>
            </a:r>
            <a:r>
              <a:rPr b="0" i="0" lang="en-US" sz="1800" u="none" cap="none" strike="noStrike">
                <a:solidFill>
                  <a:srgbClr val="A52A2A"/>
                </a:solidFill>
                <a:latin typeface="Consolas"/>
                <a:ea typeface="Consolas"/>
                <a:cs typeface="Consolas"/>
                <a:sym typeface="Consolas"/>
              </a:rPr>
              <a:t>h1</a:t>
            </a: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style=</a:t>
            </a:r>
            <a:r>
              <a:rPr b="0" i="0" lang="en-US" sz="1800" u="none" cap="none" strike="noStrike">
                <a:solidFill>
                  <a:srgbClr val="0000CD"/>
                </a:solidFill>
                <a:latin typeface="Consolas"/>
                <a:ea typeface="Consolas"/>
                <a:cs typeface="Consolas"/>
                <a:sym typeface="Consolas"/>
              </a:rPr>
              <a:t>"color:blue;margin-left:30px;"</a:t>
            </a:r>
            <a:r>
              <a:rPr b="0" i="0" lang="en-US" sz="1800" u="none" cap="none" strike="noStrike">
                <a:solidFill>
                  <a:srgbClr val="0000FF"/>
                </a:solidFill>
                <a:latin typeface="Consolas"/>
                <a:ea typeface="Consolas"/>
                <a:cs typeface="Consolas"/>
                <a:sym typeface="Consolas"/>
              </a:rPr>
              <a:t>&gt;</a:t>
            </a:r>
            <a:r>
              <a:rPr b="0" i="0" lang="en-US" sz="1800" u="none" cap="none" strike="noStrike">
                <a:solidFill>
                  <a:srgbClr val="000000"/>
                </a:solidFill>
                <a:latin typeface="Consolas"/>
                <a:ea typeface="Consolas"/>
                <a:cs typeface="Consolas"/>
                <a:sym typeface="Consolas"/>
              </a:rPr>
              <a:t>This is a heading.</a:t>
            </a:r>
            <a:r>
              <a:rPr b="0" i="0" lang="en-US" sz="1800" u="none" cap="none" strike="noStrike">
                <a:solidFill>
                  <a:srgbClr val="0000FF"/>
                </a:solidFill>
                <a:latin typeface="Consolas"/>
                <a:ea typeface="Consolas"/>
                <a:cs typeface="Consolas"/>
                <a:sym typeface="Consolas"/>
              </a:rPr>
              <a:t>&lt;</a:t>
            </a:r>
            <a:r>
              <a:rPr b="0" i="0" lang="en-US" sz="1800" u="none" cap="none" strike="noStrike">
                <a:solidFill>
                  <a:srgbClr val="A52A2A"/>
                </a:solidFill>
                <a:latin typeface="Consolas"/>
                <a:ea typeface="Consolas"/>
                <a:cs typeface="Consolas"/>
                <a:sym typeface="Consolas"/>
              </a:rPr>
              <a:t>/h1</a:t>
            </a:r>
            <a:r>
              <a:rPr b="0" i="0" lang="en-US" sz="1800" u="none" cap="none" strike="noStrike">
                <a:solidFill>
                  <a:srgbClr val="0000FF"/>
                </a:solidFill>
                <a:latin typeface="Consolas"/>
                <a:ea typeface="Consolas"/>
                <a:cs typeface="Consolas"/>
                <a:sym typeface="Consolas"/>
              </a:rPr>
              <a:t>&gt;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Internal style sheet</a:t>
            </a:r>
            <a:endParaRPr b="0" i="0" sz="3600" u="none" cap="none" strike="noStrike">
              <a:solidFill>
                <a:schemeClr val="accent1"/>
              </a:solidFill>
              <a:latin typeface="Trebuchet MS"/>
              <a:ea typeface="Trebuchet MS"/>
              <a:cs typeface="Trebuchet MS"/>
              <a:sym typeface="Trebuchet MS"/>
            </a:endParaRPr>
          </a:p>
        </p:txBody>
      </p:sp>
      <p:sp>
        <p:nvSpPr>
          <p:cNvPr id="271" name="Google Shape;271;p3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332"/>
              <a:buFont typeface="Noto Sans Symbols"/>
              <a:buChar char="▶"/>
            </a:pPr>
            <a:r>
              <a:rPr b="0" i="0" lang="en-US" sz="1665" u="none" cap="none" strike="noStrike">
                <a:solidFill>
                  <a:srgbClr val="3F3F3F"/>
                </a:solidFill>
                <a:latin typeface="Trebuchet MS"/>
                <a:ea typeface="Trebuchet MS"/>
                <a:cs typeface="Trebuchet MS"/>
                <a:sym typeface="Trebuchet MS"/>
              </a:rPr>
              <a:t>All the styles are placed within the &lt;style&gt; tag.</a:t>
            </a:r>
            <a:endParaRPr/>
          </a:p>
          <a:p>
            <a:pPr indent="-342900" lvl="0" marL="342900" marR="0" rtl="0" algn="l">
              <a:lnSpc>
                <a:spcPct val="90000"/>
              </a:lnSpc>
              <a:spcBef>
                <a:spcPts val="1000"/>
              </a:spcBef>
              <a:spcAft>
                <a:spcPts val="0"/>
              </a:spcAft>
              <a:buClr>
                <a:schemeClr val="accent1"/>
              </a:buClr>
              <a:buSzPts val="1332"/>
              <a:buFont typeface="Noto Sans Symbols"/>
              <a:buChar char="▶"/>
            </a:pPr>
            <a:r>
              <a:rPr b="0" i="0" lang="en-US" sz="1665" u="none" cap="none" strike="noStrike">
                <a:solidFill>
                  <a:srgbClr val="3F3F3F"/>
                </a:solidFill>
                <a:latin typeface="Trebuchet MS"/>
                <a:ea typeface="Trebuchet MS"/>
                <a:cs typeface="Trebuchet MS"/>
                <a:sym typeface="Trebuchet MS"/>
              </a:rPr>
              <a:t>&lt;style&gt; tag is usually placed in the &lt;head&gt;.</a:t>
            </a:r>
            <a:endParaRPr/>
          </a:p>
          <a:p>
            <a:pPr indent="0" lvl="0" marL="0" marR="0" rtl="0" algn="l">
              <a:lnSpc>
                <a:spcPct val="90000"/>
              </a:lnSpc>
              <a:spcBef>
                <a:spcPts val="1000"/>
              </a:spcBef>
              <a:spcAft>
                <a:spcPts val="0"/>
              </a:spcAft>
              <a:buClr>
                <a:schemeClr val="accent1"/>
              </a:buClr>
              <a:buFont typeface="Noto Sans Symbols"/>
              <a:buNone/>
            </a:pPr>
            <a:r>
              <a:t/>
            </a:r>
            <a:endParaRPr b="0" i="0" sz="1665"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&lt;head&gt;</a:t>
            </a:r>
            <a:br>
              <a:rPr b="0" i="0" lang="en-US" sz="1665" u="none" cap="none" strike="noStrike">
                <a:solidFill>
                  <a:srgbClr val="A52A2A"/>
                </a:solidFill>
                <a:latin typeface="Consolas"/>
                <a:ea typeface="Consolas"/>
                <a:cs typeface="Consolas"/>
                <a:sym typeface="Consolas"/>
              </a:rPr>
            </a:br>
            <a:r>
              <a:rPr b="0" i="0" lang="en-US" sz="1665" u="none" cap="none" strike="noStrike">
                <a:solidFill>
                  <a:srgbClr val="A52A2A"/>
                </a:solidFill>
                <a:latin typeface="Consolas"/>
                <a:ea typeface="Consolas"/>
                <a:cs typeface="Consolas"/>
                <a:sym typeface="Consolas"/>
              </a:rPr>
              <a:t>	&lt;style&gt;</a:t>
            </a:r>
            <a:br>
              <a:rPr b="0" i="0" lang="en-US" sz="1665" u="none" cap="none" strike="noStrike">
                <a:solidFill>
                  <a:srgbClr val="A52A2A"/>
                </a:solidFill>
                <a:latin typeface="Consolas"/>
                <a:ea typeface="Consolas"/>
                <a:cs typeface="Consolas"/>
                <a:sym typeface="Consolas"/>
              </a:rPr>
            </a:br>
            <a:r>
              <a:rPr b="0" i="0" lang="en-US" sz="1665" u="none" cap="none" strike="noStrike">
                <a:solidFill>
                  <a:srgbClr val="A52A2A"/>
                </a:solidFill>
                <a:latin typeface="Consolas"/>
                <a:ea typeface="Consolas"/>
                <a:cs typeface="Consolas"/>
                <a:sym typeface="Consolas"/>
              </a:rPr>
              <a:t>		body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background-color:</a:t>
            </a:r>
            <a:r>
              <a:rPr b="0" i="0" lang="en-US" sz="1665" u="none" cap="none" strike="noStrike">
                <a:solidFill>
                  <a:srgbClr val="0000CD"/>
                </a:solidFill>
                <a:latin typeface="Consolas"/>
                <a:ea typeface="Consolas"/>
                <a:cs typeface="Consolas"/>
                <a:sym typeface="Consolas"/>
              </a:rPr>
              <a:t> linen;</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A52A2A"/>
                </a:solidFill>
                <a:latin typeface="Consolas"/>
                <a:ea typeface="Consolas"/>
                <a:cs typeface="Consolas"/>
                <a:sym typeface="Consolas"/>
              </a:rPr>
              <a:t>h1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color:</a:t>
            </a:r>
            <a:r>
              <a:rPr b="0" i="0" lang="en-US" sz="1665" u="none" cap="none" strike="noStrike">
                <a:solidFill>
                  <a:srgbClr val="0000CD"/>
                </a:solidFill>
                <a:latin typeface="Consolas"/>
                <a:ea typeface="Consolas"/>
                <a:cs typeface="Consolas"/>
                <a:sym typeface="Consolas"/>
              </a:rPr>
              <a:t> maroon;</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margin-left:</a:t>
            </a:r>
            <a:r>
              <a:rPr b="0" i="0" lang="en-US" sz="1665" u="none" cap="none" strike="noStrike">
                <a:solidFill>
                  <a:srgbClr val="0000CD"/>
                </a:solidFill>
                <a:latin typeface="Consolas"/>
                <a:ea typeface="Consolas"/>
                <a:cs typeface="Consolas"/>
                <a:sym typeface="Consolas"/>
              </a:rPr>
              <a:t> 40px;</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A52A2A"/>
                </a:solidFill>
                <a:latin typeface="Consolas"/>
                <a:ea typeface="Consolas"/>
                <a:cs typeface="Consolas"/>
                <a:sym typeface="Consolas"/>
              </a:rPr>
              <a:t>&lt;/style&gt;</a:t>
            </a:r>
            <a:br>
              <a:rPr b="0" i="0" lang="en-US" sz="1665" u="none" cap="none" strike="noStrike">
                <a:solidFill>
                  <a:srgbClr val="A52A2A"/>
                </a:solidFill>
                <a:latin typeface="Consolas"/>
                <a:ea typeface="Consolas"/>
                <a:cs typeface="Consolas"/>
                <a:sym typeface="Consolas"/>
              </a:rPr>
            </a:br>
            <a:r>
              <a:rPr b="0" i="0" lang="en-US" sz="1665" u="none" cap="none" strike="noStrike">
                <a:solidFill>
                  <a:srgbClr val="A52A2A"/>
                </a:solidFill>
                <a:latin typeface="Consolas"/>
                <a:ea typeface="Consolas"/>
                <a:cs typeface="Consolas"/>
                <a:sym typeface="Consolas"/>
              </a:rPr>
              <a:t>&lt;/head&gt;</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External style sheet</a:t>
            </a:r>
            <a:endParaRPr b="0" i="0" sz="3600" u="none" cap="none" strike="noStrike">
              <a:solidFill>
                <a:schemeClr val="accent1"/>
              </a:solidFill>
              <a:latin typeface="Trebuchet MS"/>
              <a:ea typeface="Trebuchet MS"/>
              <a:cs typeface="Trebuchet MS"/>
              <a:sym typeface="Trebuchet MS"/>
            </a:endParaRPr>
          </a:p>
        </p:txBody>
      </p:sp>
      <p:sp>
        <p:nvSpPr>
          <p:cNvPr id="277" name="Google Shape;277;p4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All styles are declared in an external .css file.</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This is the best way to include css.</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0000FF"/>
                </a:solidFill>
                <a:latin typeface="Consolas"/>
                <a:ea typeface="Consolas"/>
                <a:cs typeface="Consolas"/>
                <a:sym typeface="Consolas"/>
              </a:rPr>
              <a:t>&lt;</a:t>
            </a:r>
            <a:r>
              <a:rPr b="0" i="0" lang="en-US" sz="1800" u="none" cap="none" strike="noStrike">
                <a:solidFill>
                  <a:srgbClr val="A52A2A"/>
                </a:solidFill>
                <a:latin typeface="Consolas"/>
                <a:ea typeface="Consolas"/>
                <a:cs typeface="Consolas"/>
                <a:sym typeface="Consolas"/>
              </a:rPr>
              <a:t>head</a:t>
            </a:r>
            <a:r>
              <a:rPr b="0" i="0" lang="en-US" sz="1800" u="none" cap="none" strike="noStrike">
                <a:solidFill>
                  <a:srgbClr val="0000FF"/>
                </a:solidFill>
                <a:latin typeface="Consolas"/>
                <a:ea typeface="Consolas"/>
                <a:cs typeface="Consolas"/>
                <a:sym typeface="Consolas"/>
              </a:rPr>
              <a:t>&gt;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3F3F3F"/>
                </a:solidFill>
                <a:latin typeface="Trebuchet MS"/>
                <a:ea typeface="Trebuchet MS"/>
                <a:cs typeface="Trebuchet MS"/>
                <a:sym typeface="Trebuchet MS"/>
              </a:rPr>
              <a:t>	</a:t>
            </a:r>
            <a:r>
              <a:rPr b="0" i="0" lang="en-US" sz="1800" u="none" cap="none" strike="noStrike">
                <a:solidFill>
                  <a:srgbClr val="0000FF"/>
                </a:solidFill>
                <a:latin typeface="Consolas"/>
                <a:ea typeface="Consolas"/>
                <a:cs typeface="Consolas"/>
                <a:sym typeface="Consolas"/>
              </a:rPr>
              <a:t>&lt;</a:t>
            </a:r>
            <a:r>
              <a:rPr b="0" i="0" lang="en-US" sz="1800" u="none" cap="none" strike="noStrike">
                <a:solidFill>
                  <a:srgbClr val="A52A2A"/>
                </a:solidFill>
                <a:latin typeface="Consolas"/>
                <a:ea typeface="Consolas"/>
                <a:cs typeface="Consolas"/>
                <a:sym typeface="Consolas"/>
              </a:rPr>
              <a:t>link</a:t>
            </a: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rel=</a:t>
            </a:r>
            <a:r>
              <a:rPr b="0" i="0" lang="en-US" sz="1800" u="none" cap="none" strike="noStrike">
                <a:solidFill>
                  <a:srgbClr val="0000CD"/>
                </a:solidFill>
                <a:latin typeface="Consolas"/>
                <a:ea typeface="Consolas"/>
                <a:cs typeface="Consolas"/>
                <a:sym typeface="Consolas"/>
              </a:rPr>
              <a:t>"stylesheet"</a:t>
            </a: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type=</a:t>
            </a:r>
            <a:r>
              <a:rPr b="0" i="0" lang="en-US" sz="1800" u="none" cap="none" strike="noStrike">
                <a:solidFill>
                  <a:srgbClr val="0000CD"/>
                </a:solidFill>
                <a:latin typeface="Consolas"/>
                <a:ea typeface="Consolas"/>
                <a:cs typeface="Consolas"/>
                <a:sym typeface="Consolas"/>
              </a:rPr>
              <a:t>"text/css"</a:t>
            </a: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href=</a:t>
            </a:r>
            <a:r>
              <a:rPr b="0" i="0" lang="en-US" sz="1800" u="none" cap="none" strike="noStrike">
                <a:solidFill>
                  <a:srgbClr val="0000CD"/>
                </a:solidFill>
                <a:latin typeface="Consolas"/>
                <a:ea typeface="Consolas"/>
                <a:cs typeface="Consolas"/>
                <a:sym typeface="Consolas"/>
              </a:rPr>
              <a:t>"styles.css" /</a:t>
            </a:r>
            <a:r>
              <a:rPr b="0" i="0" lang="en-US" sz="1800" u="none" cap="none" strike="noStrike">
                <a:solidFill>
                  <a:srgbClr val="0000FF"/>
                </a:solidFill>
                <a:latin typeface="Consolas"/>
                <a:ea typeface="Consolas"/>
                <a:cs typeface="Consolas"/>
                <a:sym typeface="Consolas"/>
              </a:rPr>
              <a:t>&gt;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FF"/>
                </a:solidFill>
                <a:latin typeface="Consolas"/>
                <a:ea typeface="Consolas"/>
                <a:cs typeface="Consolas"/>
                <a:sym typeface="Consolas"/>
              </a:rPr>
              <a:t>&lt;</a:t>
            </a:r>
            <a:r>
              <a:rPr b="0" i="0" lang="en-US" sz="1800" u="none" cap="none" strike="noStrike">
                <a:solidFill>
                  <a:srgbClr val="A52A2A"/>
                </a:solidFill>
                <a:latin typeface="Consolas"/>
                <a:ea typeface="Consolas"/>
                <a:cs typeface="Consolas"/>
                <a:sym typeface="Consolas"/>
              </a:rPr>
              <a:t>/head</a:t>
            </a:r>
            <a:r>
              <a:rPr b="0" i="0" lang="en-US" sz="1800" u="none" cap="none" strike="noStrike">
                <a:solidFill>
                  <a:srgbClr val="0000FF"/>
                </a:solidFill>
                <a:latin typeface="Consolas"/>
                <a:ea typeface="Consolas"/>
                <a:cs typeface="Consolas"/>
                <a:sym typeface="Consolas"/>
              </a:rPr>
              <a:t>&gt;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Multiple Styles Will Cascade into One</a:t>
            </a:r>
            <a:endParaRPr b="0" i="0" sz="3600" u="none" cap="none" strike="noStrike">
              <a:solidFill>
                <a:schemeClr val="accent1"/>
              </a:solidFill>
              <a:latin typeface="Trebuchet MS"/>
              <a:ea typeface="Trebuchet MS"/>
              <a:cs typeface="Trebuchet MS"/>
              <a:sym typeface="Trebuchet MS"/>
            </a:endParaRPr>
          </a:p>
        </p:txBody>
      </p:sp>
      <p:sp>
        <p:nvSpPr>
          <p:cNvPr id="283" name="Google Shape;283;p4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If there is more than one style specified for an HTML element, all the styles will "cascade" into a new "virtual" style sheet by the following rules, where number four has the highest priority:</a:t>
            </a:r>
            <a:endParaRPr/>
          </a:p>
          <a:p>
            <a:pPr indent="-342900" lvl="0" marL="457200" marR="0" rtl="0" algn="l">
              <a:spcBef>
                <a:spcPts val="1000"/>
              </a:spcBef>
              <a:spcAft>
                <a:spcPts val="0"/>
              </a:spcAft>
              <a:buClr>
                <a:schemeClr val="accent1"/>
              </a:buClr>
              <a:buSzPts val="1440"/>
              <a:buFont typeface="Trebuchet MS"/>
              <a:buAutoNum type="arabicPeriod"/>
            </a:pPr>
            <a:r>
              <a:rPr b="0" i="0" lang="en-US" sz="1800" u="none" cap="none" strike="noStrike">
                <a:solidFill>
                  <a:srgbClr val="3F3F3F"/>
                </a:solidFill>
                <a:latin typeface="Trebuchet MS"/>
                <a:ea typeface="Trebuchet MS"/>
                <a:cs typeface="Trebuchet MS"/>
                <a:sym typeface="Trebuchet MS"/>
              </a:rPr>
              <a:t>Browser default</a:t>
            </a:r>
            <a:endParaRPr/>
          </a:p>
          <a:p>
            <a:pPr indent="-342900" lvl="0" marL="457200" marR="0" rtl="0" algn="l">
              <a:spcBef>
                <a:spcPts val="1000"/>
              </a:spcBef>
              <a:spcAft>
                <a:spcPts val="0"/>
              </a:spcAft>
              <a:buClr>
                <a:schemeClr val="accent1"/>
              </a:buClr>
              <a:buSzPts val="1440"/>
              <a:buFont typeface="Trebuchet MS"/>
              <a:buAutoNum type="arabicPeriod"/>
            </a:pPr>
            <a:r>
              <a:rPr b="0" i="0" lang="en-US" sz="1800" u="none" cap="none" strike="noStrike">
                <a:solidFill>
                  <a:srgbClr val="3F3F3F"/>
                </a:solidFill>
                <a:latin typeface="Trebuchet MS"/>
                <a:ea typeface="Trebuchet MS"/>
                <a:cs typeface="Trebuchet MS"/>
                <a:sym typeface="Trebuchet MS"/>
              </a:rPr>
              <a:t>External style sheet</a:t>
            </a:r>
            <a:endParaRPr/>
          </a:p>
          <a:p>
            <a:pPr indent="-342900" lvl="0" marL="457200" marR="0" rtl="0" algn="l">
              <a:spcBef>
                <a:spcPts val="1000"/>
              </a:spcBef>
              <a:spcAft>
                <a:spcPts val="0"/>
              </a:spcAft>
              <a:buClr>
                <a:schemeClr val="accent1"/>
              </a:buClr>
              <a:buSzPts val="1440"/>
              <a:buFont typeface="Trebuchet MS"/>
              <a:buAutoNum type="arabicPeriod"/>
            </a:pPr>
            <a:r>
              <a:rPr b="0" i="0" lang="en-US" sz="1800" u="none" cap="none" strike="noStrike">
                <a:solidFill>
                  <a:srgbClr val="3F3F3F"/>
                </a:solidFill>
                <a:latin typeface="Trebuchet MS"/>
                <a:ea typeface="Trebuchet MS"/>
                <a:cs typeface="Trebuchet MS"/>
                <a:sym typeface="Trebuchet MS"/>
              </a:rPr>
              <a:t>Internal style sheet</a:t>
            </a:r>
            <a:endParaRPr/>
          </a:p>
          <a:p>
            <a:pPr indent="-342900" lvl="0" marL="457200" marR="0" rtl="0" algn="l">
              <a:spcBef>
                <a:spcPts val="1000"/>
              </a:spcBef>
              <a:spcAft>
                <a:spcPts val="0"/>
              </a:spcAft>
              <a:buClr>
                <a:schemeClr val="accent1"/>
              </a:buClr>
              <a:buSzPts val="1440"/>
              <a:buFont typeface="Trebuchet MS"/>
              <a:buAutoNum type="arabicPeriod"/>
            </a:pPr>
            <a:r>
              <a:rPr b="0" i="0" lang="en-US" sz="1800" u="none" cap="none" strike="noStrike">
                <a:solidFill>
                  <a:srgbClr val="3F3F3F"/>
                </a:solidFill>
                <a:latin typeface="Trebuchet MS"/>
                <a:ea typeface="Trebuchet MS"/>
                <a:cs typeface="Trebuchet MS"/>
                <a:sym typeface="Trebuchet MS"/>
              </a:rPr>
              <a:t>Inline style (in the HTML element)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4000" u="none" cap="none" strike="noStrike">
                <a:solidFill>
                  <a:schemeClr val="accent1"/>
                </a:solidFill>
                <a:latin typeface="Trebuchet MS"/>
                <a:ea typeface="Trebuchet MS"/>
                <a:cs typeface="Trebuchet MS"/>
                <a:sym typeface="Trebuchet MS"/>
              </a:rPr>
              <a:t>CSS properties</a:t>
            </a:r>
            <a:endParaRPr b="0" i="0" sz="4000" u="none" cap="none" strike="noStrike">
              <a:solidFill>
                <a:schemeClr val="accent1"/>
              </a:solidFill>
              <a:latin typeface="Trebuchet MS"/>
              <a:ea typeface="Trebuchet MS"/>
              <a:cs typeface="Trebuchet MS"/>
              <a:sym typeface="Trebuchet MS"/>
            </a:endParaRPr>
          </a:p>
        </p:txBody>
      </p:sp>
      <p:sp>
        <p:nvSpPr>
          <p:cNvPr id="289" name="Google Shape;289;p42"/>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t/>
            </a:r>
            <a:endParaRPr b="0" i="0" sz="2000" u="none" cap="none" strike="noStrike">
              <a:solidFill>
                <a:srgbClr val="7F7F7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Background</a:t>
            </a:r>
            <a:endParaRPr b="0" i="0" sz="3600" u="none" cap="none" strike="noStrike">
              <a:solidFill>
                <a:schemeClr val="accent1"/>
              </a:solidFill>
              <a:latin typeface="Trebuchet MS"/>
              <a:ea typeface="Trebuchet MS"/>
              <a:cs typeface="Trebuchet MS"/>
              <a:sym typeface="Trebuchet MS"/>
            </a:endParaRPr>
          </a:p>
        </p:txBody>
      </p:sp>
      <p:sp>
        <p:nvSpPr>
          <p:cNvPr id="295" name="Google Shape;295;p4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CSS background properties are used to define the background effects of an element.</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CSS properties used for background effects: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background-color</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background-image</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background-repeat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background-attachment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background-position</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background-color</a:t>
            </a:r>
            <a:endParaRPr b="0" i="0" sz="3600" u="none" cap="none" strike="noStrike">
              <a:solidFill>
                <a:schemeClr val="accent1"/>
              </a:solidFill>
              <a:latin typeface="Trebuchet MS"/>
              <a:ea typeface="Trebuchet MS"/>
              <a:cs typeface="Trebuchet MS"/>
              <a:sym typeface="Trebuchet MS"/>
            </a:endParaRPr>
          </a:p>
        </p:txBody>
      </p:sp>
      <p:sp>
        <p:nvSpPr>
          <p:cNvPr id="301" name="Google Shape;301;p4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background-color property specifies the background color of an element.</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Default is </a:t>
            </a:r>
            <a:r>
              <a:rPr b="0" i="1" lang="en-US" sz="1800" u="none" cap="none" strike="noStrike">
                <a:solidFill>
                  <a:srgbClr val="3F3F3F"/>
                </a:solidFill>
                <a:latin typeface="Trebuchet MS"/>
                <a:ea typeface="Trebuchet MS"/>
                <a:cs typeface="Trebuchet MS"/>
                <a:sym typeface="Trebuchet MS"/>
              </a:rPr>
              <a:t>transparent</a:t>
            </a:r>
            <a:r>
              <a:rPr b="0" i="0" lang="en-US" sz="1800" u="none" cap="none" strike="noStrike">
                <a:solidFill>
                  <a:srgbClr val="3F3F3F"/>
                </a:solidFill>
                <a:latin typeface="Trebuchet MS"/>
                <a:ea typeface="Trebuchet MS"/>
                <a:cs typeface="Trebuchet MS"/>
                <a:sym typeface="Trebuchet MS"/>
              </a:rPr>
              <a:t>.</a:t>
            </a:r>
            <a:endParaRPr/>
          </a:p>
          <a:p>
            <a:pPr indent="0" lvl="0" marL="0" marR="0" rtl="0" algn="l">
              <a:lnSpc>
                <a:spcPct val="90000"/>
              </a:lnSpc>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h2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background-color:</a:t>
            </a:r>
            <a:r>
              <a:rPr b="0" i="0" lang="en-US" sz="1800" u="none" cap="none" strike="noStrike">
                <a:solidFill>
                  <a:srgbClr val="0000CD"/>
                </a:solidFill>
                <a:latin typeface="Consolas"/>
                <a:ea typeface="Consolas"/>
                <a:cs typeface="Consolas"/>
                <a:sym typeface="Consolas"/>
              </a:rPr>
              <a:t> #b0c4de;</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background-color:</a:t>
            </a:r>
            <a:r>
              <a:rPr b="0" i="0" lang="en-US" sz="1800" u="none" cap="none" strike="noStrike">
                <a:solidFill>
                  <a:srgbClr val="0000CD"/>
                </a:solidFill>
                <a:latin typeface="Consolas"/>
                <a:ea typeface="Consolas"/>
                <a:cs typeface="Consolas"/>
                <a:sym typeface="Consolas"/>
              </a:rPr>
              <a:t> rgb(128, 128, 128);</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.menu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background-color:</a:t>
            </a:r>
            <a:r>
              <a:rPr b="0" i="0" lang="en-US" sz="1800" u="none" cap="none" strike="noStrike">
                <a:solidFill>
                  <a:srgbClr val="0000CD"/>
                </a:solidFill>
                <a:latin typeface="Consolas"/>
                <a:ea typeface="Consolas"/>
                <a:cs typeface="Consolas"/>
                <a:sym typeface="Consolas"/>
              </a:rPr>
              <a:t> rgba(128, 128, 128, 0.5);</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background-image</a:t>
            </a:r>
            <a:endParaRPr b="0" i="0" sz="3600" u="none" cap="none" strike="noStrike">
              <a:solidFill>
                <a:schemeClr val="accent1"/>
              </a:solidFill>
              <a:latin typeface="Trebuchet MS"/>
              <a:ea typeface="Trebuchet MS"/>
              <a:cs typeface="Trebuchet MS"/>
              <a:sym typeface="Trebuchet MS"/>
            </a:endParaRPr>
          </a:p>
        </p:txBody>
      </p:sp>
      <p:sp>
        <p:nvSpPr>
          <p:cNvPr id="307" name="Google Shape;307;p4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background-image property specifies an image to use as the background of an element.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body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background-image:</a:t>
            </a:r>
            <a:r>
              <a:rPr b="0" i="0" lang="en-US" sz="1800" u="none" cap="none" strike="noStrike">
                <a:solidFill>
                  <a:srgbClr val="0000CD"/>
                </a:solidFill>
                <a:latin typeface="Consolas"/>
                <a:ea typeface="Consolas"/>
                <a:cs typeface="Consolas"/>
                <a:sym typeface="Consolas"/>
              </a:rPr>
              <a:t> url("paper.gif");</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background-repeat</a:t>
            </a:r>
            <a:endParaRPr b="0" i="0" sz="3600" u="none" cap="none" strike="noStrike">
              <a:solidFill>
                <a:schemeClr val="accent1"/>
              </a:solidFill>
              <a:latin typeface="Trebuchet MS"/>
              <a:ea typeface="Trebuchet MS"/>
              <a:cs typeface="Trebuchet MS"/>
              <a:sym typeface="Trebuchet MS"/>
            </a:endParaRPr>
          </a:p>
        </p:txBody>
      </p:sp>
      <p:sp>
        <p:nvSpPr>
          <p:cNvPr id="313" name="Google Shape;313;p4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Default value of this property is </a:t>
            </a:r>
            <a:r>
              <a:rPr b="0" i="1" lang="en-US" sz="1800" u="none" cap="none" strike="noStrike">
                <a:solidFill>
                  <a:srgbClr val="3F3F3F"/>
                </a:solidFill>
                <a:latin typeface="Trebuchet MS"/>
                <a:ea typeface="Trebuchet MS"/>
                <a:cs typeface="Trebuchet MS"/>
                <a:sym typeface="Trebuchet MS"/>
              </a:rPr>
              <a:t>repeat</a:t>
            </a:r>
            <a:r>
              <a:rPr b="0" i="0" lang="en-US" sz="1800" u="none" cap="none" strike="noStrike">
                <a:solidFill>
                  <a:srgbClr val="3F3F3F"/>
                </a:solidFill>
                <a:latin typeface="Trebuchet MS"/>
                <a:ea typeface="Trebuchet MS"/>
                <a:cs typeface="Trebuchet MS"/>
                <a:sym typeface="Trebuchet MS"/>
              </a:rPr>
              <a: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Other commonly used values are: </a:t>
            </a:r>
            <a:r>
              <a:rPr b="0" i="1" lang="en-US" sz="1800" u="none" cap="none" strike="noStrike">
                <a:solidFill>
                  <a:srgbClr val="3F3F3F"/>
                </a:solidFill>
                <a:latin typeface="Trebuchet MS"/>
                <a:ea typeface="Trebuchet MS"/>
                <a:cs typeface="Trebuchet MS"/>
                <a:sym typeface="Trebuchet MS"/>
              </a:rPr>
              <a:t>no-repeat</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repeat-x</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repeat-y</a:t>
            </a:r>
            <a:r>
              <a:rPr b="0" i="0" lang="en-US" sz="1800" u="none" cap="none" strike="noStrike">
                <a:solidFill>
                  <a:srgbClr val="3F3F3F"/>
                </a:solidFill>
                <a:latin typeface="Trebuchet MS"/>
                <a:ea typeface="Trebuchet MS"/>
                <a:cs typeface="Trebuchet MS"/>
                <a:sym typeface="Trebuchet MS"/>
              </a:rPr>
              <a: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body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background-repeat:</a:t>
            </a:r>
            <a:r>
              <a:rPr b="0" i="0" lang="en-US" sz="1800" u="none" cap="none" strike="noStrike">
                <a:solidFill>
                  <a:srgbClr val="0000CD"/>
                </a:solidFill>
                <a:latin typeface="Consolas"/>
                <a:ea typeface="Consolas"/>
                <a:cs typeface="Consolas"/>
                <a:sym typeface="Consolas"/>
              </a:rPr>
              <a:t> repeat-x;</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a:t>
            </a:r>
            <a:endParaRPr b="0" i="0" sz="3600" u="none" cap="none" strike="noStrike">
              <a:solidFill>
                <a:schemeClr val="accent1"/>
              </a:solidFill>
              <a:latin typeface="Trebuchet MS"/>
              <a:ea typeface="Trebuchet MS"/>
              <a:cs typeface="Trebuchet MS"/>
              <a:sym typeface="Trebuchet MS"/>
            </a:endParaRPr>
          </a:p>
        </p:txBody>
      </p:sp>
      <p:sp>
        <p:nvSpPr>
          <p:cNvPr id="157" name="Google Shape;157;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p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text-align:</a:t>
            </a:r>
            <a:r>
              <a:rPr b="0" i="0" lang="en-US" sz="1800" u="none" cap="none" strike="noStrike">
                <a:solidFill>
                  <a:srgbClr val="0000CD"/>
                </a:solidFill>
                <a:latin typeface="Consolas"/>
                <a:ea typeface="Consolas"/>
                <a:cs typeface="Consolas"/>
                <a:sym typeface="Consolas"/>
              </a:rPr>
              <a:t> center;</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red;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background-attachment</a:t>
            </a:r>
            <a:endParaRPr b="0" i="0" sz="3600" u="none" cap="none" strike="noStrike">
              <a:solidFill>
                <a:schemeClr val="accent1"/>
              </a:solidFill>
              <a:latin typeface="Trebuchet MS"/>
              <a:ea typeface="Trebuchet MS"/>
              <a:cs typeface="Trebuchet MS"/>
              <a:sym typeface="Trebuchet MS"/>
            </a:endParaRPr>
          </a:p>
        </p:txBody>
      </p:sp>
      <p:sp>
        <p:nvSpPr>
          <p:cNvPr id="319" name="Google Shape;319;p4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Default value of this property is </a:t>
            </a:r>
            <a:r>
              <a:rPr b="0" i="1" lang="en-US" sz="1800" u="none" cap="none" strike="noStrike">
                <a:solidFill>
                  <a:srgbClr val="3F3F3F"/>
                </a:solidFill>
                <a:latin typeface="Trebuchet MS"/>
                <a:ea typeface="Trebuchet MS"/>
                <a:cs typeface="Trebuchet MS"/>
                <a:sym typeface="Trebuchet MS"/>
              </a:rPr>
              <a:t>scroll</a:t>
            </a:r>
            <a:r>
              <a:rPr b="0" i="0" lang="en-US" sz="1800" u="none" cap="none" strike="noStrike">
                <a:solidFill>
                  <a:srgbClr val="3F3F3F"/>
                </a:solidFill>
                <a:latin typeface="Trebuchet MS"/>
                <a:ea typeface="Trebuchet MS"/>
                <a:cs typeface="Trebuchet MS"/>
                <a:sym typeface="Trebuchet MS"/>
              </a:rPr>
              <a: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Other possible values are: </a:t>
            </a:r>
            <a:r>
              <a:rPr b="0" i="1" lang="en-US" sz="1800" u="none" cap="none" strike="noStrike">
                <a:solidFill>
                  <a:srgbClr val="3F3F3F"/>
                </a:solidFill>
                <a:latin typeface="Trebuchet MS"/>
                <a:ea typeface="Trebuchet MS"/>
                <a:cs typeface="Trebuchet MS"/>
                <a:sym typeface="Trebuchet MS"/>
              </a:rPr>
              <a:t>fixed</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local</a:t>
            </a:r>
            <a:r>
              <a:rPr b="0" i="0" lang="en-US" sz="1800" u="none" cap="none" strike="noStrike">
                <a:solidFill>
                  <a:srgbClr val="3F3F3F"/>
                </a:solidFill>
                <a:latin typeface="Trebuchet MS"/>
                <a:ea typeface="Trebuchet MS"/>
                <a:cs typeface="Trebuchet MS"/>
                <a:sym typeface="Trebuchet MS"/>
              </a:rPr>
              <a: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background-attachment:</a:t>
            </a:r>
            <a:r>
              <a:rPr b="0" i="0" lang="en-US" sz="1800" u="none" cap="none" strike="noStrike">
                <a:solidFill>
                  <a:srgbClr val="0000CD"/>
                </a:solidFill>
                <a:latin typeface="Consolas"/>
                <a:ea typeface="Consolas"/>
                <a:cs typeface="Consolas"/>
                <a:sym typeface="Consolas"/>
              </a:rPr>
              <a:t> fixed;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background-position</a:t>
            </a:r>
            <a:endParaRPr b="0" i="0" sz="3600" u="none" cap="none" strike="noStrike">
              <a:solidFill>
                <a:schemeClr val="accent1"/>
              </a:solidFill>
              <a:latin typeface="Trebuchet MS"/>
              <a:ea typeface="Trebuchet MS"/>
              <a:cs typeface="Trebuchet MS"/>
              <a:sym typeface="Trebuchet MS"/>
            </a:endParaRPr>
          </a:p>
        </p:txBody>
      </p:sp>
      <p:sp>
        <p:nvSpPr>
          <p:cNvPr id="325" name="Google Shape;325;p4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4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Specifies the position of the image.</a:t>
            </a:r>
            <a:endParaRPr/>
          </a:p>
          <a:p>
            <a:pPr indent="-342900" lvl="0" marL="342900" marR="0" rtl="0" algn="l">
              <a:lnSpc>
                <a:spcPct val="14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Default value of this property is </a:t>
            </a:r>
            <a:r>
              <a:rPr b="0" i="1" lang="en-US" sz="1800" u="none" cap="none" strike="noStrike">
                <a:solidFill>
                  <a:srgbClr val="3F3F3F"/>
                </a:solidFill>
                <a:latin typeface="Trebuchet MS"/>
                <a:ea typeface="Trebuchet MS"/>
                <a:cs typeface="Trebuchet MS"/>
                <a:sym typeface="Trebuchet MS"/>
              </a:rPr>
              <a:t>0px 0px</a:t>
            </a:r>
            <a:r>
              <a:rPr b="0" i="0" lang="en-US" sz="1800" u="none" cap="none" strike="noStrike">
                <a:solidFill>
                  <a:srgbClr val="3F3F3F"/>
                </a:solidFill>
                <a:latin typeface="Trebuchet MS"/>
                <a:ea typeface="Trebuchet MS"/>
                <a:cs typeface="Trebuchet MS"/>
                <a:sym typeface="Trebuchet MS"/>
              </a:rPr>
              <a:t>.</a:t>
            </a:r>
            <a:endParaRPr/>
          </a:p>
          <a:p>
            <a:pPr indent="-342900" lvl="0" marL="342900" marR="0" rtl="0" algn="l">
              <a:lnSpc>
                <a:spcPct val="14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First part of the value moves the image horizontally and the second part vertically.</a:t>
            </a:r>
            <a:endParaRPr/>
          </a:p>
          <a:p>
            <a:pPr indent="0" lvl="0" marL="0" marR="0" rtl="0" algn="l">
              <a:lnSpc>
                <a:spcPct val="90000"/>
              </a:lnSpc>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DC143C"/>
                </a:solidFill>
                <a:latin typeface="Consolas"/>
                <a:ea typeface="Consolas"/>
                <a:cs typeface="Consolas"/>
                <a:sym typeface="Consolas"/>
              </a:rPr>
              <a:t>background-position:</a:t>
            </a:r>
            <a:r>
              <a:rPr b="0" i="0" lang="en-US" sz="1800" u="none" cap="none" strike="noStrike">
                <a:solidFill>
                  <a:srgbClr val="0000CD"/>
                </a:solidFill>
                <a:latin typeface="Consolas"/>
                <a:ea typeface="Consolas"/>
                <a:cs typeface="Consolas"/>
                <a:sym typeface="Consolas"/>
              </a:rPr>
              <a:t> center;</a:t>
            </a:r>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DC143C"/>
                </a:solidFill>
                <a:latin typeface="Consolas"/>
                <a:ea typeface="Consolas"/>
                <a:cs typeface="Consolas"/>
                <a:sym typeface="Consolas"/>
              </a:rPr>
              <a:t>background-position:</a:t>
            </a:r>
            <a:r>
              <a:rPr b="0" i="0" lang="en-US" sz="1800" u="none" cap="none" strike="noStrike">
                <a:solidFill>
                  <a:srgbClr val="0000CD"/>
                </a:solidFill>
                <a:latin typeface="Consolas"/>
                <a:ea typeface="Consolas"/>
                <a:cs typeface="Consolas"/>
                <a:sym typeface="Consolas"/>
              </a:rPr>
              <a:t> top right;</a:t>
            </a:r>
            <a:endParaRPr b="0" i="0" sz="1800" u="none" cap="none" strike="noStrike">
              <a:solidFill>
                <a:srgbClr val="000000"/>
              </a:solidFill>
              <a:latin typeface="Consolas"/>
              <a:ea typeface="Consolas"/>
              <a:cs typeface="Consolas"/>
              <a:sym typeface="Consolas"/>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DC143C"/>
                </a:solidFill>
                <a:latin typeface="Consolas"/>
                <a:ea typeface="Consolas"/>
                <a:cs typeface="Consolas"/>
                <a:sym typeface="Consolas"/>
              </a:rPr>
              <a:t>background-position:</a:t>
            </a:r>
            <a:r>
              <a:rPr b="0" i="0" lang="en-US" sz="1800" u="none" cap="none" strike="noStrike">
                <a:solidFill>
                  <a:srgbClr val="0000CD"/>
                </a:solidFill>
                <a:latin typeface="Consolas"/>
                <a:ea typeface="Consolas"/>
                <a:cs typeface="Consolas"/>
                <a:sym typeface="Consolas"/>
              </a:rPr>
              <a:t> 25px center;</a:t>
            </a:r>
            <a:endParaRPr b="0" i="0" sz="1800" u="none" cap="none" strike="noStrike">
              <a:solidFill>
                <a:srgbClr val="000000"/>
              </a:solidFill>
              <a:latin typeface="Consolas"/>
              <a:ea typeface="Consolas"/>
              <a:cs typeface="Consolas"/>
              <a:sym typeface="Consolas"/>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DC143C"/>
                </a:solidFill>
                <a:latin typeface="Consolas"/>
                <a:ea typeface="Consolas"/>
                <a:cs typeface="Consolas"/>
                <a:sym typeface="Consolas"/>
              </a:rPr>
              <a:t>background-position:</a:t>
            </a:r>
            <a:r>
              <a:rPr b="0" i="0" lang="en-US" sz="1800" u="none" cap="none" strike="noStrike">
                <a:solidFill>
                  <a:srgbClr val="0000CD"/>
                </a:solidFill>
                <a:latin typeface="Consolas"/>
                <a:ea typeface="Consolas"/>
                <a:cs typeface="Consolas"/>
                <a:sym typeface="Consolas"/>
              </a:rPr>
              <a:t> left 10px;</a:t>
            </a:r>
            <a:endParaRPr b="0" i="0" sz="1800" u="none" cap="none" strike="noStrike">
              <a:solidFill>
                <a:srgbClr val="000000"/>
              </a:solidFill>
              <a:latin typeface="Consolas"/>
              <a:ea typeface="Consolas"/>
              <a:cs typeface="Consolas"/>
              <a:sym typeface="Consolas"/>
            </a:endParaRPr>
          </a:p>
          <a:p>
            <a:pPr indent="0" lvl="0" marL="0" marR="0" rtl="0" algn="l">
              <a:lnSpc>
                <a:spcPct val="90000"/>
              </a:lnSpc>
              <a:spcBef>
                <a:spcPts val="1000"/>
              </a:spcBef>
              <a:spcAft>
                <a:spcPts val="0"/>
              </a:spcAft>
              <a:buClr>
                <a:schemeClr val="accent1"/>
              </a:buClr>
              <a:buFont typeface="Noto Sans Symbols"/>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background: shorthand style</a:t>
            </a:r>
            <a:endParaRPr b="0" i="0" sz="3600" u="none" cap="none" strike="noStrike">
              <a:solidFill>
                <a:schemeClr val="accent1"/>
              </a:solidFill>
              <a:latin typeface="Trebuchet MS"/>
              <a:ea typeface="Trebuchet MS"/>
              <a:cs typeface="Trebuchet MS"/>
              <a:sym typeface="Trebuchet MS"/>
            </a:endParaRPr>
          </a:p>
        </p:txBody>
      </p:sp>
      <p:sp>
        <p:nvSpPr>
          <p:cNvPr id="331" name="Google Shape;331;p4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Values of all the individual background related properties are merged into one.</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body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a:t>
            </a:r>
            <a:r>
              <a:rPr b="0" i="0" lang="en-US" sz="1800" u="none" cap="none" strike="noStrike">
                <a:solidFill>
                  <a:srgbClr val="0000CD"/>
                </a:solidFill>
                <a:latin typeface="Consolas"/>
                <a:ea typeface="Consolas"/>
                <a:cs typeface="Consolas"/>
                <a:sym typeface="Consolas"/>
              </a:rPr>
              <a:t> url("logo.png") no-repeat center top #ffffff;</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Text color</a:t>
            </a:r>
            <a:endParaRPr b="0" i="0" sz="3600" u="none" cap="none" strike="noStrike">
              <a:solidFill>
                <a:schemeClr val="accent1"/>
              </a:solidFill>
              <a:latin typeface="Trebuchet MS"/>
              <a:ea typeface="Trebuchet MS"/>
              <a:cs typeface="Trebuchet MS"/>
              <a:sym typeface="Trebuchet MS"/>
            </a:endParaRPr>
          </a:p>
        </p:txBody>
      </p:sp>
      <p:sp>
        <p:nvSpPr>
          <p:cNvPr id="337" name="Google Shape;337;p5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color property is used to set the color of the text.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h1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#00ff00;</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Text alignment</a:t>
            </a:r>
            <a:endParaRPr b="0" i="0" sz="3600" u="none" cap="none" strike="noStrike">
              <a:solidFill>
                <a:schemeClr val="accent1"/>
              </a:solidFill>
              <a:latin typeface="Trebuchet MS"/>
              <a:ea typeface="Trebuchet MS"/>
              <a:cs typeface="Trebuchet MS"/>
              <a:sym typeface="Trebuchet MS"/>
            </a:endParaRPr>
          </a:p>
        </p:txBody>
      </p:sp>
      <p:sp>
        <p:nvSpPr>
          <p:cNvPr id="343" name="Google Shape;343;p5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text-align property is used to set the horizontal alignment of a text.</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Values can be: </a:t>
            </a:r>
            <a:r>
              <a:rPr b="0" i="1" lang="en-US" sz="1800" u="none" cap="none" strike="noStrike">
                <a:solidFill>
                  <a:srgbClr val="3F3F3F"/>
                </a:solidFill>
                <a:latin typeface="Trebuchet MS"/>
                <a:ea typeface="Trebuchet MS"/>
                <a:cs typeface="Trebuchet MS"/>
                <a:sym typeface="Trebuchet MS"/>
              </a:rPr>
              <a:t>left</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right</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center</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justify</a:t>
            </a:r>
            <a:r>
              <a:rPr b="0" i="0" lang="en-US" sz="1800" u="none" cap="none" strike="noStrike">
                <a:solidFill>
                  <a:srgbClr val="3F3F3F"/>
                </a:solidFill>
                <a:latin typeface="Trebuchet MS"/>
                <a:ea typeface="Trebuchet MS"/>
                <a:cs typeface="Trebuchet MS"/>
                <a:sym typeface="Trebuchet MS"/>
              </a:rPr>
              <a:t>.</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When text-align is set to </a:t>
            </a:r>
            <a:r>
              <a:rPr b="0" i="1" lang="en-US" sz="1800" u="none" cap="none" strike="noStrike">
                <a:solidFill>
                  <a:srgbClr val="3F3F3F"/>
                </a:solidFill>
                <a:latin typeface="Trebuchet MS"/>
                <a:ea typeface="Trebuchet MS"/>
                <a:cs typeface="Trebuchet MS"/>
                <a:sym typeface="Trebuchet MS"/>
              </a:rPr>
              <a:t>justify</a:t>
            </a:r>
            <a:r>
              <a:rPr b="0" i="0" lang="en-US" sz="1800" u="none" cap="none" strike="noStrike">
                <a:solidFill>
                  <a:srgbClr val="3F3F3F"/>
                </a:solidFill>
                <a:latin typeface="Trebuchet MS"/>
                <a:ea typeface="Trebuchet MS"/>
                <a:cs typeface="Trebuchet MS"/>
                <a:sym typeface="Trebuchet MS"/>
              </a:rPr>
              <a:t>, each line is stretched so that every line has equal width, and the left and right margins are straight (like in magazines and newspapers).</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h1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text-align:</a:t>
            </a:r>
            <a:r>
              <a:rPr b="0" i="0" lang="en-US" sz="1800" u="none" cap="none" strike="noStrike">
                <a:solidFill>
                  <a:srgbClr val="0000CD"/>
                </a:solidFill>
                <a:latin typeface="Consolas"/>
                <a:ea typeface="Consolas"/>
                <a:cs typeface="Consolas"/>
                <a:sym typeface="Consolas"/>
              </a:rPr>
              <a:t> left;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Text decoration</a:t>
            </a:r>
            <a:endParaRPr b="0" i="0" sz="3600" u="none" cap="none" strike="noStrike">
              <a:solidFill>
                <a:schemeClr val="accent1"/>
              </a:solidFill>
              <a:latin typeface="Trebuchet MS"/>
              <a:ea typeface="Trebuchet MS"/>
              <a:cs typeface="Trebuchet MS"/>
              <a:sym typeface="Trebuchet MS"/>
            </a:endParaRPr>
          </a:p>
        </p:txBody>
      </p:sp>
      <p:sp>
        <p:nvSpPr>
          <p:cNvPr id="349" name="Google Shape;349;p5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text-decoration property is used to set or remove decorations from text.</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Values can be: none, underline, overline, line-through etc.</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text-decoration property is mostly used to remove underlines from links for design purposes.</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a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text-decoration:</a:t>
            </a:r>
            <a:r>
              <a:rPr b="0" i="0" lang="en-US" sz="1800" u="none" cap="none" strike="noStrike">
                <a:solidFill>
                  <a:srgbClr val="0000CD"/>
                </a:solidFill>
                <a:latin typeface="Consolas"/>
                <a:ea typeface="Consolas"/>
                <a:cs typeface="Consolas"/>
                <a:sym typeface="Consolas"/>
              </a:rPr>
              <a:t> none;</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Text transformation</a:t>
            </a:r>
            <a:endParaRPr b="0" i="0" sz="3600" u="none" cap="none" strike="noStrike">
              <a:solidFill>
                <a:schemeClr val="accent1"/>
              </a:solidFill>
              <a:latin typeface="Trebuchet MS"/>
              <a:ea typeface="Trebuchet MS"/>
              <a:cs typeface="Trebuchet MS"/>
              <a:sym typeface="Trebuchet MS"/>
            </a:endParaRPr>
          </a:p>
        </p:txBody>
      </p:sp>
      <p:sp>
        <p:nvSpPr>
          <p:cNvPr id="355" name="Google Shape;355;p5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text-transform property is used to specify the case of text.</a:t>
            </a:r>
            <a:endParaRPr b="0" i="0" sz="1800" u="none" cap="none" strike="noStrike">
              <a:solidFill>
                <a:srgbClr val="3F3F3F"/>
              </a:solidFill>
              <a:latin typeface="Trebuchet MS"/>
              <a:ea typeface="Trebuchet MS"/>
              <a:cs typeface="Trebuchet MS"/>
              <a:sym typeface="Trebuchet MS"/>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Values can be: </a:t>
            </a:r>
            <a:r>
              <a:rPr b="0" i="1" lang="en-US" sz="1800" u="none" cap="none" strike="noStrike">
                <a:solidFill>
                  <a:srgbClr val="3F3F3F"/>
                </a:solidFill>
                <a:latin typeface="Trebuchet MS"/>
                <a:ea typeface="Trebuchet MS"/>
                <a:cs typeface="Trebuchet MS"/>
                <a:sym typeface="Trebuchet MS"/>
              </a:rPr>
              <a:t>none</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uppercase</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lowercase</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capitalize</a:t>
            </a:r>
            <a:r>
              <a:rPr b="0" i="0" lang="en-US" sz="1800" u="none" cap="none" strike="noStrike">
                <a:solidFill>
                  <a:srgbClr val="3F3F3F"/>
                </a:solidFill>
                <a:latin typeface="Trebuchet MS"/>
                <a:ea typeface="Trebuchet MS"/>
                <a:cs typeface="Trebuchet MS"/>
                <a:sym typeface="Trebuchet MS"/>
              </a:rPr>
              <a:t> etc.</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h1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text-transform:</a:t>
            </a:r>
            <a:r>
              <a:rPr b="0" i="0" lang="en-US" sz="1800" u="none" cap="none" strike="noStrike">
                <a:solidFill>
                  <a:srgbClr val="0000CD"/>
                </a:solidFill>
                <a:latin typeface="Consolas"/>
                <a:ea typeface="Consolas"/>
                <a:cs typeface="Consolas"/>
                <a:sym typeface="Consolas"/>
              </a:rPr>
              <a:t> capitalize;</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Text indentation</a:t>
            </a:r>
            <a:endParaRPr b="0" i="0" sz="3600" u="none" cap="none" strike="noStrike">
              <a:solidFill>
                <a:schemeClr val="accent1"/>
              </a:solidFill>
              <a:latin typeface="Trebuchet MS"/>
              <a:ea typeface="Trebuchet MS"/>
              <a:cs typeface="Trebuchet MS"/>
              <a:sym typeface="Trebuchet MS"/>
            </a:endParaRPr>
          </a:p>
        </p:txBody>
      </p:sp>
      <p:sp>
        <p:nvSpPr>
          <p:cNvPr id="361" name="Google Shape;361;p5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text-indent property is used to specify the indentation of the first line of a text.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p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text-indent:</a:t>
            </a:r>
            <a:r>
              <a:rPr b="0" i="0" lang="en-US" sz="1800" u="none" cap="none" strike="noStrike">
                <a:solidFill>
                  <a:srgbClr val="0000CD"/>
                </a:solidFill>
                <a:latin typeface="Consolas"/>
                <a:ea typeface="Consolas"/>
                <a:cs typeface="Consolas"/>
                <a:sym typeface="Consolas"/>
              </a:rPr>
              <a:t> 30px;</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Text direction</a:t>
            </a:r>
            <a:endParaRPr b="0" i="0" sz="3600" u="none" cap="none" strike="noStrike">
              <a:solidFill>
                <a:schemeClr val="accent1"/>
              </a:solidFill>
              <a:latin typeface="Trebuchet MS"/>
              <a:ea typeface="Trebuchet MS"/>
              <a:cs typeface="Trebuchet MS"/>
              <a:sym typeface="Trebuchet MS"/>
            </a:endParaRPr>
          </a:p>
        </p:txBody>
      </p:sp>
      <p:sp>
        <p:nvSpPr>
          <p:cNvPr id="367" name="Google Shape;367;p5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direction property specifies the text direction/writing direction.</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Values can be: </a:t>
            </a:r>
            <a:r>
              <a:rPr b="0" i="1" lang="en-US" sz="1800" u="none" cap="none" strike="noStrike">
                <a:solidFill>
                  <a:srgbClr val="3F3F3F"/>
                </a:solidFill>
                <a:latin typeface="Trebuchet MS"/>
                <a:ea typeface="Trebuchet MS"/>
                <a:cs typeface="Trebuchet MS"/>
                <a:sym typeface="Trebuchet MS"/>
              </a:rPr>
              <a:t>ltr</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rtl</a:t>
            </a:r>
            <a:r>
              <a:rPr b="0" i="0" lang="en-US" sz="1800" u="none" cap="none" strike="noStrike">
                <a:solidFill>
                  <a:srgbClr val="3F3F3F"/>
                </a:solidFill>
                <a:latin typeface="Trebuchet MS"/>
                <a:ea typeface="Trebuchet MS"/>
                <a:cs typeface="Trebuchet MS"/>
                <a:sym typeface="Trebuchet MS"/>
              </a:rPr>
              <a:t> etc.</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body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direction:</a:t>
            </a:r>
            <a:r>
              <a:rPr b="0" i="0" lang="en-US" sz="1800" u="none" cap="none" strike="noStrike">
                <a:solidFill>
                  <a:srgbClr val="0000CD"/>
                </a:solidFill>
                <a:latin typeface="Consolas"/>
                <a:ea typeface="Consolas"/>
                <a:cs typeface="Consolas"/>
                <a:sym typeface="Consolas"/>
              </a:rPr>
              <a:t> rtl;</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line-height</a:t>
            </a:r>
            <a:endParaRPr b="0" i="0" sz="3600" u="none" cap="none" strike="noStrike">
              <a:solidFill>
                <a:schemeClr val="accent1"/>
              </a:solidFill>
              <a:latin typeface="Trebuchet MS"/>
              <a:ea typeface="Trebuchet MS"/>
              <a:cs typeface="Trebuchet MS"/>
              <a:sym typeface="Trebuchet MS"/>
            </a:endParaRPr>
          </a:p>
        </p:txBody>
      </p:sp>
      <p:sp>
        <p:nvSpPr>
          <p:cNvPr id="373" name="Google Shape;373;p5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line-height property specifies the line height.</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Values can be: </a:t>
            </a:r>
            <a:r>
              <a:rPr b="0" i="1" lang="en-US" sz="1800" u="none" cap="none" strike="noStrike">
                <a:solidFill>
                  <a:srgbClr val="3F3F3F"/>
                </a:solidFill>
                <a:latin typeface="Trebuchet MS"/>
                <a:ea typeface="Trebuchet MS"/>
                <a:cs typeface="Trebuchet MS"/>
                <a:sym typeface="Trebuchet MS"/>
              </a:rPr>
              <a:t>normal</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a number (will be multiplied by the current font size)</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a pixel value (e.g. 22px)</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 (percentage of the current font size)</a:t>
            </a:r>
            <a:r>
              <a:rPr b="0" i="0" lang="en-US" sz="1800" u="none" cap="none" strike="noStrike">
                <a:solidFill>
                  <a:srgbClr val="3F3F3F"/>
                </a:solidFill>
                <a:latin typeface="Trebuchet MS"/>
                <a:ea typeface="Trebuchet MS"/>
                <a:cs typeface="Trebuchet MS"/>
                <a:sym typeface="Trebuchet MS"/>
              </a:rPr>
              <a:t> etc.</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p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line-height:</a:t>
            </a:r>
            <a:r>
              <a:rPr b="0" i="0" lang="en-US" sz="1800" u="none" cap="none" strike="noStrike">
                <a:solidFill>
                  <a:srgbClr val="0000CD"/>
                </a:solidFill>
                <a:latin typeface="Consolas"/>
                <a:ea typeface="Consolas"/>
                <a:cs typeface="Consolas"/>
                <a:sym typeface="Consolas"/>
              </a:rPr>
              <a:t> 25px;</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Selectors</a:t>
            </a:r>
            <a:endParaRPr b="0" i="0" sz="3600" u="none" cap="none" strike="noStrike">
              <a:solidFill>
                <a:schemeClr val="accent1"/>
              </a:solidFill>
              <a:latin typeface="Trebuchet MS"/>
              <a:ea typeface="Trebuchet MS"/>
              <a:cs typeface="Trebuchet MS"/>
              <a:sym typeface="Trebuchet MS"/>
            </a:endParaRPr>
          </a:p>
        </p:txBody>
      </p:sp>
      <p:sp>
        <p:nvSpPr>
          <p:cNvPr id="163" name="Google Shape;163;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CSS selectors allow you to select and manipulate HTML elements.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Selectors are used to find (or select) HTML elements based on their id, class, type, attribute etc.</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letter-spacing</a:t>
            </a:r>
            <a:endParaRPr b="0" i="0" sz="3600" u="none" cap="none" strike="noStrike">
              <a:solidFill>
                <a:schemeClr val="accent1"/>
              </a:solidFill>
              <a:latin typeface="Trebuchet MS"/>
              <a:ea typeface="Trebuchet MS"/>
              <a:cs typeface="Trebuchet MS"/>
              <a:sym typeface="Trebuchet MS"/>
            </a:endParaRPr>
          </a:p>
        </p:txBody>
      </p:sp>
      <p:sp>
        <p:nvSpPr>
          <p:cNvPr id="379" name="Google Shape;379;p5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letter-spacing property increases or decreases the space between characters in a text.</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Values can be: </a:t>
            </a:r>
            <a:r>
              <a:rPr b="0" i="1" lang="en-US" sz="1800" u="none" cap="none" strike="noStrike">
                <a:solidFill>
                  <a:srgbClr val="3F3F3F"/>
                </a:solidFill>
                <a:latin typeface="Trebuchet MS"/>
                <a:ea typeface="Trebuchet MS"/>
                <a:cs typeface="Trebuchet MS"/>
                <a:sym typeface="Trebuchet MS"/>
              </a:rPr>
              <a:t>normal</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a pixel value (e.g. 1px or -1px)</a:t>
            </a:r>
            <a:r>
              <a:rPr b="0" i="0" lang="en-US" sz="1800" u="none" cap="none" strike="noStrike">
                <a:solidFill>
                  <a:srgbClr val="3F3F3F"/>
                </a:solidFill>
                <a:latin typeface="Trebuchet MS"/>
                <a:ea typeface="Trebuchet MS"/>
                <a:cs typeface="Trebuchet MS"/>
                <a:sym typeface="Trebuchet MS"/>
              </a:rPr>
              <a:t> etc.</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h1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letter-spacing:</a:t>
            </a:r>
            <a:r>
              <a:rPr b="0" i="0" lang="en-US" sz="1800" u="none" cap="none" strike="noStrike">
                <a:solidFill>
                  <a:srgbClr val="0000CD"/>
                </a:solidFill>
                <a:latin typeface="Consolas"/>
                <a:ea typeface="Consolas"/>
                <a:cs typeface="Consolas"/>
                <a:sym typeface="Consolas"/>
              </a:rPr>
              <a:t> 1px;</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8"/>
          <p:cNvSpPr txBox="1"/>
          <p:nvPr>
            <p:ph type="title"/>
          </p:nvPr>
        </p:nvSpPr>
        <p:spPr>
          <a:xfrm>
            <a:off x="1549226" y="1991075"/>
            <a:ext cx="7695300" cy="13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How about a</a:t>
            </a:r>
            <a:r>
              <a:rPr lang="en-US"/>
              <a:t> break...!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Font family</a:t>
            </a:r>
            <a:endParaRPr b="0" i="0" sz="3600" u="none" cap="none" strike="noStrike">
              <a:solidFill>
                <a:schemeClr val="accent1"/>
              </a:solidFill>
              <a:latin typeface="Trebuchet MS"/>
              <a:ea typeface="Trebuchet MS"/>
              <a:cs typeface="Trebuchet MS"/>
              <a:sym typeface="Trebuchet MS"/>
            </a:endParaRPr>
          </a:p>
        </p:txBody>
      </p:sp>
      <p:sp>
        <p:nvSpPr>
          <p:cNvPr id="390" name="Google Shape;390;p5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40000"/>
              </a:lnSpc>
              <a:spcBef>
                <a:spcPts val="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font family of a text is set with the font-family property.</a:t>
            </a:r>
            <a:endParaRPr/>
          </a:p>
          <a:p>
            <a:pPr indent="-342900" lvl="0" marL="342900" marR="0" rtl="0" algn="l">
              <a:lnSpc>
                <a:spcPct val="14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font-family property should hold several font names as a "fallback" system. If the browser does not support the first font, it tries the next font.</a:t>
            </a:r>
            <a:endParaRPr/>
          </a:p>
          <a:p>
            <a:pPr indent="-342900" lvl="0" marL="342900" marR="0" rtl="0" algn="l">
              <a:lnSpc>
                <a:spcPct val="14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Start with the font you want, and end with a generic family, to let the browser pick a similar font in the generic family, if no other fonts are available.</a:t>
            </a:r>
            <a:endParaRPr/>
          </a:p>
          <a:p>
            <a:pPr indent="-342900" lvl="0" marL="342900" marR="0" rtl="0" algn="l">
              <a:lnSpc>
                <a:spcPct val="14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If the name of a font family is more than one word, it must be in quotation marks, like: "Times New Roman".</a:t>
            </a:r>
            <a:endParaRPr/>
          </a:p>
          <a:p>
            <a:pPr indent="0" lvl="0" marL="0" marR="0" rtl="0" algn="l">
              <a:lnSpc>
                <a:spcPct val="14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p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font-family:</a:t>
            </a:r>
            <a:r>
              <a:rPr b="0" i="0" lang="en-US" sz="1530" u="none" cap="none" strike="noStrike">
                <a:solidFill>
                  <a:srgbClr val="0000CD"/>
                </a:solidFill>
                <a:latin typeface="Consolas"/>
                <a:ea typeface="Consolas"/>
                <a:cs typeface="Consolas"/>
                <a:sym typeface="Consolas"/>
              </a:rPr>
              <a:t> "Times New Roman", Times, serif;</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Font style</a:t>
            </a:r>
            <a:endParaRPr b="0" i="0" sz="3600" u="none" cap="none" strike="noStrike">
              <a:solidFill>
                <a:schemeClr val="accent1"/>
              </a:solidFill>
              <a:latin typeface="Trebuchet MS"/>
              <a:ea typeface="Trebuchet MS"/>
              <a:cs typeface="Trebuchet MS"/>
              <a:sym typeface="Trebuchet MS"/>
            </a:endParaRPr>
          </a:p>
        </p:txBody>
      </p:sp>
      <p:sp>
        <p:nvSpPr>
          <p:cNvPr id="396" name="Google Shape;396;p6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Mostly used to specify italic text.</a:t>
            </a:r>
            <a:endParaRPr b="0" i="0" sz="1800" u="none" cap="none" strike="noStrike">
              <a:solidFill>
                <a:srgbClr val="3F3F3F"/>
              </a:solidFill>
              <a:latin typeface="Trebuchet MS"/>
              <a:ea typeface="Trebuchet MS"/>
              <a:cs typeface="Trebuchet MS"/>
              <a:sym typeface="Trebuchet MS"/>
            </a:endParaRPr>
          </a:p>
          <a:p>
            <a:pPr indent="0" lvl="0" marL="0" marR="0" rtl="0" algn="l">
              <a:lnSpc>
                <a:spcPct val="150000"/>
              </a:lnSpc>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p.italic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font-style:</a:t>
            </a:r>
            <a:r>
              <a:rPr b="0" i="0" lang="en-US" sz="1800" u="none" cap="none" strike="noStrike">
                <a:solidFill>
                  <a:srgbClr val="0000CD"/>
                </a:solidFill>
                <a:latin typeface="Consolas"/>
                <a:ea typeface="Consolas"/>
                <a:cs typeface="Consolas"/>
                <a:sym typeface="Consolas"/>
              </a:rPr>
              <a:t> italic;</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Font size</a:t>
            </a:r>
            <a:endParaRPr b="0" i="0" sz="3600" u="none" cap="none" strike="noStrike">
              <a:solidFill>
                <a:schemeClr val="accent1"/>
              </a:solidFill>
              <a:latin typeface="Trebuchet MS"/>
              <a:ea typeface="Trebuchet MS"/>
              <a:cs typeface="Trebuchet MS"/>
              <a:sym typeface="Trebuchet MS"/>
            </a:endParaRPr>
          </a:p>
        </p:txBody>
      </p:sp>
      <p:sp>
        <p:nvSpPr>
          <p:cNvPr id="402" name="Google Shape;402;p6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332"/>
              <a:buFont typeface="Noto Sans Symbols"/>
              <a:buChar char="▶"/>
            </a:pPr>
            <a:r>
              <a:rPr b="0" i="0" lang="en-US" sz="1665" u="none" cap="none" strike="noStrike">
                <a:solidFill>
                  <a:srgbClr val="3F3F3F"/>
                </a:solidFill>
                <a:latin typeface="Trebuchet MS"/>
                <a:ea typeface="Trebuchet MS"/>
                <a:cs typeface="Trebuchet MS"/>
                <a:sym typeface="Trebuchet MS"/>
              </a:rPr>
              <a:t>Sets the size of the text.</a:t>
            </a:r>
            <a:endParaRPr/>
          </a:p>
          <a:p>
            <a:pPr indent="-342900" lvl="0" marL="342900" marR="0" rtl="0" algn="l">
              <a:lnSpc>
                <a:spcPct val="150000"/>
              </a:lnSpc>
              <a:spcBef>
                <a:spcPts val="1000"/>
              </a:spcBef>
              <a:spcAft>
                <a:spcPts val="0"/>
              </a:spcAft>
              <a:buClr>
                <a:schemeClr val="accent1"/>
              </a:buClr>
              <a:buSzPts val="1332"/>
              <a:buFont typeface="Noto Sans Symbols"/>
              <a:buChar char="▶"/>
            </a:pPr>
            <a:r>
              <a:rPr b="0" i="0" lang="en-US" sz="1665" u="none" cap="none" strike="noStrike">
                <a:solidFill>
                  <a:srgbClr val="3F3F3F"/>
                </a:solidFill>
                <a:latin typeface="Trebuchet MS"/>
                <a:ea typeface="Trebuchet MS"/>
                <a:cs typeface="Trebuchet MS"/>
                <a:sym typeface="Trebuchet MS"/>
              </a:rPr>
              <a:t>Values can be: </a:t>
            </a:r>
            <a:r>
              <a:rPr b="0" i="1" lang="en-US" sz="1665" u="none" cap="none" strike="noStrike">
                <a:solidFill>
                  <a:srgbClr val="3F3F3F"/>
                </a:solidFill>
                <a:latin typeface="Trebuchet MS"/>
                <a:ea typeface="Trebuchet MS"/>
                <a:cs typeface="Trebuchet MS"/>
                <a:sym typeface="Trebuchet MS"/>
              </a:rPr>
              <a:t>a pixel value</a:t>
            </a:r>
            <a:r>
              <a:rPr b="0" i="0" lang="en-US" sz="1665" u="none" cap="none" strike="noStrike">
                <a:solidFill>
                  <a:srgbClr val="3F3F3F"/>
                </a:solidFill>
                <a:latin typeface="Trebuchet MS"/>
                <a:ea typeface="Trebuchet MS"/>
                <a:cs typeface="Trebuchet MS"/>
                <a:sym typeface="Trebuchet MS"/>
              </a:rPr>
              <a:t>, </a:t>
            </a:r>
            <a:r>
              <a:rPr b="0" i="1" lang="en-US" sz="1665" u="none" cap="none" strike="noStrike">
                <a:solidFill>
                  <a:srgbClr val="3F3F3F"/>
                </a:solidFill>
                <a:latin typeface="Trebuchet MS"/>
                <a:ea typeface="Trebuchet MS"/>
                <a:cs typeface="Trebuchet MS"/>
                <a:sym typeface="Trebuchet MS"/>
              </a:rPr>
              <a:t>an em value</a:t>
            </a:r>
            <a:r>
              <a:rPr b="0" i="0" lang="en-US" sz="1665" u="none" cap="none" strike="noStrike">
                <a:solidFill>
                  <a:srgbClr val="3F3F3F"/>
                </a:solidFill>
                <a:latin typeface="Trebuchet MS"/>
                <a:ea typeface="Trebuchet MS"/>
                <a:cs typeface="Trebuchet MS"/>
                <a:sym typeface="Trebuchet MS"/>
              </a:rPr>
              <a:t>, </a:t>
            </a:r>
            <a:r>
              <a:rPr b="0" i="1" lang="en-US" sz="1665" u="none" cap="none" strike="noStrike">
                <a:solidFill>
                  <a:srgbClr val="3F3F3F"/>
                </a:solidFill>
                <a:latin typeface="Trebuchet MS"/>
                <a:ea typeface="Trebuchet MS"/>
                <a:cs typeface="Trebuchet MS"/>
                <a:sym typeface="Trebuchet MS"/>
              </a:rPr>
              <a:t>% (percentage of the default font size)</a:t>
            </a:r>
            <a:r>
              <a:rPr b="0" i="0" lang="en-US" sz="1665" u="none" cap="none" strike="noStrike">
                <a:solidFill>
                  <a:srgbClr val="3F3F3F"/>
                </a:solidFill>
                <a:latin typeface="Trebuchet MS"/>
                <a:ea typeface="Trebuchet MS"/>
                <a:cs typeface="Trebuchet MS"/>
                <a:sym typeface="Trebuchet MS"/>
              </a:rPr>
              <a:t>.</a:t>
            </a:r>
            <a:endParaRPr b="0" i="0" sz="1665" u="none" cap="none" strike="noStrike">
              <a:solidFill>
                <a:srgbClr val="3F3F3F"/>
              </a:solidFill>
              <a:latin typeface="Trebuchet MS"/>
              <a:ea typeface="Trebuchet MS"/>
              <a:cs typeface="Trebuchet MS"/>
              <a:sym typeface="Trebuchet MS"/>
            </a:endParaRPr>
          </a:p>
          <a:p>
            <a:pPr indent="0" lvl="0" marL="0" marR="0" rtl="0" algn="l">
              <a:lnSpc>
                <a:spcPct val="15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body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font-size:</a:t>
            </a:r>
            <a:r>
              <a:rPr b="0" i="0" lang="en-US" sz="1665" u="none" cap="none" strike="noStrike">
                <a:solidFill>
                  <a:srgbClr val="0000CD"/>
                </a:solidFill>
                <a:latin typeface="Consolas"/>
                <a:ea typeface="Consolas"/>
                <a:cs typeface="Consolas"/>
                <a:sym typeface="Consolas"/>
              </a:rPr>
              <a:t> 14px;</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a:p>
          <a:p>
            <a:pPr indent="0" lvl="0" marL="0" marR="0" rtl="0" algn="l">
              <a:lnSpc>
                <a:spcPct val="15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h1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font-size:</a:t>
            </a:r>
            <a:r>
              <a:rPr b="0" i="0" lang="en-US" sz="1665" u="none" cap="none" strike="noStrike">
                <a:solidFill>
                  <a:srgbClr val="0000CD"/>
                </a:solidFill>
                <a:latin typeface="Consolas"/>
                <a:ea typeface="Consolas"/>
                <a:cs typeface="Consolas"/>
                <a:sym typeface="Consolas"/>
              </a:rPr>
              <a:t> 2.5em;</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Font weight</a:t>
            </a:r>
            <a:endParaRPr b="0" i="0" sz="3600" u="none" cap="none" strike="noStrike">
              <a:solidFill>
                <a:schemeClr val="accent1"/>
              </a:solidFill>
              <a:latin typeface="Trebuchet MS"/>
              <a:ea typeface="Trebuchet MS"/>
              <a:cs typeface="Trebuchet MS"/>
              <a:sym typeface="Trebuchet MS"/>
            </a:endParaRPr>
          </a:p>
        </p:txBody>
      </p:sp>
      <p:sp>
        <p:nvSpPr>
          <p:cNvPr id="408" name="Google Shape;408;p6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font-weight property sets how thick or thin characters in text should be displayed.</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Values can be: </a:t>
            </a:r>
            <a:r>
              <a:rPr b="0" i="1" lang="en-US" sz="1800" u="none" cap="none" strike="noStrike">
                <a:solidFill>
                  <a:srgbClr val="3F3F3F"/>
                </a:solidFill>
                <a:latin typeface="Trebuchet MS"/>
                <a:ea typeface="Trebuchet MS"/>
                <a:cs typeface="Trebuchet MS"/>
                <a:sym typeface="Trebuchet MS"/>
              </a:rPr>
              <a:t>normal</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bold</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bolder</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lighter</a:t>
            </a:r>
            <a:r>
              <a:rPr b="0" i="0" lang="en-US" sz="1800" u="none" cap="none" strike="noStrike">
                <a:solidFill>
                  <a:srgbClr val="3F3F3F"/>
                </a:solidFill>
                <a:latin typeface="Trebuchet MS"/>
                <a:ea typeface="Trebuchet MS"/>
                <a:cs typeface="Trebuchet MS"/>
                <a:sym typeface="Trebuchet MS"/>
              </a:rPr>
              <a:t> or </a:t>
            </a:r>
            <a:r>
              <a:rPr b="0" i="1" lang="en-US" sz="1800" u="none" cap="none" strike="noStrike">
                <a:solidFill>
                  <a:srgbClr val="3F3F3F"/>
                </a:solidFill>
                <a:latin typeface="Trebuchet MS"/>
                <a:ea typeface="Trebuchet MS"/>
                <a:cs typeface="Trebuchet MS"/>
                <a:sym typeface="Trebuchet MS"/>
              </a:rPr>
              <a:t>a numeric value (100, 200, …, 900, where 900 is the thickest)</a:t>
            </a:r>
            <a:r>
              <a:rPr b="0" i="0" lang="en-US" sz="1800" u="none" cap="none" strike="noStrike">
                <a:solidFill>
                  <a:srgbClr val="3F3F3F"/>
                </a:solidFill>
                <a:latin typeface="Trebuchet MS"/>
                <a:ea typeface="Trebuchet MS"/>
                <a:cs typeface="Trebuchet MS"/>
                <a:sym typeface="Trebuchet MS"/>
              </a:rPr>
              <a: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h1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font-weight:</a:t>
            </a:r>
            <a:r>
              <a:rPr b="0" i="0" lang="en-US" sz="1800" u="none" cap="none" strike="noStrike">
                <a:solidFill>
                  <a:srgbClr val="0000CD"/>
                </a:solidFill>
                <a:latin typeface="Consolas"/>
                <a:ea typeface="Consolas"/>
                <a:cs typeface="Consolas"/>
                <a:sym typeface="Consolas"/>
              </a:rPr>
              <a:t> 600;</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a:p>
            <a:pPr indent="-251459" lvl="0" marL="342900" marR="0" rtl="0" algn="l">
              <a:spcBef>
                <a:spcPts val="1000"/>
              </a:spcBef>
              <a:spcAft>
                <a:spcPts val="0"/>
              </a:spcAft>
              <a:buClr>
                <a:schemeClr val="accent1"/>
              </a:buClr>
              <a:buSzPts val="1440"/>
              <a:buFont typeface="Noto Sans Symbols"/>
              <a:buNone/>
            </a:pPr>
            <a:r>
              <a:t/>
            </a:r>
            <a:endParaRPr b="0" i="1"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Lists</a:t>
            </a:r>
            <a:endParaRPr b="0" i="0" sz="3600" u="none" cap="none" strike="noStrike">
              <a:solidFill>
                <a:schemeClr val="accent1"/>
              </a:solidFill>
              <a:latin typeface="Trebuchet MS"/>
              <a:ea typeface="Trebuchet MS"/>
              <a:cs typeface="Trebuchet MS"/>
              <a:sym typeface="Trebuchet MS"/>
            </a:endParaRPr>
          </a:p>
        </p:txBody>
      </p:sp>
      <p:sp>
        <p:nvSpPr>
          <p:cNvPr id="414" name="Google Shape;414;p6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List styles allows to set different list item markers for ordered/unordered lists.</a:t>
            </a:r>
            <a:endParaRPr/>
          </a:p>
          <a:p>
            <a:pPr indent="0" lvl="0" marL="0" marR="0" rtl="0" algn="l">
              <a:lnSpc>
                <a:spcPct val="90000"/>
              </a:lnSpc>
              <a:spcBef>
                <a:spcPts val="1000"/>
              </a:spcBef>
              <a:spcAft>
                <a:spcPts val="0"/>
              </a:spcAft>
              <a:buClr>
                <a:schemeClr val="accent1"/>
              </a:buClr>
              <a:buFont typeface="Noto Sans Symbols"/>
              <a:buNone/>
            </a:pPr>
            <a:r>
              <a:t/>
            </a:r>
            <a:endParaRPr b="0" i="0" sz="1800" u="none" cap="none" strike="noStrike">
              <a:solidFill>
                <a:srgbClr val="A52A2A"/>
              </a:solidFill>
              <a:latin typeface="Consolas"/>
              <a:ea typeface="Consolas"/>
              <a:cs typeface="Consolas"/>
              <a:sym typeface="Consolas"/>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ul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3F3F3F"/>
                </a:solidFill>
                <a:latin typeface="Trebuchet MS"/>
                <a:ea typeface="Trebuchet MS"/>
                <a:cs typeface="Trebuchet MS"/>
                <a:sym typeface="Trebuchet MS"/>
              </a:rPr>
              <a:t>	</a:t>
            </a:r>
            <a:r>
              <a:rPr b="0" i="0" lang="en-US" sz="1800" u="none" cap="none" strike="noStrike">
                <a:solidFill>
                  <a:srgbClr val="DC143C"/>
                </a:solidFill>
                <a:latin typeface="Consolas"/>
                <a:ea typeface="Consolas"/>
                <a:cs typeface="Consolas"/>
                <a:sym typeface="Consolas"/>
              </a:rPr>
              <a:t>list-style-type:</a:t>
            </a:r>
            <a:r>
              <a:rPr b="0" i="0" lang="en-US" sz="1800" u="none" cap="none" strike="noStrike">
                <a:solidFill>
                  <a:srgbClr val="0000CD"/>
                </a:solidFill>
                <a:latin typeface="Consolas"/>
                <a:ea typeface="Consolas"/>
                <a:cs typeface="Consolas"/>
                <a:sym typeface="Consolas"/>
              </a:rPr>
              <a:t> circle;</a:t>
            </a:r>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DC143C"/>
                </a:solidFill>
                <a:latin typeface="Consolas"/>
                <a:ea typeface="Consolas"/>
                <a:cs typeface="Consolas"/>
                <a:sym typeface="Consolas"/>
              </a:rPr>
              <a:t>	list-style-position:</a:t>
            </a:r>
            <a:r>
              <a:rPr b="0" i="0" lang="en-US" sz="1800" u="none" cap="none" strike="noStrike">
                <a:solidFill>
                  <a:srgbClr val="0000CD"/>
                </a:solidFill>
                <a:latin typeface="Consolas"/>
                <a:ea typeface="Consolas"/>
                <a:cs typeface="Consolas"/>
                <a:sym typeface="Consolas"/>
              </a:rPr>
              <a:t> outside;</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OR</a:t>
            </a:r>
            <a:endParaRPr/>
          </a:p>
          <a:p>
            <a:pPr indent="0" lvl="0" marL="0" marR="0" rtl="0" algn="l">
              <a:lnSpc>
                <a:spcPct val="90000"/>
              </a:lnSpc>
              <a:spcBef>
                <a:spcPts val="1000"/>
              </a:spcBef>
              <a:spcAft>
                <a:spcPts val="0"/>
              </a:spcAft>
              <a:buClr>
                <a:schemeClr val="accent1"/>
              </a:buClr>
              <a:buFont typeface="Noto Sans Symbols"/>
              <a:buNone/>
            </a:pP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A52A2A"/>
                </a:solidFill>
                <a:latin typeface="Consolas"/>
                <a:ea typeface="Consolas"/>
                <a:cs typeface="Consolas"/>
                <a:sym typeface="Consolas"/>
              </a:rPr>
              <a:t>ul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3F3F3F"/>
                </a:solidFill>
                <a:latin typeface="Trebuchet MS"/>
                <a:ea typeface="Trebuchet MS"/>
                <a:cs typeface="Trebuchet MS"/>
                <a:sym typeface="Trebuchet MS"/>
              </a:rPr>
              <a:t>	</a:t>
            </a:r>
            <a:r>
              <a:rPr b="0" i="0" lang="en-US" sz="1800" u="none" cap="none" strike="noStrike">
                <a:solidFill>
                  <a:srgbClr val="DC143C"/>
                </a:solidFill>
                <a:latin typeface="Consolas"/>
                <a:ea typeface="Consolas"/>
                <a:cs typeface="Consolas"/>
                <a:sym typeface="Consolas"/>
              </a:rPr>
              <a:t>list-style:</a:t>
            </a:r>
            <a:r>
              <a:rPr b="0" i="0" lang="en-US" sz="1800" u="none" cap="none" strike="noStrike">
                <a:solidFill>
                  <a:srgbClr val="0000CD"/>
                </a:solidFill>
                <a:latin typeface="Consolas"/>
                <a:ea typeface="Consolas"/>
                <a:cs typeface="Consolas"/>
                <a:sym typeface="Consolas"/>
              </a:rPr>
              <a:t> square outside;</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Box model</a:t>
            </a:r>
            <a:endParaRPr b="0" i="0" sz="3600" u="none" cap="none" strike="noStrike">
              <a:solidFill>
                <a:schemeClr val="accent1"/>
              </a:solidFill>
              <a:latin typeface="Trebuchet MS"/>
              <a:ea typeface="Trebuchet MS"/>
              <a:cs typeface="Trebuchet MS"/>
              <a:sym typeface="Trebuchet MS"/>
            </a:endParaRPr>
          </a:p>
        </p:txBody>
      </p:sp>
      <p:sp>
        <p:nvSpPr>
          <p:cNvPr id="420" name="Google Shape;420;p6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All HTML elements can be considered as boxes.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CSS box model is essentially a box that wraps around HTML elements, and it consists of: margins, borders, padding, and the actual content.</a:t>
            </a:r>
            <a:endParaRPr/>
          </a:p>
        </p:txBody>
      </p:sp>
      <p:pic>
        <p:nvPicPr>
          <p:cNvPr descr="CSS box-model" id="421" name="Google Shape;421;p64"/>
          <p:cNvPicPr preferRelativeResize="0"/>
          <p:nvPr/>
        </p:nvPicPr>
        <p:blipFill rotWithShape="1">
          <a:blip r:embed="rId3">
            <a:alphaModFix/>
          </a:blip>
          <a:srcRect b="0" l="0" r="0" t="0"/>
          <a:stretch/>
        </p:blipFill>
        <p:spPr>
          <a:xfrm>
            <a:off x="2759495" y="3504873"/>
            <a:ext cx="4024238" cy="216978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Box model</a:t>
            </a:r>
            <a:endParaRPr b="0" i="0" sz="3600" u="none" cap="none" strike="noStrike">
              <a:solidFill>
                <a:schemeClr val="accent1"/>
              </a:solidFill>
              <a:latin typeface="Trebuchet MS"/>
              <a:ea typeface="Trebuchet MS"/>
              <a:cs typeface="Trebuchet MS"/>
              <a:sym typeface="Trebuchet MS"/>
            </a:endParaRPr>
          </a:p>
        </p:txBody>
      </p:sp>
      <p:sp>
        <p:nvSpPr>
          <p:cNvPr id="427" name="Google Shape;427;p6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Content</a:t>
            </a:r>
            <a:r>
              <a:rPr b="0" i="0" lang="en-US" sz="1800" u="none" cap="none" strike="noStrike">
                <a:solidFill>
                  <a:srgbClr val="3F3F3F"/>
                </a:solidFill>
                <a:latin typeface="Trebuchet MS"/>
                <a:ea typeface="Trebuchet MS"/>
                <a:cs typeface="Trebuchet MS"/>
                <a:sym typeface="Trebuchet MS"/>
              </a:rPr>
              <a:t> - The content of the box, where text and images appear.</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Padding</a:t>
            </a:r>
            <a:r>
              <a:rPr b="0" i="0" lang="en-US" sz="1800" u="none" cap="none" strike="noStrike">
                <a:solidFill>
                  <a:srgbClr val="3F3F3F"/>
                </a:solidFill>
                <a:latin typeface="Trebuchet MS"/>
                <a:ea typeface="Trebuchet MS"/>
                <a:cs typeface="Trebuchet MS"/>
                <a:sym typeface="Trebuchet MS"/>
              </a:rPr>
              <a:t> - Clears an area around the content. The padding is transparent.</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Border</a:t>
            </a:r>
            <a:r>
              <a:rPr b="0" i="0" lang="en-US" sz="1800" u="none" cap="none" strike="noStrike">
                <a:solidFill>
                  <a:srgbClr val="3F3F3F"/>
                </a:solidFill>
                <a:latin typeface="Trebuchet MS"/>
                <a:ea typeface="Trebuchet MS"/>
                <a:cs typeface="Trebuchet MS"/>
                <a:sym typeface="Trebuchet MS"/>
              </a:rPr>
              <a:t> - A border that goes around the padding and content.</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Margin</a:t>
            </a:r>
            <a:r>
              <a:rPr b="0" i="0" lang="en-US" sz="1800" u="none" cap="none" strike="noStrike">
                <a:solidFill>
                  <a:srgbClr val="3F3F3F"/>
                </a:solidFill>
                <a:latin typeface="Trebuchet MS"/>
                <a:ea typeface="Trebuchet MS"/>
                <a:cs typeface="Trebuchet MS"/>
                <a:sym typeface="Trebuchet MS"/>
              </a:rPr>
              <a:t> - Clears an area outside the border. The margin is transparent.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Padding</a:t>
            </a:r>
            <a:endParaRPr b="0" i="0" sz="3600" u="none" cap="none" strike="noStrike">
              <a:solidFill>
                <a:schemeClr val="accent1"/>
              </a:solidFill>
              <a:latin typeface="Trebuchet MS"/>
              <a:ea typeface="Trebuchet MS"/>
              <a:cs typeface="Trebuchet MS"/>
              <a:sym typeface="Trebuchet MS"/>
            </a:endParaRPr>
          </a:p>
        </p:txBody>
      </p:sp>
      <p:sp>
        <p:nvSpPr>
          <p:cNvPr id="433" name="Google Shape;433;p6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padding clears an area around the content (inside the border) of an element. The padding is affected by the background color of the element.</a:t>
            </a:r>
            <a:endParaRPr/>
          </a:p>
          <a:p>
            <a:pPr indent="-342900" lvl="0" marL="342900" marR="0" rtl="0" algn="l">
              <a:lnSpc>
                <a:spcPct val="9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top, right, bottom, and left padding can be changed independently using separate properties. A shorthand padding property can also be used, to change all paddings at once.</a:t>
            </a:r>
            <a:endParaRPr/>
          </a:p>
          <a:p>
            <a:pPr indent="0" lvl="0" marL="0" marR="0" rtl="0" algn="l">
              <a:lnSpc>
                <a:spcPct val="90000"/>
              </a:lnSpc>
              <a:spcBef>
                <a:spcPts val="1000"/>
              </a:spcBef>
              <a:spcAft>
                <a:spcPts val="0"/>
              </a:spcAft>
              <a:buClr>
                <a:schemeClr val="accent1"/>
              </a:buClr>
              <a:buFont typeface="Noto Sans Symbols"/>
              <a:buNone/>
            </a:pPr>
            <a:r>
              <a:t/>
            </a:r>
            <a:endParaRPr b="0" i="0" sz="1530"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p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padding-top:</a:t>
            </a:r>
            <a:r>
              <a:rPr b="0" i="0" lang="en-US" sz="1530" u="none" cap="none" strike="noStrike">
                <a:solidFill>
                  <a:srgbClr val="0000CD"/>
                </a:solidFill>
                <a:latin typeface="Consolas"/>
                <a:ea typeface="Consolas"/>
                <a:cs typeface="Consolas"/>
                <a:sym typeface="Consolas"/>
              </a:rPr>
              <a:t> 25px;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padding-right:</a:t>
            </a:r>
            <a:r>
              <a:rPr b="0" i="0" lang="en-US" sz="1530" u="none" cap="none" strike="noStrike">
                <a:solidFill>
                  <a:srgbClr val="0000CD"/>
                </a:solidFill>
                <a:latin typeface="Consolas"/>
                <a:ea typeface="Consolas"/>
                <a:cs typeface="Consolas"/>
                <a:sym typeface="Consolas"/>
              </a:rPr>
              <a:t> 50px;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padding-bottom:</a:t>
            </a:r>
            <a:r>
              <a:rPr b="0" i="0" lang="en-US" sz="1530" u="none" cap="none" strike="noStrike">
                <a:solidFill>
                  <a:srgbClr val="0000CD"/>
                </a:solidFill>
                <a:latin typeface="Consolas"/>
                <a:ea typeface="Consolas"/>
                <a:cs typeface="Consolas"/>
                <a:sym typeface="Consolas"/>
              </a:rPr>
              <a:t> 10px;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padding-left:</a:t>
            </a:r>
            <a:r>
              <a:rPr b="0" i="0" lang="en-US" sz="1530" u="none" cap="none" strike="noStrike">
                <a:solidFill>
                  <a:srgbClr val="0000CD"/>
                </a:solidFill>
                <a:latin typeface="Consolas"/>
                <a:ea typeface="Consolas"/>
                <a:cs typeface="Consolas"/>
                <a:sym typeface="Consolas"/>
              </a:rPr>
              <a:t> 60px;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1000"/>
              </a:spcBef>
              <a:spcAft>
                <a:spcPts val="0"/>
              </a:spcAft>
              <a:buClr>
                <a:schemeClr val="accent1"/>
              </a:buClr>
              <a:buFont typeface="Noto Sans Symbols"/>
              <a:buNone/>
            </a:pPr>
            <a:r>
              <a:rPr b="0" i="0" lang="en-US" sz="1530" u="none" cap="none" strike="noStrike">
                <a:solidFill>
                  <a:srgbClr val="000000"/>
                </a:solidFill>
                <a:latin typeface="Consolas"/>
                <a:ea typeface="Consolas"/>
                <a:cs typeface="Consolas"/>
                <a:sym typeface="Consolas"/>
              </a:rPr>
              <a:t>OR</a:t>
            </a:r>
            <a:endParaRPr/>
          </a:p>
          <a:p>
            <a:pPr indent="0" lvl="0" marL="0" marR="0" rtl="0" algn="l">
              <a:lnSpc>
                <a:spcPct val="9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p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padding:</a:t>
            </a:r>
            <a:r>
              <a:rPr b="0" i="0" lang="en-US" sz="1530" u="none" cap="none" strike="noStrike">
                <a:solidFill>
                  <a:srgbClr val="0000CD"/>
                </a:solidFill>
                <a:latin typeface="Consolas"/>
                <a:ea typeface="Consolas"/>
                <a:cs typeface="Consolas"/>
                <a:sym typeface="Consolas"/>
              </a:rPr>
              <a:t> 25px 50px 10px 60px;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Element selector</a:t>
            </a:r>
            <a:endParaRPr b="0" i="0" sz="3600" u="none" cap="none" strike="noStrike">
              <a:solidFill>
                <a:schemeClr val="accent1"/>
              </a:solidFill>
              <a:latin typeface="Trebuchet MS"/>
              <a:ea typeface="Trebuchet MS"/>
              <a:cs typeface="Trebuchet MS"/>
              <a:sym typeface="Trebuchet MS"/>
            </a:endParaRPr>
          </a:p>
        </p:txBody>
      </p:sp>
      <p:sp>
        <p:nvSpPr>
          <p:cNvPr id="169" name="Google Shape;169;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element selector selects elements based on the element name.</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Following style selects all &lt;p&gt; in a page and change the color of the text within it to red.</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p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red;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Border	</a:t>
            </a:r>
            <a:endParaRPr b="0" i="0" sz="3600" u="none" cap="none" strike="noStrike">
              <a:solidFill>
                <a:schemeClr val="accent1"/>
              </a:solidFill>
              <a:latin typeface="Trebuchet MS"/>
              <a:ea typeface="Trebuchet MS"/>
              <a:cs typeface="Trebuchet MS"/>
              <a:sym typeface="Trebuchet MS"/>
            </a:endParaRPr>
          </a:p>
        </p:txBody>
      </p:sp>
      <p:sp>
        <p:nvSpPr>
          <p:cNvPr id="439" name="Google Shape;439;p6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CSS border properties allow you to specify the style, size, and color of an element's border.</a:t>
            </a:r>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border-style</a:t>
            </a:r>
            <a:r>
              <a:rPr b="0" i="0" lang="en-US" sz="1800" u="none" cap="none" strike="noStrike">
                <a:solidFill>
                  <a:srgbClr val="3F3F3F"/>
                </a:solidFill>
                <a:latin typeface="Trebuchet MS"/>
                <a:ea typeface="Trebuchet MS"/>
                <a:cs typeface="Trebuchet MS"/>
                <a:sym typeface="Trebuchet MS"/>
              </a:rPr>
              <a:t>: specifies what kind of border to display.</a:t>
            </a:r>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border-width</a:t>
            </a:r>
            <a:r>
              <a:rPr b="0" i="0" lang="en-US" sz="1800" u="none" cap="none" strike="noStrike">
                <a:solidFill>
                  <a:srgbClr val="3F3F3F"/>
                </a:solidFill>
                <a:latin typeface="Trebuchet MS"/>
                <a:ea typeface="Trebuchet MS"/>
                <a:cs typeface="Trebuchet MS"/>
                <a:sym typeface="Trebuchet MS"/>
              </a:rPr>
              <a:t>: used to set the width of the border.</a:t>
            </a:r>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border-color</a:t>
            </a:r>
            <a:r>
              <a:rPr b="0" i="0" lang="en-US" sz="1800" u="none" cap="none" strike="noStrike">
                <a:solidFill>
                  <a:srgbClr val="3F3F3F"/>
                </a:solidFill>
                <a:latin typeface="Trebuchet MS"/>
                <a:ea typeface="Trebuchet MS"/>
                <a:cs typeface="Trebuchet MS"/>
                <a:sym typeface="Trebuchet MS"/>
              </a:rPr>
              <a:t>: used to set the color of the border.</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 border</a:t>
            </a:r>
            <a:endParaRPr b="0" i="0" sz="3600" u="none" cap="none" strike="noStrike">
              <a:solidFill>
                <a:schemeClr val="accent1"/>
              </a:solidFill>
              <a:latin typeface="Trebuchet MS"/>
              <a:ea typeface="Trebuchet MS"/>
              <a:cs typeface="Trebuchet MS"/>
              <a:sym typeface="Trebuchet MS"/>
            </a:endParaRPr>
          </a:p>
        </p:txBody>
      </p:sp>
      <p:sp>
        <p:nvSpPr>
          <p:cNvPr id="445" name="Google Shape;445;p6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.textbox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border-style:</a:t>
            </a:r>
            <a:r>
              <a:rPr b="0" i="0" lang="en-US" sz="1665" u="none" cap="none" strike="noStrike">
                <a:solidFill>
                  <a:srgbClr val="0000CD"/>
                </a:solidFill>
                <a:latin typeface="Consolas"/>
                <a:ea typeface="Consolas"/>
                <a:cs typeface="Consolas"/>
                <a:sym typeface="Consolas"/>
              </a:rPr>
              <a:t> solid;</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border-width:</a:t>
            </a:r>
            <a:r>
              <a:rPr b="0" i="0" lang="en-US" sz="1665" u="none" cap="none" strike="noStrike">
                <a:solidFill>
                  <a:srgbClr val="0000CD"/>
                </a:solidFill>
                <a:latin typeface="Consolas"/>
                <a:ea typeface="Consolas"/>
                <a:cs typeface="Consolas"/>
                <a:sym typeface="Consolas"/>
              </a:rPr>
              <a:t> 1px;</a:t>
            </a:r>
            <a:r>
              <a:rPr b="0" i="0" lang="en-US" sz="1665" u="none" cap="none" strike="noStrike">
                <a:solidFill>
                  <a:srgbClr val="3F3F3F"/>
                </a:solidFill>
                <a:latin typeface="Trebuchet MS"/>
                <a:ea typeface="Trebuchet MS"/>
                <a:cs typeface="Trebuchet MS"/>
                <a:sym typeface="Trebuchet MS"/>
              </a:rPr>
              <a:t> </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border-color:</a:t>
            </a:r>
            <a:r>
              <a:rPr b="0" i="0" lang="en-US" sz="1665" u="none" cap="none" strike="noStrike">
                <a:solidFill>
                  <a:srgbClr val="0000CD"/>
                </a:solidFill>
                <a:latin typeface="Consolas"/>
                <a:ea typeface="Consolas"/>
                <a:cs typeface="Consolas"/>
                <a:sym typeface="Consolas"/>
              </a:rPr>
              <a:t> #ddd;</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1000"/>
              </a:spcBef>
              <a:spcAft>
                <a:spcPts val="0"/>
              </a:spcAft>
              <a:buClr>
                <a:schemeClr val="accent1"/>
              </a:buClr>
              <a:buFont typeface="Noto Sans Symbols"/>
              <a:buNone/>
            </a:pPr>
            <a:r>
              <a:rPr b="0" i="0" lang="en-US" sz="1665" u="none" cap="none" strike="noStrike">
                <a:solidFill>
                  <a:srgbClr val="000000"/>
                </a:solidFill>
                <a:latin typeface="Consolas"/>
                <a:ea typeface="Consolas"/>
                <a:cs typeface="Consolas"/>
                <a:sym typeface="Consolas"/>
              </a:rPr>
              <a:t>OR</a:t>
            </a:r>
            <a:endParaRPr/>
          </a:p>
          <a:p>
            <a:pPr indent="0" lvl="0" marL="0" marR="0" rtl="0" algn="l">
              <a:lnSpc>
                <a:spcPct val="9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.textbox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border:</a:t>
            </a:r>
            <a:r>
              <a:rPr b="0" i="0" lang="en-US" sz="1665" u="none" cap="none" strike="noStrike">
                <a:solidFill>
                  <a:srgbClr val="0000CD"/>
                </a:solidFill>
                <a:latin typeface="Consolas"/>
                <a:ea typeface="Consolas"/>
                <a:cs typeface="Consolas"/>
                <a:sym typeface="Consolas"/>
              </a:rPr>
              <a:t> solid 1px #ddd;</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1000"/>
              </a:spcBef>
              <a:spcAft>
                <a:spcPts val="0"/>
              </a:spcAft>
              <a:buClr>
                <a:schemeClr val="accent1"/>
              </a:buClr>
              <a:buFont typeface="Noto Sans Symbols"/>
              <a:buNone/>
            </a:pPr>
            <a:r>
              <a:t/>
            </a:r>
            <a:endParaRPr b="0" i="0" sz="1665" u="none" cap="none" strike="noStrike">
              <a:solidFill>
                <a:srgbClr val="3F3F3F"/>
              </a:solidFill>
              <a:latin typeface="Trebuchet MS"/>
              <a:ea typeface="Trebuchet MS"/>
              <a:cs typeface="Trebuchet MS"/>
              <a:sym typeface="Trebuchet MS"/>
            </a:endParaRPr>
          </a:p>
          <a:p>
            <a:pPr indent="0" lvl="0" marL="0" marR="0" rtl="0" algn="l">
              <a:lnSpc>
                <a:spcPct val="150000"/>
              </a:lnSpc>
              <a:spcBef>
                <a:spcPts val="1000"/>
              </a:spcBef>
              <a:spcAft>
                <a:spcPts val="0"/>
              </a:spcAft>
              <a:buClr>
                <a:schemeClr val="accent1"/>
              </a:buClr>
              <a:buFont typeface="Noto Sans Symbols"/>
              <a:buNone/>
            </a:pPr>
            <a:r>
              <a:rPr b="1" i="0" lang="en-US" sz="1665" u="sng" cap="none" strike="noStrike">
                <a:solidFill>
                  <a:srgbClr val="3F3F3F"/>
                </a:solidFill>
                <a:latin typeface="Trebuchet MS"/>
                <a:ea typeface="Trebuchet MS"/>
                <a:cs typeface="Trebuchet MS"/>
                <a:sym typeface="Trebuchet MS"/>
              </a:rPr>
              <a:t>Note:</a:t>
            </a:r>
            <a:r>
              <a:rPr b="0" i="0" lang="en-US" sz="1665" u="none" cap="none" strike="noStrike">
                <a:solidFill>
                  <a:srgbClr val="3F3F3F"/>
                </a:solidFill>
                <a:latin typeface="Trebuchet MS"/>
                <a:ea typeface="Trebuchet MS"/>
                <a:cs typeface="Trebuchet MS"/>
                <a:sym typeface="Trebuchet MS"/>
              </a:rPr>
              <a:t> Border can also be set for specific sides of an element individually (e.g. </a:t>
            </a:r>
            <a:r>
              <a:rPr b="0" i="1" lang="en-US" sz="1665" u="none" cap="none" strike="noStrike">
                <a:solidFill>
                  <a:srgbClr val="3F3F3F"/>
                </a:solidFill>
                <a:latin typeface="Trebuchet MS"/>
                <a:ea typeface="Trebuchet MS"/>
                <a:cs typeface="Trebuchet MS"/>
                <a:sym typeface="Trebuchet MS"/>
              </a:rPr>
              <a:t>border-left</a:t>
            </a:r>
            <a:r>
              <a:rPr b="0" i="0" lang="en-US" sz="1665" u="none" cap="none" strike="noStrike">
                <a:solidFill>
                  <a:srgbClr val="3F3F3F"/>
                </a:solidFill>
                <a:latin typeface="Trebuchet MS"/>
                <a:ea typeface="Trebuchet MS"/>
                <a:cs typeface="Trebuchet MS"/>
                <a:sym typeface="Trebuchet MS"/>
              </a:rPr>
              <a:t>, </a:t>
            </a:r>
            <a:r>
              <a:rPr b="0" i="1" lang="en-US" sz="1665" u="none" cap="none" strike="noStrike">
                <a:solidFill>
                  <a:srgbClr val="3F3F3F"/>
                </a:solidFill>
                <a:latin typeface="Trebuchet MS"/>
                <a:ea typeface="Trebuchet MS"/>
                <a:cs typeface="Trebuchet MS"/>
                <a:sym typeface="Trebuchet MS"/>
              </a:rPr>
              <a:t>border-right</a:t>
            </a:r>
            <a:r>
              <a:rPr b="0" i="0" lang="en-US" sz="1665" u="none" cap="none" strike="noStrike">
                <a:solidFill>
                  <a:srgbClr val="3F3F3F"/>
                </a:solidFill>
                <a:latin typeface="Trebuchet MS"/>
                <a:ea typeface="Trebuchet MS"/>
                <a:cs typeface="Trebuchet MS"/>
                <a:sym typeface="Trebuchet MS"/>
              </a:rPr>
              <a:t>).</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Margin</a:t>
            </a:r>
            <a:endParaRPr b="0" i="0" sz="3600" u="none" cap="none" strike="noStrike">
              <a:solidFill>
                <a:schemeClr val="accent1"/>
              </a:solidFill>
              <a:latin typeface="Trebuchet MS"/>
              <a:ea typeface="Trebuchet MS"/>
              <a:cs typeface="Trebuchet MS"/>
              <a:sym typeface="Trebuchet MS"/>
            </a:endParaRPr>
          </a:p>
        </p:txBody>
      </p:sp>
      <p:sp>
        <p:nvSpPr>
          <p:cNvPr id="451" name="Google Shape;451;p6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margin clears an area around an element (outside the border). The margin does not have a background color, and is completely transparent.</a:t>
            </a:r>
            <a:endParaRPr/>
          </a:p>
          <a:p>
            <a:pPr indent="-342900" lvl="0" marL="342900" marR="0" rtl="0" algn="l">
              <a:lnSpc>
                <a:spcPct val="9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top, right, bottom, and left margin can be changed independently using separate properties. A shorthand margin property can also be used, to change all margins at once.</a:t>
            </a:r>
            <a:endParaRPr/>
          </a:p>
          <a:p>
            <a:pPr indent="0" lvl="0" marL="0" marR="0" rtl="0" algn="l">
              <a:lnSpc>
                <a:spcPct val="90000"/>
              </a:lnSpc>
              <a:spcBef>
                <a:spcPts val="1000"/>
              </a:spcBef>
              <a:spcAft>
                <a:spcPts val="0"/>
              </a:spcAft>
              <a:buClr>
                <a:schemeClr val="accent1"/>
              </a:buClr>
              <a:buFont typeface="Noto Sans Symbols"/>
              <a:buNone/>
            </a:pPr>
            <a:r>
              <a:t/>
            </a:r>
            <a:endParaRPr b="0" i="0" sz="1530"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div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margin-top:</a:t>
            </a:r>
            <a:r>
              <a:rPr b="0" i="0" lang="en-US" sz="1530" u="none" cap="none" strike="noStrike">
                <a:solidFill>
                  <a:srgbClr val="0000CD"/>
                </a:solidFill>
                <a:latin typeface="Consolas"/>
                <a:ea typeface="Consolas"/>
                <a:cs typeface="Consolas"/>
                <a:sym typeface="Consolas"/>
              </a:rPr>
              <a:t> 100px;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margin-bottom:</a:t>
            </a:r>
            <a:r>
              <a:rPr b="0" i="0" lang="en-US" sz="1530" u="none" cap="none" strike="noStrike">
                <a:solidFill>
                  <a:srgbClr val="0000CD"/>
                </a:solidFill>
                <a:latin typeface="Consolas"/>
                <a:ea typeface="Consolas"/>
                <a:cs typeface="Consolas"/>
                <a:sym typeface="Consolas"/>
              </a:rPr>
              <a:t> 100px;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margin-right:</a:t>
            </a:r>
            <a:r>
              <a:rPr b="0" i="0" lang="en-US" sz="1530" u="none" cap="none" strike="noStrike">
                <a:solidFill>
                  <a:srgbClr val="0000CD"/>
                </a:solidFill>
                <a:latin typeface="Consolas"/>
                <a:ea typeface="Consolas"/>
                <a:cs typeface="Consolas"/>
                <a:sym typeface="Consolas"/>
              </a:rPr>
              <a:t> 150px;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margin-left:</a:t>
            </a:r>
            <a:r>
              <a:rPr b="0" i="0" lang="en-US" sz="1530" u="none" cap="none" strike="noStrike">
                <a:solidFill>
                  <a:srgbClr val="0000CD"/>
                </a:solidFill>
                <a:latin typeface="Consolas"/>
                <a:ea typeface="Consolas"/>
                <a:cs typeface="Consolas"/>
                <a:sym typeface="Consolas"/>
              </a:rPr>
              <a:t> 50px;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1000"/>
              </a:spcBef>
              <a:spcAft>
                <a:spcPts val="0"/>
              </a:spcAft>
              <a:buClr>
                <a:schemeClr val="accent1"/>
              </a:buClr>
              <a:buFont typeface="Noto Sans Symbols"/>
              <a:buNone/>
            </a:pPr>
            <a:r>
              <a:rPr b="0" i="0" lang="en-US" sz="1530" u="none" cap="none" strike="noStrike">
                <a:solidFill>
                  <a:srgbClr val="000000"/>
                </a:solidFill>
                <a:latin typeface="Consolas"/>
                <a:ea typeface="Consolas"/>
                <a:cs typeface="Consolas"/>
                <a:sym typeface="Consolas"/>
              </a:rPr>
              <a:t>OR</a:t>
            </a:r>
            <a:endParaRPr/>
          </a:p>
          <a:p>
            <a:pPr indent="0" lvl="0" marL="0" marR="0" rtl="0" algn="l">
              <a:lnSpc>
                <a:spcPct val="9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div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margin:</a:t>
            </a:r>
            <a:r>
              <a:rPr b="0" i="0" lang="en-US" sz="1530" u="none" cap="none" strike="noStrike">
                <a:solidFill>
                  <a:srgbClr val="0000CD"/>
                </a:solidFill>
                <a:latin typeface="Consolas"/>
                <a:ea typeface="Consolas"/>
                <a:cs typeface="Consolas"/>
                <a:sym typeface="Consolas"/>
              </a:rPr>
              <a:t> 100px 150px 100px 50px;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 box model</a:t>
            </a:r>
            <a:endParaRPr b="0" i="0" sz="3600" u="none" cap="none" strike="noStrike">
              <a:solidFill>
                <a:schemeClr val="accent1"/>
              </a:solidFill>
              <a:latin typeface="Trebuchet MS"/>
              <a:ea typeface="Trebuchet MS"/>
              <a:cs typeface="Trebuchet MS"/>
              <a:sym typeface="Trebuchet MS"/>
            </a:endParaRPr>
          </a:p>
        </p:txBody>
      </p:sp>
      <p:sp>
        <p:nvSpPr>
          <p:cNvPr id="457" name="Google Shape;457;p7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div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width:</a:t>
            </a:r>
            <a:r>
              <a:rPr b="0" i="0" lang="en-US" sz="1665" u="none" cap="none" strike="noStrike">
                <a:solidFill>
                  <a:srgbClr val="0000CD"/>
                </a:solidFill>
                <a:latin typeface="Consolas"/>
                <a:ea typeface="Consolas"/>
                <a:cs typeface="Consolas"/>
                <a:sym typeface="Consolas"/>
              </a:rPr>
              <a:t> 300px;</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padding:</a:t>
            </a:r>
            <a:r>
              <a:rPr b="0" i="0" lang="en-US" sz="1665" u="none" cap="none" strike="noStrike">
                <a:solidFill>
                  <a:srgbClr val="0000CD"/>
                </a:solidFill>
                <a:latin typeface="Consolas"/>
                <a:ea typeface="Consolas"/>
                <a:cs typeface="Consolas"/>
                <a:sym typeface="Consolas"/>
              </a:rPr>
              <a:t> 25px;</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border:</a:t>
            </a:r>
            <a:r>
              <a:rPr b="0" i="0" lang="en-US" sz="1665" u="none" cap="none" strike="noStrike">
                <a:solidFill>
                  <a:srgbClr val="0000CD"/>
                </a:solidFill>
                <a:latin typeface="Consolas"/>
                <a:ea typeface="Consolas"/>
                <a:cs typeface="Consolas"/>
                <a:sym typeface="Consolas"/>
              </a:rPr>
              <a:t> 5px solid #ddd;</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margin:</a:t>
            </a:r>
            <a:r>
              <a:rPr b="0" i="0" lang="en-US" sz="1665" u="none" cap="none" strike="noStrike">
                <a:solidFill>
                  <a:srgbClr val="0000CD"/>
                </a:solidFill>
                <a:latin typeface="Consolas"/>
                <a:ea typeface="Consolas"/>
                <a:cs typeface="Consolas"/>
                <a:sym typeface="Consolas"/>
              </a:rPr>
              <a:t> 25px;</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a:p>
          <a:p>
            <a:pPr indent="0" lvl="0" marL="0" marR="0" rtl="0" algn="l">
              <a:lnSpc>
                <a:spcPct val="80000"/>
              </a:lnSpc>
              <a:spcBef>
                <a:spcPts val="1000"/>
              </a:spcBef>
              <a:spcAft>
                <a:spcPts val="0"/>
              </a:spcAft>
              <a:buClr>
                <a:schemeClr val="accent1"/>
              </a:buClr>
              <a:buFont typeface="Noto Sans Symbols"/>
              <a:buNone/>
            </a:pPr>
            <a:r>
              <a:t/>
            </a:r>
            <a:endParaRPr b="0" i="0" sz="1665" u="none" cap="none" strike="noStrike">
              <a:solidFill>
                <a:srgbClr val="A52A2A"/>
              </a:solidFill>
              <a:latin typeface="Consolas"/>
              <a:ea typeface="Consolas"/>
              <a:cs typeface="Consolas"/>
              <a:sym typeface="Consolas"/>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p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000000"/>
                </a:solidFill>
                <a:latin typeface="Consolas"/>
                <a:ea typeface="Consolas"/>
                <a:cs typeface="Consolas"/>
                <a:sym typeface="Consola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margin:</a:t>
            </a:r>
            <a:r>
              <a:rPr b="0" i="0" lang="en-US" sz="1665" u="none" cap="none" strike="noStrike">
                <a:solidFill>
                  <a:srgbClr val="0000CD"/>
                </a:solidFill>
                <a:latin typeface="Consolas"/>
                <a:ea typeface="Consolas"/>
                <a:cs typeface="Consolas"/>
                <a:sym typeface="Consolas"/>
              </a:rPr>
              <a:t> 5px 0 8px;</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padding:</a:t>
            </a:r>
            <a:r>
              <a:rPr b="0" i="0" lang="en-US" sz="1665" u="none" cap="none" strike="noStrike">
                <a:solidFill>
                  <a:srgbClr val="0000CD"/>
                </a:solidFill>
                <a:latin typeface="Consolas"/>
                <a:ea typeface="Consolas"/>
                <a:cs typeface="Consolas"/>
                <a:sym typeface="Consolas"/>
              </a:rPr>
              <a:t> 0;</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b="0" i="0" sz="1665" u="none" cap="none" strike="noStrike">
              <a:solidFill>
                <a:srgbClr val="3F3F3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Font typeface="Noto Sans Symbols"/>
              <a:buNone/>
            </a:pPr>
            <a:r>
              <a:t/>
            </a:r>
            <a:endParaRPr b="0" i="0" sz="1665" u="none" cap="none" strike="noStrike">
              <a:solidFill>
                <a:srgbClr val="A52A2A"/>
              </a:solidFill>
              <a:latin typeface="Consolas"/>
              <a:ea typeface="Consolas"/>
              <a:cs typeface="Consolas"/>
              <a:sym typeface="Consolas"/>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.button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000000"/>
                </a:solidFill>
                <a:latin typeface="Consolas"/>
                <a:ea typeface="Consolas"/>
                <a:cs typeface="Consolas"/>
                <a:sym typeface="Consola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padding:</a:t>
            </a:r>
            <a:r>
              <a:rPr b="0" i="0" lang="en-US" sz="1665" u="none" cap="none" strike="noStrike">
                <a:solidFill>
                  <a:srgbClr val="0000CD"/>
                </a:solidFill>
                <a:latin typeface="Consolas"/>
                <a:ea typeface="Consolas"/>
                <a:cs typeface="Consolas"/>
                <a:sym typeface="Consolas"/>
              </a:rPr>
              <a:t> 5px 10px;</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b="0" i="0" sz="1665" u="none" cap="none" strike="noStrike">
              <a:solidFill>
                <a:srgbClr val="3F3F3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Font typeface="Noto Sans Symbols"/>
              <a:buNone/>
            </a:pPr>
            <a:r>
              <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Dimension properties</a:t>
            </a:r>
            <a:endParaRPr b="0" i="0" sz="3600" u="none" cap="none" strike="noStrike">
              <a:solidFill>
                <a:schemeClr val="accent1"/>
              </a:solidFill>
              <a:latin typeface="Trebuchet MS"/>
              <a:ea typeface="Trebuchet MS"/>
              <a:cs typeface="Trebuchet MS"/>
              <a:sym typeface="Trebuchet MS"/>
            </a:endParaRPr>
          </a:p>
        </p:txBody>
      </p:sp>
      <p:sp>
        <p:nvSpPr>
          <p:cNvPr id="463" name="Google Shape;463;p7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CSS dimension properties provides control over the height and width of an element.</a:t>
            </a:r>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height</a:t>
            </a:r>
            <a:r>
              <a:rPr b="0" i="0" lang="en-US" sz="1800" u="none" cap="none" strike="noStrike">
                <a:solidFill>
                  <a:srgbClr val="3F3F3F"/>
                </a:solidFill>
                <a:latin typeface="Trebuchet MS"/>
                <a:ea typeface="Trebuchet MS"/>
                <a:cs typeface="Trebuchet MS"/>
                <a:sym typeface="Trebuchet MS"/>
              </a:rPr>
              <a:t>: Sets the height of an element</a:t>
            </a:r>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width</a:t>
            </a:r>
            <a:r>
              <a:rPr b="0" i="0" lang="en-US" sz="1800" u="none" cap="none" strike="noStrike">
                <a:solidFill>
                  <a:srgbClr val="3F3F3F"/>
                </a:solidFill>
                <a:latin typeface="Trebuchet MS"/>
                <a:ea typeface="Trebuchet MS"/>
                <a:cs typeface="Trebuchet MS"/>
                <a:sym typeface="Trebuchet MS"/>
              </a:rPr>
              <a:t>: Sets the width of an element</a:t>
            </a:r>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max-height</a:t>
            </a:r>
            <a:r>
              <a:rPr b="0" i="0" lang="en-US" sz="1800" u="none" cap="none" strike="noStrike">
                <a:solidFill>
                  <a:srgbClr val="3F3F3F"/>
                </a:solidFill>
                <a:latin typeface="Trebuchet MS"/>
                <a:ea typeface="Trebuchet MS"/>
                <a:cs typeface="Trebuchet MS"/>
                <a:sym typeface="Trebuchet MS"/>
              </a:rPr>
              <a:t>: Sets the maximum height of an element</a:t>
            </a:r>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max-width</a:t>
            </a:r>
            <a:r>
              <a:rPr b="0" i="0" lang="en-US" sz="1800" u="none" cap="none" strike="noStrike">
                <a:solidFill>
                  <a:srgbClr val="3F3F3F"/>
                </a:solidFill>
                <a:latin typeface="Trebuchet MS"/>
                <a:ea typeface="Trebuchet MS"/>
                <a:cs typeface="Trebuchet MS"/>
                <a:sym typeface="Trebuchet MS"/>
              </a:rPr>
              <a:t>: Sets the maximum width of an element</a:t>
            </a:r>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min-height</a:t>
            </a:r>
            <a:r>
              <a:rPr b="0" i="0" lang="en-US" sz="1800" u="none" cap="none" strike="noStrike">
                <a:solidFill>
                  <a:srgbClr val="3F3F3F"/>
                </a:solidFill>
                <a:latin typeface="Trebuchet MS"/>
                <a:ea typeface="Trebuchet MS"/>
                <a:cs typeface="Trebuchet MS"/>
                <a:sym typeface="Trebuchet MS"/>
              </a:rPr>
              <a:t>: Sets the minimum height of an element</a:t>
            </a:r>
            <a:endParaRPr/>
          </a:p>
          <a:p>
            <a:pPr indent="-342900" lvl="0" marL="342900" marR="0" rtl="0" algn="l">
              <a:spcBef>
                <a:spcPts val="1000"/>
              </a:spcBef>
              <a:spcAft>
                <a:spcPts val="0"/>
              </a:spcAft>
              <a:buClr>
                <a:schemeClr val="accent1"/>
              </a:buClr>
              <a:buSzPts val="1440"/>
              <a:buFont typeface="Noto Sans Symbols"/>
              <a:buChar char="▶"/>
            </a:pPr>
            <a:r>
              <a:rPr b="1" i="1" lang="en-US" sz="1800" u="none" cap="none" strike="noStrike">
                <a:solidFill>
                  <a:srgbClr val="3F3F3F"/>
                </a:solidFill>
                <a:latin typeface="Trebuchet MS"/>
                <a:ea typeface="Trebuchet MS"/>
                <a:cs typeface="Trebuchet MS"/>
                <a:sym typeface="Trebuchet MS"/>
              </a:rPr>
              <a:t>min-width</a:t>
            </a:r>
            <a:r>
              <a:rPr b="0" i="0" lang="en-US" sz="1800" u="none" cap="none" strike="noStrike">
                <a:solidFill>
                  <a:srgbClr val="3F3F3F"/>
                </a:solidFill>
                <a:latin typeface="Trebuchet MS"/>
                <a:ea typeface="Trebuchet MS"/>
                <a:cs typeface="Trebuchet MS"/>
                <a:sym typeface="Trebuchet MS"/>
              </a:rPr>
              <a:t>: Sets the minimum width of an element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Display</a:t>
            </a:r>
            <a:endParaRPr b="0" i="0" sz="3600" u="none" cap="none" strike="noStrike">
              <a:solidFill>
                <a:schemeClr val="accent1"/>
              </a:solidFill>
              <a:latin typeface="Trebuchet MS"/>
              <a:ea typeface="Trebuchet MS"/>
              <a:cs typeface="Trebuchet MS"/>
              <a:sym typeface="Trebuchet MS"/>
            </a:endParaRPr>
          </a:p>
        </p:txBody>
      </p:sp>
      <p:sp>
        <p:nvSpPr>
          <p:cNvPr id="469" name="Google Shape;469;p7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32"/>
              <a:buFont typeface="Noto Sans Symbols"/>
              <a:buChar char="▶"/>
            </a:pPr>
            <a:r>
              <a:rPr b="0" i="0" lang="en-US" sz="1665" u="none" cap="none" strike="noStrike">
                <a:solidFill>
                  <a:srgbClr val="3F3F3F"/>
                </a:solidFill>
                <a:latin typeface="Trebuchet MS"/>
                <a:ea typeface="Trebuchet MS"/>
                <a:cs typeface="Trebuchet MS"/>
                <a:sym typeface="Trebuchet MS"/>
              </a:rPr>
              <a:t>The display property specifies if/how an element is displayed, and the visibility property specifies if an element should be visible or hidden.</a:t>
            </a:r>
            <a:endParaRPr/>
          </a:p>
          <a:p>
            <a:pPr indent="-258318" lvl="0" marL="342900" marR="0" rtl="0" algn="l">
              <a:lnSpc>
                <a:spcPct val="80000"/>
              </a:lnSpc>
              <a:spcBef>
                <a:spcPts val="1000"/>
              </a:spcBef>
              <a:spcAft>
                <a:spcPts val="0"/>
              </a:spcAft>
              <a:buClr>
                <a:schemeClr val="accent1"/>
              </a:buClr>
              <a:buSzPts val="1332"/>
              <a:buFont typeface="Noto Sans Symbols"/>
              <a:buNone/>
            </a:pPr>
            <a:r>
              <a:t/>
            </a:r>
            <a:endParaRPr b="0" i="0" sz="1665" u="none" cap="none" strike="noStrike">
              <a:solidFill>
                <a:srgbClr val="3F3F3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div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display:</a:t>
            </a:r>
            <a:r>
              <a:rPr b="0" i="0" lang="en-US" sz="1665" u="none" cap="none" strike="noStrike">
                <a:solidFill>
                  <a:srgbClr val="0000CD"/>
                </a:solidFill>
                <a:latin typeface="Consolas"/>
                <a:ea typeface="Consolas"/>
                <a:cs typeface="Consolas"/>
                <a:sym typeface="Consolas"/>
              </a:rPr>
              <a:t> inline;</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span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display:</a:t>
            </a:r>
            <a:r>
              <a:rPr b="0" i="0" lang="en-US" sz="1665" u="none" cap="none" strike="noStrike">
                <a:solidFill>
                  <a:srgbClr val="0000CD"/>
                </a:solidFill>
                <a:latin typeface="Consolas"/>
                <a:ea typeface="Consolas"/>
                <a:cs typeface="Consolas"/>
                <a:sym typeface="Consolas"/>
              </a:rPr>
              <a:t> block;</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b="0" i="0" sz="1665" u="none" cap="none" strike="noStrike">
              <a:solidFill>
                <a:srgbClr val="3F3F3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div.hidden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display:</a:t>
            </a:r>
            <a:r>
              <a:rPr b="0" i="0" lang="en-US" sz="1665" u="none" cap="none" strike="noStrike">
                <a:solidFill>
                  <a:srgbClr val="0000CD"/>
                </a:solidFill>
                <a:latin typeface="Consolas"/>
                <a:ea typeface="Consolas"/>
                <a:cs typeface="Consolas"/>
                <a:sym typeface="Consolas"/>
              </a:rPr>
              <a:t> none;</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div.invisible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visibility:</a:t>
            </a:r>
            <a:r>
              <a:rPr b="0" i="0" lang="en-US" sz="1665" u="none" cap="none" strike="noStrike">
                <a:solidFill>
                  <a:srgbClr val="0000CD"/>
                </a:solidFill>
                <a:latin typeface="Consolas"/>
                <a:ea typeface="Consolas"/>
                <a:cs typeface="Consolas"/>
                <a:sym typeface="Consolas"/>
              </a:rPr>
              <a:t> hidden;</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Positioning</a:t>
            </a:r>
            <a:endParaRPr b="0" i="0" sz="3600" u="none" cap="none" strike="noStrike">
              <a:solidFill>
                <a:schemeClr val="accent1"/>
              </a:solidFill>
              <a:latin typeface="Trebuchet MS"/>
              <a:ea typeface="Trebuchet MS"/>
              <a:cs typeface="Trebuchet MS"/>
              <a:sym typeface="Trebuchet MS"/>
            </a:endParaRPr>
          </a:p>
        </p:txBody>
      </p:sp>
      <p:sp>
        <p:nvSpPr>
          <p:cNvPr id="475" name="Google Shape;475;p7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CSS positioning properties allow you to position an element. It can also place an element behind another.</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Elements can be positioned using the top, bottom, left, and right properties. However, these properties will not work unless the position property is set first. They also work differently depending on the positioning method.</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There are four different positioning methods: </a:t>
            </a:r>
            <a:r>
              <a:rPr b="0" i="1" lang="en-US" sz="1800" u="none" cap="none" strike="noStrike">
                <a:solidFill>
                  <a:srgbClr val="3F3F3F"/>
                </a:solidFill>
                <a:latin typeface="Trebuchet MS"/>
                <a:ea typeface="Trebuchet MS"/>
                <a:cs typeface="Trebuchet MS"/>
                <a:sym typeface="Trebuchet MS"/>
              </a:rPr>
              <a:t>static, fixed</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relative</a:t>
            </a:r>
            <a:r>
              <a:rPr b="0" i="0" lang="en-US" sz="1800" u="none" cap="none" strike="noStrike">
                <a:solidFill>
                  <a:srgbClr val="3F3F3F"/>
                </a:solidFill>
                <a:latin typeface="Trebuchet MS"/>
                <a:ea typeface="Trebuchet MS"/>
                <a:cs typeface="Trebuchet MS"/>
                <a:sym typeface="Trebuchet MS"/>
              </a:rPr>
              <a:t> and </a:t>
            </a:r>
            <a:r>
              <a:rPr b="0" i="1" lang="en-US" sz="1800" u="none" cap="none" strike="noStrike">
                <a:solidFill>
                  <a:srgbClr val="3F3F3F"/>
                </a:solidFill>
                <a:latin typeface="Trebuchet MS"/>
                <a:ea typeface="Trebuchet MS"/>
                <a:cs typeface="Trebuchet MS"/>
                <a:sym typeface="Trebuchet MS"/>
              </a:rPr>
              <a:t>absolute</a:t>
            </a:r>
            <a:r>
              <a:rPr b="0" i="0" lang="en-US" sz="1800" u="none" cap="none" strike="noStrike">
                <a:solidFill>
                  <a:srgbClr val="3F3F3F"/>
                </a:solidFill>
                <a:latin typeface="Trebuchet MS"/>
                <a:ea typeface="Trebuchet MS"/>
                <a:cs typeface="Trebuchet MS"/>
                <a:sym typeface="Trebuchet MS"/>
              </a:rPr>
              <a:t>.</a:t>
            </a:r>
            <a:endParaRPr b="0" i="1"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Static positioning</a:t>
            </a:r>
            <a:endParaRPr b="0" i="0" sz="3600" u="none" cap="none" strike="noStrike">
              <a:solidFill>
                <a:schemeClr val="accent1"/>
              </a:solidFill>
              <a:latin typeface="Trebuchet MS"/>
              <a:ea typeface="Trebuchet MS"/>
              <a:cs typeface="Trebuchet MS"/>
              <a:sym typeface="Trebuchet MS"/>
            </a:endParaRPr>
          </a:p>
        </p:txBody>
      </p:sp>
      <p:sp>
        <p:nvSpPr>
          <p:cNvPr id="481" name="Google Shape;481;p7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HTML elements are positioned static by default. A static positioned element is always positioned according to the normal flow of the page.</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Static positioned elements are not affected by the top, bottom, left, and right properties.</a:t>
            </a:r>
            <a:endParaRPr/>
          </a:p>
          <a:p>
            <a:pPr indent="-251459" lvl="0" marL="342900" marR="0" rtl="0" algn="l">
              <a:lnSpc>
                <a:spcPct val="15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Fixed positioning</a:t>
            </a:r>
            <a:endParaRPr b="0" i="0" sz="3600" u="none" cap="none" strike="noStrike">
              <a:solidFill>
                <a:schemeClr val="accent1"/>
              </a:solidFill>
              <a:latin typeface="Trebuchet MS"/>
              <a:ea typeface="Trebuchet MS"/>
              <a:cs typeface="Trebuchet MS"/>
              <a:sym typeface="Trebuchet MS"/>
            </a:endParaRPr>
          </a:p>
        </p:txBody>
      </p:sp>
      <p:sp>
        <p:nvSpPr>
          <p:cNvPr id="487" name="Google Shape;487;p7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40000"/>
              </a:lnSpc>
              <a:spcBef>
                <a:spcPts val="0"/>
              </a:spcBef>
              <a:spcAft>
                <a:spcPts val="0"/>
              </a:spcAft>
              <a:buClr>
                <a:schemeClr val="accent1"/>
              </a:buClr>
              <a:buSzPts val="1332"/>
              <a:buFont typeface="Noto Sans Symbols"/>
              <a:buChar char="▶"/>
            </a:pPr>
            <a:r>
              <a:rPr b="0" i="0" lang="en-US" sz="1665" u="none" cap="none" strike="noStrike">
                <a:solidFill>
                  <a:srgbClr val="3F3F3F"/>
                </a:solidFill>
                <a:latin typeface="Trebuchet MS"/>
                <a:ea typeface="Trebuchet MS"/>
                <a:cs typeface="Trebuchet MS"/>
                <a:sym typeface="Trebuchet MS"/>
              </a:rPr>
              <a:t>An element with a fixed position is positioned relative to the browser window, and will not move even if the window is scrolled.</a:t>
            </a:r>
            <a:endParaRPr/>
          </a:p>
          <a:p>
            <a:pPr indent="-342900" lvl="0" marL="342900" marR="0" rtl="0" algn="l">
              <a:lnSpc>
                <a:spcPct val="140000"/>
              </a:lnSpc>
              <a:spcBef>
                <a:spcPts val="1000"/>
              </a:spcBef>
              <a:spcAft>
                <a:spcPts val="0"/>
              </a:spcAft>
              <a:buClr>
                <a:schemeClr val="accent1"/>
              </a:buClr>
              <a:buSzPts val="1332"/>
              <a:buFont typeface="Noto Sans Symbols"/>
              <a:buChar char="▶"/>
            </a:pPr>
            <a:r>
              <a:rPr b="0" i="0" lang="en-US" sz="1665" u="none" cap="none" strike="noStrike">
                <a:solidFill>
                  <a:srgbClr val="3F3F3F"/>
                </a:solidFill>
                <a:latin typeface="Trebuchet MS"/>
                <a:ea typeface="Trebuchet MS"/>
                <a:cs typeface="Trebuchet MS"/>
                <a:sym typeface="Trebuchet MS"/>
              </a:rPr>
              <a:t>Fixed positioned elements are removed from the normal flow. The document and other elements behave like the fixed positioned element does not exist.</a:t>
            </a:r>
            <a:endParaRPr/>
          </a:p>
          <a:p>
            <a:pPr indent="-342900" lvl="0" marL="342900" marR="0" rtl="0" algn="l">
              <a:lnSpc>
                <a:spcPct val="140000"/>
              </a:lnSpc>
              <a:spcBef>
                <a:spcPts val="1000"/>
              </a:spcBef>
              <a:spcAft>
                <a:spcPts val="0"/>
              </a:spcAft>
              <a:buClr>
                <a:schemeClr val="accent1"/>
              </a:buClr>
              <a:buSzPts val="1332"/>
              <a:buFont typeface="Noto Sans Symbols"/>
              <a:buChar char="▶"/>
            </a:pPr>
            <a:r>
              <a:rPr b="0" i="0" lang="en-US" sz="1665" u="none" cap="none" strike="noStrike">
                <a:solidFill>
                  <a:srgbClr val="3F3F3F"/>
                </a:solidFill>
                <a:latin typeface="Trebuchet MS"/>
                <a:ea typeface="Trebuchet MS"/>
                <a:cs typeface="Trebuchet MS"/>
                <a:sym typeface="Trebuchet MS"/>
              </a:rPr>
              <a:t>Fixed positioned elements can overlap other elements.</a:t>
            </a:r>
            <a:endParaRPr/>
          </a:p>
          <a:p>
            <a:pPr indent="0" lvl="0" marL="0" marR="0" rtl="0" algn="l">
              <a:lnSpc>
                <a:spcPct val="130000"/>
              </a:lnSpc>
              <a:spcBef>
                <a:spcPts val="1000"/>
              </a:spcBef>
              <a:spcAft>
                <a:spcPts val="0"/>
              </a:spcAft>
              <a:buClr>
                <a:schemeClr val="accent1"/>
              </a:buClr>
              <a:buFont typeface="Noto Sans Symbols"/>
              <a:buNone/>
            </a:pPr>
            <a:r>
              <a:t/>
            </a:r>
            <a:endParaRPr b="0" i="0" sz="1665" u="none" cap="none" strike="noStrike">
              <a:solidFill>
                <a:srgbClr val="3F3F3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p.pos_fixed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position:</a:t>
            </a:r>
            <a:r>
              <a:rPr b="0" i="0" lang="en-US" sz="1665" u="none" cap="none" strike="noStrike">
                <a:solidFill>
                  <a:srgbClr val="0000CD"/>
                </a:solidFill>
                <a:latin typeface="Consolas"/>
                <a:ea typeface="Consolas"/>
                <a:cs typeface="Consolas"/>
                <a:sym typeface="Consolas"/>
              </a:rPr>
              <a:t> fixed;</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 30px;</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right:</a:t>
            </a:r>
            <a:r>
              <a:rPr b="0" i="0" lang="en-US" sz="1665" u="none" cap="none" strike="noStrike">
                <a:solidFill>
                  <a:srgbClr val="0000CD"/>
                </a:solidFill>
                <a:latin typeface="Consolas"/>
                <a:ea typeface="Consolas"/>
                <a:cs typeface="Consolas"/>
                <a:sym typeface="Consolas"/>
              </a:rPr>
              <a:t> 5px;</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Relative positioning</a:t>
            </a:r>
            <a:endParaRPr b="0" i="0" sz="3600" u="none" cap="none" strike="noStrike">
              <a:solidFill>
                <a:schemeClr val="accent1"/>
              </a:solidFill>
              <a:latin typeface="Trebuchet MS"/>
              <a:ea typeface="Trebuchet MS"/>
              <a:cs typeface="Trebuchet MS"/>
              <a:sym typeface="Trebuchet MS"/>
            </a:endParaRPr>
          </a:p>
        </p:txBody>
      </p:sp>
      <p:sp>
        <p:nvSpPr>
          <p:cNvPr id="493" name="Google Shape;493;p7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A relative positioned element is positioned relative to its normal position.</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content of relatively positioned elements can be moved and overlap other elements, but the reserved space for the element is still preserved in the normal flow.</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Relatively positioned elements are often used as container blocks for absolutely positioned elements.</a:t>
            </a:r>
            <a:endParaRPr b="0" i="0" sz="1530" u="none" cap="none" strike="noStrike">
              <a:solidFill>
                <a:srgbClr val="3F3F3F"/>
              </a:solidFill>
              <a:latin typeface="Trebuchet MS"/>
              <a:ea typeface="Trebuchet MS"/>
              <a:cs typeface="Trebuchet MS"/>
              <a:sym typeface="Trebuchet MS"/>
            </a:endParaRPr>
          </a:p>
          <a:p>
            <a:pPr indent="0" lvl="0" marL="0" marR="0" rtl="0" algn="l">
              <a:lnSpc>
                <a:spcPct val="140000"/>
              </a:lnSpc>
              <a:spcBef>
                <a:spcPts val="1000"/>
              </a:spcBef>
              <a:spcAft>
                <a:spcPts val="0"/>
              </a:spcAft>
              <a:buClr>
                <a:schemeClr val="accent1"/>
              </a:buClr>
              <a:buFont typeface="Noto Sans Symbols"/>
              <a:buNone/>
            </a:pPr>
            <a:r>
              <a:t/>
            </a:r>
            <a:endParaRPr b="0" i="0" sz="1530"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p.pos_relative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position:</a:t>
            </a:r>
            <a:r>
              <a:rPr b="0" i="0" lang="en-US" sz="1530" u="none" cap="none" strike="noStrike">
                <a:solidFill>
                  <a:srgbClr val="0000CD"/>
                </a:solidFill>
                <a:latin typeface="Consolas"/>
                <a:ea typeface="Consolas"/>
                <a:cs typeface="Consolas"/>
                <a:sym typeface="Consolas"/>
              </a:rPr>
              <a:t> relative;</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left:</a:t>
            </a:r>
            <a:r>
              <a:rPr b="0" i="0" lang="en-US" sz="1530" u="none" cap="none" strike="noStrike">
                <a:solidFill>
                  <a:srgbClr val="0000CD"/>
                </a:solidFill>
                <a:latin typeface="Consolas"/>
                <a:ea typeface="Consolas"/>
                <a:cs typeface="Consolas"/>
                <a:sym typeface="Consolas"/>
              </a:rPr>
              <a:t> 50px;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ID selector</a:t>
            </a:r>
            <a:endParaRPr b="0" i="0" sz="3600" u="none" cap="none" strike="noStrike">
              <a:solidFill>
                <a:schemeClr val="accent1"/>
              </a:solidFill>
              <a:latin typeface="Trebuchet MS"/>
              <a:ea typeface="Trebuchet MS"/>
              <a:cs typeface="Trebuchet MS"/>
              <a:sym typeface="Trebuchet MS"/>
            </a:endParaRPr>
          </a:p>
        </p:txBody>
      </p:sp>
      <p:sp>
        <p:nvSpPr>
          <p:cNvPr id="175" name="Google Shape;175;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id selector uses the id attribute of an HTML element to select a specific element.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An id should be unique within a page, so the id selector is used if you want to select a single, unique element.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To select an element with a specific id, write a # character, followed by the id of the element.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Absolute positioning</a:t>
            </a:r>
            <a:endParaRPr b="0" i="0" sz="3600" u="none" cap="none" strike="noStrike">
              <a:solidFill>
                <a:schemeClr val="accent1"/>
              </a:solidFill>
              <a:latin typeface="Trebuchet MS"/>
              <a:ea typeface="Trebuchet MS"/>
              <a:cs typeface="Trebuchet MS"/>
              <a:sym typeface="Trebuchet MS"/>
            </a:endParaRPr>
          </a:p>
        </p:txBody>
      </p:sp>
      <p:sp>
        <p:nvSpPr>
          <p:cNvPr id="499" name="Google Shape;499;p7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An absolute position element is positioned relative to the first parent element that has a position other than static. If no such element is found, the containing block is &lt;html&gt;.</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Absolutely positioned elements are removed from the normal flow. The document and other elements behave like the absolutely positioned element does not exist.</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Absolutely positioned elements can overlap other elements.</a:t>
            </a:r>
            <a:endParaRPr/>
          </a:p>
          <a:p>
            <a:pPr indent="0" lvl="0" marL="0" marR="0" rtl="0" algn="l">
              <a:lnSpc>
                <a:spcPct val="140000"/>
              </a:lnSpc>
              <a:spcBef>
                <a:spcPts val="1000"/>
              </a:spcBef>
              <a:spcAft>
                <a:spcPts val="0"/>
              </a:spcAft>
              <a:buClr>
                <a:schemeClr val="accent1"/>
              </a:buClr>
              <a:buFont typeface="Noto Sans Symbols"/>
              <a:buNone/>
            </a:pPr>
            <a:r>
              <a:t/>
            </a:r>
            <a:endParaRPr b="0" i="0" sz="1530"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h2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position:</a:t>
            </a:r>
            <a:r>
              <a:rPr b="0" i="0" lang="en-US" sz="1530" u="none" cap="none" strike="noStrike">
                <a:solidFill>
                  <a:srgbClr val="0000CD"/>
                </a:solidFill>
                <a:latin typeface="Consolas"/>
                <a:ea typeface="Consolas"/>
                <a:cs typeface="Consolas"/>
                <a:sym typeface="Consolas"/>
              </a:rPr>
              <a:t> absolute;</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left:</a:t>
            </a:r>
            <a:r>
              <a:rPr b="0" i="0" lang="en-US" sz="1530" u="none" cap="none" strike="noStrike">
                <a:solidFill>
                  <a:srgbClr val="0000CD"/>
                </a:solidFill>
                <a:latin typeface="Consolas"/>
                <a:ea typeface="Consolas"/>
                <a:cs typeface="Consolas"/>
                <a:sym typeface="Consolas"/>
              </a:rPr>
              <a:t> 100px;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top:</a:t>
            </a:r>
            <a:r>
              <a:rPr b="0" i="0" lang="en-US" sz="1530" u="none" cap="none" strike="noStrike">
                <a:solidFill>
                  <a:srgbClr val="0000CD"/>
                </a:solidFill>
                <a:latin typeface="Consolas"/>
                <a:ea typeface="Consolas"/>
                <a:cs typeface="Consolas"/>
                <a:sym typeface="Consolas"/>
              </a:rPr>
              <a:t> 150px;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Overlapping elements</a:t>
            </a:r>
            <a:endParaRPr b="0" i="0" sz="3600" u="none" cap="none" strike="noStrike">
              <a:solidFill>
                <a:schemeClr val="accent1"/>
              </a:solidFill>
              <a:latin typeface="Trebuchet MS"/>
              <a:ea typeface="Trebuchet MS"/>
              <a:cs typeface="Trebuchet MS"/>
              <a:sym typeface="Trebuchet MS"/>
            </a:endParaRPr>
          </a:p>
        </p:txBody>
      </p:sp>
      <p:sp>
        <p:nvSpPr>
          <p:cNvPr id="505" name="Google Shape;505;p7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When elements are positioned outside the normal flow, they can overlap other elements.</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z-index property specifies the stack order of an element (which element should be placed in front of, or behind, the others).</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An element can have a positive or negative stack order.</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An element with greater stack order is always in front of an element with a lower stack order.</a:t>
            </a:r>
            <a:endParaRPr b="0" i="0" sz="1530" u="none" cap="none" strike="noStrike">
              <a:solidFill>
                <a:srgbClr val="3F3F3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Font typeface="Noto Sans Symbols"/>
              <a:buNone/>
            </a:pPr>
            <a:r>
              <a:t/>
            </a:r>
            <a:endParaRPr b="0" i="0" sz="1530" u="none" cap="none" strike="noStrike">
              <a:solidFill>
                <a:srgbClr val="3F3F3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h2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position:</a:t>
            </a:r>
            <a:r>
              <a:rPr b="0" i="0" lang="en-US" sz="1530" u="none" cap="none" strike="noStrike">
                <a:solidFill>
                  <a:srgbClr val="0000CD"/>
                </a:solidFill>
                <a:latin typeface="Consolas"/>
                <a:ea typeface="Consolas"/>
                <a:cs typeface="Consolas"/>
                <a:sym typeface="Consolas"/>
              </a:rPr>
              <a:t> absolute;</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left:</a:t>
            </a:r>
            <a:r>
              <a:rPr b="0" i="0" lang="en-US" sz="1530" u="none" cap="none" strike="noStrike">
                <a:solidFill>
                  <a:srgbClr val="0000CD"/>
                </a:solidFill>
                <a:latin typeface="Consolas"/>
                <a:ea typeface="Consolas"/>
                <a:cs typeface="Consolas"/>
                <a:sym typeface="Consolas"/>
              </a:rPr>
              <a:t> 100px;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top:</a:t>
            </a:r>
            <a:r>
              <a:rPr b="0" i="0" lang="en-US" sz="1530" u="none" cap="none" strike="noStrike">
                <a:solidFill>
                  <a:srgbClr val="0000CD"/>
                </a:solidFill>
                <a:latin typeface="Consolas"/>
                <a:ea typeface="Consolas"/>
                <a:cs typeface="Consolas"/>
                <a:sym typeface="Consolas"/>
              </a:rPr>
              <a:t> 150px;</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z-index:</a:t>
            </a:r>
            <a:r>
              <a:rPr b="0" i="0" lang="en-US" sz="1530" u="none" cap="none" strike="noStrike">
                <a:solidFill>
                  <a:srgbClr val="0000CD"/>
                </a:solidFill>
                <a:latin typeface="Consolas"/>
                <a:ea typeface="Consolas"/>
                <a:cs typeface="Consolas"/>
                <a:sym typeface="Consolas"/>
              </a:rPr>
              <a:t> 100;</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Float</a:t>
            </a:r>
            <a:endParaRPr b="0" i="0" sz="3600" u="none" cap="none" strike="noStrike">
              <a:solidFill>
                <a:schemeClr val="accent1"/>
              </a:solidFill>
              <a:latin typeface="Trebuchet MS"/>
              <a:ea typeface="Trebuchet MS"/>
              <a:cs typeface="Trebuchet MS"/>
              <a:sym typeface="Trebuchet MS"/>
            </a:endParaRPr>
          </a:p>
        </p:txBody>
      </p:sp>
      <p:sp>
        <p:nvSpPr>
          <p:cNvPr id="511" name="Google Shape;511;p7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With CSS float, an element can be pushed to the left or right, allowing other elements to wrap around it.</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Float is often used with images, but it is also useful when working with layouts.</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Elements are floated horizontally, this means that an element can only be floated left or right, not up or down.</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A floated element will move as far to the left or right as it can. Usually this means all the way to the left or right of the containing element.</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elements after the floating element will flow around it.</a:t>
            </a:r>
            <a:endParaRPr/>
          </a:p>
          <a:p>
            <a:pPr indent="-342900" lvl="0" marL="342900" marR="0" rtl="0" algn="l">
              <a:lnSpc>
                <a:spcPct val="15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elements before the floating element will not be affected.</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Turning off Float</a:t>
            </a:r>
            <a:endParaRPr b="0" i="0" sz="3600" u="none" cap="none" strike="noStrike">
              <a:solidFill>
                <a:schemeClr val="accent1"/>
              </a:solidFill>
              <a:latin typeface="Trebuchet MS"/>
              <a:ea typeface="Trebuchet MS"/>
              <a:cs typeface="Trebuchet MS"/>
              <a:sym typeface="Trebuchet MS"/>
            </a:endParaRPr>
          </a:p>
        </p:txBody>
      </p:sp>
      <p:sp>
        <p:nvSpPr>
          <p:cNvPr id="517" name="Google Shape;517;p8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Elements after the floating element will flow around it. To avoid this, use the clear property.</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.clearfix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clear:</a:t>
            </a:r>
            <a:r>
              <a:rPr b="0" i="0" lang="en-US" sz="1800" u="none" cap="none" strike="noStrike">
                <a:solidFill>
                  <a:srgbClr val="0000CD"/>
                </a:solidFill>
                <a:latin typeface="Consolas"/>
                <a:ea typeface="Consolas"/>
                <a:cs typeface="Consolas"/>
                <a:sym typeface="Consolas"/>
              </a:rPr>
              <a:t> both;</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The @media Rule</a:t>
            </a:r>
            <a:endParaRPr b="0" i="0" sz="3600" u="none" cap="none" strike="noStrike">
              <a:solidFill>
                <a:schemeClr val="accent1"/>
              </a:solidFill>
              <a:latin typeface="Trebuchet MS"/>
              <a:ea typeface="Trebuchet MS"/>
              <a:cs typeface="Trebuchet MS"/>
              <a:sym typeface="Trebuchet MS"/>
            </a:endParaRPr>
          </a:p>
        </p:txBody>
      </p:sp>
      <p:sp>
        <p:nvSpPr>
          <p:cNvPr id="523" name="Google Shape;523;p8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accent1"/>
              </a:buClr>
              <a:buFont typeface="Noto Sans Symbols"/>
              <a:buNone/>
            </a:pPr>
            <a:r>
              <a:rPr b="0" i="0" lang="en-US" sz="1665" u="none" cap="none" strike="noStrike">
                <a:solidFill>
                  <a:srgbClr val="3F3F3F"/>
                </a:solidFill>
                <a:latin typeface="Trebuchet MS"/>
                <a:ea typeface="Trebuchet MS"/>
                <a:cs typeface="Trebuchet MS"/>
                <a:sym typeface="Trebuchet MS"/>
              </a:rPr>
              <a:t>The @media rule makes it possible to define different style rules for different media types in the same style sheet.</a:t>
            </a:r>
            <a:endParaRPr/>
          </a:p>
          <a:p>
            <a:pPr indent="0" lvl="0" marL="0" marR="0" rtl="0" algn="l">
              <a:lnSpc>
                <a:spcPct val="140000"/>
              </a:lnSpc>
              <a:spcBef>
                <a:spcPts val="1000"/>
              </a:spcBef>
              <a:spcAft>
                <a:spcPts val="0"/>
              </a:spcAft>
              <a:buClr>
                <a:schemeClr val="accent1"/>
              </a:buClr>
              <a:buFont typeface="Noto Sans Symbols"/>
              <a:buNone/>
            </a:pPr>
            <a:r>
              <a:rPr b="0" i="0" lang="en-US" sz="1665" u="none" cap="none" strike="noStrike">
                <a:solidFill>
                  <a:srgbClr val="3F3F3F"/>
                </a:solidFill>
                <a:latin typeface="Trebuchet MS"/>
                <a:ea typeface="Trebuchet MS"/>
                <a:cs typeface="Trebuchet MS"/>
                <a:sym typeface="Trebuchet MS"/>
              </a:rPr>
              <a:t>The CSS in the example below tells the browser to display a 17 pixels Verdana font on the screen. But if the page is printed, it will be 14 pixels Georgia font.</a:t>
            </a:r>
            <a:endParaRPr/>
          </a:p>
          <a:p>
            <a:pPr indent="0" lvl="0" marL="0" marR="0" rtl="0" algn="l">
              <a:lnSpc>
                <a:spcPct val="80000"/>
              </a:lnSpc>
              <a:spcBef>
                <a:spcPts val="1000"/>
              </a:spcBef>
              <a:spcAft>
                <a:spcPts val="0"/>
              </a:spcAft>
              <a:buClr>
                <a:schemeClr val="accent1"/>
              </a:buClr>
              <a:buFont typeface="Noto Sans Symbols"/>
              <a:buNone/>
            </a:pPr>
            <a:r>
              <a:t/>
            </a:r>
            <a:endParaRPr b="0" i="0" sz="1665" u="none" cap="none" strike="noStrike">
              <a:solidFill>
                <a:srgbClr val="3F3F3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@media screen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p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DC143C"/>
                </a:solidFill>
                <a:latin typeface="Consolas"/>
                <a:ea typeface="Consolas"/>
                <a:cs typeface="Consolas"/>
                <a:sym typeface="Consolas"/>
              </a:rPr>
              <a:t>font-family:</a:t>
            </a:r>
            <a:r>
              <a:rPr b="0" i="0" lang="en-US" sz="1665" u="none" cap="none" strike="noStrike">
                <a:solidFill>
                  <a:srgbClr val="0000CD"/>
                </a:solidFill>
                <a:latin typeface="Consolas"/>
                <a:ea typeface="Consolas"/>
                <a:cs typeface="Consolas"/>
                <a:sym typeface="Consolas"/>
              </a:rPr>
              <a:t> verdana, sans-serif;</a:t>
            </a: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@media print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p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DC143C"/>
                </a:solidFill>
                <a:latin typeface="Consolas"/>
                <a:ea typeface="Consolas"/>
                <a:cs typeface="Consolas"/>
                <a:sym typeface="Consolas"/>
              </a:rPr>
              <a:t>font-family:</a:t>
            </a:r>
            <a:r>
              <a:rPr b="0" i="0" lang="en-US" sz="1665" u="none" cap="none" strike="noStrike">
                <a:solidFill>
                  <a:srgbClr val="0000CD"/>
                </a:solidFill>
                <a:latin typeface="Consolas"/>
                <a:ea typeface="Consolas"/>
                <a:cs typeface="Consolas"/>
                <a:sym typeface="Consolas"/>
              </a:rPr>
              <a:t> georgia, serif;</a:t>
            </a:r>
            <a:r>
              <a:rPr b="0" i="0" lang="en-US" sz="1665" u="none" cap="none" strike="noStrike">
                <a:solidFill>
                  <a:srgbClr val="3F3F3F"/>
                </a:solidFill>
                <a:latin typeface="Trebuchet MS"/>
                <a:ea typeface="Trebuchet MS"/>
                <a:cs typeface="Trebuchet MS"/>
                <a:sym typeface="Trebuchet MS"/>
              </a:rPr>
              <a:t>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The @media Rule</a:t>
            </a:r>
            <a:endParaRPr/>
          </a:p>
        </p:txBody>
      </p:sp>
      <p:sp>
        <p:nvSpPr>
          <p:cNvPr id="529" name="Google Shape;529;p8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accent1"/>
              </a:buClr>
              <a:buFont typeface="Noto Sans Symbols"/>
              <a:buNone/>
            </a:pPr>
            <a:r>
              <a:rPr b="0" i="0" lang="en-US" sz="1530" u="none" cap="none" strike="noStrike">
                <a:solidFill>
                  <a:srgbClr val="3F3F3F"/>
                </a:solidFill>
                <a:latin typeface="Trebuchet MS"/>
                <a:ea typeface="Trebuchet MS"/>
                <a:cs typeface="Trebuchet MS"/>
                <a:sym typeface="Trebuchet MS"/>
              </a:rPr>
              <a:t>The @media rule allows writing different style for different screen sizes and therefore opens the possibility for creating responsive web applications.</a:t>
            </a:r>
            <a:endParaRPr/>
          </a:p>
          <a:p>
            <a:pPr indent="0" lvl="0" marL="0" marR="0" rtl="0" algn="l">
              <a:lnSpc>
                <a:spcPct val="80000"/>
              </a:lnSpc>
              <a:spcBef>
                <a:spcPts val="1000"/>
              </a:spcBef>
              <a:spcAft>
                <a:spcPts val="0"/>
              </a:spcAft>
              <a:buClr>
                <a:schemeClr val="accent1"/>
              </a:buClr>
              <a:buFont typeface="Noto Sans Symbols"/>
              <a:buNone/>
            </a:pPr>
            <a:r>
              <a:t/>
            </a:r>
            <a:endParaRPr b="0" i="0" sz="1530" u="none" cap="none" strike="noStrike">
              <a:solidFill>
                <a:srgbClr val="3F3F3F"/>
              </a:solidFill>
              <a:latin typeface="Trebuchet MS"/>
              <a:ea typeface="Trebuchet MS"/>
              <a:cs typeface="Trebuchet MS"/>
              <a:sym typeface="Trebuchet MS"/>
            </a:endParaRPr>
          </a:p>
          <a:p>
            <a:pPr indent="0" lvl="0" marL="0" marR="0" rtl="0" algn="l">
              <a:lnSpc>
                <a:spcPct val="100000"/>
              </a:lnSpc>
              <a:spcBef>
                <a:spcPts val="1000"/>
              </a:spcBef>
              <a:spcAft>
                <a:spcPts val="0"/>
              </a:spcAft>
              <a:buClr>
                <a:schemeClr val="accent1"/>
              </a:buClr>
              <a:buFont typeface="Noto Sans Symbols"/>
              <a:buNone/>
            </a:pPr>
            <a:r>
              <a:rPr b="0" i="0" lang="en-US" sz="1530" u="none" cap="none" strike="noStrike">
                <a:solidFill>
                  <a:srgbClr val="0000FF"/>
                </a:solidFill>
                <a:highlight>
                  <a:srgbClr val="FFFFFF"/>
                </a:highlight>
                <a:latin typeface="Consolas"/>
                <a:ea typeface="Consolas"/>
                <a:cs typeface="Consolas"/>
                <a:sym typeface="Consolas"/>
              </a:rPr>
              <a:t>@media</a:t>
            </a: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0000FF"/>
                </a:solidFill>
                <a:highlight>
                  <a:srgbClr val="FFFFFF"/>
                </a:highlight>
                <a:latin typeface="Consolas"/>
                <a:ea typeface="Consolas"/>
                <a:cs typeface="Consolas"/>
                <a:sym typeface="Consolas"/>
              </a:rPr>
              <a:t>(</a:t>
            </a:r>
            <a:r>
              <a:rPr b="0" i="0" lang="en-US" sz="1530" u="none" cap="none" strike="noStrike">
                <a:solidFill>
                  <a:srgbClr val="FF0000"/>
                </a:solidFill>
                <a:highlight>
                  <a:srgbClr val="FFFFFF"/>
                </a:highlight>
                <a:latin typeface="Consolas"/>
                <a:ea typeface="Consolas"/>
                <a:cs typeface="Consolas"/>
                <a:sym typeface="Consolas"/>
              </a:rPr>
              <a:t>max-width</a:t>
            </a: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0000FF"/>
                </a:solidFill>
                <a:highlight>
                  <a:srgbClr val="FFFFFF"/>
                </a:highlight>
                <a:latin typeface="Consolas"/>
                <a:ea typeface="Consolas"/>
                <a:cs typeface="Consolas"/>
                <a:sym typeface="Consolas"/>
              </a:rPr>
              <a:t>767px)</a:t>
            </a:r>
            <a:r>
              <a:rPr b="0" i="0" lang="en-US" sz="1530" u="none" cap="none" strike="noStrike">
                <a:solidFill>
                  <a:srgbClr val="000000"/>
                </a:solidFill>
                <a:highlight>
                  <a:srgbClr val="FFFFFF"/>
                </a:highlight>
                <a:latin typeface="Consolas"/>
                <a:ea typeface="Consolas"/>
                <a:cs typeface="Consolas"/>
                <a:sym typeface="Consolas"/>
              </a:rPr>
              <a:t> {</a:t>
            </a:r>
            <a:br>
              <a:rPr b="0" i="0" lang="en-US" sz="1530" u="none" cap="none" strike="noStrike">
                <a:solidFill>
                  <a:srgbClr val="000000"/>
                </a:solidFill>
                <a:highlight>
                  <a:srgbClr val="FFFFFF"/>
                </a:highlight>
                <a:latin typeface="Consolas"/>
                <a:ea typeface="Consolas"/>
                <a:cs typeface="Consolas"/>
                <a:sym typeface="Consolas"/>
              </a:rPr>
            </a:b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800000"/>
                </a:solidFill>
                <a:highlight>
                  <a:srgbClr val="FFFFFF"/>
                </a:highlight>
                <a:latin typeface="Consolas"/>
                <a:ea typeface="Consolas"/>
                <a:cs typeface="Consolas"/>
                <a:sym typeface="Consolas"/>
              </a:rPr>
              <a:t>.gallery</a:t>
            </a: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800000"/>
                </a:solidFill>
                <a:highlight>
                  <a:srgbClr val="FFFFFF"/>
                </a:highlight>
                <a:latin typeface="Consolas"/>
                <a:ea typeface="Consolas"/>
                <a:cs typeface="Consolas"/>
                <a:sym typeface="Consolas"/>
              </a:rPr>
              <a:t>.item</a:t>
            </a:r>
            <a:r>
              <a:rPr b="0" i="0" lang="en-US" sz="1530" u="none" cap="none" strike="noStrike">
                <a:solidFill>
                  <a:srgbClr val="000000"/>
                </a:solidFill>
                <a:highlight>
                  <a:srgbClr val="FFFFFF"/>
                </a:highlight>
                <a:latin typeface="Consolas"/>
                <a:ea typeface="Consolas"/>
                <a:cs typeface="Consolas"/>
                <a:sym typeface="Consolas"/>
              </a:rPr>
              <a:t> {</a:t>
            </a:r>
            <a:br>
              <a:rPr b="0" i="0" lang="en-US" sz="1530" u="none" cap="none" strike="noStrike">
                <a:solidFill>
                  <a:srgbClr val="000000"/>
                </a:solidFill>
                <a:highlight>
                  <a:srgbClr val="FFFFFF"/>
                </a:highlight>
                <a:latin typeface="Consolas"/>
                <a:ea typeface="Consolas"/>
                <a:cs typeface="Consolas"/>
                <a:sym typeface="Consolas"/>
              </a:rPr>
            </a:b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FF0000"/>
                </a:solidFill>
                <a:highlight>
                  <a:srgbClr val="FFFFFF"/>
                </a:highlight>
                <a:latin typeface="Consolas"/>
                <a:ea typeface="Consolas"/>
                <a:cs typeface="Consolas"/>
                <a:sym typeface="Consolas"/>
              </a:rPr>
              <a:t>width</a:t>
            </a: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0000FF"/>
                </a:solidFill>
                <a:highlight>
                  <a:srgbClr val="FFFFFF"/>
                </a:highlight>
                <a:latin typeface="Consolas"/>
                <a:ea typeface="Consolas"/>
                <a:cs typeface="Consolas"/>
                <a:sym typeface="Consolas"/>
              </a:rPr>
              <a:t>25%</a:t>
            </a:r>
            <a:r>
              <a:rPr b="0" i="0" lang="en-US" sz="1530" u="none" cap="none" strike="noStrike">
                <a:solidFill>
                  <a:srgbClr val="000000"/>
                </a:solidFill>
                <a:highlight>
                  <a:srgbClr val="FFFFFF"/>
                </a:highlight>
                <a:latin typeface="Consolas"/>
                <a:ea typeface="Consolas"/>
                <a:cs typeface="Consolas"/>
                <a:sym typeface="Consolas"/>
              </a:rPr>
              <a:t>;</a:t>
            </a:r>
            <a:br>
              <a:rPr b="0" i="0" lang="en-US" sz="1530" u="none" cap="none" strike="noStrike">
                <a:solidFill>
                  <a:srgbClr val="000000"/>
                </a:solidFill>
                <a:highlight>
                  <a:srgbClr val="FFFFFF"/>
                </a:highlight>
                <a:latin typeface="Consolas"/>
                <a:ea typeface="Consolas"/>
                <a:cs typeface="Consolas"/>
                <a:sym typeface="Consolas"/>
              </a:rPr>
            </a:br>
            <a:r>
              <a:rPr b="0" i="0" lang="en-US" sz="1530" u="none" cap="none" strike="noStrike">
                <a:solidFill>
                  <a:srgbClr val="000000"/>
                </a:solidFill>
                <a:highlight>
                  <a:srgbClr val="FFFFFF"/>
                </a:highlight>
                <a:latin typeface="Consolas"/>
                <a:ea typeface="Consolas"/>
                <a:cs typeface="Consolas"/>
                <a:sym typeface="Consolas"/>
              </a:rPr>
              <a:t>	}</a:t>
            </a:r>
            <a:br>
              <a:rPr b="0" i="0" lang="en-US" sz="1530" u="none" cap="none" strike="noStrike">
                <a:solidFill>
                  <a:srgbClr val="000000"/>
                </a:solidFill>
                <a:highlight>
                  <a:srgbClr val="FFFFFF"/>
                </a:highlight>
                <a:latin typeface="Consolas"/>
                <a:ea typeface="Consolas"/>
                <a:cs typeface="Consolas"/>
                <a:sym typeface="Consolas"/>
              </a:rPr>
            </a:br>
            <a:r>
              <a:rPr b="0" i="0" lang="en-US" sz="1530" u="none" cap="none" strike="noStrike">
                <a:solidFill>
                  <a:srgbClr val="000000"/>
                </a:solidFill>
                <a:highlight>
                  <a:srgbClr val="FFFFFF"/>
                </a:highlight>
                <a:latin typeface="Consolas"/>
                <a:ea typeface="Consolas"/>
                <a:cs typeface="Consolas"/>
                <a:sym typeface="Consolas"/>
              </a:rPr>
              <a:t>}</a:t>
            </a:r>
            <a:endParaRPr b="0" i="0" sz="153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1000"/>
              </a:spcBef>
              <a:spcAft>
                <a:spcPts val="0"/>
              </a:spcAft>
              <a:buClr>
                <a:schemeClr val="accent1"/>
              </a:buClr>
              <a:buFont typeface="Noto Sans Symbols"/>
              <a:buNone/>
            </a:pPr>
            <a:r>
              <a:rPr b="0" i="0" lang="en-US" sz="1530" u="none" cap="none" strike="noStrike">
                <a:solidFill>
                  <a:srgbClr val="0000FF"/>
                </a:solidFill>
                <a:highlight>
                  <a:srgbClr val="FFFFFF"/>
                </a:highlight>
                <a:latin typeface="Consolas"/>
                <a:ea typeface="Consolas"/>
                <a:cs typeface="Consolas"/>
                <a:sym typeface="Consolas"/>
              </a:rPr>
              <a:t>@media</a:t>
            </a: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0000FF"/>
                </a:solidFill>
                <a:highlight>
                  <a:srgbClr val="FFFFFF"/>
                </a:highlight>
                <a:latin typeface="Consolas"/>
                <a:ea typeface="Consolas"/>
                <a:cs typeface="Consolas"/>
                <a:sym typeface="Consolas"/>
              </a:rPr>
              <a:t>(</a:t>
            </a:r>
            <a:r>
              <a:rPr b="0" i="0" lang="en-US" sz="1530" u="none" cap="none" strike="noStrike">
                <a:solidFill>
                  <a:srgbClr val="FF0000"/>
                </a:solidFill>
                <a:highlight>
                  <a:srgbClr val="FFFFFF"/>
                </a:highlight>
                <a:latin typeface="Consolas"/>
                <a:ea typeface="Consolas"/>
                <a:cs typeface="Consolas"/>
                <a:sym typeface="Consolas"/>
              </a:rPr>
              <a:t>max-width</a:t>
            </a: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0000FF"/>
                </a:solidFill>
                <a:highlight>
                  <a:srgbClr val="FFFFFF"/>
                </a:highlight>
                <a:latin typeface="Consolas"/>
                <a:ea typeface="Consolas"/>
                <a:cs typeface="Consolas"/>
                <a:sym typeface="Consolas"/>
              </a:rPr>
              <a:t>479px)</a:t>
            </a:r>
            <a:r>
              <a:rPr b="0" i="0" lang="en-US" sz="1530" u="none" cap="none" strike="noStrike">
                <a:solidFill>
                  <a:srgbClr val="000000"/>
                </a:solidFill>
                <a:highlight>
                  <a:srgbClr val="FFFFFF"/>
                </a:highlight>
                <a:latin typeface="Consolas"/>
                <a:ea typeface="Consolas"/>
                <a:cs typeface="Consolas"/>
                <a:sym typeface="Consolas"/>
              </a:rPr>
              <a:t> {</a:t>
            </a:r>
            <a:br>
              <a:rPr b="0" i="0" lang="en-US" sz="1530" u="none" cap="none" strike="noStrike">
                <a:solidFill>
                  <a:srgbClr val="000000"/>
                </a:solidFill>
                <a:highlight>
                  <a:srgbClr val="FFFFFF"/>
                </a:highlight>
                <a:latin typeface="Consolas"/>
                <a:ea typeface="Consolas"/>
                <a:cs typeface="Consolas"/>
                <a:sym typeface="Consolas"/>
              </a:rPr>
            </a:b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800000"/>
                </a:solidFill>
                <a:highlight>
                  <a:srgbClr val="FFFFFF"/>
                </a:highlight>
                <a:latin typeface="Consolas"/>
                <a:ea typeface="Consolas"/>
                <a:cs typeface="Consolas"/>
                <a:sym typeface="Consolas"/>
              </a:rPr>
              <a:t>.gallery</a:t>
            </a: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800000"/>
                </a:solidFill>
                <a:highlight>
                  <a:srgbClr val="FFFFFF"/>
                </a:highlight>
                <a:latin typeface="Consolas"/>
                <a:ea typeface="Consolas"/>
                <a:cs typeface="Consolas"/>
                <a:sym typeface="Consolas"/>
              </a:rPr>
              <a:t>.item</a:t>
            </a:r>
            <a:r>
              <a:rPr b="0" i="0" lang="en-US" sz="1530" u="none" cap="none" strike="noStrike">
                <a:solidFill>
                  <a:srgbClr val="000000"/>
                </a:solidFill>
                <a:highlight>
                  <a:srgbClr val="FFFFFF"/>
                </a:highlight>
                <a:latin typeface="Consolas"/>
                <a:ea typeface="Consolas"/>
                <a:cs typeface="Consolas"/>
                <a:sym typeface="Consolas"/>
              </a:rPr>
              <a:t> {</a:t>
            </a:r>
            <a:br>
              <a:rPr b="0" i="0" lang="en-US" sz="1530" u="none" cap="none" strike="noStrike">
                <a:solidFill>
                  <a:srgbClr val="000000"/>
                </a:solidFill>
                <a:highlight>
                  <a:srgbClr val="FFFFFF"/>
                </a:highlight>
                <a:latin typeface="Consolas"/>
                <a:ea typeface="Consolas"/>
                <a:cs typeface="Consolas"/>
                <a:sym typeface="Consolas"/>
              </a:rPr>
            </a:b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FF0000"/>
                </a:solidFill>
                <a:highlight>
                  <a:srgbClr val="FFFFFF"/>
                </a:highlight>
                <a:latin typeface="Consolas"/>
                <a:ea typeface="Consolas"/>
                <a:cs typeface="Consolas"/>
                <a:sym typeface="Consolas"/>
              </a:rPr>
              <a:t>width</a:t>
            </a:r>
            <a:r>
              <a:rPr b="0" i="0" lang="en-US" sz="1530" u="none" cap="none" strike="noStrike">
                <a:solidFill>
                  <a:srgbClr val="000000"/>
                </a:solidFill>
                <a:highlight>
                  <a:srgbClr val="FFFFFF"/>
                </a:highlight>
                <a:latin typeface="Consolas"/>
                <a:ea typeface="Consolas"/>
                <a:cs typeface="Consolas"/>
                <a:sym typeface="Consolas"/>
              </a:rPr>
              <a:t>: </a:t>
            </a:r>
            <a:r>
              <a:rPr b="0" i="0" lang="en-US" sz="1530" u="none" cap="none" strike="noStrike">
                <a:solidFill>
                  <a:srgbClr val="0000FF"/>
                </a:solidFill>
                <a:highlight>
                  <a:srgbClr val="FFFFFF"/>
                </a:highlight>
                <a:latin typeface="Consolas"/>
                <a:ea typeface="Consolas"/>
                <a:cs typeface="Consolas"/>
                <a:sym typeface="Consolas"/>
              </a:rPr>
              <a:t>50%</a:t>
            </a:r>
            <a:r>
              <a:rPr b="0" i="0" lang="en-US" sz="1530" u="none" cap="none" strike="noStrike">
                <a:solidFill>
                  <a:srgbClr val="000000"/>
                </a:solidFill>
                <a:highlight>
                  <a:srgbClr val="FFFFFF"/>
                </a:highlight>
                <a:latin typeface="Consolas"/>
                <a:ea typeface="Consolas"/>
                <a:cs typeface="Consolas"/>
                <a:sym typeface="Consolas"/>
              </a:rPr>
              <a:t>;</a:t>
            </a:r>
            <a:br>
              <a:rPr b="0" i="0" lang="en-US" sz="1530" u="none" cap="none" strike="noStrike">
                <a:solidFill>
                  <a:srgbClr val="000000"/>
                </a:solidFill>
                <a:highlight>
                  <a:srgbClr val="FFFFFF"/>
                </a:highlight>
                <a:latin typeface="Consolas"/>
                <a:ea typeface="Consolas"/>
                <a:cs typeface="Consolas"/>
                <a:sym typeface="Consolas"/>
              </a:rPr>
            </a:br>
            <a:r>
              <a:rPr b="0" i="0" lang="en-US" sz="1530" u="none" cap="none" strike="noStrike">
                <a:solidFill>
                  <a:srgbClr val="000000"/>
                </a:solidFill>
                <a:highlight>
                  <a:srgbClr val="FFFFFF"/>
                </a:highlight>
                <a:latin typeface="Consolas"/>
                <a:ea typeface="Consolas"/>
                <a:cs typeface="Consolas"/>
                <a:sym typeface="Consolas"/>
              </a:rPr>
              <a:t>	}</a:t>
            </a:r>
            <a:br>
              <a:rPr b="0" i="0" lang="en-US" sz="1530" u="none" cap="none" strike="noStrike">
                <a:solidFill>
                  <a:srgbClr val="000000"/>
                </a:solidFill>
                <a:highlight>
                  <a:srgbClr val="FFFFFF"/>
                </a:highlight>
                <a:latin typeface="Consolas"/>
                <a:ea typeface="Consolas"/>
                <a:cs typeface="Consolas"/>
                <a:sym typeface="Consolas"/>
              </a:rPr>
            </a:br>
            <a:r>
              <a:rPr b="0" i="0" lang="en-US" sz="1530" u="none" cap="none" strike="noStrike">
                <a:solidFill>
                  <a:srgbClr val="000000"/>
                </a:solidFill>
                <a:highlight>
                  <a:srgbClr val="FFFFFF"/>
                </a:highlight>
                <a:latin typeface="Consolas"/>
                <a:ea typeface="Consolas"/>
                <a:cs typeface="Consolas"/>
                <a:sym typeface="Consolas"/>
              </a:rPr>
              <a:t>}</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3"/>
          <p:cNvSpPr txBox="1"/>
          <p:nvPr>
            <p:ph type="title"/>
          </p:nvPr>
        </p:nvSpPr>
        <p:spPr>
          <a:xfrm>
            <a:off x="3566219" y="1477184"/>
            <a:ext cx="2818900" cy="1826581"/>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accent1"/>
              </a:buClr>
              <a:buFont typeface="Trebuchet MS"/>
              <a:buNone/>
            </a:pPr>
            <a:r>
              <a:rPr b="0" i="0" lang="en-US" sz="7200" u="none" cap="none" strike="noStrike">
                <a:solidFill>
                  <a:schemeClr val="accent1"/>
                </a:solidFill>
                <a:latin typeface="Trebuchet MS"/>
                <a:ea typeface="Trebuchet MS"/>
                <a:cs typeface="Trebuchet MS"/>
                <a:sym typeface="Trebuchet MS"/>
              </a:rPr>
              <a:t>CSS3</a:t>
            </a:r>
            <a:endParaRPr b="0" i="0" sz="7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CSS3</a:t>
            </a:r>
            <a:endParaRPr b="0" i="0" sz="3600" u="none" cap="none" strike="noStrike">
              <a:solidFill>
                <a:schemeClr val="accent1"/>
              </a:solidFill>
              <a:latin typeface="Trebuchet MS"/>
              <a:ea typeface="Trebuchet MS"/>
              <a:cs typeface="Trebuchet MS"/>
              <a:sym typeface="Trebuchet MS"/>
            </a:endParaRPr>
          </a:p>
        </p:txBody>
      </p:sp>
      <p:sp>
        <p:nvSpPr>
          <p:cNvPr id="540" name="Google Shape;540;p8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CSS3 is the latest standard for CSS.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CSS3 is completely backwards-compatible with earlier versions of CSS.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Not all browser support CSS3.</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Following slides include some of the most commonly used CSS3 styles.</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border-radius</a:t>
            </a:r>
            <a:endParaRPr/>
          </a:p>
        </p:txBody>
      </p:sp>
      <p:sp>
        <p:nvSpPr>
          <p:cNvPr id="546" name="Google Shape;546;p8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border-radius property is used to create rounded corners.</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border:</a:t>
            </a:r>
            <a:r>
              <a:rPr b="0" i="0" lang="en-US" sz="1800" u="none" cap="none" strike="noStrike">
                <a:solidFill>
                  <a:srgbClr val="0000CD"/>
                </a:solidFill>
                <a:latin typeface="Consolas"/>
                <a:ea typeface="Consolas"/>
                <a:cs typeface="Consolas"/>
                <a:sym typeface="Consolas"/>
              </a:rPr>
              <a:t> 2px solid;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border-radius:</a:t>
            </a:r>
            <a:r>
              <a:rPr b="0" i="0" lang="en-US" sz="1800" u="none" cap="none" strike="noStrike">
                <a:solidFill>
                  <a:srgbClr val="0000CD"/>
                </a:solidFill>
                <a:latin typeface="Consolas"/>
                <a:ea typeface="Consolas"/>
                <a:cs typeface="Consolas"/>
                <a:sym typeface="Consolas"/>
              </a:rPr>
              <a:t> 25px;</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box-shadow</a:t>
            </a:r>
            <a:endParaRPr/>
          </a:p>
        </p:txBody>
      </p:sp>
      <p:sp>
        <p:nvSpPr>
          <p:cNvPr id="552" name="Google Shape;552;p8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box-shadow property is used to add shadow to boxes.</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box-shadow:</a:t>
            </a:r>
            <a:r>
              <a:rPr b="0" i="0" lang="en-US" sz="1800" u="none" cap="none" strike="noStrike">
                <a:solidFill>
                  <a:srgbClr val="0000CD"/>
                </a:solidFill>
                <a:latin typeface="Consolas"/>
                <a:ea typeface="Consolas"/>
                <a:cs typeface="Consolas"/>
                <a:sym typeface="Consolas"/>
              </a:rPr>
              <a:t> 10px 10px 5px #888888;</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 id selector</a:t>
            </a:r>
            <a:endParaRPr b="0" i="0" sz="3600" u="none" cap="none" strike="noStrike">
              <a:solidFill>
                <a:schemeClr val="accent1"/>
              </a:solidFill>
              <a:latin typeface="Trebuchet MS"/>
              <a:ea typeface="Trebuchet MS"/>
              <a:cs typeface="Trebuchet MS"/>
              <a:sym typeface="Trebuchet MS"/>
            </a:endParaRPr>
          </a:p>
        </p:txBody>
      </p:sp>
      <p:sp>
        <p:nvSpPr>
          <p:cNvPr id="181" name="Google Shape;181;p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r>
              <a:rPr b="0" i="0" lang="en-US" sz="1800" u="none" cap="none" strike="noStrike">
                <a:solidFill>
                  <a:srgbClr val="000000"/>
                </a:solidFill>
                <a:highlight>
                  <a:srgbClr val="FFFFFF"/>
                </a:highlight>
                <a:latin typeface="Consolas"/>
                <a:ea typeface="Consolas"/>
                <a:cs typeface="Consolas"/>
                <a:sym typeface="Consolas"/>
              </a:rPr>
              <a:t>A paragraph...</a:t>
            </a: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id</a:t>
            </a:r>
            <a:r>
              <a:rPr b="0" i="0" lang="en-US" sz="1800" u="none" cap="none" strike="noStrike">
                <a:solidFill>
                  <a:srgbClr val="0000FF"/>
                </a:solidFill>
                <a:highlight>
                  <a:srgbClr val="FFFFFF"/>
                </a:highlight>
                <a:latin typeface="Consolas"/>
                <a:ea typeface="Consolas"/>
                <a:cs typeface="Consolas"/>
                <a:sym typeface="Consolas"/>
              </a:rPr>
              <a:t>="second"&gt;</a:t>
            </a:r>
            <a:r>
              <a:rPr b="0" i="0" lang="en-US" sz="1800" u="none" cap="none" strike="noStrike">
                <a:solidFill>
                  <a:srgbClr val="000000"/>
                </a:solidFill>
                <a:highlight>
                  <a:srgbClr val="FFFFFF"/>
                </a:highlight>
                <a:latin typeface="Consolas"/>
                <a:ea typeface="Consolas"/>
                <a:cs typeface="Consolas"/>
                <a:sym typeface="Consolas"/>
              </a:rPr>
              <a:t>Another paragraph...</a:t>
            </a: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r>
              <a:rPr b="0" i="0" lang="en-US" sz="1800" u="none" cap="none" strike="noStrike">
                <a:solidFill>
                  <a:srgbClr val="000000"/>
                </a:solidFill>
                <a:highlight>
                  <a:srgbClr val="FFFFFF"/>
                </a:highlight>
                <a:latin typeface="Consolas"/>
                <a:ea typeface="Consolas"/>
                <a:cs typeface="Consolas"/>
                <a:sym typeface="Consolas"/>
              </a:rPr>
              <a:t>Third paragraph...</a:t>
            </a: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A52A2A"/>
              </a:solidFill>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p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red;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#second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blue;</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background-size</a:t>
            </a:r>
            <a:endParaRPr b="0" i="0" sz="3600" u="none" cap="none" strike="noStrike">
              <a:solidFill>
                <a:schemeClr val="accent1"/>
              </a:solidFill>
              <a:latin typeface="Trebuchet MS"/>
              <a:ea typeface="Trebuchet MS"/>
              <a:cs typeface="Trebuchet MS"/>
              <a:sym typeface="Trebuchet MS"/>
            </a:endParaRPr>
          </a:p>
        </p:txBody>
      </p:sp>
      <p:sp>
        <p:nvSpPr>
          <p:cNvPr id="558" name="Google Shape;558;p8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background-size property specifies the size of the background image.</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div.one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background-size:</a:t>
            </a:r>
            <a:r>
              <a:rPr b="0" i="0" lang="en-US" sz="1800" u="none" cap="none" strike="noStrike">
                <a:solidFill>
                  <a:srgbClr val="0000CD"/>
                </a:solidFill>
                <a:latin typeface="Consolas"/>
                <a:ea typeface="Consolas"/>
                <a:cs typeface="Consolas"/>
                <a:sym typeface="Consolas"/>
              </a:rPr>
              <a:t> 80px 60px;</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div.two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background-size:</a:t>
            </a:r>
            <a:r>
              <a:rPr b="0" i="0" lang="en-US" sz="1800" u="none" cap="none" strike="noStrike">
                <a:solidFill>
                  <a:srgbClr val="0000CD"/>
                </a:solidFill>
                <a:latin typeface="Consolas"/>
                <a:ea typeface="Consolas"/>
                <a:cs typeface="Consolas"/>
                <a:sym typeface="Consolas"/>
              </a:rPr>
              <a:t> 100%;</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div.three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background-size:</a:t>
            </a:r>
            <a:r>
              <a:rPr b="0" i="0" lang="en-US" sz="1800" u="none" cap="none" strike="noStrike">
                <a:solidFill>
                  <a:srgbClr val="0000CD"/>
                </a:solidFill>
                <a:latin typeface="Consolas"/>
                <a:ea typeface="Consolas"/>
                <a:cs typeface="Consolas"/>
                <a:sym typeface="Consolas"/>
              </a:rPr>
              <a:t> cover;</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Gradients</a:t>
            </a:r>
            <a:endParaRPr b="0" i="0" sz="3600" u="none" cap="none" strike="noStrike">
              <a:solidFill>
                <a:schemeClr val="accent1"/>
              </a:solidFill>
              <a:latin typeface="Trebuchet MS"/>
              <a:ea typeface="Trebuchet MS"/>
              <a:cs typeface="Trebuchet MS"/>
              <a:sym typeface="Trebuchet MS"/>
            </a:endParaRPr>
          </a:p>
        </p:txBody>
      </p:sp>
      <p:sp>
        <p:nvSpPr>
          <p:cNvPr id="564" name="Google Shape;564;p8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CSS3 gradients let you display smooth transitions between two or more specified colors.</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CSS3 defines two types of gradients: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Linear Gradients (goes down/up/left/right/diagonally)</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Radial Gradients (defined by their center)</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text-shadow</a:t>
            </a:r>
            <a:endParaRPr b="0" i="0" sz="3600" u="none" cap="none" strike="noStrike">
              <a:solidFill>
                <a:schemeClr val="accent1"/>
              </a:solidFill>
              <a:latin typeface="Trebuchet MS"/>
              <a:ea typeface="Trebuchet MS"/>
              <a:cs typeface="Trebuchet MS"/>
              <a:sym typeface="Trebuchet MS"/>
            </a:endParaRPr>
          </a:p>
        </p:txBody>
      </p:sp>
      <p:sp>
        <p:nvSpPr>
          <p:cNvPr id="570" name="Google Shape;570;p8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In CSS3, the text-shadow property applies shadow to text.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h1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text-shadow:</a:t>
            </a:r>
            <a:r>
              <a:rPr b="0" i="0" lang="en-US" sz="1800" u="none" cap="none" strike="noStrike">
                <a:solidFill>
                  <a:srgbClr val="0000CD"/>
                </a:solidFill>
                <a:latin typeface="Consolas"/>
                <a:ea typeface="Consolas"/>
                <a:cs typeface="Consolas"/>
                <a:sym typeface="Consolas"/>
              </a:rPr>
              <a:t> 5px 5px 5px #FF0000;</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000000"/>
              </a:solidFill>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pic>
        <p:nvPicPr>
          <p:cNvPr descr="Text shadow effect!" id="571" name="Google Shape;571;p89"/>
          <p:cNvPicPr preferRelativeResize="0"/>
          <p:nvPr/>
        </p:nvPicPr>
        <p:blipFill rotWithShape="1">
          <a:blip r:embed="rId3">
            <a:alphaModFix/>
          </a:blip>
          <a:srcRect b="0" l="0" r="0" t="0"/>
          <a:stretch/>
        </p:blipFill>
        <p:spPr>
          <a:xfrm>
            <a:off x="758016" y="4387196"/>
            <a:ext cx="2914650" cy="30480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word-wrap</a:t>
            </a:r>
            <a:endParaRPr b="0" i="0" sz="3600" u="none" cap="none" strike="noStrike">
              <a:solidFill>
                <a:schemeClr val="accent1"/>
              </a:solidFill>
              <a:latin typeface="Trebuchet MS"/>
              <a:ea typeface="Trebuchet MS"/>
              <a:cs typeface="Trebuchet MS"/>
              <a:sym typeface="Trebuchet MS"/>
            </a:endParaRPr>
          </a:p>
        </p:txBody>
      </p:sp>
      <p:sp>
        <p:nvSpPr>
          <p:cNvPr id="577" name="Google Shape;577;p9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If a word is too long to fit within an area, it expands outside.</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pic>
        <p:nvPicPr>
          <p:cNvPr id="578" name="Google Shape;578;p90"/>
          <p:cNvPicPr preferRelativeResize="0"/>
          <p:nvPr/>
        </p:nvPicPr>
        <p:blipFill rotWithShape="1">
          <a:blip r:embed="rId3">
            <a:alphaModFix/>
          </a:blip>
          <a:srcRect b="0" l="0" r="0" t="0"/>
          <a:stretch/>
        </p:blipFill>
        <p:spPr>
          <a:xfrm>
            <a:off x="1496380" y="2850132"/>
            <a:ext cx="5307832" cy="253437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word-wrap</a:t>
            </a:r>
            <a:endParaRPr b="0" i="0" sz="3600" u="none" cap="none" strike="noStrike">
              <a:solidFill>
                <a:schemeClr val="accent1"/>
              </a:solidFill>
              <a:latin typeface="Trebuchet MS"/>
              <a:ea typeface="Trebuchet MS"/>
              <a:cs typeface="Trebuchet MS"/>
              <a:sym typeface="Trebuchet MS"/>
            </a:endParaRPr>
          </a:p>
        </p:txBody>
      </p:sp>
      <p:sp>
        <p:nvSpPr>
          <p:cNvPr id="584" name="Google Shape;584;p9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The word-wrap property allows you to force the text to wrap - even if it means splitting it in the middle of a word.</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pic>
        <p:nvPicPr>
          <p:cNvPr id="585" name="Google Shape;585;p91"/>
          <p:cNvPicPr preferRelativeResize="0"/>
          <p:nvPr/>
        </p:nvPicPr>
        <p:blipFill rotWithShape="1">
          <a:blip r:embed="rId3">
            <a:alphaModFix/>
          </a:blip>
          <a:srcRect b="0" l="0" r="0" t="0"/>
          <a:stretch/>
        </p:blipFill>
        <p:spPr>
          <a:xfrm>
            <a:off x="2857776" y="3066241"/>
            <a:ext cx="2830329" cy="276846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Web Fonts - The @font-face Rule</a:t>
            </a:r>
            <a:endParaRPr b="0" i="0" sz="3600" u="none" cap="none" strike="noStrike">
              <a:solidFill>
                <a:schemeClr val="accent1"/>
              </a:solidFill>
              <a:latin typeface="Trebuchet MS"/>
              <a:ea typeface="Trebuchet MS"/>
              <a:cs typeface="Trebuchet MS"/>
              <a:sym typeface="Trebuchet MS"/>
            </a:endParaRPr>
          </a:p>
        </p:txBody>
      </p:sp>
      <p:sp>
        <p:nvSpPr>
          <p:cNvPr id="591" name="Google Shape;591;p9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Web fonts allow Web designers to use fonts that are not installed on the user's computer.</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When you have found/bought the font you wish to use, just include the font file on your web server, and it will be automatically downloaded to the user when needed.</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Your "own" fonts are defined within the CSS3 @font-face rule.</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 @font-face Rule</a:t>
            </a:r>
            <a:endParaRPr b="0" i="0" sz="3600" u="none" cap="none" strike="noStrike">
              <a:solidFill>
                <a:schemeClr val="accent1"/>
              </a:solidFill>
              <a:latin typeface="Trebuchet MS"/>
              <a:ea typeface="Trebuchet MS"/>
              <a:cs typeface="Trebuchet MS"/>
              <a:sym typeface="Trebuchet MS"/>
            </a:endParaRPr>
          </a:p>
        </p:txBody>
      </p:sp>
      <p:sp>
        <p:nvSpPr>
          <p:cNvPr id="597" name="Google Shape;597;p9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@font-face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font-family:</a:t>
            </a:r>
            <a:r>
              <a:rPr b="0" i="0" lang="en-US" sz="1665" u="none" cap="none" strike="noStrike">
                <a:solidFill>
                  <a:srgbClr val="0000CD"/>
                </a:solidFill>
                <a:latin typeface="Consolas"/>
                <a:ea typeface="Consolas"/>
                <a:cs typeface="Consolas"/>
                <a:sym typeface="Consolas"/>
              </a:rPr>
              <a:t> myFirstFont;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src:</a:t>
            </a:r>
            <a:r>
              <a:rPr b="0" i="0" lang="en-US" sz="1665" u="none" cap="none" strike="noStrike">
                <a:solidFill>
                  <a:srgbClr val="0000CD"/>
                </a:solidFill>
                <a:latin typeface="Consolas"/>
                <a:ea typeface="Consolas"/>
                <a:cs typeface="Consolas"/>
                <a:sym typeface="Consolas"/>
              </a:rPr>
              <a:t> url(sansation_normal.woff);</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@font-face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font-family:</a:t>
            </a:r>
            <a:r>
              <a:rPr b="0" i="0" lang="en-US" sz="1665" u="none" cap="none" strike="noStrike">
                <a:solidFill>
                  <a:srgbClr val="0000CD"/>
                </a:solidFill>
                <a:latin typeface="Consolas"/>
                <a:ea typeface="Consolas"/>
                <a:cs typeface="Consolas"/>
                <a:sym typeface="Consolas"/>
              </a:rPr>
              <a:t> myFirstFont;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src:</a:t>
            </a:r>
            <a:r>
              <a:rPr b="0" i="0" lang="en-US" sz="1665" u="none" cap="none" strike="noStrike">
                <a:solidFill>
                  <a:srgbClr val="0000CD"/>
                </a:solidFill>
                <a:latin typeface="Consolas"/>
                <a:ea typeface="Consolas"/>
                <a:cs typeface="Consolas"/>
                <a:sym typeface="Consolas"/>
              </a:rPr>
              <a:t> url(sansation_bold.woff);</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font-weight:</a:t>
            </a:r>
            <a:r>
              <a:rPr b="0" i="0" lang="en-US" sz="1665" u="none" cap="none" strike="noStrike">
                <a:solidFill>
                  <a:srgbClr val="0000CD"/>
                </a:solidFill>
                <a:latin typeface="Consolas"/>
                <a:ea typeface="Consolas"/>
                <a:cs typeface="Consolas"/>
                <a:sym typeface="Consolas"/>
              </a:rPr>
              <a:t> bold;</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div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font-family:</a:t>
            </a:r>
            <a:r>
              <a:rPr b="0" i="0" lang="en-US" sz="1665" u="none" cap="none" strike="noStrike">
                <a:solidFill>
                  <a:srgbClr val="0000CD"/>
                </a:solidFill>
                <a:latin typeface="Consolas"/>
                <a:ea typeface="Consolas"/>
                <a:cs typeface="Consolas"/>
                <a:sym typeface="Consolas"/>
              </a:rPr>
              <a:t> myFirstFont;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A52A2A"/>
                </a:solidFill>
                <a:latin typeface="Consolas"/>
                <a:ea typeface="Consolas"/>
                <a:cs typeface="Consolas"/>
                <a:sym typeface="Consolas"/>
              </a:rPr>
              <a:t>h2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font-family:</a:t>
            </a:r>
            <a:r>
              <a:rPr b="0" i="0" lang="en-US" sz="1665" u="none" cap="none" strike="noStrike">
                <a:solidFill>
                  <a:srgbClr val="0000CD"/>
                </a:solidFill>
                <a:latin typeface="Consolas"/>
                <a:ea typeface="Consolas"/>
                <a:cs typeface="Consolas"/>
                <a:sym typeface="Consolas"/>
              </a:rPr>
              <a:t> myFirstFont;</a:t>
            </a:r>
            <a:br>
              <a:rPr b="0" i="0" lang="en-US" sz="1665" u="none" cap="none" strike="noStrike">
                <a:solidFill>
                  <a:srgbClr val="0000CD"/>
                </a:solidFill>
                <a:latin typeface="Consolas"/>
                <a:ea typeface="Consolas"/>
                <a:cs typeface="Consolas"/>
                <a:sym typeface="Consolas"/>
              </a:rPr>
            </a:b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font-weight:</a:t>
            </a:r>
            <a:r>
              <a:rPr b="0" i="0" lang="en-US" sz="1665" u="none" cap="none" strike="noStrike">
                <a:solidFill>
                  <a:srgbClr val="0000CD"/>
                </a:solidFill>
                <a:latin typeface="Consolas"/>
                <a:ea typeface="Consolas"/>
                <a:cs typeface="Consolas"/>
                <a:sym typeface="Consolas"/>
              </a:rPr>
              <a:t> bold;</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b="0" i="0" sz="1665" u="none" cap="none" strike="noStrike">
              <a:solidFill>
                <a:srgbClr val="000000"/>
              </a:solidFill>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box-sizing</a:t>
            </a:r>
            <a:endParaRPr/>
          </a:p>
        </p:txBody>
      </p:sp>
      <p:sp>
        <p:nvSpPr>
          <p:cNvPr id="603" name="Google Shape;603;p9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box-sizing property is used to tell the browser what the sizing properties (width and height) should include.</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Values can be: </a:t>
            </a:r>
            <a:r>
              <a:rPr b="0" i="1" lang="en-US" sz="1800" u="none" cap="none" strike="noStrike">
                <a:solidFill>
                  <a:srgbClr val="3F3F3F"/>
                </a:solidFill>
                <a:latin typeface="Trebuchet MS"/>
                <a:ea typeface="Trebuchet MS"/>
                <a:cs typeface="Trebuchet MS"/>
                <a:sym typeface="Trebuchet MS"/>
              </a:rPr>
              <a:t>border-box</a:t>
            </a:r>
            <a:r>
              <a:rPr b="0" i="0" lang="en-US" sz="1800" u="none" cap="none" strike="noStrike">
                <a:solidFill>
                  <a:srgbClr val="3F3F3F"/>
                </a:solidFill>
                <a:latin typeface="Trebuchet MS"/>
                <a:ea typeface="Trebuchet MS"/>
                <a:cs typeface="Trebuchet MS"/>
                <a:sym typeface="Trebuchet MS"/>
              </a:rPr>
              <a:t>, </a:t>
            </a:r>
            <a:r>
              <a:rPr b="0" i="1" lang="en-US" sz="1800" u="none" cap="none" strike="noStrike">
                <a:solidFill>
                  <a:srgbClr val="3F3F3F"/>
                </a:solidFill>
                <a:latin typeface="Trebuchet MS"/>
                <a:ea typeface="Trebuchet MS"/>
                <a:cs typeface="Trebuchet MS"/>
                <a:sym typeface="Trebuchet MS"/>
              </a:rPr>
              <a:t>content-box</a:t>
            </a:r>
            <a:r>
              <a:rPr b="0" i="0" lang="en-US" sz="1800" u="none" cap="none" strike="noStrike">
                <a:solidFill>
                  <a:srgbClr val="3F3F3F"/>
                </a:solidFill>
                <a:latin typeface="Trebuchet MS"/>
                <a:ea typeface="Trebuchet MS"/>
                <a:cs typeface="Trebuchet MS"/>
                <a:sym typeface="Trebuchet MS"/>
              </a:rPr>
              <a: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 box-sizing</a:t>
            </a:r>
            <a:endParaRPr b="0" i="0" sz="3600" u="none" cap="none" strike="noStrike">
              <a:solidFill>
                <a:schemeClr val="accent1"/>
              </a:solidFill>
              <a:latin typeface="Trebuchet MS"/>
              <a:ea typeface="Trebuchet MS"/>
              <a:cs typeface="Trebuchet MS"/>
              <a:sym typeface="Trebuchet MS"/>
            </a:endParaRPr>
          </a:p>
        </p:txBody>
      </p:sp>
      <p:sp>
        <p:nvSpPr>
          <p:cNvPr id="609" name="Google Shape;609;p9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90C226"/>
              </a:buClr>
              <a:buFont typeface="Noto Sans Symbols"/>
              <a:buNone/>
            </a:pPr>
            <a:r>
              <a:rPr b="0" i="0" lang="en-US" sz="1800" u="none" cap="none" strike="noStrike">
                <a:solidFill>
                  <a:srgbClr val="A52A2A"/>
                </a:solidFill>
                <a:latin typeface="Consolas"/>
                <a:ea typeface="Consolas"/>
                <a:cs typeface="Consolas"/>
                <a:sym typeface="Consolas"/>
              </a:rPr>
              <a:t>div.one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width:</a:t>
            </a:r>
            <a:r>
              <a:rPr b="0" i="0" lang="en-US" sz="1800" u="none" cap="none" strike="noStrike">
                <a:solidFill>
                  <a:srgbClr val="0000CD"/>
                </a:solidFill>
                <a:latin typeface="Consolas"/>
                <a:ea typeface="Consolas"/>
                <a:cs typeface="Consolas"/>
                <a:sym typeface="Consolas"/>
              </a:rPr>
              <a:t> 500px;</a:t>
            </a:r>
            <a:br>
              <a:rPr b="0" i="0" lang="en-US" sz="1800" u="none" cap="none" strike="noStrike">
                <a:solidFill>
                  <a:srgbClr val="0000CD"/>
                </a:solidFill>
                <a:latin typeface="Consolas"/>
                <a:ea typeface="Consolas"/>
                <a:cs typeface="Consolas"/>
                <a:sym typeface="Consola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padding:</a:t>
            </a:r>
            <a:r>
              <a:rPr b="0" i="0" lang="en-US" sz="1800" u="none" cap="none" strike="noStrike">
                <a:solidFill>
                  <a:srgbClr val="0000CD"/>
                </a:solidFill>
                <a:latin typeface="Consolas"/>
                <a:ea typeface="Consolas"/>
                <a:cs typeface="Consolas"/>
                <a:sym typeface="Consolas"/>
              </a:rPr>
              <a:t> 5px 15px;</a:t>
            </a:r>
            <a:br>
              <a:rPr b="0" i="0" lang="en-US" sz="1800" u="none" cap="none" strike="noStrike">
                <a:solidFill>
                  <a:srgbClr val="0000CD"/>
                </a:solidFill>
                <a:latin typeface="Consolas"/>
                <a:ea typeface="Consolas"/>
                <a:cs typeface="Consolas"/>
                <a:sym typeface="Consola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box-sizing:</a:t>
            </a:r>
            <a:r>
              <a:rPr b="0" i="0" lang="en-US" sz="1800" u="none" cap="none" strike="noStrike">
                <a:solidFill>
                  <a:srgbClr val="0000CD"/>
                </a:solidFill>
                <a:latin typeface="Consolas"/>
                <a:ea typeface="Consolas"/>
                <a:cs typeface="Consolas"/>
                <a:sym typeface="Consolas"/>
              </a:rPr>
              <a:t> border-box;</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div.two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width:</a:t>
            </a:r>
            <a:r>
              <a:rPr b="0" i="0" lang="en-US" sz="1800" u="none" cap="none" strike="noStrike">
                <a:solidFill>
                  <a:srgbClr val="0000CD"/>
                </a:solidFill>
                <a:latin typeface="Consolas"/>
                <a:ea typeface="Consolas"/>
                <a:cs typeface="Consolas"/>
                <a:sym typeface="Consolas"/>
              </a:rPr>
              <a:t> 500px;</a:t>
            </a:r>
            <a:br>
              <a:rPr b="0" i="0" lang="en-US" sz="1800" u="none" cap="none" strike="noStrike">
                <a:solidFill>
                  <a:srgbClr val="0000CD"/>
                </a:solidFill>
                <a:latin typeface="Consolas"/>
                <a:ea typeface="Consolas"/>
                <a:cs typeface="Consolas"/>
                <a:sym typeface="Consola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padding:</a:t>
            </a:r>
            <a:r>
              <a:rPr b="0" i="0" lang="en-US" sz="1800" u="none" cap="none" strike="noStrike">
                <a:solidFill>
                  <a:srgbClr val="0000CD"/>
                </a:solidFill>
                <a:latin typeface="Consolas"/>
                <a:ea typeface="Consolas"/>
                <a:cs typeface="Consolas"/>
                <a:sym typeface="Consolas"/>
              </a:rPr>
              <a:t> 5px 15px;</a:t>
            </a:r>
            <a:br>
              <a:rPr b="0" i="0" lang="en-US" sz="1800" u="none" cap="none" strike="noStrike">
                <a:solidFill>
                  <a:srgbClr val="0000CD"/>
                </a:solidFill>
                <a:latin typeface="Consolas"/>
                <a:ea typeface="Consolas"/>
                <a:cs typeface="Consolas"/>
                <a:sym typeface="Consola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box-sizing:</a:t>
            </a:r>
            <a:r>
              <a:rPr b="0" i="0" lang="en-US" sz="1800" u="none" cap="none" strike="noStrike">
                <a:solidFill>
                  <a:srgbClr val="0000CD"/>
                </a:solidFill>
                <a:latin typeface="Consolas"/>
                <a:ea typeface="Consolas"/>
                <a:cs typeface="Consolas"/>
                <a:sym typeface="Consolas"/>
              </a:rPr>
              <a:t> content-box;</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Transitions</a:t>
            </a:r>
            <a:endParaRPr b="0" i="0" sz="3600" u="none" cap="none" strike="noStrike">
              <a:solidFill>
                <a:schemeClr val="accent1"/>
              </a:solidFill>
              <a:latin typeface="Trebuchet MS"/>
              <a:ea typeface="Trebuchet MS"/>
              <a:cs typeface="Trebuchet MS"/>
              <a:sym typeface="Trebuchet MS"/>
            </a:endParaRPr>
          </a:p>
        </p:txBody>
      </p:sp>
      <p:sp>
        <p:nvSpPr>
          <p:cNvPr id="615" name="Google Shape;615;p9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Transitions are effects that let an element gradually change from one style to another.</a:t>
            </a:r>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3F3F3F"/>
                </a:solidFill>
                <a:latin typeface="Trebuchet MS"/>
                <a:ea typeface="Trebuchet MS"/>
                <a:cs typeface="Trebuchet MS"/>
                <a:sym typeface="Trebuchet MS"/>
              </a:rPr>
              <a:t>To do this, two things must be specified:</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CSS property to which the effect will be added</a:t>
            </a:r>
            <a:endParaRPr b="0" i="0" sz="1800" u="none" cap="none" strike="noStrike">
              <a:solidFill>
                <a:srgbClr val="3F3F3F"/>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duration of the effect (can be second or millisecond)</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Class selector</a:t>
            </a:r>
            <a:endParaRPr b="0" i="0" sz="3600" u="none" cap="none" strike="noStrike">
              <a:solidFill>
                <a:schemeClr val="accent1"/>
              </a:solidFill>
              <a:latin typeface="Trebuchet MS"/>
              <a:ea typeface="Trebuchet MS"/>
              <a:cs typeface="Trebuchet MS"/>
              <a:sym typeface="Trebuchet MS"/>
            </a:endParaRPr>
          </a:p>
        </p:txBody>
      </p:sp>
      <p:sp>
        <p:nvSpPr>
          <p:cNvPr id="187" name="Google Shape;187;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 class selector uses the class attribute of an HTML element to select a specific element.</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Multiple element in a page can have the same class. Styles declared using class selector will apply the styles to all elements with that class.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To select an element using the class attribute, write a . (dot) character, followed by the class of the element.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 transitions</a:t>
            </a:r>
            <a:endParaRPr b="0" i="0" sz="3600" u="none" cap="none" strike="noStrike">
              <a:solidFill>
                <a:schemeClr val="accent1"/>
              </a:solidFill>
              <a:latin typeface="Trebuchet MS"/>
              <a:ea typeface="Trebuchet MS"/>
              <a:cs typeface="Trebuchet MS"/>
              <a:sym typeface="Trebuchet MS"/>
            </a:endParaRPr>
          </a:p>
        </p:txBody>
      </p:sp>
      <p:sp>
        <p:nvSpPr>
          <p:cNvPr id="621" name="Google Shape;621;p9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div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-webkit-transition:</a:t>
            </a:r>
            <a:r>
              <a:rPr b="0" i="0" lang="en-US" sz="1530" u="none" cap="none" strike="noStrike">
                <a:solidFill>
                  <a:srgbClr val="0000CD"/>
                </a:solidFill>
                <a:latin typeface="Consolas"/>
                <a:ea typeface="Consolas"/>
                <a:cs typeface="Consolas"/>
                <a:sym typeface="Consolas"/>
              </a:rPr>
              <a:t> width 500ms;</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transition:</a:t>
            </a:r>
            <a:r>
              <a:rPr b="0" i="0" lang="en-US" sz="1530" u="none" cap="none" strike="noStrike">
                <a:solidFill>
                  <a:srgbClr val="0000CD"/>
                </a:solidFill>
                <a:latin typeface="Consolas"/>
                <a:ea typeface="Consolas"/>
                <a:cs typeface="Consolas"/>
                <a:sym typeface="Consolas"/>
              </a:rPr>
              <a:t> width 500ms;</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a:p>
          <a:p>
            <a:pPr indent="0" lvl="0" marL="0" marR="0" rtl="0" algn="l">
              <a:lnSpc>
                <a:spcPct val="8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div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-webkit-transition:</a:t>
            </a:r>
            <a:r>
              <a:rPr b="0" i="0" lang="en-US" sz="1530" u="none" cap="none" strike="noStrike">
                <a:solidFill>
                  <a:srgbClr val="0000CD"/>
                </a:solidFill>
                <a:latin typeface="Consolas"/>
                <a:ea typeface="Consolas"/>
                <a:cs typeface="Consolas"/>
                <a:sym typeface="Consolas"/>
              </a:rPr>
              <a:t> width 2s, height 2s;</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transition:</a:t>
            </a:r>
            <a:r>
              <a:rPr b="0" i="0" lang="en-US" sz="1530" u="none" cap="none" strike="noStrike">
                <a:solidFill>
                  <a:srgbClr val="0000CD"/>
                </a:solidFill>
                <a:latin typeface="Consolas"/>
                <a:ea typeface="Consolas"/>
                <a:cs typeface="Consolas"/>
                <a:sym typeface="Consolas"/>
              </a:rPr>
              <a:t> width 2s, height 2s;</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b="0" i="0" sz="1530" u="none" cap="none" strike="noStrike">
              <a:solidFill>
                <a:srgbClr val="3F3F3F"/>
              </a:solidFill>
              <a:latin typeface="Trebuchet MS"/>
              <a:ea typeface="Trebuchet MS"/>
              <a:cs typeface="Trebuchet MS"/>
              <a:sym typeface="Trebuchet MS"/>
            </a:endParaRPr>
          </a:p>
          <a:p>
            <a:pPr indent="0" lvl="0" marL="0" marR="0" rtl="0" algn="l">
              <a:lnSpc>
                <a:spcPct val="80000"/>
              </a:lnSpc>
              <a:spcBef>
                <a:spcPts val="1000"/>
              </a:spcBef>
              <a:spcAft>
                <a:spcPts val="0"/>
              </a:spcAft>
              <a:buClr>
                <a:schemeClr val="accent1"/>
              </a:buClr>
              <a:buFont typeface="Noto Sans Symbols"/>
              <a:buNone/>
            </a:pPr>
            <a:r>
              <a:rPr b="0" i="0" lang="en-US" sz="1530" u="none" cap="none" strike="noStrike">
                <a:solidFill>
                  <a:srgbClr val="A52A2A"/>
                </a:solidFill>
                <a:latin typeface="Consolas"/>
                <a:ea typeface="Consolas"/>
                <a:cs typeface="Consolas"/>
                <a:sym typeface="Consolas"/>
              </a:rPr>
              <a:t>div </a:t>
            </a:r>
            <a:r>
              <a:rPr b="0" i="0" lang="en-US" sz="1530" u="none" cap="none" strike="noStrike">
                <a:solidFill>
                  <a:srgbClr val="000000"/>
                </a:solidFill>
                <a:latin typeface="Consolas"/>
                <a:ea typeface="Consolas"/>
                <a:cs typeface="Consolas"/>
                <a:sym typeface="Consolas"/>
              </a:rPr>
              <a:t>{</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-webkit-transition-property:</a:t>
            </a:r>
            <a:r>
              <a:rPr b="0" i="0" lang="en-US" sz="1530" u="none" cap="none" strike="noStrike">
                <a:solidFill>
                  <a:srgbClr val="0000CD"/>
                </a:solidFill>
                <a:latin typeface="Consolas"/>
                <a:ea typeface="Consolas"/>
                <a:cs typeface="Consolas"/>
                <a:sym typeface="Consolas"/>
              </a:rPr>
              <a:t> width;</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-webkit-transition-duration:</a:t>
            </a:r>
            <a:r>
              <a:rPr b="0" i="0" lang="en-US" sz="1530" u="none" cap="none" strike="noStrike">
                <a:solidFill>
                  <a:srgbClr val="0000CD"/>
                </a:solidFill>
                <a:latin typeface="Consolas"/>
                <a:ea typeface="Consolas"/>
                <a:cs typeface="Consolas"/>
                <a:sym typeface="Consolas"/>
              </a:rPr>
              <a:t> 1s;</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-webkit-transition-timing-function:</a:t>
            </a:r>
            <a:r>
              <a:rPr b="0" i="0" lang="en-US" sz="1530" u="none" cap="none" strike="noStrike">
                <a:solidFill>
                  <a:srgbClr val="0000CD"/>
                </a:solidFill>
                <a:latin typeface="Consolas"/>
                <a:ea typeface="Consolas"/>
                <a:cs typeface="Consolas"/>
                <a:sym typeface="Consolas"/>
              </a:rPr>
              <a:t> linear;</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-webkit-transition-delay:</a:t>
            </a:r>
            <a:r>
              <a:rPr b="0" i="0" lang="en-US" sz="1530" u="none" cap="none" strike="noStrike">
                <a:solidFill>
                  <a:srgbClr val="0000CD"/>
                </a:solidFill>
                <a:latin typeface="Consolas"/>
                <a:ea typeface="Consolas"/>
                <a:cs typeface="Consolas"/>
                <a:sym typeface="Consolas"/>
              </a:rPr>
              <a:t> 2s;</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transition-property:</a:t>
            </a:r>
            <a:r>
              <a:rPr b="0" i="0" lang="en-US" sz="1530" u="none" cap="none" strike="noStrike">
                <a:solidFill>
                  <a:srgbClr val="0000CD"/>
                </a:solidFill>
                <a:latin typeface="Consolas"/>
                <a:ea typeface="Consolas"/>
                <a:cs typeface="Consolas"/>
                <a:sym typeface="Consolas"/>
              </a:rPr>
              <a:t> width;</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transition-duration:</a:t>
            </a:r>
            <a:r>
              <a:rPr b="0" i="0" lang="en-US" sz="1530" u="none" cap="none" strike="noStrike">
                <a:solidFill>
                  <a:srgbClr val="0000CD"/>
                </a:solidFill>
                <a:latin typeface="Consolas"/>
                <a:ea typeface="Consolas"/>
                <a:cs typeface="Consolas"/>
                <a:sym typeface="Consolas"/>
              </a:rPr>
              <a:t> 1s;</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transition-timing-function:</a:t>
            </a:r>
            <a:r>
              <a:rPr b="0" i="0" lang="en-US" sz="1530" u="none" cap="none" strike="noStrike">
                <a:solidFill>
                  <a:srgbClr val="0000CD"/>
                </a:solidFill>
                <a:latin typeface="Consolas"/>
                <a:ea typeface="Consolas"/>
                <a:cs typeface="Consolas"/>
                <a:sym typeface="Consolas"/>
              </a:rPr>
              <a:t> linear;</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    </a:t>
            </a:r>
            <a:r>
              <a:rPr b="0" i="0" lang="en-US" sz="1530" u="none" cap="none" strike="noStrike">
                <a:solidFill>
                  <a:srgbClr val="DC143C"/>
                </a:solidFill>
                <a:latin typeface="Consolas"/>
                <a:ea typeface="Consolas"/>
                <a:cs typeface="Consolas"/>
                <a:sym typeface="Consolas"/>
              </a:rPr>
              <a:t>transition-delay:</a:t>
            </a:r>
            <a:r>
              <a:rPr b="0" i="0" lang="en-US" sz="1530" u="none" cap="none" strike="noStrike">
                <a:solidFill>
                  <a:srgbClr val="0000CD"/>
                </a:solidFill>
                <a:latin typeface="Consolas"/>
                <a:ea typeface="Consolas"/>
                <a:cs typeface="Consolas"/>
                <a:sym typeface="Consolas"/>
              </a:rPr>
              <a:t> 2s;</a:t>
            </a:r>
            <a:br>
              <a:rPr b="0" i="0" lang="en-US" sz="1530" u="none" cap="none" strike="noStrike">
                <a:solidFill>
                  <a:srgbClr val="3F3F3F"/>
                </a:solidFill>
                <a:latin typeface="Trebuchet MS"/>
                <a:ea typeface="Trebuchet MS"/>
                <a:cs typeface="Trebuchet MS"/>
                <a:sym typeface="Trebuchet MS"/>
              </a:rPr>
            </a:br>
            <a:r>
              <a:rPr b="0" i="0" lang="en-US" sz="1530" u="none" cap="none" strike="noStrike">
                <a:solidFill>
                  <a:srgbClr val="000000"/>
                </a:solidFill>
                <a:latin typeface="Consolas"/>
                <a:ea typeface="Consolas"/>
                <a:cs typeface="Consolas"/>
                <a:sym typeface="Consolas"/>
              </a:rPr>
              <a:t>}</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9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Animation - @keyframes Rule</a:t>
            </a:r>
            <a:endParaRPr b="0" i="0" sz="3600" u="none" cap="none" strike="noStrike">
              <a:solidFill>
                <a:schemeClr val="accent1"/>
              </a:solidFill>
              <a:latin typeface="Trebuchet MS"/>
              <a:ea typeface="Trebuchet MS"/>
              <a:cs typeface="Trebuchet MS"/>
              <a:sym typeface="Trebuchet MS"/>
            </a:endParaRPr>
          </a:p>
        </p:txBody>
      </p:sp>
      <p:sp>
        <p:nvSpPr>
          <p:cNvPr id="627" name="Google Shape;627;p9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An animation lets an element gradually change from one style to another</a:t>
            </a:r>
            <a:endParaRPr b="0" i="0" sz="1800" u="none" cap="none" strike="noStrike">
              <a:solidFill>
                <a:srgbClr val="3F3F3F"/>
              </a:solidFill>
              <a:latin typeface="Trebuchet MS"/>
              <a:ea typeface="Trebuchet MS"/>
              <a:cs typeface="Trebuchet MS"/>
              <a:sym typeface="Trebuchet MS"/>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Can specify when the change will happen in percent, or use the keywords "from" and "to" (which represents 0% and 100%).</a:t>
            </a:r>
            <a:endParaRPr/>
          </a:p>
          <a:p>
            <a:pPr indent="-342900" lvl="0" marL="342900" marR="0" rtl="0" algn="l">
              <a:lnSpc>
                <a:spcPct val="15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0% represents the start of the animation, 100% is when the animation is complete.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9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Example1: animation</a:t>
            </a:r>
            <a:endParaRPr b="0" i="0" sz="3600" u="none" cap="none" strike="noStrike">
              <a:solidFill>
                <a:schemeClr val="accent1"/>
              </a:solidFill>
              <a:latin typeface="Trebuchet MS"/>
              <a:ea typeface="Trebuchet MS"/>
              <a:cs typeface="Trebuchet MS"/>
              <a:sym typeface="Trebuchet MS"/>
            </a:endParaRPr>
          </a:p>
        </p:txBody>
      </p:sp>
      <p:sp>
        <p:nvSpPr>
          <p:cNvPr id="633" name="Google Shape;633;p9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Font typeface="Noto Sans Symbols"/>
              <a:buNone/>
            </a:pPr>
            <a:r>
              <a:rPr b="0" i="0" lang="en-US" sz="1800" u="none" cap="none" strike="noStrike">
                <a:solidFill>
                  <a:srgbClr val="008000"/>
                </a:solidFill>
                <a:latin typeface="Consolas"/>
                <a:ea typeface="Consolas"/>
                <a:cs typeface="Consolas"/>
                <a:sym typeface="Consolas"/>
              </a:rPr>
              <a:t>/* Chrome, Safari, Opera */</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A52A2A"/>
                </a:solidFill>
                <a:latin typeface="Consolas"/>
                <a:ea typeface="Consolas"/>
                <a:cs typeface="Consolas"/>
                <a:sym typeface="Consolas"/>
              </a:rPr>
              <a:t>@-webkit-keyframes myfirst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A52A2A"/>
                </a:solidFill>
                <a:latin typeface="Consolas"/>
                <a:ea typeface="Consolas"/>
                <a:cs typeface="Consolas"/>
                <a:sym typeface="Consolas"/>
              </a:rPr>
              <a:t>    from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DC143C"/>
                </a:solidFill>
                <a:latin typeface="Consolas"/>
                <a:ea typeface="Consolas"/>
                <a:cs typeface="Consolas"/>
                <a:sym typeface="Consolas"/>
              </a:rPr>
              <a:t>background:</a:t>
            </a:r>
            <a:r>
              <a:rPr b="0" i="0" lang="en-US" sz="1800" u="none" cap="none" strike="noStrike">
                <a:solidFill>
                  <a:srgbClr val="0000CD"/>
                </a:solidFill>
                <a:latin typeface="Consolas"/>
                <a:ea typeface="Consolas"/>
                <a:cs typeface="Consolas"/>
                <a:sym typeface="Consolas"/>
              </a:rPr>
              <a:t> red;</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A52A2A"/>
                </a:solidFill>
                <a:latin typeface="Consolas"/>
                <a:ea typeface="Consolas"/>
                <a:cs typeface="Consolas"/>
                <a:sym typeface="Consolas"/>
              </a:rPr>
              <a:t>    to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DC143C"/>
                </a:solidFill>
                <a:latin typeface="Consolas"/>
                <a:ea typeface="Consolas"/>
                <a:cs typeface="Consolas"/>
                <a:sym typeface="Consolas"/>
              </a:rPr>
              <a:t>background:</a:t>
            </a:r>
            <a:r>
              <a:rPr b="0" i="0" lang="en-US" sz="1800" u="none" cap="none" strike="noStrike">
                <a:solidFill>
                  <a:srgbClr val="0000CD"/>
                </a:solidFill>
                <a:latin typeface="Consolas"/>
                <a:ea typeface="Consolas"/>
                <a:cs typeface="Consolas"/>
                <a:sym typeface="Consolas"/>
              </a:rPr>
              <a:t> yellow;</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008000"/>
                </a:solidFill>
                <a:latin typeface="Consolas"/>
                <a:ea typeface="Consolas"/>
                <a:cs typeface="Consolas"/>
                <a:sym typeface="Consolas"/>
              </a:rPr>
              <a:t>/* Standard syntax */</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A52A2A"/>
                </a:solidFill>
                <a:latin typeface="Consolas"/>
                <a:ea typeface="Consolas"/>
                <a:cs typeface="Consolas"/>
                <a:sym typeface="Consolas"/>
              </a:rPr>
              <a:t>@keyframes myfirst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A52A2A"/>
                </a:solidFill>
                <a:latin typeface="Consolas"/>
                <a:ea typeface="Consolas"/>
                <a:cs typeface="Consolas"/>
                <a:sym typeface="Consolas"/>
              </a:rPr>
              <a:t>    from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DC143C"/>
                </a:solidFill>
                <a:latin typeface="Consolas"/>
                <a:ea typeface="Consolas"/>
                <a:cs typeface="Consolas"/>
                <a:sym typeface="Consolas"/>
              </a:rPr>
              <a:t>background:</a:t>
            </a:r>
            <a:r>
              <a:rPr b="0" i="0" lang="en-US" sz="1800" u="none" cap="none" strike="noStrike">
                <a:solidFill>
                  <a:srgbClr val="0000CD"/>
                </a:solidFill>
                <a:latin typeface="Consolas"/>
                <a:ea typeface="Consolas"/>
                <a:cs typeface="Consolas"/>
                <a:sym typeface="Consolas"/>
              </a:rPr>
              <a:t> red;</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A52A2A"/>
                </a:solidFill>
                <a:latin typeface="Consolas"/>
                <a:ea typeface="Consolas"/>
                <a:cs typeface="Consolas"/>
                <a:sym typeface="Consolas"/>
              </a:rPr>
              <a:t>    to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DC143C"/>
                </a:solidFill>
                <a:latin typeface="Consolas"/>
                <a:ea typeface="Consolas"/>
                <a:cs typeface="Consolas"/>
                <a:sym typeface="Consolas"/>
              </a:rPr>
              <a:t>background:</a:t>
            </a:r>
            <a:r>
              <a:rPr b="0" i="0" lang="en-US" sz="1800" u="none" cap="none" strike="noStrike">
                <a:solidFill>
                  <a:srgbClr val="0000CD"/>
                </a:solidFill>
                <a:latin typeface="Consolas"/>
                <a:ea typeface="Consolas"/>
                <a:cs typeface="Consolas"/>
                <a:sym typeface="Consolas"/>
              </a:rPr>
              <a:t> yellow;</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div </a:t>
            </a:r>
            <a:r>
              <a:rPr b="0" i="0" lang="en-US" sz="1800" u="none" cap="none" strike="noStrike">
                <a:solidFill>
                  <a:srgbClr val="000000"/>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-webkit-animation:</a:t>
            </a:r>
            <a:r>
              <a:rPr b="0" i="0" lang="en-US" sz="1800" u="none" cap="none" strike="noStrike">
                <a:solidFill>
                  <a:srgbClr val="0000CD"/>
                </a:solidFill>
                <a:latin typeface="Consolas"/>
                <a:ea typeface="Consolas"/>
                <a:cs typeface="Consolas"/>
                <a:sym typeface="Consolas"/>
              </a:rPr>
              <a:t> myfirst 5s;</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animation:</a:t>
            </a:r>
            <a:r>
              <a:rPr b="0" i="0" lang="en-US" sz="1800" u="none" cap="none" strike="noStrike">
                <a:solidFill>
                  <a:srgbClr val="0000CD"/>
                </a:solidFill>
                <a:latin typeface="Consolas"/>
                <a:ea typeface="Consolas"/>
                <a:cs typeface="Consolas"/>
                <a:sym typeface="Consolas"/>
              </a:rPr>
              <a:t> myfirst 5s;</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a:p>
            <a:pPr indent="-251459" lvl="0" marL="342900" marR="0" rtl="0" algn="l">
              <a:lnSpc>
                <a:spcPct val="9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Example2: animation</a:t>
            </a:r>
            <a:endParaRPr b="0" i="0" sz="3600" u="none" cap="none" strike="noStrike">
              <a:solidFill>
                <a:schemeClr val="accent1"/>
              </a:solidFill>
              <a:latin typeface="Trebuchet MS"/>
              <a:ea typeface="Trebuchet MS"/>
              <a:cs typeface="Trebuchet MS"/>
              <a:sym typeface="Trebuchet MS"/>
            </a:endParaRPr>
          </a:p>
        </p:txBody>
      </p:sp>
      <p:sp>
        <p:nvSpPr>
          <p:cNvPr id="639" name="Google Shape;639;p10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1665" u="none" cap="none" strike="noStrike">
                <a:solidFill>
                  <a:srgbClr val="A52A2A"/>
                </a:solidFill>
                <a:latin typeface="Consolas"/>
                <a:ea typeface="Consolas"/>
                <a:cs typeface="Consolas"/>
                <a:sym typeface="Consolas"/>
              </a:rPr>
              <a:t>@-webkit-keyframes myfirst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0%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red;</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25%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yellow;</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200px;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50%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blue;</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200px;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200px;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75%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green;</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200px;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100%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red;</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8000"/>
                </a:solidFill>
                <a:latin typeface="Consolas"/>
                <a:ea typeface="Consolas"/>
                <a:cs typeface="Consolas"/>
                <a:sym typeface="Consolas"/>
              </a:rPr>
              <a:t>/* Standard syntax */</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@keyframes myfirst </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0%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red;</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25%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yellow;</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200px;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50%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blue;</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200px;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200px;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75%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green;</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200px;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A52A2A"/>
                </a:solidFill>
                <a:latin typeface="Consolas"/>
                <a:ea typeface="Consolas"/>
                <a:cs typeface="Consolas"/>
                <a:sym typeface="Consolas"/>
              </a:rPr>
              <a:t>    100% </a:t>
            </a:r>
            <a:r>
              <a:rPr b="0" i="0" lang="en-US" sz="1665" u="none" cap="none" strike="noStrike">
                <a:solidFill>
                  <a:srgbClr val="000000"/>
                </a:solidFill>
                <a:latin typeface="Consolas"/>
                <a:ea typeface="Consolas"/>
                <a:cs typeface="Consolas"/>
                <a:sym typeface="Consolas"/>
              </a:rPr>
              <a:t>{</a:t>
            </a:r>
            <a:r>
              <a:rPr b="0" i="0" lang="en-US" sz="1665" u="none" cap="none" strike="noStrike">
                <a:solidFill>
                  <a:srgbClr val="DC143C"/>
                </a:solidFill>
                <a:latin typeface="Consolas"/>
                <a:ea typeface="Consolas"/>
                <a:cs typeface="Consolas"/>
                <a:sym typeface="Consolas"/>
              </a:rPr>
              <a:t>background:</a:t>
            </a:r>
            <a:r>
              <a:rPr b="0" i="0" lang="en-US" sz="1665" u="none" cap="none" strike="noStrike">
                <a:solidFill>
                  <a:srgbClr val="0000CD"/>
                </a:solidFill>
                <a:latin typeface="Consolas"/>
                <a:ea typeface="Consolas"/>
                <a:cs typeface="Consolas"/>
                <a:sym typeface="Consolas"/>
              </a:rPr>
              <a:t> red;</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left:</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 </a:t>
            </a:r>
            <a:r>
              <a:rPr b="0" i="0" lang="en-US" sz="1665" u="none" cap="none" strike="noStrike">
                <a:solidFill>
                  <a:srgbClr val="DC143C"/>
                </a:solidFill>
                <a:latin typeface="Consolas"/>
                <a:ea typeface="Consolas"/>
                <a:cs typeface="Consolas"/>
                <a:sym typeface="Consolas"/>
              </a:rPr>
              <a:t>top:</a:t>
            </a:r>
            <a:r>
              <a:rPr b="0" i="0" lang="en-US" sz="1665" u="none" cap="none" strike="noStrike">
                <a:solidFill>
                  <a:srgbClr val="0000CD"/>
                </a:solidFill>
                <a:latin typeface="Consolas"/>
                <a:ea typeface="Consolas"/>
                <a:cs typeface="Consolas"/>
                <a:sym typeface="Consolas"/>
              </a:rPr>
              <a:t>0px;</a:t>
            </a:r>
            <a:r>
              <a:rPr b="0" i="0" lang="en-US" sz="1665" u="none" cap="none" strike="noStrike">
                <a:solidFill>
                  <a:srgbClr val="000000"/>
                </a:solidFill>
                <a:latin typeface="Consolas"/>
                <a:ea typeface="Consolas"/>
                <a:cs typeface="Consolas"/>
                <a:sym typeface="Consolas"/>
              </a:rPr>
              <a:t>}</a:t>
            </a:r>
            <a:br>
              <a:rPr b="0" i="0" lang="en-US" sz="1665" u="none" cap="none" strike="noStrike">
                <a:solidFill>
                  <a:srgbClr val="3F3F3F"/>
                </a:solidFill>
                <a:latin typeface="Trebuchet MS"/>
                <a:ea typeface="Trebuchet MS"/>
                <a:cs typeface="Trebuchet MS"/>
                <a:sym typeface="Trebuchet MS"/>
              </a:rPr>
            </a:br>
            <a:r>
              <a:rPr b="0" i="0" lang="en-US" sz="1665" u="none" cap="none" strike="noStrike">
                <a:solidFill>
                  <a:srgbClr val="000000"/>
                </a:solidFill>
                <a:latin typeface="Consolas"/>
                <a:ea typeface="Consolas"/>
                <a:cs typeface="Consolas"/>
                <a:sym typeface="Consolas"/>
              </a:rPr>
              <a:t>}</a:t>
            </a:r>
            <a:endParaRPr b="0" i="0" sz="1665"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1"/>
          <p:cNvSpPr txBox="1"/>
          <p:nvPr>
            <p:ph type="title"/>
          </p:nvPr>
        </p:nvSpPr>
        <p:spPr>
          <a:xfrm>
            <a:off x="677335" y="2700867"/>
            <a:ext cx="8596668" cy="1360145"/>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accent1"/>
              </a:buClr>
              <a:buFont typeface="Trebuchet MS"/>
              <a:buNone/>
            </a:pPr>
            <a:r>
              <a:rPr lang="en-US"/>
              <a:t>That’s all for now… thanks.</a:t>
            </a:r>
            <a:endParaRPr b="0" i="0" sz="40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Trebuchet MS"/>
              <a:buNone/>
            </a:pPr>
            <a:r>
              <a:rPr b="0" i="0" lang="en-US" sz="3600" u="none" cap="none" strike="noStrike">
                <a:solidFill>
                  <a:schemeClr val="accent1"/>
                </a:solidFill>
                <a:latin typeface="Trebuchet MS"/>
                <a:ea typeface="Trebuchet MS"/>
                <a:cs typeface="Trebuchet MS"/>
                <a:sym typeface="Trebuchet MS"/>
              </a:rPr>
              <a:t>Example: class selector</a:t>
            </a:r>
            <a:endParaRPr b="0" i="0" sz="3600" u="none" cap="none" strike="noStrike">
              <a:solidFill>
                <a:schemeClr val="accent1"/>
              </a:solidFill>
              <a:latin typeface="Trebuchet MS"/>
              <a:ea typeface="Trebuchet MS"/>
              <a:cs typeface="Trebuchet MS"/>
              <a:sym typeface="Trebuchet MS"/>
            </a:endParaRPr>
          </a:p>
        </p:txBody>
      </p:sp>
      <p:sp>
        <p:nvSpPr>
          <p:cNvPr id="193" name="Google Shape;193;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r>
              <a:rPr b="0" i="0" lang="en-US" sz="1800" u="none" cap="none" strike="noStrike">
                <a:solidFill>
                  <a:srgbClr val="000000"/>
                </a:solidFill>
                <a:highlight>
                  <a:srgbClr val="FFFFFF"/>
                </a:highlight>
                <a:latin typeface="Consolas"/>
                <a:ea typeface="Consolas"/>
                <a:cs typeface="Consolas"/>
                <a:sym typeface="Consolas"/>
              </a:rPr>
              <a:t>A paragraph...</a:t>
            </a: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class</a:t>
            </a:r>
            <a:r>
              <a:rPr b="0" i="0" lang="en-US" sz="1800" u="none" cap="none" strike="noStrike">
                <a:solidFill>
                  <a:srgbClr val="0000FF"/>
                </a:solidFill>
                <a:highlight>
                  <a:srgbClr val="FFFFFF"/>
                </a:highlight>
                <a:latin typeface="Consolas"/>
                <a:ea typeface="Consolas"/>
                <a:cs typeface="Consolas"/>
                <a:sym typeface="Consolas"/>
              </a:rPr>
              <a:t>="other"&gt;</a:t>
            </a:r>
            <a:r>
              <a:rPr b="0" i="0" lang="en-US" sz="1800" u="none" cap="none" strike="noStrike">
                <a:solidFill>
                  <a:srgbClr val="000000"/>
                </a:solidFill>
                <a:highlight>
                  <a:srgbClr val="FFFFFF"/>
                </a:highlight>
                <a:latin typeface="Consolas"/>
                <a:ea typeface="Consolas"/>
                <a:cs typeface="Consolas"/>
                <a:sym typeface="Consolas"/>
              </a:rPr>
              <a:t>Another paragraph...</a:t>
            </a: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class</a:t>
            </a:r>
            <a:r>
              <a:rPr b="0" i="0" lang="en-US" sz="1800" u="none" cap="none" strike="noStrike">
                <a:solidFill>
                  <a:srgbClr val="0000FF"/>
                </a:solidFill>
                <a:highlight>
                  <a:srgbClr val="FFFFFF"/>
                </a:highlight>
                <a:latin typeface="Consolas"/>
                <a:ea typeface="Consolas"/>
                <a:cs typeface="Consolas"/>
                <a:sym typeface="Consolas"/>
              </a:rPr>
              <a:t>="other"&gt;</a:t>
            </a:r>
            <a:r>
              <a:rPr b="0" i="0" lang="en-US" sz="1800" u="none" cap="none" strike="noStrike">
                <a:solidFill>
                  <a:srgbClr val="000000"/>
                </a:solidFill>
                <a:highlight>
                  <a:srgbClr val="FFFFFF"/>
                </a:highlight>
                <a:latin typeface="Consolas"/>
                <a:ea typeface="Consolas"/>
                <a:cs typeface="Consolas"/>
                <a:sym typeface="Consolas"/>
              </a:rPr>
              <a:t>Third paragraph...</a:t>
            </a: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00"/>
                </a:solidFill>
                <a:highlight>
                  <a:srgbClr val="FFFFFF"/>
                </a:highlight>
                <a:latin typeface="Consolas"/>
                <a:ea typeface="Consolas"/>
                <a:cs typeface="Consolas"/>
                <a:sym typeface="Consolas"/>
              </a:rPr>
              <a:t> </a:t>
            </a:r>
            <a:r>
              <a:rPr b="0" i="0" lang="en-US" sz="1800" u="none" cap="none" strike="noStrike">
                <a:solidFill>
                  <a:srgbClr val="FF0000"/>
                </a:solidFill>
                <a:highlight>
                  <a:srgbClr val="FFFFFF"/>
                </a:highlight>
                <a:latin typeface="Consolas"/>
                <a:ea typeface="Consolas"/>
                <a:cs typeface="Consolas"/>
                <a:sym typeface="Consolas"/>
              </a:rPr>
              <a:t>class</a:t>
            </a:r>
            <a:r>
              <a:rPr b="0" i="0" lang="en-US" sz="1800" u="none" cap="none" strike="noStrike">
                <a:solidFill>
                  <a:srgbClr val="0000FF"/>
                </a:solidFill>
                <a:highlight>
                  <a:srgbClr val="FFFFFF"/>
                </a:highlight>
                <a:latin typeface="Consolas"/>
                <a:ea typeface="Consolas"/>
                <a:cs typeface="Consolas"/>
                <a:sym typeface="Consolas"/>
              </a:rPr>
              <a:t>="other"&gt;</a:t>
            </a:r>
            <a:r>
              <a:rPr b="0" i="0" lang="en-US" sz="1800" u="none" cap="none" strike="noStrike">
                <a:solidFill>
                  <a:srgbClr val="000000"/>
                </a:solidFill>
                <a:highlight>
                  <a:srgbClr val="FFFFFF"/>
                </a:highlight>
                <a:latin typeface="Consolas"/>
                <a:ea typeface="Consolas"/>
                <a:cs typeface="Consolas"/>
                <a:sym typeface="Consolas"/>
              </a:rPr>
              <a:t>Fourth paragraph...</a:t>
            </a:r>
            <a:r>
              <a:rPr b="0" i="0" lang="en-US" sz="1800" u="none" cap="none" strike="noStrike">
                <a:solidFill>
                  <a:srgbClr val="0000FF"/>
                </a:solidFill>
                <a:highlight>
                  <a:srgbClr val="FFFFFF"/>
                </a:highlight>
                <a:latin typeface="Consolas"/>
                <a:ea typeface="Consolas"/>
                <a:cs typeface="Consolas"/>
                <a:sym typeface="Consolas"/>
              </a:rPr>
              <a:t>&lt;/</a:t>
            </a:r>
            <a:r>
              <a:rPr b="0" i="0" lang="en-US" sz="1800" u="none" cap="none" strike="noStrike">
                <a:solidFill>
                  <a:srgbClr val="800000"/>
                </a:solidFill>
                <a:highlight>
                  <a:srgbClr val="FFFFFF"/>
                </a:highlight>
                <a:latin typeface="Consolas"/>
                <a:ea typeface="Consolas"/>
                <a:cs typeface="Consolas"/>
                <a:sym typeface="Consolas"/>
              </a:rPr>
              <a:t>p</a:t>
            </a:r>
            <a:r>
              <a:rPr b="0" i="0" lang="en-US" sz="1800" u="none" cap="none" strike="noStrike">
                <a:solidFill>
                  <a:srgbClr val="0000FF"/>
                </a:solidFill>
                <a:highlight>
                  <a:srgbClr val="FFFFFF"/>
                </a:highlight>
                <a:latin typeface="Consolas"/>
                <a:ea typeface="Consolas"/>
                <a:cs typeface="Consolas"/>
                <a:sym typeface="Consolas"/>
              </a:rPr>
              <a:t>&gt;</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p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red;</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a:p>
            <a:pPr indent="0" lvl="0" marL="0" marR="0" rtl="0" algn="l">
              <a:spcBef>
                <a:spcPts val="1000"/>
              </a:spcBef>
              <a:spcAft>
                <a:spcPts val="0"/>
              </a:spcAft>
              <a:buClr>
                <a:schemeClr val="accent1"/>
              </a:buClr>
              <a:buFont typeface="Noto Sans Symbols"/>
              <a:buNone/>
            </a:pPr>
            <a:r>
              <a:rPr b="0" i="0" lang="en-US" sz="1800" u="none" cap="none" strike="noStrike">
                <a:solidFill>
                  <a:srgbClr val="A52A2A"/>
                </a:solidFill>
                <a:latin typeface="Consolas"/>
                <a:ea typeface="Consolas"/>
                <a:cs typeface="Consolas"/>
                <a:sym typeface="Consolas"/>
              </a:rPr>
              <a:t>.other </a:t>
            </a:r>
            <a:r>
              <a:rPr b="0" i="0" lang="en-US" sz="1800" u="none" cap="none" strike="noStrike">
                <a:solidFill>
                  <a:srgbClr val="444444"/>
                </a:solidFill>
                <a:latin typeface="Consolas"/>
                <a:ea typeface="Consolas"/>
                <a:cs typeface="Consolas"/>
                <a:sym typeface="Consolas"/>
              </a:rPr>
              <a:t>{</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    </a:t>
            </a:r>
            <a:r>
              <a:rPr b="0" i="0" lang="en-US" sz="1800" u="none" cap="none" strike="noStrike">
                <a:solidFill>
                  <a:srgbClr val="DC143C"/>
                </a:solidFill>
                <a:latin typeface="Consolas"/>
                <a:ea typeface="Consolas"/>
                <a:cs typeface="Consolas"/>
                <a:sym typeface="Consolas"/>
              </a:rPr>
              <a:t>color:</a:t>
            </a:r>
            <a:r>
              <a:rPr b="0" i="0" lang="en-US" sz="1800" u="none" cap="none" strike="noStrike">
                <a:solidFill>
                  <a:srgbClr val="0000CD"/>
                </a:solidFill>
                <a:latin typeface="Consolas"/>
                <a:ea typeface="Consolas"/>
                <a:cs typeface="Consolas"/>
                <a:sym typeface="Consolas"/>
              </a:rPr>
              <a:t> blue;</a:t>
            </a:r>
            <a:br>
              <a:rPr b="0" i="0" lang="en-US" sz="1800" u="none" cap="none" strike="noStrike">
                <a:solidFill>
                  <a:srgbClr val="3F3F3F"/>
                </a:solidFill>
                <a:latin typeface="Trebuchet MS"/>
                <a:ea typeface="Trebuchet MS"/>
                <a:cs typeface="Trebuchet MS"/>
                <a:sym typeface="Trebuchet MS"/>
              </a:rPr>
            </a:br>
            <a:r>
              <a:rPr b="0" i="0" lang="en-US" sz="1800" u="none" cap="none" strike="noStrike">
                <a:solidFill>
                  <a:srgbClr val="444444"/>
                </a:solidFill>
                <a:latin typeface="Consolas"/>
                <a:ea typeface="Consolas"/>
                <a:cs typeface="Consolas"/>
                <a:sym typeface="Consolas"/>
              </a:rPr>
              <a:t>}</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