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Ubuntu Condensed"/>
      <p:regular r:id="rId21"/>
    </p:embeddedFon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font" Target="fonts/UbuntuCondensed-regular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953149f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953149f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d9731ba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d9731ba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d641e4a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d641e4a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d953149f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d953149f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0b7f759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0b7f759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02f3a57e0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02f3a57e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d953149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d953149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2f3a57e0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02f3a57e0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9731ba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9731ba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2f3a57e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2f3a57e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uli"/>
              <a:buChar char="●"/>
              <a:defRPr sz="18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uli"/>
              <a:buChar char="○"/>
              <a:defRPr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uli"/>
              <a:buChar char="■"/>
              <a:defRPr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uli"/>
              <a:buChar char="●"/>
              <a:defRPr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uli"/>
              <a:buChar char="○"/>
              <a:defRPr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uli"/>
              <a:buChar char="■"/>
              <a:defRPr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uli"/>
              <a:buChar char="●"/>
              <a:defRPr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uli"/>
              <a:buChar char="○"/>
              <a:defRPr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uli"/>
              <a:buChar char="■"/>
              <a:defRPr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i.redd.it/3rzo2tatfns21.png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ss-tricks.com/snippets/css/complete-guide-gri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ss-tricks.com/almanac/properties/f/filter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CSS++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backdrop-filter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45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sed to apply filter effects (grayscale, contrast, blur, etc) to the background/backdrop of an element has the same effect as the filter property.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backdrop-filter: </a:t>
            </a:r>
            <a:r>
              <a:rPr lang="en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blur(10px)</a:t>
            </a:r>
            <a:r>
              <a:rPr lang="en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endParaRPr>
              <a:solidFill>
                <a:schemeClr val="accent4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highlight>
                  <a:srgbClr val="FFFF00"/>
                </a:highlight>
              </a:rPr>
              <a:t>*** Firefox: Available </a:t>
            </a:r>
            <a:r>
              <a:rPr lang="en" sz="1100">
                <a:solidFill>
                  <a:schemeClr val="lt1"/>
                </a:solidFill>
                <a:highlight>
                  <a:srgbClr val="FFFF00"/>
                </a:highlight>
              </a:rPr>
              <a:t>only </a:t>
            </a:r>
            <a:r>
              <a:rPr lang="en" sz="1100">
                <a:solidFill>
                  <a:schemeClr val="lt1"/>
                </a:solidFill>
                <a:highlight>
                  <a:srgbClr val="FFFF00"/>
                </a:highlight>
              </a:rPr>
              <a:t>under a flag. User must explicitly enable it.</a:t>
            </a:r>
            <a:endParaRPr sz="1100">
              <a:solidFill>
                <a:schemeClr val="lt1"/>
              </a:solidFill>
              <a:highlight>
                <a:srgbClr val="FFFF00"/>
              </a:highlight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125" y="1391163"/>
            <a:ext cx="2964175" cy="23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clip-path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492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</a:t>
            </a:r>
            <a:r>
              <a:rPr lang="en"/>
              <a:t>to specify a specific region of an element to display, with the rest being hidden (or “clipped”) away.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clip-path: </a:t>
            </a:r>
            <a:r>
              <a:rPr lang="en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polygon(50% 0%, 100% 38%, 82% 100%, 18% 100%, 0% 38%)</a:t>
            </a:r>
            <a:r>
              <a:rPr lang="en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endParaRPr>
              <a:solidFill>
                <a:schemeClr val="accent4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700" y="1170125"/>
            <a:ext cx="2960050" cy="2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CSS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</a:t>
            </a:r>
            <a:r>
              <a:rPr lang="en"/>
              <a:t>lex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grid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ransform(2d)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blend-mode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background-clip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backdrop-filter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clip-path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functions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olor: </a:t>
            </a:r>
            <a:r>
              <a:rPr lang="en" sz="17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var(--gray)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br>
              <a:rPr lang="en" sz="1700"/>
            </a:br>
            <a:r>
              <a:rPr i="1" lang="en" sz="1300"/>
              <a:t>U</a:t>
            </a:r>
            <a:r>
              <a:rPr i="1" lang="en" sz="1300"/>
              <a:t>sed to insert the value of a CSS variable.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width: </a:t>
            </a:r>
            <a:r>
              <a:rPr lang="en" sz="17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calc(100% - 2px)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br>
              <a:rPr lang="en" sz="1700"/>
            </a:br>
            <a:r>
              <a:rPr i="1" lang="en" sz="1300"/>
              <a:t>Lets you perform calculations when specifying CSS property values.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width: </a:t>
            </a:r>
            <a:r>
              <a:rPr lang="en" sz="17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min(10px, 5%)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br>
              <a:rPr lang="en" sz="1700"/>
            </a:br>
            <a:r>
              <a:rPr i="1" lang="en" sz="1300"/>
              <a:t>Lets you set the smallest value from a list of comma-separated expressions.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width: </a:t>
            </a:r>
            <a:r>
              <a:rPr lang="en" sz="17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max(10px, 5%)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br>
              <a:rPr lang="en" sz="1700"/>
            </a:br>
            <a:r>
              <a:rPr i="1" lang="en" sz="1300"/>
              <a:t>Lets you set the largest value from a list of comma-separated expressions.</a:t>
            </a:r>
            <a:endParaRPr i="1"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ontent: </a:t>
            </a:r>
            <a:r>
              <a:rPr lang="en" sz="17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attr(data-color)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br>
              <a:rPr lang="en" sz="1700"/>
            </a:br>
            <a:r>
              <a:rPr i="1" lang="en" sz="1300"/>
              <a:t>U</a:t>
            </a:r>
            <a:r>
              <a:rPr i="1" lang="en" sz="1300"/>
              <a:t>sed to retrieve the value of an attribute of the selected element.</a:t>
            </a:r>
            <a:endParaRPr i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layout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ims at providing a more efficient way to lay out, align and distribute space among items in a container, even when their size is unknown and/or dynamic (thus the word “flex”).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CSS-Tricks: A Complete Guide to Flexbox</a:t>
            </a:r>
            <a:endParaRPr sz="1400"/>
          </a:p>
        </p:txBody>
      </p:sp>
      <p:pic>
        <p:nvPicPr>
          <p:cNvPr id="78" name="Google Shape;78;p1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64824" l="5833" r="6053" t="5556"/>
          <a:stretch/>
        </p:blipFill>
        <p:spPr>
          <a:xfrm>
            <a:off x="5436775" y="1134975"/>
            <a:ext cx="2902625" cy="292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layout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two-dimensional grid-based layout system that, compared to any web layout system of the past, completely changes the way we design user interfaces.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CSS-Tricks: A Complete Guide to Grid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(2d)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260300" cy="3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transform: </a:t>
            </a:r>
            <a:r>
              <a:rPr lang="en" sz="17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translate(20%)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b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transform: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lang="en" sz="17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rotate(20deg)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b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transform: </a:t>
            </a:r>
            <a:r>
              <a:rPr lang="en" sz="17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scale(2)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b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transform: </a:t>
            </a:r>
            <a:r>
              <a:rPr lang="en" sz="17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skew(20deg)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br>
              <a:rPr lang="en">
                <a:solidFill>
                  <a:schemeClr val="accent4"/>
                </a:solidFill>
              </a:rPr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Also...</a:t>
            </a:r>
            <a:endParaRPr sz="2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transform-origin: </a:t>
            </a:r>
            <a:r>
              <a:rPr lang="en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top left</a:t>
            </a:r>
            <a:r>
              <a:rPr lang="en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endParaRPr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Used in conjunction with CSS transforms, letting you change the point of origin of a transform.</a:t>
            </a:r>
            <a:endParaRPr sz="14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550" y="1017724"/>
            <a:ext cx="1701450" cy="17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721" y="1017725"/>
            <a:ext cx="3756529" cy="3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blend-mode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mix-blend-mode: </a:t>
            </a:r>
            <a:r>
              <a:rPr lang="en" sz="17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difference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br>
              <a:rPr lang="en" sz="1700"/>
            </a:br>
            <a:r>
              <a:rPr i="1" lang="en" sz="1300"/>
              <a:t>Defines how an element’s content should blend with its background.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background-blend-mode: </a:t>
            </a:r>
            <a:r>
              <a:rPr lang="en" sz="17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difference</a:t>
            </a:r>
            <a:r>
              <a:rPr lang="en" sz="17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br>
              <a:rPr lang="en" sz="1700"/>
            </a:br>
            <a:r>
              <a:rPr i="1" lang="en" sz="1300"/>
              <a:t>Defines how an element’s background-image should blend with its background-color.</a:t>
            </a:r>
            <a:endParaRPr sz="16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200" y="1152475"/>
            <a:ext cx="2062675" cy="14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197" y="3358597"/>
            <a:ext cx="3557075" cy="12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background-clip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ets you control how far a background image or color extends beyond an element’s padding or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background-clip: </a:t>
            </a:r>
            <a:r>
              <a:rPr lang="en" sz="14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border-box</a:t>
            </a:r>
            <a:r>
              <a:rPr lang="en" sz="14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br>
              <a:rPr lang="en" sz="14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lang="en" sz="14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background-clip: </a:t>
            </a:r>
            <a:r>
              <a:rPr lang="en" sz="14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padding-box</a:t>
            </a:r>
            <a:r>
              <a:rPr lang="en" sz="14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br>
              <a:rPr lang="en" sz="14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lang="en" sz="14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background-clip: </a:t>
            </a:r>
            <a:r>
              <a:rPr lang="en" sz="1400">
                <a:solidFill>
                  <a:schemeClr val="accent5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content-box</a:t>
            </a:r>
            <a:r>
              <a:rPr lang="en" sz="1400">
                <a:solidFill>
                  <a:schemeClr val="accent4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endParaRPr sz="1400">
              <a:solidFill>
                <a:schemeClr val="accent4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25" y="1152475"/>
            <a:ext cx="4006275" cy="7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26" y="2270125"/>
            <a:ext cx="4006273" cy="7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sed to achieve varying visual effects, sort of like Photoshop filters for the browser.</a:t>
            </a:r>
            <a:endParaRPr/>
          </a:p>
          <a:p>
            <a:pPr indent="-31376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538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</a:rPr>
              <a:t>blur()</a:t>
            </a:r>
            <a:endParaRPr sz="1300">
              <a:solidFill>
                <a:schemeClr val="dk1"/>
              </a:solidFill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538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</a:rPr>
              <a:t>brightness()</a:t>
            </a:r>
            <a:endParaRPr sz="1300">
              <a:solidFill>
                <a:schemeClr val="dk1"/>
              </a:solidFill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538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</a:rPr>
              <a:t>contrast()</a:t>
            </a:r>
            <a:endParaRPr sz="1300">
              <a:solidFill>
                <a:schemeClr val="dk1"/>
              </a:solidFill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538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</a:rPr>
              <a:t>drop-shadow()</a:t>
            </a:r>
            <a:endParaRPr sz="1300">
              <a:solidFill>
                <a:schemeClr val="dk1"/>
              </a:solidFill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538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</a:rPr>
              <a:t>grayscale()</a:t>
            </a:r>
            <a:endParaRPr sz="1300">
              <a:solidFill>
                <a:schemeClr val="dk1"/>
              </a:solidFill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538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</a:rPr>
              <a:t>hue-rotate()</a:t>
            </a:r>
            <a:endParaRPr sz="1300">
              <a:solidFill>
                <a:schemeClr val="dk1"/>
              </a:solidFill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538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</a:rPr>
              <a:t>invert()</a:t>
            </a:r>
            <a:endParaRPr sz="1300">
              <a:solidFill>
                <a:schemeClr val="dk1"/>
              </a:solidFill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538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</a:rPr>
              <a:t>opacity()</a:t>
            </a:r>
            <a:endParaRPr sz="1300">
              <a:solidFill>
                <a:schemeClr val="dk1"/>
              </a:solidFill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538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</a:rPr>
              <a:t>saturate()</a:t>
            </a:r>
            <a:endParaRPr sz="1300">
              <a:solidFill>
                <a:schemeClr val="dk1"/>
              </a:solidFill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538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</a:rPr>
              <a:t>sepia()</a:t>
            </a:r>
            <a:endParaRPr sz="1300">
              <a:solidFill>
                <a:schemeClr val="dk1"/>
              </a:solidFill>
            </a:endParaRPr>
          </a:p>
          <a:p>
            <a:pPr indent="-31376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538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</a:rPr>
              <a:t>url()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lang="en" sz="1300"/>
              <a:t>Learn more: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https://css-tricks.com/almanac/properties/f/filter/</a:t>
            </a:r>
            <a:endParaRPr sz="13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000" y="1783688"/>
            <a:ext cx="2355725" cy="15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212" y="1783700"/>
            <a:ext cx="2366313" cy="15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