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84" r:id="rId18"/>
    <p:sldId id="285" r:id="rId19"/>
    <p:sldId id="271" r:id="rId20"/>
    <p:sldId id="272" r:id="rId21"/>
    <p:sldId id="273" r:id="rId22"/>
    <p:sldId id="274" r:id="rId23"/>
    <p:sldId id="275" r:id="rId24"/>
    <p:sldId id="289" r:id="rId25"/>
    <p:sldId id="290" r:id="rId26"/>
    <p:sldId id="291" r:id="rId27"/>
    <p:sldId id="308" r:id="rId28"/>
    <p:sldId id="309" r:id="rId29"/>
    <p:sldId id="276" r:id="rId30"/>
    <p:sldId id="306" r:id="rId31"/>
    <p:sldId id="307" r:id="rId32"/>
    <p:sldId id="280" r:id="rId33"/>
    <p:sldId id="288" r:id="rId34"/>
    <p:sldId id="310" r:id="rId35"/>
    <p:sldId id="281" r:id="rId36"/>
    <p:sldId id="300" r:id="rId37"/>
    <p:sldId id="301" r:id="rId38"/>
    <p:sldId id="303" r:id="rId39"/>
    <p:sldId id="302" r:id="rId40"/>
    <p:sldId id="304" r:id="rId41"/>
    <p:sldId id="286" r:id="rId42"/>
    <p:sldId id="305" r:id="rId43"/>
    <p:sldId id="287" r:id="rId44"/>
    <p:sldId id="311" r:id="rId45"/>
    <p:sldId id="313" r:id="rId46"/>
    <p:sldId id="312" r:id="rId47"/>
    <p:sldId id="314" r:id="rId48"/>
    <p:sldId id="292" r:id="rId49"/>
    <p:sldId id="293" r:id="rId50"/>
    <p:sldId id="315" r:id="rId51"/>
    <p:sldId id="294" r:id="rId52"/>
    <p:sldId id="295" r:id="rId53"/>
    <p:sldId id="296" r:id="rId54"/>
    <p:sldId id="297" r:id="rId55"/>
    <p:sldId id="298" r:id="rId56"/>
    <p:sldId id="316" r:id="rId57"/>
    <p:sldId id="317" r:id="rId58"/>
    <p:sldId id="277" r:id="rId59"/>
    <p:sldId id="318" r:id="rId60"/>
    <p:sldId id="319" r:id="rId61"/>
    <p:sldId id="279" r:id="rId62"/>
    <p:sldId id="278" r:id="rId63"/>
    <p:sldId id="299" r:id="rId64"/>
  </p:sldIdLst>
  <p:sldSz cx="12192000" cy="6858000"/>
  <p:notesSz cx="6858000" cy="9144000"/>
  <p:embeddedFontLst>
    <p:embeddedFont>
      <p:font typeface="Century Gothic" panose="020B0502020202020204" pitchFamily="34" charset="0"/>
      <p:regular r:id="rId66"/>
      <p:bold r:id="rId67"/>
      <p:italic r:id="rId68"/>
      <p:boldItalic r:id="rId69"/>
    </p:embeddedFont>
    <p:embeddedFont>
      <p:font typeface="Consolas" panose="020B0609020204030204" pitchFamily="49" charset="0"/>
      <p:regular r:id="rId70"/>
      <p:bold r:id="rId71"/>
      <p:italic r:id="rId72"/>
      <p:boldItalic r:id="rId73"/>
    </p:embeddedFont>
    <p:embeddedFont>
      <p:font typeface="Segoe UI" panose="020B0502040204020203" pitchFamily="34" charset="0"/>
      <p:regular r:id="rId74"/>
      <p:bold r:id="rId75"/>
      <p:italic r:id="rId76"/>
      <p:boldItalic r:id="rId77"/>
    </p:embeddedFont>
    <p:embeddedFont>
      <p:font typeface="Verdana" panose="020B0604030504040204" pitchFamily="3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732F6-0D3D-4409-9295-963C0660890A}">
  <a:tblStyle styleId="{1DD732F6-0D3D-4409-9295-963C066089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font" Target="fonts/font11.fntdata"/><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5ac32bd83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ga5ac32bd8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5ac32bd83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ga5ac32bd8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a5ac32bd83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ga5ac32bd8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5ac32bd83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5ac32bd8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a5ac32bd83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ga5ac32bd83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a5ac32bd83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ga5ac32bd83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5ac32bd83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ga5ac32bd83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5ac32bd83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ga5ac32bd83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5ac32bd83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ga5ac32bd83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5ac32bd83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ga5ac32bd83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5ac32bd83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ga5ac32bd83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1baa7ef0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1baa7ef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1baa7ef02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1baa7ef0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262626"/>
              </a:buClr>
              <a:buSzPts val="1400"/>
              <a:buFont typeface="Century Gothic"/>
              <a:buNone/>
              <a:defRPr sz="5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91425" rIns="91425" bIns="91425" anchor="t" anchorCtr="0">
            <a:noAutofit/>
          </a:bodyPr>
          <a:lstStyle>
            <a:lvl1pPr marL="0" marR="0" lvl="0" indent="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Google Shape;43;p2"/>
          <p:cNvSpPr/>
          <p:nvPr/>
        </p:nvSpPr>
        <p:spPr>
          <a:xfrm>
            <a:off x="0" y="4323810"/>
            <a:ext cx="1744652" cy="778589"/>
          </a:xfrm>
          <a:custGeom>
            <a:avLst/>
            <a:gdLst/>
            <a:ahLst/>
            <a:cxnLst/>
            <a:rect l="l" t="t" r="r" b="b"/>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1"/>
              </a:buClr>
              <a:buSzPts val="1800"/>
              <a:buFont typeface="Noto Sans Symbols"/>
              <a:buNone/>
              <a:defRPr sz="1600" b="0" i="0" u="none" strike="noStrike" cap="none">
                <a:solidFill>
                  <a:srgbClr val="7F7F7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0" name="Google Shape;50;p3"/>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89212" y="2058750"/>
            <a:ext cx="8915399" cy="14688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262626"/>
              </a:buClr>
              <a:buSzPts val="1400"/>
              <a:buFont typeface="Century Gothic"/>
              <a:buNone/>
              <a:defRPr sz="4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4" name="Google Shape;54;p4"/>
          <p:cNvSpPr txBox="1">
            <a:spLocks noGrp="1"/>
          </p:cNvSpPr>
          <p:nvPr>
            <p:ph type="body" idx="1"/>
          </p:nvPr>
        </p:nvSpPr>
        <p:spPr>
          <a:xfrm>
            <a:off x="2589212" y="3530129"/>
            <a:ext cx="8915399" cy="860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800"/>
              <a:buFont typeface="Noto Sans Symbols"/>
              <a:buNone/>
              <a:defRPr sz="20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5" name="Google Shape;55;p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7" name="Google Shape;57;p4"/>
          <p:cNvSpPr/>
          <p:nvPr/>
        </p:nvSpPr>
        <p:spPr>
          <a:xfrm rot="10800000" flipH="1">
            <a:off x="-4189" y="31781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1" name="Google Shape;61;p5"/>
          <p:cNvSpPr txBox="1">
            <a:spLocks noGrp="1"/>
          </p:cNvSpPr>
          <p:nvPr>
            <p:ph type="body" idx="1"/>
          </p:nvPr>
        </p:nvSpPr>
        <p:spPr>
          <a:xfrm>
            <a:off x="2589212" y="2133600"/>
            <a:ext cx="4313864" cy="3777622"/>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2" name="Google Shape;62;p5"/>
          <p:cNvSpPr txBox="1">
            <a:spLocks noGrp="1"/>
          </p:cNvSpPr>
          <p:nvPr>
            <p:ph type="body" idx="2"/>
          </p:nvPr>
        </p:nvSpPr>
        <p:spPr>
          <a:xfrm>
            <a:off x="7190747" y="2126222"/>
            <a:ext cx="4313864" cy="3777622"/>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3" name="Google Shape;63;p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4" name="Google Shape;64;p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5" name="Google Shape;65;p5"/>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Google Shape;69;p6"/>
          <p:cNvSpPr txBox="1">
            <a:spLocks noGrp="1"/>
          </p:cNvSpPr>
          <p:nvPr>
            <p:ph type="body" idx="1"/>
          </p:nvPr>
        </p:nvSpPr>
        <p:spPr>
          <a:xfrm>
            <a:off x="2939373" y="1972703"/>
            <a:ext cx="3992732" cy="5762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0" name="Google Shape;70;p6"/>
          <p:cNvSpPr txBox="1">
            <a:spLocks noGrp="1"/>
          </p:cNvSpPr>
          <p:nvPr>
            <p:ph type="body" idx="2"/>
          </p:nvPr>
        </p:nvSpPr>
        <p:spPr>
          <a:xfrm>
            <a:off x="2589212" y="2548966"/>
            <a:ext cx="4342893" cy="335406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1" name="Google Shape;71;p6"/>
          <p:cNvSpPr txBox="1">
            <a:spLocks noGrp="1"/>
          </p:cNvSpPr>
          <p:nvPr>
            <p:ph type="body" idx="3"/>
          </p:nvPr>
        </p:nvSpPr>
        <p:spPr>
          <a:xfrm>
            <a:off x="7506629" y="1969475"/>
            <a:ext cx="3999001" cy="5762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2" name="Google Shape;72;p6"/>
          <p:cNvSpPr txBox="1">
            <a:spLocks noGrp="1"/>
          </p:cNvSpPr>
          <p:nvPr>
            <p:ph type="body" idx="4"/>
          </p:nvPr>
        </p:nvSpPr>
        <p:spPr>
          <a:xfrm>
            <a:off x="7166957" y="2545738"/>
            <a:ext cx="4338674" cy="335406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3" name="Google Shape;73;p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4" name="Google Shape;74;p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Google Shape;75;p6"/>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9" name="Google Shape;79;p7"/>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Google Shape;80;p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7"/>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Google Shape;86;p8"/>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262626"/>
              </a:buClr>
              <a:buSzPts val="1400"/>
              <a:buFont typeface="Century Gothic"/>
              <a:buNone/>
              <a:defRPr sz="2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91425" rIns="91425" bIns="91425" anchor="ctr"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80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4" name="Google Shape;94;p9"/>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262626"/>
              </a:buClr>
              <a:buSzPts val="1400"/>
              <a:buFont typeface="Century Gothic"/>
              <a:buNone/>
              <a:defRPr sz="2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txBody>
          <a:bodyPr spcFirstLastPara="1" wrap="square" lIns="91425" tIns="91425" rIns="91425" bIns="91425" anchor="t" anchorCtr="0">
            <a:noAutofit/>
          </a:bodyPr>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800"/>
              <a:buFont typeface="Noto Sans Symbols"/>
              <a:buNone/>
              <a:defRPr sz="12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avLst/>
              <a:gdLst/>
              <a:ahLst/>
              <a:cxnLst/>
              <a:rect l="l" t="t" r="r" b="b"/>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Z45VQuHO_VA"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589213" y="2514600"/>
            <a:ext cx="8915399" cy="226277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262626"/>
              </a:buClr>
              <a:buFont typeface="Century Gothic"/>
              <a:buNone/>
            </a:pPr>
            <a:r>
              <a:rPr lang="en-US" sz="5400" b="0" i="0" u="none" strike="noStrike" cap="none">
                <a:solidFill>
                  <a:srgbClr val="262626"/>
                </a:solidFill>
                <a:latin typeface="Century Gothic"/>
                <a:ea typeface="Century Gothic"/>
                <a:cs typeface="Century Gothic"/>
                <a:sym typeface="Century Gothic"/>
              </a:rPr>
              <a:t>Javascript</a:t>
            </a:r>
            <a:endParaRPr sz="5400" b="0" i="0" u="none" strike="noStrike" cap="none">
              <a:solidFill>
                <a:srgbClr val="262626"/>
              </a:solidFill>
              <a:latin typeface="Century Gothic"/>
              <a:ea typeface="Century Gothic"/>
              <a:cs typeface="Century Gothic"/>
              <a:sym typeface="Century Gothic"/>
            </a:endParaRPr>
          </a:p>
        </p:txBody>
      </p:sp>
      <p:sp>
        <p:nvSpPr>
          <p:cNvPr id="165" name="Google Shape;165;p1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Noto Sans Symbols"/>
              <a:buNone/>
            </a:pPr>
            <a:endParaRPr sz="1800" b="0" i="0" u="none" strike="noStrike" cap="none">
              <a:solidFill>
                <a:srgbClr val="595959"/>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One Statement, Many Variables</a:t>
            </a:r>
            <a:endParaRPr sz="3600" b="0" i="0" u="none" strike="noStrike" cap="none">
              <a:solidFill>
                <a:srgbClr val="262626"/>
              </a:solidFill>
              <a:latin typeface="Century Gothic"/>
              <a:ea typeface="Century Gothic"/>
              <a:cs typeface="Century Gothic"/>
              <a:sym typeface="Century Gothic"/>
            </a:endParaRPr>
          </a:p>
        </p:txBody>
      </p:sp>
      <p:sp>
        <p:nvSpPr>
          <p:cNvPr id="219" name="Google Shape;219;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81000" algn="l" rtl="0">
              <a:spcBef>
                <a:spcPts val="0"/>
              </a:spcBef>
              <a:spcAft>
                <a:spcPts val="0"/>
              </a:spcAft>
              <a:buClr>
                <a:schemeClr val="accent1"/>
              </a:buClr>
              <a:buSzPts val="2400"/>
              <a:buFont typeface="Noto Sans Symbols"/>
              <a:buChar char="•"/>
            </a:pPr>
            <a:r>
              <a:rPr lang="en-US" sz="2400" b="0" i="0" u="none" strike="noStrike" cap="none">
                <a:solidFill>
                  <a:srgbClr val="3F3F3F"/>
                </a:solidFill>
                <a:latin typeface="Century Gothic"/>
                <a:ea typeface="Century Gothic"/>
                <a:cs typeface="Century Gothic"/>
                <a:sym typeface="Century Gothic"/>
              </a:rPr>
              <a:t>Multiple variables can be declared in one statement.</a:t>
            </a:r>
            <a:endParaRPr sz="2400"/>
          </a:p>
          <a:p>
            <a:pPr marL="0" marR="0" lvl="0" indent="0" algn="l" rtl="0">
              <a:spcBef>
                <a:spcPts val="1000"/>
              </a:spcBef>
              <a:spcAft>
                <a:spcPts val="0"/>
              </a:spcAft>
              <a:buClr>
                <a:schemeClr val="accent1"/>
              </a:buClr>
              <a:buFont typeface="Noto Sans Symbols"/>
              <a:buNone/>
            </a:pPr>
            <a:endParaRPr sz="24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2400" b="0" i="0" u="none" strike="noStrike" cap="none">
              <a:solidFill>
                <a:srgbClr val="A52A2A"/>
              </a:solidFill>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2400" b="0" i="0" u="none" strike="noStrike" cap="none">
                <a:solidFill>
                  <a:srgbClr val="A52A2A"/>
                </a:solidFill>
                <a:latin typeface="Consolas"/>
                <a:ea typeface="Consolas"/>
                <a:cs typeface="Consolas"/>
                <a:sym typeface="Consolas"/>
              </a:rPr>
              <a:t>var</a:t>
            </a:r>
            <a:r>
              <a:rPr lang="en-US" sz="2400" b="0" i="0" u="none" strike="noStrike" cap="none">
                <a:solidFill>
                  <a:srgbClr val="000000"/>
                </a:solidFill>
                <a:latin typeface="Consolas"/>
                <a:ea typeface="Consolas"/>
                <a:cs typeface="Consolas"/>
                <a:sym typeface="Consolas"/>
              </a:rPr>
              <a:t> person = </a:t>
            </a:r>
            <a:r>
              <a:rPr lang="en-US" sz="2400" b="0" i="0" u="none" strike="noStrike" cap="none">
                <a:solidFill>
                  <a:srgbClr val="0000CD"/>
                </a:solidFill>
                <a:latin typeface="Consolas"/>
                <a:ea typeface="Consolas"/>
                <a:cs typeface="Consolas"/>
                <a:sym typeface="Consolas"/>
              </a:rPr>
              <a:t>"John Doe"</a:t>
            </a:r>
            <a:r>
              <a:rPr lang="en-US" sz="2400" b="0" i="0" u="none" strike="noStrike" cap="none">
                <a:solidFill>
                  <a:srgbClr val="000000"/>
                </a:solidFill>
                <a:latin typeface="Consolas"/>
                <a:ea typeface="Consolas"/>
                <a:cs typeface="Consolas"/>
                <a:sym typeface="Consolas"/>
              </a:rPr>
              <a:t>,</a:t>
            </a:r>
            <a:endParaRPr sz="2400"/>
          </a:p>
          <a:p>
            <a:pPr marL="0" marR="0" lvl="0" indent="0" algn="l" rtl="0">
              <a:spcBef>
                <a:spcPts val="1000"/>
              </a:spcBef>
              <a:spcAft>
                <a:spcPts val="0"/>
              </a:spcAft>
              <a:buClr>
                <a:schemeClr val="accent1"/>
              </a:buClr>
              <a:buFont typeface="Noto Sans Symbols"/>
              <a:buNone/>
            </a:pPr>
            <a:r>
              <a:rPr lang="en-US" sz="2400" b="0" i="0" u="none" strike="noStrike" cap="none">
                <a:solidFill>
                  <a:srgbClr val="000000"/>
                </a:solidFill>
                <a:latin typeface="Consolas"/>
                <a:ea typeface="Consolas"/>
                <a:cs typeface="Consolas"/>
                <a:sym typeface="Consolas"/>
              </a:rPr>
              <a:t>	carName = </a:t>
            </a:r>
            <a:r>
              <a:rPr lang="en-US" sz="2400" b="0" i="0" u="none" strike="noStrike" cap="none">
                <a:solidFill>
                  <a:srgbClr val="0000CD"/>
                </a:solidFill>
                <a:latin typeface="Consolas"/>
                <a:ea typeface="Consolas"/>
                <a:cs typeface="Consolas"/>
                <a:sym typeface="Consolas"/>
              </a:rPr>
              <a:t>"Volvo"</a:t>
            </a:r>
            <a:r>
              <a:rPr lang="en-US" sz="2400" b="0" i="0" u="none" strike="noStrike" cap="none">
                <a:solidFill>
                  <a:srgbClr val="000000"/>
                </a:solidFill>
                <a:latin typeface="Consolas"/>
                <a:ea typeface="Consolas"/>
                <a:cs typeface="Consolas"/>
                <a:sym typeface="Consolas"/>
              </a:rPr>
              <a:t>,</a:t>
            </a:r>
            <a:endParaRPr sz="2400"/>
          </a:p>
          <a:p>
            <a:pPr marL="0" marR="0" lvl="0" indent="0" algn="l" rtl="0">
              <a:spcBef>
                <a:spcPts val="1000"/>
              </a:spcBef>
              <a:spcAft>
                <a:spcPts val="0"/>
              </a:spcAft>
              <a:buClr>
                <a:schemeClr val="accent1"/>
              </a:buClr>
              <a:buFont typeface="Noto Sans Symbols"/>
              <a:buNone/>
            </a:pPr>
            <a:r>
              <a:rPr lang="en-US" sz="2400" b="0" i="0" u="none" strike="noStrike" cap="none">
                <a:solidFill>
                  <a:srgbClr val="000000"/>
                </a:solidFill>
                <a:latin typeface="Consolas"/>
                <a:ea typeface="Consolas"/>
                <a:cs typeface="Consolas"/>
                <a:sym typeface="Consolas"/>
              </a:rPr>
              <a:t>	price = </a:t>
            </a:r>
            <a:r>
              <a:rPr lang="en-US" sz="2400" b="0" i="0" u="none" strike="noStrike" cap="none">
                <a:solidFill>
                  <a:srgbClr val="0000CD"/>
                </a:solidFill>
                <a:latin typeface="Consolas"/>
                <a:ea typeface="Consolas"/>
                <a:cs typeface="Consolas"/>
                <a:sym typeface="Consolas"/>
              </a:rPr>
              <a:t>200</a:t>
            </a:r>
            <a:r>
              <a:rPr lang="en-US" sz="2400" b="0" i="0" u="none" strike="noStrike" cap="none">
                <a:solidFill>
                  <a:srgbClr val="000000"/>
                </a:solidFill>
                <a:latin typeface="Consolas"/>
                <a:ea typeface="Consolas"/>
                <a:cs typeface="Consolas"/>
                <a:sym typeface="Consolas"/>
              </a:rPr>
              <a:t>;</a:t>
            </a:r>
            <a:endParaRPr sz="24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Comparison Operators</a:t>
            </a:r>
            <a:endParaRPr sz="3600" b="0" i="0" u="none" strike="noStrike" cap="none">
              <a:solidFill>
                <a:srgbClr val="262626"/>
              </a:solidFill>
              <a:latin typeface="Century Gothic"/>
              <a:ea typeface="Century Gothic"/>
              <a:cs typeface="Century Gothic"/>
              <a:sym typeface="Century Gothic"/>
            </a:endParaRPr>
          </a:p>
        </p:txBody>
      </p:sp>
      <p:graphicFrame>
        <p:nvGraphicFramePr>
          <p:cNvPr id="225" name="Google Shape;225;p28"/>
          <p:cNvGraphicFramePr/>
          <p:nvPr/>
        </p:nvGraphicFramePr>
        <p:xfrm>
          <a:off x="2108833" y="1963533"/>
          <a:ext cx="8458200" cy="3413760"/>
        </p:xfrm>
        <a:graphic>
          <a:graphicData uri="http://schemas.openxmlformats.org/drawingml/2006/table">
            <a:tbl>
              <a:tblPr>
                <a:noFill/>
                <a:tableStyleId>{1DD732F6-0D3D-4409-9295-963C0660890A}</a:tableStyleId>
              </a:tblPr>
              <a:tblGrid>
                <a:gridCol w="1256650">
                  <a:extLst>
                    <a:ext uri="{9D8B030D-6E8A-4147-A177-3AD203B41FA5}">
                      <a16:colId xmlns:a16="http://schemas.microsoft.com/office/drawing/2014/main" val="20000"/>
                    </a:ext>
                  </a:extLst>
                </a:gridCol>
                <a:gridCol w="3281075">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634475">
                  <a:extLst>
                    <a:ext uri="{9D8B030D-6E8A-4147-A177-3AD203B41FA5}">
                      <a16:colId xmlns:a16="http://schemas.microsoft.com/office/drawing/2014/main" val="20003"/>
                    </a:ext>
                  </a:extLst>
                </a:gridCol>
              </a:tblGrid>
              <a:tr h="228600">
                <a:tc>
                  <a:txBody>
                    <a:bodyPr/>
                    <a:lstStyle/>
                    <a:p>
                      <a:pPr marL="0" marR="0" lvl="0" indent="0" algn="l" rtl="0">
                        <a:spcBef>
                          <a:spcPts val="0"/>
                        </a:spcBef>
                        <a:spcAft>
                          <a:spcPts val="0"/>
                        </a:spcAft>
                        <a:buNone/>
                      </a:pPr>
                      <a:r>
                        <a:rPr lang="en-US" sz="1800" b="1" u="none" strike="noStrike" cap="none"/>
                        <a:t>Operator</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800" b="1" u="none" strike="noStrike" cap="none"/>
                        <a:t>Description</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800" b="1" u="none" strike="noStrike" cap="none"/>
                        <a:t>Comparing</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800" b="1" u="none" strike="noStrike" cap="none"/>
                        <a:t>Returns</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28600">
                <a:tc rowSpan="2">
                  <a:txBody>
                    <a:bodyPr/>
                    <a:lstStyle/>
                    <a:p>
                      <a:pPr marL="0" marR="0" lvl="0" indent="0" algn="l" rtl="0">
                        <a:spcBef>
                          <a:spcPts val="0"/>
                        </a:spcBef>
                        <a:spcAft>
                          <a:spcPts val="0"/>
                        </a:spcAft>
                        <a:buNone/>
                      </a:pPr>
                      <a:r>
                        <a:rPr lang="en-US" sz="1800" u="none" strike="noStrike" cap="none"/>
                        <a:t>==</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rowSpan="2">
                  <a:txBody>
                    <a:bodyPr/>
                    <a:lstStyle/>
                    <a:p>
                      <a:pPr marL="0" marR="0" lvl="0" indent="0" algn="l" rtl="0">
                        <a:spcBef>
                          <a:spcPts val="0"/>
                        </a:spcBef>
                        <a:spcAft>
                          <a:spcPts val="0"/>
                        </a:spcAft>
                        <a:buNone/>
                      </a:pPr>
                      <a:r>
                        <a:rPr lang="en-US" sz="1800" u="none" strike="noStrike" cap="none"/>
                        <a:t>equal to</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u="none" strike="noStrike" cap="none"/>
                        <a:t>x == 8</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u="none" strike="noStrike" cap="none"/>
                        <a:t>false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extLst>
                  <a:ext uri="{0D108BD9-81ED-4DB2-BD59-A6C34878D82A}">
                    <a16:rowId xmlns:a16="http://schemas.microsoft.com/office/drawing/2014/main" val="10001"/>
                  </a:ext>
                </a:extLst>
              </a:tr>
              <a:tr h="228600">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t>x == 5</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u="none" strike="noStrike" cap="none"/>
                        <a:t>true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extLst>
                  <a:ext uri="{0D108BD9-81ED-4DB2-BD59-A6C34878D82A}">
                    <a16:rowId xmlns:a16="http://schemas.microsoft.com/office/drawing/2014/main" val="10002"/>
                  </a:ext>
                </a:extLst>
              </a:tr>
              <a:tr h="228600">
                <a:tc rowSpan="2">
                  <a:txBody>
                    <a:bodyPr/>
                    <a:lstStyle/>
                    <a:p>
                      <a:pPr marL="0" marR="0" lvl="0" indent="0" algn="l" rtl="0">
                        <a:spcBef>
                          <a:spcPts val="0"/>
                        </a:spcBef>
                        <a:spcAft>
                          <a:spcPts val="0"/>
                        </a:spcAft>
                        <a:buNone/>
                      </a:pPr>
                      <a:r>
                        <a:rPr lang="en-US" sz="1800" u="none" strike="noStrike" cap="none"/>
                        <a:t>===</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rowSpan="2">
                  <a:txBody>
                    <a:bodyPr/>
                    <a:lstStyle/>
                    <a:p>
                      <a:pPr marL="0" marR="0" lvl="0" indent="0" algn="l" rtl="0">
                        <a:spcBef>
                          <a:spcPts val="0"/>
                        </a:spcBef>
                        <a:spcAft>
                          <a:spcPts val="0"/>
                        </a:spcAft>
                        <a:buNone/>
                      </a:pPr>
                      <a:r>
                        <a:rPr lang="en-US" sz="1800" u="none" strike="noStrike" cap="none"/>
                        <a:t>equal value and equal type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u="none" strike="noStrike" cap="none"/>
                        <a:t>x === "5"</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u="none" strike="noStrike" cap="none"/>
                        <a:t>false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28600">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t>x === 5</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u="none" strike="noStrike" cap="none"/>
                        <a:t>true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28600">
                <a:tc>
                  <a:txBody>
                    <a:bodyPr/>
                    <a:lstStyle/>
                    <a:p>
                      <a:pPr marL="0" marR="0" lvl="0" indent="0" algn="l" rtl="0">
                        <a:spcBef>
                          <a:spcPts val="0"/>
                        </a:spcBef>
                        <a:spcAft>
                          <a:spcPts val="0"/>
                        </a:spcAft>
                        <a:buNone/>
                      </a:pPr>
                      <a:r>
                        <a:rPr lang="en-US" sz="1800" u="none" strike="noStrike" cap="none"/>
                        <a:t>!=</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u="none" strike="noStrike" cap="none"/>
                        <a:t>not equal</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u="none" strike="noStrike" cap="none"/>
                        <a:t>x != 8</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u="none" strike="noStrike" cap="none"/>
                        <a:t>true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extLst>
                  <a:ext uri="{0D108BD9-81ED-4DB2-BD59-A6C34878D82A}">
                    <a16:rowId xmlns:a16="http://schemas.microsoft.com/office/drawing/2014/main" val="10005"/>
                  </a:ext>
                </a:extLst>
              </a:tr>
              <a:tr h="228600">
                <a:tc rowSpan="2">
                  <a:txBody>
                    <a:bodyPr/>
                    <a:lstStyle/>
                    <a:p>
                      <a:pPr marL="0" marR="0" lvl="0" indent="0" algn="l" rtl="0">
                        <a:spcBef>
                          <a:spcPts val="0"/>
                        </a:spcBef>
                        <a:spcAft>
                          <a:spcPts val="0"/>
                        </a:spcAft>
                        <a:buNone/>
                      </a:pPr>
                      <a:r>
                        <a:rPr lang="en-US" sz="1800" u="none" strike="noStrike" cap="none"/>
                        <a:t>!==</a:t>
                      </a:r>
                      <a:endParaRPr sz="18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rowSpan="2">
                  <a:txBody>
                    <a:bodyPr/>
                    <a:lstStyle/>
                    <a:p>
                      <a:pPr marL="0" marR="0" lvl="0" indent="0" algn="l" rtl="0">
                        <a:spcBef>
                          <a:spcPts val="0"/>
                        </a:spcBef>
                        <a:spcAft>
                          <a:spcPts val="0"/>
                        </a:spcAft>
                        <a:buNone/>
                      </a:pPr>
                      <a:r>
                        <a:rPr lang="en-US" sz="1800" u="none" strike="noStrike" cap="none"/>
                        <a:t>not equal value or not equal type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u="none" strike="noStrike" cap="none"/>
                        <a:t>x !== "5"</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u="none" strike="noStrike" cap="none"/>
                        <a:t>true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28600">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t>x !== 5</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u="none" strike="noStrike" cap="none"/>
                        <a:t>false</a:t>
                      </a:r>
                      <a:endParaRPr sz="18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
        <p:nvSpPr>
          <p:cNvPr id="226" name="Google Shape;226;p28"/>
          <p:cNvSpPr txBox="1"/>
          <p:nvPr/>
        </p:nvSpPr>
        <p:spPr>
          <a:xfrm>
            <a:off x="2017058" y="5405718"/>
            <a:ext cx="1991251"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FF0000"/>
                </a:solidFill>
                <a:latin typeface="Century Gothic"/>
                <a:ea typeface="Century Gothic"/>
                <a:cs typeface="Century Gothic"/>
                <a:sym typeface="Century Gothic"/>
              </a:rPr>
              <a:t>Note: Consider </a:t>
            </a:r>
            <a:r>
              <a:rPr lang="en-US" sz="1400" b="1" i="0" u="none" strike="noStrike" cap="none">
                <a:solidFill>
                  <a:srgbClr val="FF0000"/>
                </a:solidFill>
                <a:latin typeface="Century Gothic"/>
                <a:ea typeface="Century Gothic"/>
                <a:cs typeface="Century Gothic"/>
                <a:sym typeface="Century Gothic"/>
              </a:rPr>
              <a:t>x = 5</a:t>
            </a:r>
            <a:r>
              <a:rPr lang="en-US" sz="1400" b="0" i="0" u="none" strike="noStrike" cap="none">
                <a:solidFill>
                  <a:srgbClr val="FF0000"/>
                </a:solidFill>
                <a:latin typeface="Century Gothic"/>
                <a:ea typeface="Century Gothic"/>
                <a:cs typeface="Century Gothic"/>
                <a:sym typeface="Century Gothic"/>
              </a:rPr>
              <a:t>;</a:t>
            </a:r>
            <a:endParaRPr sz="1400">
              <a:solidFill>
                <a:srgbClr val="FF000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JavaScript Statements</a:t>
            </a:r>
            <a:endParaRPr sz="3600" b="0" i="0" u="none" strike="noStrike" cap="none">
              <a:solidFill>
                <a:srgbClr val="262626"/>
              </a:solidFill>
              <a:latin typeface="Century Gothic"/>
              <a:ea typeface="Century Gothic"/>
              <a:cs typeface="Century Gothic"/>
              <a:sym typeface="Century Gothic"/>
            </a:endParaRPr>
          </a:p>
        </p:txBody>
      </p:sp>
      <p:sp>
        <p:nvSpPr>
          <p:cNvPr id="232" name="Google Shape;232;p2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In HTML, JavaScript statements are "instructions" to be "executed" by the web browser.</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The statements are executed, one by one, in the same order as they are written.</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Semicolons separate JavaScript statements.</a:t>
            </a: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var</a:t>
            </a:r>
            <a:r>
              <a:rPr lang="en-US" sz="1800" b="0" i="0" u="none" strike="noStrike" cap="none">
                <a:solidFill>
                  <a:srgbClr val="000000"/>
                </a:solidFill>
                <a:latin typeface="Consolas"/>
                <a:ea typeface="Consolas"/>
                <a:cs typeface="Consolas"/>
                <a:sym typeface="Consolas"/>
              </a:rPr>
              <a:t> greeting = </a:t>
            </a:r>
            <a:r>
              <a:rPr lang="en-US" sz="1800" b="0" i="0" u="none" strike="noStrike" cap="none">
                <a:solidFill>
                  <a:srgbClr val="0000CD"/>
                </a:solidFill>
                <a:latin typeface="Consolas"/>
                <a:ea typeface="Consolas"/>
                <a:cs typeface="Consolas"/>
                <a:sym typeface="Consolas"/>
              </a:rPr>
              <a:t>"Hello Dolly…"</a:t>
            </a:r>
            <a:r>
              <a:rPr lang="en-US" sz="1800" b="0" i="0" u="none" strike="noStrike" cap="none">
                <a:solidFill>
                  <a:srgbClr val="000000"/>
                </a:solidFill>
                <a:latin typeface="Consolas"/>
                <a:ea typeface="Consolas"/>
                <a:cs typeface="Consolas"/>
                <a:sym typeface="Consolas"/>
              </a:rPr>
              <a:t>;</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00"/>
                </a:solidFill>
                <a:latin typeface="Consolas"/>
                <a:ea typeface="Consolas"/>
                <a:cs typeface="Consolas"/>
                <a:sym typeface="Consolas"/>
              </a:rPr>
              <a:t>document.getElementById(</a:t>
            </a:r>
            <a:r>
              <a:rPr lang="en-US" sz="1800" b="0" i="0" u="none" strike="noStrike" cap="none">
                <a:solidFill>
                  <a:srgbClr val="0000CD"/>
                </a:solidFill>
                <a:latin typeface="Consolas"/>
                <a:ea typeface="Consolas"/>
                <a:cs typeface="Consolas"/>
                <a:sym typeface="Consolas"/>
              </a:rPr>
              <a:t>"demo"</a:t>
            </a:r>
            <a:r>
              <a:rPr lang="en-US" sz="1800" b="0" i="0" u="none" strike="noStrike" cap="none">
                <a:solidFill>
                  <a:srgbClr val="000000"/>
                </a:solidFill>
                <a:latin typeface="Consolas"/>
                <a:ea typeface="Consolas"/>
                <a:cs typeface="Consolas"/>
                <a:sym typeface="Consolas"/>
              </a:rPr>
              <a:t>).innerHTML = greeting;</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The typeof Operator</a:t>
            </a:r>
            <a:endParaRPr sz="3600" b="0" i="0" u="none" strike="noStrike" cap="none">
              <a:solidFill>
                <a:srgbClr val="262626"/>
              </a:solidFill>
              <a:latin typeface="Century Gothic"/>
              <a:ea typeface="Century Gothic"/>
              <a:cs typeface="Century Gothic"/>
              <a:sym typeface="Century Gothic"/>
            </a:endParaRPr>
          </a:p>
        </p:txBody>
      </p:sp>
      <p:sp>
        <p:nvSpPr>
          <p:cNvPr id="238" name="Google Shape;238;p3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JavaScript </a:t>
            </a:r>
            <a:r>
              <a:rPr lang="en-US" sz="1800" b="1" i="0" u="none" strike="noStrike" cap="none">
                <a:solidFill>
                  <a:srgbClr val="3F3F3F"/>
                </a:solidFill>
                <a:latin typeface="Century Gothic"/>
                <a:ea typeface="Century Gothic"/>
                <a:cs typeface="Century Gothic"/>
                <a:sym typeface="Century Gothic"/>
              </a:rPr>
              <a:t>typeof</a:t>
            </a:r>
            <a:r>
              <a:rPr lang="en-US" sz="1800" b="0" i="0" u="none" strike="noStrike" cap="none">
                <a:solidFill>
                  <a:srgbClr val="3F3F3F"/>
                </a:solidFill>
                <a:latin typeface="Century Gothic"/>
                <a:ea typeface="Century Gothic"/>
                <a:cs typeface="Century Gothic"/>
                <a:sym typeface="Century Gothic"/>
              </a:rPr>
              <a:t> operator is used to find the type of a JavaScript variable.</a:t>
            </a:r>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typeof</a:t>
            </a:r>
            <a:r>
              <a:rPr lang="en-US" sz="1800" b="0" i="0" u="none" strike="noStrike" cap="none">
                <a:solidFill>
                  <a:srgbClr val="000000"/>
                </a:solidFill>
                <a:latin typeface="Consolas"/>
                <a:ea typeface="Consolas"/>
                <a:cs typeface="Consolas"/>
                <a:sym typeface="Consolas"/>
              </a:rPr>
              <a:t> </a:t>
            </a:r>
            <a:r>
              <a:rPr lang="en-US" sz="1800" b="0" i="0" u="none" strike="noStrike" cap="none">
                <a:solidFill>
                  <a:srgbClr val="0000CD"/>
                </a:solidFill>
                <a:latin typeface="Consolas"/>
                <a:ea typeface="Consolas"/>
                <a:cs typeface="Consolas"/>
                <a:sym typeface="Consolas"/>
              </a:rPr>
              <a:t>"John";		</a:t>
            </a:r>
            <a:r>
              <a:rPr lang="en-US" sz="1800" b="0" i="0" u="none" strike="noStrike" cap="none">
                <a:solidFill>
                  <a:srgbClr val="008000"/>
                </a:solidFill>
                <a:latin typeface="Consolas"/>
                <a:ea typeface="Consolas"/>
                <a:cs typeface="Consolas"/>
                <a:sym typeface="Consolas"/>
              </a:rPr>
              <a:t>// Returns string</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Undefined and empty values</a:t>
            </a:r>
            <a:endParaRPr sz="3600" b="0" i="0" u="none" strike="noStrike" cap="none">
              <a:solidFill>
                <a:srgbClr val="262626"/>
              </a:solidFill>
              <a:latin typeface="Century Gothic"/>
              <a:ea typeface="Century Gothic"/>
              <a:cs typeface="Century Gothic"/>
              <a:sym typeface="Century Gothic"/>
            </a:endParaRPr>
          </a:p>
        </p:txBody>
      </p:sp>
      <p:sp>
        <p:nvSpPr>
          <p:cNvPr id="244" name="Google Shape;244;p3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Font typeface="Noto Sans Symbols"/>
              <a:buNone/>
            </a:pPr>
            <a:r>
              <a:rPr lang="en-US" sz="1800" b="0" i="0" u="none" strike="noStrike" cap="none">
                <a:solidFill>
                  <a:srgbClr val="3F3F3F"/>
                </a:solidFill>
                <a:latin typeface="Century Gothic"/>
                <a:ea typeface="Century Gothic"/>
                <a:cs typeface="Century Gothic"/>
                <a:sym typeface="Century Gothic"/>
              </a:rPr>
              <a:t>In JavaScript, a variable without a value, has the value</a:t>
            </a:r>
            <a:r>
              <a:rPr lang="en-US" sz="1800" b="1" i="0" u="none" strike="noStrike" cap="none">
                <a:solidFill>
                  <a:srgbClr val="3F3F3F"/>
                </a:solidFill>
                <a:latin typeface="Century Gothic"/>
                <a:ea typeface="Century Gothic"/>
                <a:cs typeface="Century Gothic"/>
                <a:sym typeface="Century Gothic"/>
              </a:rPr>
              <a:t> undefined</a:t>
            </a:r>
            <a:r>
              <a:rPr lang="en-US" sz="1800" b="0" i="0" u="none" strike="noStrike" cap="none">
                <a:solidFill>
                  <a:srgbClr val="3F3F3F"/>
                </a:solidFill>
                <a:latin typeface="Century Gothic"/>
                <a:ea typeface="Century Gothic"/>
                <a:cs typeface="Century Gothic"/>
                <a:sym typeface="Century Gothic"/>
              </a:rPr>
              <a:t>. The typeof is also </a:t>
            </a:r>
            <a:r>
              <a:rPr lang="en-US" sz="1800" b="1" i="0" u="none" strike="noStrike" cap="none">
                <a:solidFill>
                  <a:srgbClr val="3F3F3F"/>
                </a:solidFill>
                <a:latin typeface="Century Gothic"/>
                <a:ea typeface="Century Gothic"/>
                <a:cs typeface="Century Gothic"/>
                <a:sym typeface="Century Gothic"/>
              </a:rPr>
              <a:t>undefined</a:t>
            </a:r>
            <a:r>
              <a:rPr lang="en-US" sz="1800" b="0" i="0" u="none" strike="noStrike" cap="none">
                <a:solidFill>
                  <a:srgbClr val="3F3F3F"/>
                </a:solidFill>
                <a:latin typeface="Century Gothic"/>
                <a:ea typeface="Century Gothic"/>
                <a:cs typeface="Century Gothic"/>
                <a:sym typeface="Century Gothic"/>
              </a:rPr>
              <a:t>.</a:t>
            </a:r>
            <a:endParaRPr/>
          </a:p>
          <a:p>
            <a:pPr marL="0" marR="0" lvl="0" indent="0" algn="l" rtl="0">
              <a:lnSpc>
                <a:spcPct val="90000"/>
              </a:lnSpc>
              <a:spcBef>
                <a:spcPts val="1000"/>
              </a:spcBef>
              <a:spcAft>
                <a:spcPts val="0"/>
              </a:spcAft>
              <a:buClr>
                <a:schemeClr val="accent1"/>
              </a:buClr>
              <a:buFont typeface="Noto Sans Symbols"/>
              <a:buNone/>
            </a:pPr>
            <a:endParaRPr sz="1800" b="0" i="0" u="none" strike="noStrike" cap="none">
              <a:solidFill>
                <a:srgbClr val="A52A2A"/>
              </a:solidFill>
              <a:latin typeface="Consolas"/>
              <a:ea typeface="Consolas"/>
              <a:cs typeface="Consolas"/>
              <a:sym typeface="Consolas"/>
            </a:endParaRPr>
          </a:p>
          <a:p>
            <a:pPr marL="0" marR="0" lvl="0" indent="0" algn="l" rtl="0">
              <a:lnSpc>
                <a:spcPct val="90000"/>
              </a:lnSpc>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var</a:t>
            </a:r>
            <a:r>
              <a:rPr lang="en-US" sz="1800" b="0" i="0" u="none" strike="noStrike" cap="none">
                <a:solidFill>
                  <a:srgbClr val="000000"/>
                </a:solidFill>
                <a:latin typeface="Consolas"/>
                <a:ea typeface="Consolas"/>
                <a:cs typeface="Consolas"/>
                <a:sym typeface="Consolas"/>
              </a:rPr>
              <a:t> car;	</a:t>
            </a:r>
            <a:r>
              <a:rPr lang="en-US" sz="1800" b="0" i="0" u="none" strike="noStrike" cap="none">
                <a:solidFill>
                  <a:srgbClr val="008000"/>
                </a:solidFill>
                <a:latin typeface="Consolas"/>
                <a:ea typeface="Consolas"/>
                <a:cs typeface="Consolas"/>
                <a:sym typeface="Consolas"/>
              </a:rPr>
              <a:t>// The value is undefined, the typeof is undefined</a:t>
            </a:r>
            <a:endParaRPr/>
          </a:p>
          <a:p>
            <a:pPr marL="0" marR="0" lvl="0" indent="0" algn="l" rtl="0">
              <a:lnSpc>
                <a:spcPct val="90000"/>
              </a:lnSpc>
              <a:spcBef>
                <a:spcPts val="1000"/>
              </a:spcBef>
              <a:spcAft>
                <a:spcPts val="0"/>
              </a:spcAft>
              <a:buClr>
                <a:schemeClr val="accent1"/>
              </a:buClr>
              <a:buFont typeface="Noto Sans Symbols"/>
              <a:buNone/>
            </a:pPr>
            <a:endParaRPr sz="1800" b="0" i="0" u="none" strike="noStrike" cap="none">
              <a:solidFill>
                <a:srgbClr val="008000"/>
              </a:solidFill>
              <a:latin typeface="Consolas"/>
              <a:ea typeface="Consolas"/>
              <a:cs typeface="Consolas"/>
              <a:sym typeface="Consolas"/>
            </a:endParaRPr>
          </a:p>
          <a:p>
            <a:pPr marL="0" marR="0" lvl="0" indent="0" algn="l" rtl="0">
              <a:lnSpc>
                <a:spcPct val="90000"/>
              </a:lnSpc>
              <a:spcBef>
                <a:spcPts val="1000"/>
              </a:spcBef>
              <a:spcAft>
                <a:spcPts val="0"/>
              </a:spcAft>
              <a:buClr>
                <a:schemeClr val="accent1"/>
              </a:buClr>
              <a:buFont typeface="Noto Sans Symbols"/>
              <a:buNone/>
            </a:pPr>
            <a:endParaRPr sz="1800" b="0" i="0" u="none" strike="noStrike" cap="none">
              <a:solidFill>
                <a:srgbClr val="008000"/>
              </a:solidFill>
              <a:latin typeface="Consolas"/>
              <a:ea typeface="Consolas"/>
              <a:cs typeface="Consolas"/>
              <a:sym typeface="Consolas"/>
            </a:endParaRPr>
          </a:p>
          <a:p>
            <a:pPr marL="0" marR="0" lvl="0" indent="0" algn="l" rtl="0">
              <a:lnSpc>
                <a:spcPct val="90000"/>
              </a:lnSpc>
              <a:spcBef>
                <a:spcPts val="1000"/>
              </a:spcBef>
              <a:spcAft>
                <a:spcPts val="0"/>
              </a:spcAft>
              <a:buClr>
                <a:schemeClr val="accent1"/>
              </a:buClr>
              <a:buFont typeface="Noto Sans Symbols"/>
              <a:buNone/>
            </a:pPr>
            <a:endParaRPr sz="1800" b="0" i="0" u="none" strike="noStrike" cap="none">
              <a:solidFill>
                <a:srgbClr val="008000"/>
              </a:solidFill>
              <a:latin typeface="Consolas"/>
              <a:ea typeface="Consolas"/>
              <a:cs typeface="Consolas"/>
              <a:sym typeface="Consolas"/>
            </a:endParaRPr>
          </a:p>
          <a:p>
            <a:pPr marL="0" marR="0" lvl="0" indent="0" algn="l" rtl="0">
              <a:lnSpc>
                <a:spcPct val="90000"/>
              </a:lnSpc>
              <a:spcBef>
                <a:spcPts val="1000"/>
              </a:spcBef>
              <a:spcAft>
                <a:spcPts val="0"/>
              </a:spcAft>
              <a:buClr>
                <a:schemeClr val="accent1"/>
              </a:buClr>
              <a:buFont typeface="Noto Sans Symbols"/>
              <a:buNone/>
            </a:pPr>
            <a:r>
              <a:rPr lang="en-US" sz="1800" b="0" i="0" u="none" strike="noStrike" cap="none">
                <a:solidFill>
                  <a:srgbClr val="3F3F3F"/>
                </a:solidFill>
                <a:latin typeface="Century Gothic"/>
                <a:ea typeface="Century Gothic"/>
                <a:cs typeface="Century Gothic"/>
                <a:sym typeface="Century Gothic"/>
              </a:rPr>
              <a:t>An empty string variable has both a value and a type.</a:t>
            </a:r>
            <a:endParaRPr/>
          </a:p>
          <a:p>
            <a:pPr marL="0" marR="0" lvl="0" indent="0" algn="l" rtl="0">
              <a:lnSpc>
                <a:spcPct val="90000"/>
              </a:lnSpc>
              <a:spcBef>
                <a:spcPts val="1000"/>
              </a:spcBef>
              <a:spcAft>
                <a:spcPts val="0"/>
              </a:spcAft>
              <a:buClr>
                <a:schemeClr val="accent1"/>
              </a:buClr>
              <a:buFont typeface="Noto Sans Symbols"/>
              <a:buNone/>
            </a:pPr>
            <a:endParaRPr sz="1800" b="0" i="0" u="none" strike="noStrike" cap="none">
              <a:solidFill>
                <a:srgbClr val="A52A2A"/>
              </a:solidFill>
              <a:latin typeface="Consolas"/>
              <a:ea typeface="Consolas"/>
              <a:cs typeface="Consolas"/>
              <a:sym typeface="Consolas"/>
            </a:endParaRPr>
          </a:p>
          <a:p>
            <a:pPr marL="0" marR="0" lvl="0" indent="0" algn="l" rtl="0">
              <a:lnSpc>
                <a:spcPct val="90000"/>
              </a:lnSpc>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var</a:t>
            </a:r>
            <a:r>
              <a:rPr lang="en-US" sz="1800" b="0" i="0" u="none" strike="noStrike" cap="none">
                <a:solidFill>
                  <a:srgbClr val="000000"/>
                </a:solidFill>
                <a:latin typeface="Consolas"/>
                <a:ea typeface="Consolas"/>
                <a:cs typeface="Consolas"/>
                <a:sym typeface="Consolas"/>
              </a:rPr>
              <a:t> car = </a:t>
            </a:r>
            <a:r>
              <a:rPr lang="en-US" sz="1800" b="0" i="0" u="none" strike="noStrike" cap="none">
                <a:solidFill>
                  <a:srgbClr val="0000CD"/>
                </a:solidFill>
                <a:latin typeface="Consolas"/>
                <a:ea typeface="Consolas"/>
                <a:cs typeface="Consolas"/>
                <a:sym typeface="Consolas"/>
              </a:rPr>
              <a:t>""</a:t>
            </a:r>
            <a:r>
              <a:rPr lang="en-US" sz="1800" b="0" i="0" u="none" strike="noStrike" cap="none">
                <a:solidFill>
                  <a:srgbClr val="000000"/>
                </a:solidFill>
                <a:latin typeface="Consolas"/>
                <a:ea typeface="Consolas"/>
                <a:cs typeface="Consolas"/>
                <a:sym typeface="Consolas"/>
              </a:rPr>
              <a:t>;	</a:t>
            </a:r>
            <a:r>
              <a:rPr lang="en-US" sz="1800" b="0" i="0" u="none" strike="noStrike" cap="none">
                <a:solidFill>
                  <a:srgbClr val="008000"/>
                </a:solidFill>
                <a:latin typeface="Consolas"/>
                <a:ea typeface="Consolas"/>
                <a:cs typeface="Consolas"/>
                <a:sym typeface="Consolas"/>
              </a:rPr>
              <a:t>// The value is "", the typeof is string</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Data Types</a:t>
            </a:r>
            <a:endParaRPr sz="3600" b="0" i="0" u="none" strike="noStrike" cap="none">
              <a:solidFill>
                <a:srgbClr val="262626"/>
              </a:solidFill>
              <a:latin typeface="Century Gothic"/>
              <a:ea typeface="Century Gothic"/>
              <a:cs typeface="Century Gothic"/>
              <a:sym typeface="Century Gothic"/>
            </a:endParaRPr>
          </a:p>
        </p:txBody>
      </p:sp>
      <p:sp>
        <p:nvSpPr>
          <p:cNvPr id="250" name="Google Shape;250;p3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87350" algn="l" rtl="0">
              <a:spcBef>
                <a:spcPts val="1000"/>
              </a:spcBef>
              <a:spcAft>
                <a:spcPts val="0"/>
              </a:spcAft>
              <a:buClr>
                <a:schemeClr val="accent1"/>
              </a:buClr>
              <a:buSzPts val="2500"/>
              <a:buFont typeface="Noto Sans Symbols"/>
              <a:buChar char="•"/>
            </a:pPr>
            <a:r>
              <a:rPr lang="en-US" sz="2500"/>
              <a:t>Primitive</a:t>
            </a:r>
            <a:endParaRPr sz="2500"/>
          </a:p>
          <a:p>
            <a:pPr marL="342900" marR="0" lvl="0" indent="-387350" algn="l" rtl="0">
              <a:spcBef>
                <a:spcPts val="1000"/>
              </a:spcBef>
              <a:spcAft>
                <a:spcPts val="0"/>
              </a:spcAft>
              <a:buClr>
                <a:schemeClr val="accent1"/>
              </a:buClr>
              <a:buSzPts val="2500"/>
              <a:buFont typeface="Noto Sans Symbols"/>
              <a:buChar char="•"/>
            </a:pPr>
            <a:r>
              <a:rPr lang="en-US" sz="2500"/>
              <a:t>Reference</a:t>
            </a:r>
            <a:endParaRPr sz="2500"/>
          </a:p>
          <a:p>
            <a:pPr marL="0" marR="0" lvl="0" indent="0" algn="l" rtl="0">
              <a:spcBef>
                <a:spcPts val="1000"/>
              </a:spcBef>
              <a:spcAft>
                <a:spcPts val="0"/>
              </a:spcAft>
              <a:buClr>
                <a:schemeClr val="accent1"/>
              </a:buClr>
              <a:buFont typeface="Noto Sans Symbols"/>
              <a:buNone/>
            </a:pPr>
            <a:endParaRPr sz="25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25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2500" b="0" i="0" u="none" strike="noStrike" cap="none">
                <a:solidFill>
                  <a:srgbClr val="A52A2A"/>
                </a:solidFill>
                <a:latin typeface="Consolas"/>
                <a:ea typeface="Consolas"/>
                <a:cs typeface="Consolas"/>
                <a:sym typeface="Consolas"/>
              </a:rPr>
              <a:t>var</a:t>
            </a:r>
            <a:r>
              <a:rPr lang="en-US" sz="2500" b="0" i="0" u="none" strike="noStrike" cap="none">
                <a:solidFill>
                  <a:srgbClr val="000000"/>
                </a:solidFill>
                <a:latin typeface="Consolas"/>
                <a:ea typeface="Consolas"/>
                <a:cs typeface="Consolas"/>
                <a:sym typeface="Consolas"/>
              </a:rPr>
              <a:t> x = </a:t>
            </a:r>
            <a:r>
              <a:rPr lang="en-US" sz="2500" b="0" i="0" u="none" strike="noStrike" cap="none">
                <a:solidFill>
                  <a:srgbClr val="0000CD"/>
                </a:solidFill>
                <a:latin typeface="Consolas"/>
                <a:ea typeface="Consolas"/>
                <a:cs typeface="Consolas"/>
                <a:sym typeface="Consolas"/>
              </a:rPr>
              <a:t>5</a:t>
            </a:r>
            <a:r>
              <a:rPr lang="en-US" sz="2500" b="0" i="0" u="none" strike="noStrike" cap="none">
                <a:solidFill>
                  <a:srgbClr val="000000"/>
                </a:solidFill>
                <a:latin typeface="Consolas"/>
                <a:ea typeface="Consolas"/>
                <a:cs typeface="Consolas"/>
                <a:sym typeface="Consolas"/>
              </a:rPr>
              <a:t>;</a:t>
            </a:r>
            <a:endParaRPr sz="2500"/>
          </a:p>
          <a:p>
            <a:pPr marL="0" marR="0" lvl="0" indent="0" algn="l" rtl="0">
              <a:spcBef>
                <a:spcPts val="1000"/>
              </a:spcBef>
              <a:spcAft>
                <a:spcPts val="0"/>
              </a:spcAft>
              <a:buClr>
                <a:schemeClr val="accent1"/>
              </a:buClr>
              <a:buFont typeface="Noto Sans Symbols"/>
              <a:buNone/>
            </a:pPr>
            <a:r>
              <a:rPr lang="en-US" sz="2500" b="0" i="0" u="none" strike="noStrike" cap="none">
                <a:solidFill>
                  <a:srgbClr val="000000"/>
                </a:solidFill>
                <a:latin typeface="Consolas"/>
                <a:ea typeface="Consolas"/>
                <a:cs typeface="Consolas"/>
                <a:sym typeface="Consolas"/>
              </a:rPr>
              <a:t>x = </a:t>
            </a:r>
            <a:r>
              <a:rPr lang="en-US" sz="2500" b="0" i="0" u="none" strike="noStrike" cap="none">
                <a:solidFill>
                  <a:srgbClr val="0000CD"/>
                </a:solidFill>
                <a:latin typeface="Consolas"/>
                <a:ea typeface="Consolas"/>
                <a:cs typeface="Consolas"/>
                <a:sym typeface="Consolas"/>
              </a:rPr>
              <a:t>"test"</a:t>
            </a:r>
            <a:r>
              <a:rPr lang="en-US" sz="2500" b="0" i="0" u="none" strike="noStrike" cap="none">
                <a:solidFill>
                  <a:srgbClr val="000000"/>
                </a:solidFill>
                <a:latin typeface="Consolas"/>
                <a:ea typeface="Consolas"/>
                <a:cs typeface="Consolas"/>
                <a:sym typeface="Consolas"/>
              </a:rPr>
              <a:t>;</a:t>
            </a:r>
            <a:endParaRPr sz="25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Strict mode</a:t>
            </a:r>
            <a:endParaRPr sz="3600" b="0" i="0" u="none" strike="noStrike" cap="none">
              <a:solidFill>
                <a:srgbClr val="262626"/>
              </a:solidFill>
              <a:latin typeface="Century Gothic"/>
              <a:ea typeface="Century Gothic"/>
              <a:cs typeface="Century Gothic"/>
              <a:sym typeface="Century Gothic"/>
            </a:endParaRPr>
          </a:p>
        </p:txBody>
      </p:sp>
      <p:sp>
        <p:nvSpPr>
          <p:cNvPr id="328" name="Google Shape;328;p4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Strict mode is declared by adding "use strict"; to the beginning of a JavaScript file, or a JavaScript function.</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Declared at the beginning of a JavaScript file, it has global scope (all code will execute in strict mode).</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Declared inside a function, it has local scope (only the code inside the function is in strict mode).</a:t>
            </a:r>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Why Strict Mode?</a:t>
            </a:r>
            <a:endParaRPr sz="3600" b="0" i="0" u="none" strike="noStrike" cap="none">
              <a:solidFill>
                <a:srgbClr val="262626"/>
              </a:solidFill>
              <a:latin typeface="Century Gothic"/>
              <a:ea typeface="Century Gothic"/>
              <a:cs typeface="Century Gothic"/>
              <a:sym typeface="Century Gothic"/>
            </a:endParaRPr>
          </a:p>
        </p:txBody>
      </p:sp>
      <p:sp>
        <p:nvSpPr>
          <p:cNvPr id="334" name="Google Shape;334;p4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Strict mode makes it easier to write "secure" JavaScript.</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Strict mode changes previously accepted "bad syntax" into real errors.</a:t>
            </a:r>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Example: strict mode</a:t>
            </a:r>
            <a:endParaRPr sz="3600" b="0" i="0" u="none" strike="noStrike" cap="none">
              <a:solidFill>
                <a:srgbClr val="262626"/>
              </a:solidFill>
              <a:latin typeface="Century Gothic"/>
              <a:ea typeface="Century Gothic"/>
              <a:cs typeface="Century Gothic"/>
              <a:sym typeface="Century Gothic"/>
            </a:endParaRPr>
          </a:p>
        </p:txBody>
      </p:sp>
      <p:sp>
        <p:nvSpPr>
          <p:cNvPr id="340" name="Google Shape;340;p4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Noto Sans Symbols"/>
              <a:buNone/>
            </a:pPr>
            <a:r>
              <a:rPr lang="en-US" sz="1800" b="0" i="0" u="none" strike="noStrike" cap="none">
                <a:solidFill>
                  <a:srgbClr val="0000CD"/>
                </a:solidFill>
                <a:latin typeface="Consolas"/>
                <a:ea typeface="Consolas"/>
                <a:cs typeface="Consolas"/>
                <a:sym typeface="Consolas"/>
              </a:rPr>
              <a:t>"use strict"</a:t>
            </a:r>
            <a:r>
              <a:rPr lang="en-US" sz="1800" b="0" i="0" u="none" strike="noStrike" cap="none">
                <a:solidFill>
                  <a:srgbClr val="000000"/>
                </a:solidFill>
                <a:latin typeface="Consolas"/>
                <a:ea typeface="Consolas"/>
                <a:cs typeface="Consolas"/>
                <a:sym typeface="Consolas"/>
              </a:rPr>
              <a:t>;</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00"/>
                </a:solidFill>
                <a:latin typeface="Consolas"/>
                <a:ea typeface="Consolas"/>
                <a:cs typeface="Consolas"/>
                <a:sym typeface="Consolas"/>
              </a:rPr>
              <a:t>x = </a:t>
            </a:r>
            <a:r>
              <a:rPr lang="en-US" sz="1800" b="0" i="0" u="none" strike="noStrike" cap="none">
                <a:solidFill>
                  <a:srgbClr val="0000CD"/>
                </a:solidFill>
                <a:latin typeface="Consolas"/>
                <a:ea typeface="Consolas"/>
                <a:cs typeface="Consolas"/>
                <a:sym typeface="Consolas"/>
              </a:rPr>
              <a:t>3.14</a:t>
            </a:r>
            <a:r>
              <a:rPr lang="en-US" sz="1800" b="0" i="0" u="none" strike="noStrike" cap="none">
                <a:solidFill>
                  <a:srgbClr val="000000"/>
                </a:solidFill>
                <a:latin typeface="Consolas"/>
                <a:ea typeface="Consolas"/>
                <a:cs typeface="Consolas"/>
                <a:sym typeface="Consolas"/>
              </a:rPr>
              <a:t>;</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var</a:t>
            </a:r>
            <a:r>
              <a:rPr lang="en-US" sz="1800" b="0" i="0" u="none" strike="noStrike" cap="none">
                <a:solidFill>
                  <a:srgbClr val="000000"/>
                </a:solidFill>
                <a:latin typeface="Consolas"/>
                <a:ea typeface="Consolas"/>
                <a:cs typeface="Consolas"/>
                <a:sym typeface="Consolas"/>
              </a:rPr>
              <a:t> y = {p1:</a:t>
            </a:r>
            <a:r>
              <a:rPr lang="en-US" sz="1800" b="0" i="0" u="none" strike="noStrike" cap="none">
                <a:solidFill>
                  <a:srgbClr val="0000CD"/>
                </a:solidFill>
                <a:latin typeface="Consolas"/>
                <a:ea typeface="Consolas"/>
                <a:cs typeface="Consolas"/>
                <a:sym typeface="Consolas"/>
              </a:rPr>
              <a:t>10</a:t>
            </a:r>
            <a:r>
              <a:rPr lang="en-US" sz="1800" b="0" i="0" u="none" strike="noStrike" cap="none">
                <a:solidFill>
                  <a:srgbClr val="000000"/>
                </a:solidFill>
                <a:latin typeface="Consolas"/>
                <a:ea typeface="Consolas"/>
                <a:cs typeface="Consolas"/>
                <a:sym typeface="Consolas"/>
              </a:rPr>
              <a:t>, p1:20};</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function</a:t>
            </a:r>
            <a:r>
              <a:rPr lang="en-US" sz="1800" b="0" i="0" u="none" strike="noStrike" cap="none">
                <a:solidFill>
                  <a:srgbClr val="000000"/>
                </a:solidFill>
                <a:latin typeface="Consolas"/>
                <a:ea typeface="Consolas"/>
                <a:cs typeface="Consolas"/>
                <a:sym typeface="Consolas"/>
              </a:rPr>
              <a:t> x(p1, p1) {};</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JavaScript functions</a:t>
            </a:r>
            <a:endParaRPr sz="3600" b="0" i="0" u="none" strike="noStrike" cap="none">
              <a:solidFill>
                <a:srgbClr val="262626"/>
              </a:solidFill>
              <a:latin typeface="Century Gothic"/>
              <a:ea typeface="Century Gothic"/>
              <a:cs typeface="Century Gothic"/>
              <a:sym typeface="Century Gothic"/>
            </a:endParaRPr>
          </a:p>
        </p:txBody>
      </p:sp>
      <p:sp>
        <p:nvSpPr>
          <p:cNvPr id="256" name="Google Shape;256;p3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68300" algn="l" rtl="0">
              <a:spcBef>
                <a:spcPts val="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JavaScript functions are </a:t>
            </a:r>
            <a:r>
              <a:rPr lang="en-US" sz="2200" b="1" i="0" u="none" strike="noStrike" cap="none">
                <a:solidFill>
                  <a:srgbClr val="3F3F3F"/>
                </a:solidFill>
                <a:latin typeface="Century Gothic"/>
                <a:ea typeface="Century Gothic"/>
                <a:cs typeface="Century Gothic"/>
                <a:sym typeface="Century Gothic"/>
              </a:rPr>
              <a:t>defined</a:t>
            </a:r>
            <a:r>
              <a:rPr lang="en-US" sz="2200" b="0" i="0" u="none" strike="noStrike" cap="none">
                <a:solidFill>
                  <a:srgbClr val="3F3F3F"/>
                </a:solidFill>
                <a:latin typeface="Century Gothic"/>
                <a:ea typeface="Century Gothic"/>
                <a:cs typeface="Century Gothic"/>
                <a:sym typeface="Century Gothic"/>
              </a:rPr>
              <a:t> with the </a:t>
            </a:r>
            <a:r>
              <a:rPr lang="en-US" sz="2200" b="1" i="0" u="none" strike="noStrike" cap="none">
                <a:solidFill>
                  <a:srgbClr val="3F3F3F"/>
                </a:solidFill>
                <a:latin typeface="Century Gothic"/>
                <a:ea typeface="Century Gothic"/>
                <a:cs typeface="Century Gothic"/>
                <a:sym typeface="Century Gothic"/>
              </a:rPr>
              <a:t>function</a:t>
            </a:r>
            <a:r>
              <a:rPr lang="en-US" sz="2200" b="0" i="0" u="none" strike="noStrike" cap="none">
                <a:solidFill>
                  <a:srgbClr val="3F3F3F"/>
                </a:solidFill>
                <a:latin typeface="Century Gothic"/>
                <a:ea typeface="Century Gothic"/>
                <a:cs typeface="Century Gothic"/>
                <a:sym typeface="Century Gothic"/>
              </a:rPr>
              <a:t> keyword.</a:t>
            </a:r>
            <a:endParaRPr sz="2200"/>
          </a:p>
          <a:p>
            <a:pPr marL="342900" marR="0" lvl="0" indent="-368300" algn="l" rtl="0">
              <a:spcBef>
                <a:spcPts val="100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You can use a function </a:t>
            </a:r>
            <a:r>
              <a:rPr lang="en-US" sz="2200" b="1" i="0" u="none" strike="noStrike" cap="none">
                <a:solidFill>
                  <a:srgbClr val="3F3F3F"/>
                </a:solidFill>
                <a:latin typeface="Century Gothic"/>
                <a:ea typeface="Century Gothic"/>
                <a:cs typeface="Century Gothic"/>
                <a:sym typeface="Century Gothic"/>
              </a:rPr>
              <a:t>declaration</a:t>
            </a:r>
            <a:r>
              <a:rPr lang="en-US" sz="2200" b="0" i="0" u="none" strike="noStrike" cap="none">
                <a:solidFill>
                  <a:srgbClr val="3F3F3F"/>
                </a:solidFill>
                <a:latin typeface="Century Gothic"/>
                <a:ea typeface="Century Gothic"/>
                <a:cs typeface="Century Gothic"/>
                <a:sym typeface="Century Gothic"/>
              </a:rPr>
              <a:t> or a function </a:t>
            </a:r>
            <a:r>
              <a:rPr lang="en-US" sz="2200" b="1" i="0" u="none" strike="noStrike" cap="none">
                <a:solidFill>
                  <a:srgbClr val="3F3F3F"/>
                </a:solidFill>
                <a:latin typeface="Century Gothic"/>
                <a:ea typeface="Century Gothic"/>
                <a:cs typeface="Century Gothic"/>
                <a:sym typeface="Century Gothic"/>
              </a:rPr>
              <a:t>expression</a:t>
            </a:r>
            <a:r>
              <a:rPr lang="en-US" sz="2200" b="0" i="0" u="none" strike="noStrike" cap="none">
                <a:solidFill>
                  <a:srgbClr val="3F3F3F"/>
                </a:solidFill>
                <a:latin typeface="Century Gothic"/>
                <a:ea typeface="Century Gothic"/>
                <a:cs typeface="Century Gothic"/>
                <a:sym typeface="Century Gothic"/>
              </a:rPr>
              <a:t>.</a:t>
            </a:r>
            <a:endParaRPr sz="2200"/>
          </a:p>
          <a:p>
            <a:pPr marL="0" marR="0" lvl="0" indent="0" algn="l" rtl="0">
              <a:spcBef>
                <a:spcPts val="1000"/>
              </a:spcBef>
              <a:spcAft>
                <a:spcPts val="0"/>
              </a:spcAft>
              <a:buClr>
                <a:schemeClr val="accent1"/>
              </a:buClr>
              <a:buFont typeface="Noto Sans Symbols"/>
              <a:buNone/>
            </a:pPr>
            <a:endParaRPr sz="22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About JS</a:t>
            </a:r>
            <a:endParaRPr sz="3600" b="0" i="0" u="none" strike="noStrike" cap="none">
              <a:solidFill>
                <a:srgbClr val="262626"/>
              </a:solidFill>
              <a:latin typeface="Century Gothic"/>
              <a:ea typeface="Century Gothic"/>
              <a:cs typeface="Century Gothic"/>
              <a:sym typeface="Century Gothic"/>
            </a:endParaRPr>
          </a:p>
        </p:txBody>
      </p:sp>
      <p:sp>
        <p:nvSpPr>
          <p:cNvPr id="171" name="Google Shape;171;p1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9250" marR="0" lvl="0" indent="-387350" algn="l" rtl="0">
              <a:spcBef>
                <a:spcPts val="0"/>
              </a:spcBef>
              <a:spcAft>
                <a:spcPts val="0"/>
              </a:spcAft>
              <a:buClr>
                <a:schemeClr val="accent1"/>
              </a:buClr>
              <a:buSzPts val="2400"/>
              <a:buFont typeface="Arial"/>
              <a:buChar char="•"/>
            </a:pPr>
            <a:r>
              <a:rPr lang="en-US" sz="2400" b="0" i="0" u="none" strike="noStrike" cap="none">
                <a:solidFill>
                  <a:srgbClr val="3F3F3F"/>
                </a:solidFill>
                <a:latin typeface="Century Gothic"/>
                <a:ea typeface="Century Gothic"/>
                <a:cs typeface="Century Gothic"/>
                <a:sym typeface="Century Gothic"/>
              </a:rPr>
              <a:t>A programming language that can modify, add, delete html elements or the styles applied to it.</a:t>
            </a:r>
            <a:endParaRPr sz="2400"/>
          </a:p>
          <a:p>
            <a:pPr marL="349250" marR="0" lvl="0" indent="-387350" algn="l" rtl="0">
              <a:spcBef>
                <a:spcPts val="1000"/>
              </a:spcBef>
              <a:spcAft>
                <a:spcPts val="0"/>
              </a:spcAft>
              <a:buClr>
                <a:schemeClr val="accent1"/>
              </a:buClr>
              <a:buSzPts val="2400"/>
              <a:buFont typeface="Arial"/>
              <a:buChar char="•"/>
            </a:pPr>
            <a:r>
              <a:rPr lang="en-US" sz="2400" b="0" i="0" u="none" strike="noStrike" cap="none">
                <a:solidFill>
                  <a:srgbClr val="3F3F3F"/>
                </a:solidFill>
                <a:latin typeface="Century Gothic"/>
                <a:ea typeface="Century Gothic"/>
                <a:cs typeface="Century Gothic"/>
                <a:sym typeface="Century Gothic"/>
              </a:rPr>
              <a:t>HTML defines the body, CSS provides the decoration; JS brings life (interactivity) to it.</a:t>
            </a:r>
            <a:endParaRPr sz="24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Function Declarations</a:t>
            </a:r>
            <a:endParaRPr sz="3600" b="0" i="0" u="none" strike="noStrike" cap="none">
              <a:solidFill>
                <a:srgbClr val="262626"/>
              </a:solidFill>
              <a:latin typeface="Century Gothic"/>
              <a:ea typeface="Century Gothic"/>
              <a:cs typeface="Century Gothic"/>
              <a:sym typeface="Century Gothic"/>
            </a:endParaRPr>
          </a:p>
        </p:txBody>
      </p:sp>
      <p:sp>
        <p:nvSpPr>
          <p:cNvPr id="262" name="Google Shape;262;p3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Noto Sans Symbols"/>
              <a:buNone/>
            </a:pPr>
            <a:r>
              <a:rPr lang="en-US" sz="2000" b="1" i="0" u="sng" strike="noStrike" cap="none">
                <a:solidFill>
                  <a:srgbClr val="3F3F3F"/>
                </a:solidFill>
                <a:latin typeface="Century Gothic"/>
                <a:ea typeface="Century Gothic"/>
                <a:cs typeface="Century Gothic"/>
                <a:sym typeface="Century Gothic"/>
              </a:rPr>
              <a:t>Syntax</a:t>
            </a:r>
            <a:endParaRPr sz="2000" b="1" i="0" u="sng" strike="noStrike" cap="none">
              <a:solidFill>
                <a:srgbClr val="0000FF"/>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function</a:t>
            </a:r>
            <a:r>
              <a:rPr lang="en-US" sz="1800" b="0" i="0" u="none" strike="noStrike" cap="none">
                <a:solidFill>
                  <a:srgbClr val="000000"/>
                </a:solidFill>
                <a:highlight>
                  <a:srgbClr val="FFFFFF"/>
                </a:highlight>
                <a:latin typeface="Consolas"/>
                <a:ea typeface="Consolas"/>
                <a:cs typeface="Consolas"/>
                <a:sym typeface="Consolas"/>
              </a:rPr>
              <a:t> functionName(parameters) {</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8000"/>
                </a:solidFill>
                <a:highlight>
                  <a:srgbClr val="FFFFFF"/>
                </a:highlight>
                <a:latin typeface="Consolas"/>
                <a:ea typeface="Consolas"/>
                <a:cs typeface="Consolas"/>
                <a:sym typeface="Consolas"/>
              </a:rPr>
              <a:t>	// code to be executed ...</a:t>
            </a:r>
            <a:endParaRPr sz="1800" b="0" i="0" u="none" strike="noStrike" cap="none">
              <a:solidFill>
                <a:srgbClr val="000000"/>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00"/>
                </a:solidFill>
                <a:highlight>
                  <a:srgbClr val="FFFFFF"/>
                </a:highlight>
                <a:latin typeface="Consolas"/>
                <a:ea typeface="Consolas"/>
                <a:cs typeface="Consolas"/>
                <a:sym typeface="Consolas"/>
              </a:rPr>
              <a:t>}</a:t>
            </a: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2000" b="1" i="0" u="sng" strike="noStrike" cap="none">
                <a:solidFill>
                  <a:srgbClr val="3F3F3F"/>
                </a:solidFill>
                <a:latin typeface="Century Gothic"/>
                <a:ea typeface="Century Gothic"/>
                <a:cs typeface="Century Gothic"/>
                <a:sym typeface="Century Gothic"/>
              </a:rPr>
              <a:t>Example</a:t>
            </a:r>
            <a:endParaRPr sz="1800" b="1" i="0" u="sng" strike="noStrike" cap="none">
              <a:solidFill>
                <a:srgbClr val="0000FF"/>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function</a:t>
            </a:r>
            <a:r>
              <a:rPr lang="en-US" sz="1800" b="0" i="0" u="none" strike="noStrike" cap="none">
                <a:solidFill>
                  <a:srgbClr val="000000"/>
                </a:solidFill>
                <a:highlight>
                  <a:srgbClr val="FFFFFF"/>
                </a:highlight>
                <a:latin typeface="Consolas"/>
                <a:ea typeface="Consolas"/>
                <a:cs typeface="Consolas"/>
                <a:sym typeface="Consolas"/>
              </a:rPr>
              <a:t> myFunction(a, b) {</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	return</a:t>
            </a:r>
            <a:r>
              <a:rPr lang="en-US" sz="1800" b="0" i="0" u="none" strike="noStrike" cap="none">
                <a:solidFill>
                  <a:srgbClr val="000000"/>
                </a:solidFill>
                <a:highlight>
                  <a:srgbClr val="FFFFFF"/>
                </a:highlight>
                <a:latin typeface="Consolas"/>
                <a:ea typeface="Consolas"/>
                <a:cs typeface="Consolas"/>
                <a:sym typeface="Consolas"/>
              </a:rPr>
              <a:t> a * b;</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00"/>
                </a:solidFill>
                <a:highlight>
                  <a:srgbClr val="FFFFFF"/>
                </a:highlight>
                <a:latin typeface="Consolas"/>
                <a:ea typeface="Consolas"/>
                <a:cs typeface="Consolas"/>
                <a:sym typeface="Consolas"/>
              </a:rPr>
              <a:t>}</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Function Expressions</a:t>
            </a:r>
            <a:endParaRPr sz="3600" b="0" i="0" u="none" strike="noStrike" cap="none">
              <a:solidFill>
                <a:srgbClr val="262626"/>
              </a:solidFill>
              <a:latin typeface="Century Gothic"/>
              <a:ea typeface="Century Gothic"/>
              <a:cs typeface="Century Gothic"/>
              <a:sym typeface="Century Gothic"/>
            </a:endParaRPr>
          </a:p>
        </p:txBody>
      </p:sp>
      <p:sp>
        <p:nvSpPr>
          <p:cNvPr id="268" name="Google Shape;268;p3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Noto Sans Symbols"/>
              <a:buNone/>
            </a:pPr>
            <a:r>
              <a:rPr lang="en-US" sz="2000" b="1" i="0" u="sng" strike="noStrike" cap="none">
                <a:solidFill>
                  <a:srgbClr val="3F3F3F"/>
                </a:solidFill>
                <a:latin typeface="Century Gothic"/>
                <a:ea typeface="Century Gothic"/>
                <a:cs typeface="Century Gothic"/>
                <a:sym typeface="Century Gothic"/>
              </a:rPr>
              <a:t>Syntax</a:t>
            </a:r>
            <a:endParaRPr sz="2000" b="1" i="0" u="sng" strike="noStrike" cap="none">
              <a:solidFill>
                <a:srgbClr val="0000FF"/>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var </a:t>
            </a:r>
            <a:r>
              <a:rPr lang="en-US" sz="1800" b="0" i="0" u="none" strike="noStrike" cap="none">
                <a:solidFill>
                  <a:srgbClr val="000000"/>
                </a:solidFill>
                <a:highlight>
                  <a:srgbClr val="FFFFFF"/>
                </a:highlight>
                <a:latin typeface="Consolas"/>
                <a:ea typeface="Consolas"/>
                <a:cs typeface="Consolas"/>
                <a:sym typeface="Consolas"/>
              </a:rPr>
              <a:t>functionName = </a:t>
            </a:r>
            <a:r>
              <a:rPr lang="en-US" sz="1800" b="0" i="0" u="none" strike="noStrike" cap="none">
                <a:solidFill>
                  <a:srgbClr val="0000FF"/>
                </a:solidFill>
                <a:highlight>
                  <a:srgbClr val="FFFFFF"/>
                </a:highlight>
                <a:latin typeface="Consolas"/>
                <a:ea typeface="Consolas"/>
                <a:cs typeface="Consolas"/>
                <a:sym typeface="Consolas"/>
              </a:rPr>
              <a:t>function</a:t>
            </a:r>
            <a:r>
              <a:rPr lang="en-US" sz="1800" b="0" i="0" u="none" strike="noStrike" cap="none">
                <a:solidFill>
                  <a:srgbClr val="000000"/>
                </a:solidFill>
                <a:highlight>
                  <a:srgbClr val="FFFFFF"/>
                </a:highlight>
                <a:latin typeface="Consolas"/>
                <a:ea typeface="Consolas"/>
                <a:cs typeface="Consolas"/>
                <a:sym typeface="Consolas"/>
              </a:rPr>
              <a:t> (parameters) {</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8000"/>
                </a:solidFill>
                <a:highlight>
                  <a:srgbClr val="FFFFFF"/>
                </a:highlight>
                <a:latin typeface="Consolas"/>
                <a:ea typeface="Consolas"/>
                <a:cs typeface="Consolas"/>
                <a:sym typeface="Consolas"/>
              </a:rPr>
              <a:t>	// code to be executed ...</a:t>
            </a:r>
            <a:endParaRPr sz="1800" b="0" i="0" u="none" strike="noStrike" cap="none">
              <a:solidFill>
                <a:srgbClr val="000000"/>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00"/>
                </a:solidFill>
                <a:highlight>
                  <a:srgbClr val="FFFFFF"/>
                </a:highlight>
                <a:latin typeface="Consolas"/>
                <a:ea typeface="Consolas"/>
                <a:cs typeface="Consolas"/>
                <a:sym typeface="Consolas"/>
              </a:rPr>
              <a:t>}</a:t>
            </a: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2000" b="1" i="0" u="sng" strike="noStrike" cap="none">
                <a:solidFill>
                  <a:srgbClr val="3F3F3F"/>
                </a:solidFill>
                <a:latin typeface="Century Gothic"/>
                <a:ea typeface="Century Gothic"/>
                <a:cs typeface="Century Gothic"/>
                <a:sym typeface="Century Gothic"/>
              </a:rPr>
              <a:t>Example</a:t>
            </a:r>
            <a:endParaRPr sz="1800" b="1" i="0" u="sng" strike="noStrike" cap="none">
              <a:solidFill>
                <a:srgbClr val="0000FF"/>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var </a:t>
            </a:r>
            <a:r>
              <a:rPr lang="en-US" sz="1800" b="0" i="0" u="none" strike="noStrike" cap="none">
                <a:solidFill>
                  <a:srgbClr val="000000"/>
                </a:solidFill>
                <a:highlight>
                  <a:srgbClr val="FFFFFF"/>
                </a:highlight>
                <a:latin typeface="Consolas"/>
                <a:ea typeface="Consolas"/>
                <a:cs typeface="Consolas"/>
                <a:sym typeface="Consolas"/>
              </a:rPr>
              <a:t>myFunction =</a:t>
            </a:r>
            <a:r>
              <a:rPr lang="en-US" sz="1800" b="0" i="0" u="none" strike="noStrike" cap="none">
                <a:solidFill>
                  <a:srgbClr val="0000FF"/>
                </a:solidFill>
                <a:highlight>
                  <a:srgbClr val="FFFFFF"/>
                </a:highlight>
                <a:latin typeface="Consolas"/>
                <a:ea typeface="Consolas"/>
                <a:cs typeface="Consolas"/>
                <a:sym typeface="Consolas"/>
              </a:rPr>
              <a:t> function</a:t>
            </a:r>
            <a:r>
              <a:rPr lang="en-US" sz="1800" b="0" i="0" u="none" strike="noStrike" cap="none">
                <a:solidFill>
                  <a:srgbClr val="000000"/>
                </a:solidFill>
                <a:highlight>
                  <a:srgbClr val="FFFFFF"/>
                </a:highlight>
                <a:latin typeface="Consolas"/>
                <a:ea typeface="Consolas"/>
                <a:cs typeface="Consolas"/>
                <a:sym typeface="Consolas"/>
              </a:rPr>
              <a:t> (a, b) {</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	return</a:t>
            </a:r>
            <a:r>
              <a:rPr lang="en-US" sz="1800" b="0" i="0" u="none" strike="noStrike" cap="none">
                <a:solidFill>
                  <a:srgbClr val="000000"/>
                </a:solidFill>
                <a:highlight>
                  <a:srgbClr val="FFFFFF"/>
                </a:highlight>
                <a:latin typeface="Consolas"/>
                <a:ea typeface="Consolas"/>
                <a:cs typeface="Consolas"/>
                <a:sym typeface="Consolas"/>
              </a:rPr>
              <a:t> a * b;</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00"/>
                </a:solidFill>
                <a:highlight>
                  <a:srgbClr val="FFFFFF"/>
                </a:highlight>
                <a:latin typeface="Consolas"/>
                <a:ea typeface="Consolas"/>
                <a:cs typeface="Consolas"/>
                <a:sym typeface="Consolas"/>
              </a:rPr>
              <a:t>};</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Self-Invoking Functions</a:t>
            </a:r>
            <a:endParaRPr sz="3600" b="0" i="0" u="none" strike="noStrike" cap="none">
              <a:solidFill>
                <a:srgbClr val="262626"/>
              </a:solidFill>
              <a:latin typeface="Century Gothic"/>
              <a:ea typeface="Century Gothic"/>
              <a:cs typeface="Century Gothic"/>
              <a:sym typeface="Century Gothic"/>
            </a:endParaRPr>
          </a:p>
        </p:txBody>
      </p:sp>
      <p:sp>
        <p:nvSpPr>
          <p:cNvPr id="274" name="Google Shape;274;p3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61950" algn="l" rtl="0">
              <a:spcBef>
                <a:spcPts val="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Function expressions can be made "self-invoking".</a:t>
            </a:r>
            <a:endParaRPr sz="2100"/>
          </a:p>
          <a:p>
            <a:pPr marL="342900" marR="0" lvl="0" indent="-361950" algn="l" rtl="0">
              <a:spcBef>
                <a:spcPts val="100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A self-invoking expression is invoked (started) automatically, without being called.</a:t>
            </a:r>
            <a:endParaRPr sz="2100"/>
          </a:p>
          <a:p>
            <a:pPr marL="342900" marR="0" lvl="0" indent="-361950" algn="l" rtl="0">
              <a:spcBef>
                <a:spcPts val="100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Function expressions will execute automatically if the expression is followed by ().</a:t>
            </a:r>
            <a:endParaRPr sz="2100"/>
          </a:p>
          <a:p>
            <a:pPr marL="342900" marR="0" lvl="0" indent="-361950" algn="l" rtl="0">
              <a:spcBef>
                <a:spcPts val="100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You cannot self-invoke a function declaration.</a:t>
            </a:r>
            <a:endParaRPr sz="2100"/>
          </a:p>
          <a:p>
            <a:pPr marL="342900" marR="0" lvl="0" indent="-361950" algn="l" rtl="0">
              <a:spcBef>
                <a:spcPts val="100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You have to add parentheses around the function to indicate that it is a function expression</a:t>
            </a:r>
            <a:endParaRPr sz="2100"/>
          </a:p>
          <a:p>
            <a:pPr marL="0" marR="0" lvl="0" indent="0" algn="l" rtl="0">
              <a:spcBef>
                <a:spcPts val="1000"/>
              </a:spcBef>
              <a:spcAft>
                <a:spcPts val="0"/>
              </a:spcAft>
              <a:buClr>
                <a:schemeClr val="accent1"/>
              </a:buClr>
              <a:buFont typeface="Noto Sans Symbols"/>
              <a:buNone/>
            </a:pPr>
            <a:endParaRPr sz="21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Examples: self-invoking function</a:t>
            </a:r>
            <a:endParaRPr sz="3600" b="0" i="0" u="none" strike="noStrike" cap="none">
              <a:solidFill>
                <a:srgbClr val="262626"/>
              </a:solidFill>
              <a:latin typeface="Century Gothic"/>
              <a:ea typeface="Century Gothic"/>
              <a:cs typeface="Century Gothic"/>
              <a:sym typeface="Century Gothic"/>
            </a:endParaRPr>
          </a:p>
        </p:txBody>
      </p:sp>
      <p:sp>
        <p:nvSpPr>
          <p:cNvPr id="280" name="Google Shape;280;p37"/>
          <p:cNvSpPr txBox="1">
            <a:spLocks noGrp="1"/>
          </p:cNvSpPr>
          <p:nvPr>
            <p:ph type="body" idx="1"/>
          </p:nvPr>
        </p:nvSpPr>
        <p:spPr>
          <a:xfrm>
            <a:off x="2589212" y="2133600"/>
            <a:ext cx="8915400" cy="3420035"/>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accent1"/>
              </a:buClr>
              <a:buFont typeface="Noto Sans Symbols"/>
              <a:buNone/>
            </a:pPr>
            <a:r>
              <a:rPr lang="en-US" sz="1480" b="0" i="0" u="none" strike="noStrike" cap="none">
                <a:solidFill>
                  <a:srgbClr val="000000"/>
                </a:solidFill>
                <a:highlight>
                  <a:srgbClr val="FFFFFF"/>
                </a:highlight>
                <a:latin typeface="Consolas"/>
                <a:ea typeface="Consolas"/>
                <a:cs typeface="Consolas"/>
                <a:sym typeface="Consolas"/>
              </a:rPr>
              <a:t>(</a:t>
            </a:r>
            <a:r>
              <a:rPr lang="en-US" sz="1480" b="0" i="0" u="none" strike="noStrike" cap="none">
                <a:solidFill>
                  <a:srgbClr val="0000FF"/>
                </a:solidFill>
                <a:highlight>
                  <a:srgbClr val="FFFFFF"/>
                </a:highlight>
                <a:latin typeface="Consolas"/>
                <a:ea typeface="Consolas"/>
                <a:cs typeface="Consolas"/>
                <a:sym typeface="Consolas"/>
              </a:rPr>
              <a:t>function</a:t>
            </a:r>
            <a:r>
              <a:rPr lang="en-US" sz="1480" b="0" i="0" u="none" strike="noStrike" cap="none">
                <a:solidFill>
                  <a:srgbClr val="000000"/>
                </a:solidFill>
                <a:highlight>
                  <a:srgbClr val="FFFFFF"/>
                </a:highlight>
                <a:latin typeface="Consolas"/>
                <a:ea typeface="Consolas"/>
                <a:cs typeface="Consolas"/>
                <a:sym typeface="Consolas"/>
              </a:rPr>
              <a:t> () {</a:t>
            </a:r>
            <a:endParaRPr/>
          </a:p>
          <a:p>
            <a:pPr marL="0" marR="0" lvl="0" indent="0" algn="l" rtl="0">
              <a:lnSpc>
                <a:spcPct val="140000"/>
              </a:lnSpc>
              <a:spcBef>
                <a:spcPts val="0"/>
              </a:spcBef>
              <a:spcAft>
                <a:spcPts val="0"/>
              </a:spcAft>
              <a:buClr>
                <a:schemeClr val="accent1"/>
              </a:buClr>
              <a:buFont typeface="Noto Sans Symbols"/>
              <a:buNone/>
            </a:pPr>
            <a:r>
              <a:rPr lang="en-US" sz="1480" b="0" i="0" u="none" strike="noStrike" cap="none">
                <a:solidFill>
                  <a:srgbClr val="0000FF"/>
                </a:solidFill>
                <a:highlight>
                  <a:srgbClr val="FFFFFF"/>
                </a:highlight>
                <a:latin typeface="Consolas"/>
                <a:ea typeface="Consolas"/>
                <a:cs typeface="Consolas"/>
                <a:sym typeface="Consolas"/>
              </a:rPr>
              <a:t>	var</a:t>
            </a:r>
            <a:r>
              <a:rPr lang="en-US" sz="1480" b="0" i="0" u="none" strike="noStrike" cap="none">
                <a:solidFill>
                  <a:srgbClr val="000000"/>
                </a:solidFill>
                <a:highlight>
                  <a:srgbClr val="FFFFFF"/>
                </a:highlight>
                <a:latin typeface="Consolas"/>
                <a:ea typeface="Consolas"/>
                <a:cs typeface="Consolas"/>
                <a:sym typeface="Consolas"/>
              </a:rPr>
              <a:t> x = </a:t>
            </a:r>
            <a:r>
              <a:rPr lang="en-US" sz="1480" b="0" i="0" u="none" strike="noStrike" cap="none">
                <a:solidFill>
                  <a:srgbClr val="A31515"/>
                </a:solidFill>
                <a:highlight>
                  <a:srgbClr val="FFFFFF"/>
                </a:highlight>
                <a:latin typeface="Consolas"/>
                <a:ea typeface="Consolas"/>
                <a:cs typeface="Consolas"/>
                <a:sym typeface="Consolas"/>
              </a:rPr>
              <a:t>"Hello!!"</a:t>
            </a:r>
            <a:r>
              <a:rPr lang="en-US" sz="1480" b="0" i="0" u="none" strike="noStrike" cap="none">
                <a:solidFill>
                  <a:srgbClr val="000000"/>
                </a:solidFill>
                <a:highlight>
                  <a:srgbClr val="FFFFFF"/>
                </a:highlight>
                <a:latin typeface="Consolas"/>
                <a:ea typeface="Consolas"/>
                <a:cs typeface="Consolas"/>
                <a:sym typeface="Consolas"/>
              </a:rPr>
              <a:t>;</a:t>
            </a:r>
            <a:endParaRPr/>
          </a:p>
          <a:p>
            <a:pPr marL="0" marR="0" lvl="0" indent="0" algn="l" rtl="0">
              <a:lnSpc>
                <a:spcPct val="140000"/>
              </a:lnSpc>
              <a:spcBef>
                <a:spcPts val="0"/>
              </a:spcBef>
              <a:spcAft>
                <a:spcPts val="0"/>
              </a:spcAft>
              <a:buClr>
                <a:schemeClr val="accent1"/>
              </a:buClr>
              <a:buFont typeface="Noto Sans Symbols"/>
              <a:buNone/>
            </a:pPr>
            <a:r>
              <a:rPr lang="en-US" sz="1480" b="0" i="0" u="none" strike="noStrike" cap="none">
                <a:solidFill>
                  <a:srgbClr val="000000"/>
                </a:solidFill>
                <a:highlight>
                  <a:srgbClr val="FFFFFF"/>
                </a:highlight>
                <a:latin typeface="Consolas"/>
                <a:ea typeface="Consolas"/>
                <a:cs typeface="Consolas"/>
                <a:sym typeface="Consolas"/>
              </a:rPr>
              <a:t>})();</a:t>
            </a:r>
            <a:endParaRPr/>
          </a:p>
          <a:p>
            <a:pPr marL="0" marR="0" lvl="0" indent="0" algn="l" rtl="0">
              <a:lnSpc>
                <a:spcPct val="140000"/>
              </a:lnSpc>
              <a:spcBef>
                <a:spcPts val="0"/>
              </a:spcBef>
              <a:spcAft>
                <a:spcPts val="0"/>
              </a:spcAft>
              <a:buClr>
                <a:schemeClr val="accent1"/>
              </a:buClr>
              <a:buFont typeface="Noto Sans Symbols"/>
              <a:buNone/>
            </a:pPr>
            <a:endParaRPr sz="1480" b="0" i="0" u="none" strike="noStrike" cap="none">
              <a:solidFill>
                <a:srgbClr val="000000"/>
              </a:solidFill>
              <a:highlight>
                <a:srgbClr val="FFFFFF"/>
              </a:highlight>
              <a:latin typeface="Consolas"/>
              <a:ea typeface="Consolas"/>
              <a:cs typeface="Consolas"/>
              <a:sym typeface="Consolas"/>
            </a:endParaRPr>
          </a:p>
          <a:p>
            <a:pPr marL="0" marR="0" lvl="0" indent="0" algn="l" rtl="0">
              <a:lnSpc>
                <a:spcPct val="140000"/>
              </a:lnSpc>
              <a:spcBef>
                <a:spcPts val="0"/>
              </a:spcBef>
              <a:spcAft>
                <a:spcPts val="0"/>
              </a:spcAft>
              <a:buClr>
                <a:schemeClr val="accent1"/>
              </a:buClr>
              <a:buFont typeface="Noto Sans Symbols"/>
              <a:buNone/>
            </a:pPr>
            <a:endParaRPr sz="1480" b="0" i="0" u="none" strike="noStrike" cap="none">
              <a:solidFill>
                <a:srgbClr val="000000"/>
              </a:solidFill>
              <a:highlight>
                <a:srgbClr val="FFFFFF"/>
              </a:highlight>
              <a:latin typeface="Consolas"/>
              <a:ea typeface="Consolas"/>
              <a:cs typeface="Consolas"/>
              <a:sym typeface="Consolas"/>
            </a:endParaRPr>
          </a:p>
          <a:p>
            <a:pPr marL="0" marR="0" lvl="0" indent="0" algn="l" rtl="0">
              <a:lnSpc>
                <a:spcPct val="140000"/>
              </a:lnSpc>
              <a:spcBef>
                <a:spcPts val="0"/>
              </a:spcBef>
              <a:spcAft>
                <a:spcPts val="0"/>
              </a:spcAft>
              <a:buClr>
                <a:schemeClr val="accent1"/>
              </a:buClr>
              <a:buFont typeface="Noto Sans Symbols"/>
              <a:buNone/>
            </a:pPr>
            <a:endParaRPr sz="1480" b="0" i="0" u="none" strike="noStrike" cap="none">
              <a:solidFill>
                <a:srgbClr val="000000"/>
              </a:solidFill>
              <a:highlight>
                <a:srgbClr val="FFFFFF"/>
              </a:highlight>
              <a:latin typeface="Consolas"/>
              <a:ea typeface="Consolas"/>
              <a:cs typeface="Consolas"/>
              <a:sym typeface="Consolas"/>
            </a:endParaRPr>
          </a:p>
          <a:p>
            <a:pPr marL="0" marR="0" lvl="0" indent="0" algn="l" rtl="0">
              <a:lnSpc>
                <a:spcPct val="140000"/>
              </a:lnSpc>
              <a:spcBef>
                <a:spcPts val="0"/>
              </a:spcBef>
              <a:spcAft>
                <a:spcPts val="0"/>
              </a:spcAft>
              <a:buClr>
                <a:schemeClr val="accent1"/>
              </a:buClr>
              <a:buFont typeface="Noto Sans Symbols"/>
              <a:buNone/>
            </a:pPr>
            <a:r>
              <a:rPr lang="en-US" sz="1480" b="0" i="0" u="none" strike="noStrike" cap="none">
                <a:solidFill>
                  <a:srgbClr val="0000FF"/>
                </a:solidFill>
                <a:highlight>
                  <a:srgbClr val="FFFFFF"/>
                </a:highlight>
                <a:latin typeface="Consolas"/>
                <a:ea typeface="Consolas"/>
                <a:cs typeface="Consolas"/>
                <a:sym typeface="Consolas"/>
              </a:rPr>
              <a:t>var</a:t>
            </a:r>
            <a:r>
              <a:rPr lang="en-US" sz="1480" b="0" i="0" u="none" strike="noStrike" cap="none">
                <a:solidFill>
                  <a:srgbClr val="000000"/>
                </a:solidFill>
                <a:highlight>
                  <a:srgbClr val="FFFFFF"/>
                </a:highlight>
                <a:latin typeface="Consolas"/>
                <a:ea typeface="Consolas"/>
                <a:cs typeface="Consolas"/>
                <a:sym typeface="Consolas"/>
              </a:rPr>
              <a:t> personName = </a:t>
            </a:r>
            <a:r>
              <a:rPr lang="en-US" sz="1480" b="0" i="0" u="none" strike="noStrike" cap="none">
                <a:solidFill>
                  <a:srgbClr val="A31515"/>
                </a:solidFill>
                <a:highlight>
                  <a:srgbClr val="FFFFFF"/>
                </a:highlight>
                <a:latin typeface="Consolas"/>
                <a:ea typeface="Consolas"/>
                <a:cs typeface="Consolas"/>
                <a:sym typeface="Consolas"/>
              </a:rPr>
              <a:t>"James"</a:t>
            </a:r>
            <a:r>
              <a:rPr lang="en-US" sz="1480" b="0" i="0" u="none" strike="noStrike" cap="none">
                <a:solidFill>
                  <a:srgbClr val="000000"/>
                </a:solidFill>
                <a:highlight>
                  <a:srgbClr val="FFFFFF"/>
                </a:highlight>
                <a:latin typeface="Consolas"/>
                <a:ea typeface="Consolas"/>
                <a:cs typeface="Consolas"/>
                <a:sym typeface="Consolas"/>
              </a:rPr>
              <a:t>;</a:t>
            </a:r>
            <a:endParaRPr sz="1480" b="0" i="0" u="none" strike="noStrike" cap="none">
              <a:solidFill>
                <a:srgbClr val="000000"/>
              </a:solidFill>
              <a:highlight>
                <a:srgbClr val="FFFFFF"/>
              </a:highlight>
              <a:latin typeface="Consolas"/>
              <a:ea typeface="Consolas"/>
              <a:cs typeface="Consolas"/>
              <a:sym typeface="Consolas"/>
            </a:endParaRPr>
          </a:p>
          <a:p>
            <a:pPr marL="0" marR="0" lvl="0" indent="0" algn="l" rtl="0">
              <a:lnSpc>
                <a:spcPct val="140000"/>
              </a:lnSpc>
              <a:spcBef>
                <a:spcPts val="0"/>
              </a:spcBef>
              <a:spcAft>
                <a:spcPts val="0"/>
              </a:spcAft>
              <a:buClr>
                <a:schemeClr val="accent1"/>
              </a:buClr>
              <a:buFont typeface="Noto Sans Symbols"/>
              <a:buNone/>
            </a:pPr>
            <a:r>
              <a:rPr lang="en-US" sz="1480" b="0" i="0" u="none" strike="noStrike" cap="none">
                <a:solidFill>
                  <a:srgbClr val="000000"/>
                </a:solidFill>
                <a:highlight>
                  <a:srgbClr val="FFFFFF"/>
                </a:highlight>
                <a:latin typeface="Consolas"/>
                <a:ea typeface="Consolas"/>
                <a:cs typeface="Consolas"/>
                <a:sym typeface="Consolas"/>
              </a:rPr>
              <a:t>(</a:t>
            </a:r>
            <a:r>
              <a:rPr lang="en-US" sz="1480" b="0" i="0" u="none" strike="noStrike" cap="none">
                <a:solidFill>
                  <a:srgbClr val="0000FF"/>
                </a:solidFill>
                <a:highlight>
                  <a:srgbClr val="FFFFFF"/>
                </a:highlight>
                <a:latin typeface="Consolas"/>
                <a:ea typeface="Consolas"/>
                <a:cs typeface="Consolas"/>
                <a:sym typeface="Consolas"/>
              </a:rPr>
              <a:t>function</a:t>
            </a:r>
            <a:r>
              <a:rPr lang="en-US" sz="1480" b="0" i="0" u="none" strike="noStrike" cap="none">
                <a:solidFill>
                  <a:srgbClr val="000000"/>
                </a:solidFill>
                <a:highlight>
                  <a:srgbClr val="FFFFFF"/>
                </a:highlight>
                <a:latin typeface="Consolas"/>
                <a:ea typeface="Consolas"/>
                <a:cs typeface="Consolas"/>
                <a:sym typeface="Consolas"/>
              </a:rPr>
              <a:t> (name) {</a:t>
            </a:r>
            <a:endParaRPr/>
          </a:p>
          <a:p>
            <a:pPr marL="0" marR="0" lvl="0" indent="0" algn="l" rtl="0">
              <a:lnSpc>
                <a:spcPct val="140000"/>
              </a:lnSpc>
              <a:spcBef>
                <a:spcPts val="0"/>
              </a:spcBef>
              <a:spcAft>
                <a:spcPts val="0"/>
              </a:spcAft>
              <a:buClr>
                <a:schemeClr val="accent1"/>
              </a:buClr>
              <a:buFont typeface="Noto Sans Symbols"/>
              <a:buNone/>
            </a:pPr>
            <a:r>
              <a:rPr lang="en-US" sz="1480" b="0" i="0" u="none" strike="noStrike" cap="none">
                <a:solidFill>
                  <a:srgbClr val="0000FF"/>
                </a:solidFill>
                <a:highlight>
                  <a:srgbClr val="FFFFFF"/>
                </a:highlight>
                <a:latin typeface="Consolas"/>
                <a:ea typeface="Consolas"/>
                <a:cs typeface="Consolas"/>
                <a:sym typeface="Consolas"/>
              </a:rPr>
              <a:t>	return</a:t>
            </a:r>
            <a:r>
              <a:rPr lang="en-US" sz="1480" b="0" i="0" u="none" strike="noStrike" cap="none">
                <a:solidFill>
                  <a:srgbClr val="000000"/>
                </a:solidFill>
                <a:highlight>
                  <a:srgbClr val="FFFFFF"/>
                </a:highlight>
                <a:latin typeface="Consolas"/>
                <a:ea typeface="Consolas"/>
                <a:cs typeface="Consolas"/>
                <a:sym typeface="Consolas"/>
              </a:rPr>
              <a:t> </a:t>
            </a:r>
            <a:r>
              <a:rPr lang="en-US" sz="1480" b="0" i="0" u="none" strike="noStrike" cap="none">
                <a:solidFill>
                  <a:srgbClr val="A31515"/>
                </a:solidFill>
                <a:highlight>
                  <a:srgbClr val="FFFFFF"/>
                </a:highlight>
                <a:latin typeface="Consolas"/>
                <a:ea typeface="Consolas"/>
                <a:cs typeface="Consolas"/>
                <a:sym typeface="Consolas"/>
              </a:rPr>
              <a:t>"Hello "</a:t>
            </a:r>
            <a:r>
              <a:rPr lang="en-US" sz="1480" b="0" i="0" u="none" strike="noStrike" cap="none">
                <a:solidFill>
                  <a:srgbClr val="000000"/>
                </a:solidFill>
                <a:highlight>
                  <a:srgbClr val="FFFFFF"/>
                </a:highlight>
                <a:latin typeface="Consolas"/>
                <a:ea typeface="Consolas"/>
                <a:cs typeface="Consolas"/>
                <a:sym typeface="Consolas"/>
              </a:rPr>
              <a:t> + name;</a:t>
            </a:r>
            <a:endParaRPr/>
          </a:p>
          <a:p>
            <a:pPr marL="0" marR="0" lvl="0" indent="0" algn="l" rtl="0">
              <a:lnSpc>
                <a:spcPct val="140000"/>
              </a:lnSpc>
              <a:spcBef>
                <a:spcPts val="0"/>
              </a:spcBef>
              <a:spcAft>
                <a:spcPts val="0"/>
              </a:spcAft>
              <a:buClr>
                <a:schemeClr val="accent1"/>
              </a:buClr>
              <a:buFont typeface="Noto Sans Symbols"/>
              <a:buNone/>
            </a:pPr>
            <a:r>
              <a:rPr lang="en-US" sz="1480" b="0" i="0" u="none" strike="noStrike" cap="none">
                <a:solidFill>
                  <a:srgbClr val="000000"/>
                </a:solidFill>
                <a:highlight>
                  <a:srgbClr val="FFFFFF"/>
                </a:highlight>
                <a:latin typeface="Consolas"/>
                <a:ea typeface="Consolas"/>
                <a:cs typeface="Consolas"/>
                <a:sym typeface="Consolas"/>
              </a:rPr>
              <a:t>})(personName);</a:t>
            </a:r>
            <a:endParaRPr sz="148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1"/>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Arrow functions</a:t>
            </a:r>
            <a:endParaRPr sz="3600" b="0" i="0" u="none" strike="noStrike" cap="none">
              <a:solidFill>
                <a:srgbClr val="262626"/>
              </a:solidFill>
              <a:latin typeface="Century Gothic"/>
              <a:ea typeface="Century Gothic"/>
              <a:cs typeface="Century Gothic"/>
              <a:sym typeface="Century Gothic"/>
            </a:endParaRPr>
          </a:p>
        </p:txBody>
      </p:sp>
      <p:sp>
        <p:nvSpPr>
          <p:cNvPr id="364" name="Google Shape;364;p51"/>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marR="0" lvl="0" indent="0" algn="l" rtl="0">
              <a:spcBef>
                <a:spcPts val="1000"/>
              </a:spcBef>
              <a:spcAft>
                <a:spcPts val="0"/>
              </a:spcAft>
              <a:buClr>
                <a:schemeClr val="dk1"/>
              </a:buClr>
              <a:buSzPts val="1100"/>
              <a:buFont typeface="Arial"/>
              <a:buNone/>
            </a:pPr>
            <a:r>
              <a:rPr lang="en-US" sz="1850">
                <a:solidFill>
                  <a:srgbClr val="0000FF"/>
                </a:solidFill>
                <a:highlight>
                  <a:srgbClr val="FFFFFF"/>
                </a:highlight>
                <a:latin typeface="Consolas"/>
                <a:ea typeface="Consolas"/>
                <a:cs typeface="Consolas"/>
                <a:sym typeface="Consolas"/>
              </a:rPr>
              <a:t>let</a:t>
            </a:r>
            <a:r>
              <a:rPr lang="en-US" sz="1850">
                <a:solidFill>
                  <a:schemeClr val="dk1"/>
                </a:solidFill>
                <a:highlight>
                  <a:srgbClr val="FFFFFF"/>
                </a:highlight>
                <a:latin typeface="Consolas"/>
                <a:ea typeface="Consolas"/>
                <a:cs typeface="Consolas"/>
                <a:sym typeface="Consolas"/>
              </a:rPr>
              <a:t> hello = () =&gt; {</a:t>
            </a:r>
            <a:endParaRPr sz="1850">
              <a:solidFill>
                <a:schemeClr val="dk1"/>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dk1"/>
              </a:buClr>
              <a:buSzPts val="1100"/>
              <a:buFont typeface="Arial"/>
              <a:buNone/>
            </a:pPr>
            <a:r>
              <a:rPr lang="en-US" sz="1850">
                <a:solidFill>
                  <a:schemeClr val="dk1"/>
                </a:solidFill>
                <a:highlight>
                  <a:srgbClr val="FFFFFF"/>
                </a:highlight>
                <a:latin typeface="Consolas"/>
                <a:ea typeface="Consolas"/>
                <a:cs typeface="Consolas"/>
                <a:sym typeface="Consolas"/>
              </a:rPr>
              <a:t>  </a:t>
            </a:r>
            <a:r>
              <a:rPr lang="en-US" sz="1850">
                <a:solidFill>
                  <a:srgbClr val="0000CD"/>
                </a:solidFill>
                <a:highlight>
                  <a:srgbClr val="FFFFFF"/>
                </a:highlight>
                <a:latin typeface="Consolas"/>
                <a:ea typeface="Consolas"/>
                <a:cs typeface="Consolas"/>
                <a:sym typeface="Consolas"/>
              </a:rPr>
              <a:t>return</a:t>
            </a:r>
            <a:r>
              <a:rPr lang="en-US" sz="1850">
                <a:solidFill>
                  <a:schemeClr val="dk1"/>
                </a:solidFill>
                <a:highlight>
                  <a:srgbClr val="FFFFFF"/>
                </a:highlight>
                <a:latin typeface="Consolas"/>
                <a:ea typeface="Consolas"/>
                <a:cs typeface="Consolas"/>
                <a:sym typeface="Consolas"/>
              </a:rPr>
              <a:t> </a:t>
            </a:r>
            <a:r>
              <a:rPr lang="en-US" sz="1850">
                <a:solidFill>
                  <a:srgbClr val="A52A2A"/>
                </a:solidFill>
                <a:highlight>
                  <a:srgbClr val="FFFFFF"/>
                </a:highlight>
                <a:latin typeface="Consolas"/>
                <a:ea typeface="Consolas"/>
                <a:cs typeface="Consolas"/>
                <a:sym typeface="Consolas"/>
              </a:rPr>
              <a:t>"Hello World!"</a:t>
            </a:r>
            <a:r>
              <a:rPr lang="en-US"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50">
                <a:solidFill>
                  <a:schemeClr val="dk1"/>
                </a:solidFill>
                <a:highlight>
                  <a:srgbClr val="FFFFFF"/>
                </a:highlight>
                <a:latin typeface="Consolas"/>
                <a:ea typeface="Consolas"/>
                <a:cs typeface="Consolas"/>
                <a:sym typeface="Consolas"/>
              </a:rPr>
              <a:t>}</a:t>
            </a:r>
            <a:endParaRPr sz="2500">
              <a:solidFill>
                <a:srgbClr val="0000FF"/>
              </a:solidFill>
              <a:highlight>
                <a:srgbClr val="FFFFFF"/>
              </a:highlight>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2"/>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Higher order function</a:t>
            </a:r>
            <a:endParaRPr sz="3600" b="0" i="0" u="none" strike="noStrike" cap="none">
              <a:solidFill>
                <a:srgbClr val="262626"/>
              </a:solidFill>
              <a:latin typeface="Century Gothic"/>
              <a:ea typeface="Century Gothic"/>
              <a:cs typeface="Century Gothic"/>
              <a:sym typeface="Century Gothic"/>
            </a:endParaRPr>
          </a:p>
        </p:txBody>
      </p:sp>
      <p:sp>
        <p:nvSpPr>
          <p:cNvPr id="370" name="Google Shape;370;p52"/>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50">
                <a:solidFill>
                  <a:srgbClr val="0000FF"/>
                </a:solidFill>
                <a:latin typeface="Consolas"/>
                <a:ea typeface="Consolas"/>
                <a:cs typeface="Consolas"/>
                <a:sym typeface="Consolas"/>
              </a:rPr>
              <a:t>let</a:t>
            </a:r>
            <a:r>
              <a:rPr lang="en-US" sz="1850">
                <a:solidFill>
                  <a:schemeClr val="dk1"/>
                </a:solidFill>
                <a:latin typeface="Consolas"/>
                <a:ea typeface="Consolas"/>
                <a:cs typeface="Consolas"/>
                <a:sym typeface="Consolas"/>
              </a:rPr>
              <a:t> </a:t>
            </a:r>
            <a:r>
              <a:rPr lang="en-US" sz="1850">
                <a:solidFill>
                  <a:srgbClr val="795E26"/>
                </a:solidFill>
                <a:latin typeface="Consolas"/>
                <a:ea typeface="Consolas"/>
                <a:cs typeface="Consolas"/>
                <a:sym typeface="Consolas"/>
              </a:rPr>
              <a:t>hello</a:t>
            </a:r>
            <a:r>
              <a:rPr lang="en-US" sz="1850">
                <a:solidFill>
                  <a:schemeClr val="dk1"/>
                </a:solidFill>
                <a:latin typeface="Consolas"/>
                <a:ea typeface="Consolas"/>
                <a:cs typeface="Consolas"/>
                <a:sym typeface="Consolas"/>
              </a:rPr>
              <a:t> = () </a:t>
            </a:r>
            <a:r>
              <a:rPr lang="en-US" sz="1850">
                <a:solidFill>
                  <a:srgbClr val="0000FF"/>
                </a:solidFill>
                <a:latin typeface="Consolas"/>
                <a:ea typeface="Consolas"/>
                <a:cs typeface="Consolas"/>
                <a:sym typeface="Consolas"/>
              </a:rPr>
              <a:t>=&gt;</a:t>
            </a:r>
            <a:r>
              <a:rPr lang="en-US" sz="1850">
                <a:solidFill>
                  <a:schemeClr val="dk1"/>
                </a:solidFill>
                <a:latin typeface="Consolas"/>
                <a:ea typeface="Consolas"/>
                <a:cs typeface="Consolas"/>
                <a:sym typeface="Consolas"/>
              </a:rPr>
              <a:t> {</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  </a:t>
            </a:r>
            <a:r>
              <a:rPr lang="en-US" sz="1850">
                <a:solidFill>
                  <a:srgbClr val="AF00DB"/>
                </a:solidFill>
                <a:latin typeface="Consolas"/>
                <a:ea typeface="Consolas"/>
                <a:cs typeface="Consolas"/>
                <a:sym typeface="Consolas"/>
              </a:rPr>
              <a:t>return</a:t>
            </a:r>
            <a:r>
              <a:rPr lang="en-US" sz="1850">
                <a:solidFill>
                  <a:schemeClr val="dk1"/>
                </a:solidFill>
                <a:latin typeface="Consolas"/>
                <a:ea typeface="Consolas"/>
                <a:cs typeface="Consolas"/>
                <a:sym typeface="Consolas"/>
              </a:rPr>
              <a:t> () </a:t>
            </a:r>
            <a:r>
              <a:rPr lang="en-US" sz="1850">
                <a:solidFill>
                  <a:srgbClr val="0000FF"/>
                </a:solidFill>
                <a:latin typeface="Consolas"/>
                <a:ea typeface="Consolas"/>
                <a:cs typeface="Consolas"/>
                <a:sym typeface="Consolas"/>
              </a:rPr>
              <a:t>=&gt;</a:t>
            </a:r>
            <a:r>
              <a:rPr lang="en-US" sz="1850">
                <a:solidFill>
                  <a:schemeClr val="dk1"/>
                </a:solidFill>
                <a:latin typeface="Consolas"/>
                <a:ea typeface="Consolas"/>
                <a:cs typeface="Consolas"/>
                <a:sym typeface="Consolas"/>
              </a:rPr>
              <a:t> {</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console</a:t>
            </a:r>
            <a:r>
              <a:rPr lang="en-US" sz="1850">
                <a:solidFill>
                  <a:schemeClr val="dk1"/>
                </a:solidFill>
                <a:latin typeface="Consolas"/>
                <a:ea typeface="Consolas"/>
                <a:cs typeface="Consolas"/>
                <a:sym typeface="Consolas"/>
              </a:rPr>
              <a:t>.</a:t>
            </a:r>
            <a:r>
              <a:rPr lang="en-US" sz="1850">
                <a:solidFill>
                  <a:srgbClr val="795E26"/>
                </a:solidFill>
                <a:latin typeface="Consolas"/>
                <a:ea typeface="Consolas"/>
                <a:cs typeface="Consolas"/>
                <a:sym typeface="Consolas"/>
              </a:rPr>
              <a:t>log</a:t>
            </a:r>
            <a:r>
              <a:rPr lang="en-US" sz="1850">
                <a:solidFill>
                  <a:schemeClr val="dk1"/>
                </a:solidFill>
                <a:latin typeface="Consolas"/>
                <a:ea typeface="Consolas"/>
                <a:cs typeface="Consolas"/>
                <a:sym typeface="Consolas"/>
              </a:rPr>
              <a:t>(</a:t>
            </a:r>
            <a:r>
              <a:rPr lang="en-US" sz="1850">
                <a:solidFill>
                  <a:srgbClr val="A31515"/>
                </a:solidFill>
                <a:latin typeface="Consolas"/>
                <a:ea typeface="Consolas"/>
                <a:cs typeface="Consolas"/>
                <a:sym typeface="Consolas"/>
              </a:rPr>
              <a:t>'Hello world.'</a:t>
            </a:r>
            <a:r>
              <a:rPr lang="en-US" sz="1850">
                <a:solidFill>
                  <a:schemeClr val="dk1"/>
                </a:solidFill>
                <a:latin typeface="Consolas"/>
                <a:ea typeface="Consolas"/>
                <a:cs typeface="Consolas"/>
                <a:sym typeface="Consolas"/>
              </a:rPr>
              <a:t>);</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  };</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50">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3"/>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Higher order function: callbacks</a:t>
            </a:r>
            <a:endParaRPr sz="3600" b="0" i="0" u="none" strike="noStrike" cap="none">
              <a:solidFill>
                <a:srgbClr val="262626"/>
              </a:solidFill>
              <a:latin typeface="Century Gothic"/>
              <a:ea typeface="Century Gothic"/>
              <a:cs typeface="Century Gothic"/>
              <a:sym typeface="Century Gothic"/>
            </a:endParaRPr>
          </a:p>
        </p:txBody>
      </p:sp>
      <p:sp>
        <p:nvSpPr>
          <p:cNvPr id="376" name="Google Shape;376;p53"/>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950">
                <a:solidFill>
                  <a:srgbClr val="0000FF"/>
                </a:solidFill>
                <a:latin typeface="Consolas"/>
                <a:ea typeface="Consolas"/>
                <a:cs typeface="Consolas"/>
                <a:sym typeface="Consolas"/>
              </a:rPr>
              <a:t>let</a:t>
            </a:r>
            <a:r>
              <a:rPr lang="en-US" sz="1950">
                <a:solidFill>
                  <a:schemeClr val="dk1"/>
                </a:solidFill>
                <a:latin typeface="Consolas"/>
                <a:ea typeface="Consolas"/>
                <a:cs typeface="Consolas"/>
                <a:sym typeface="Consolas"/>
              </a:rPr>
              <a:t> </a:t>
            </a:r>
            <a:r>
              <a:rPr lang="en-US" sz="1950">
                <a:solidFill>
                  <a:srgbClr val="795E26"/>
                </a:solidFill>
                <a:latin typeface="Consolas"/>
                <a:ea typeface="Consolas"/>
                <a:cs typeface="Consolas"/>
                <a:sym typeface="Consolas"/>
              </a:rPr>
              <a:t>doSomething</a:t>
            </a:r>
            <a:r>
              <a:rPr lang="en-US" sz="1950">
                <a:solidFill>
                  <a:schemeClr val="dk1"/>
                </a:solidFill>
                <a:latin typeface="Consolas"/>
                <a:ea typeface="Consolas"/>
                <a:cs typeface="Consolas"/>
                <a:sym typeface="Consolas"/>
              </a:rPr>
              <a:t> = (</a:t>
            </a:r>
            <a:r>
              <a:rPr lang="en-US" sz="1950">
                <a:solidFill>
                  <a:srgbClr val="001080"/>
                </a:solidFill>
                <a:latin typeface="Consolas"/>
                <a:ea typeface="Consolas"/>
                <a:cs typeface="Consolas"/>
                <a:sym typeface="Consolas"/>
              </a:rPr>
              <a:t>fn</a:t>
            </a:r>
            <a:r>
              <a:rPr lang="en-US" sz="1950">
                <a:solidFill>
                  <a:schemeClr val="dk1"/>
                </a:solidFill>
                <a:latin typeface="Consolas"/>
                <a:ea typeface="Consolas"/>
                <a:cs typeface="Consolas"/>
                <a:sym typeface="Consolas"/>
              </a:rPr>
              <a:t>) </a:t>
            </a:r>
            <a:r>
              <a:rPr lang="en-US" sz="1950">
                <a:solidFill>
                  <a:srgbClr val="0000FF"/>
                </a:solidFill>
                <a:latin typeface="Consolas"/>
                <a:ea typeface="Consolas"/>
                <a:cs typeface="Consolas"/>
                <a:sym typeface="Consolas"/>
              </a:rPr>
              <a:t>=&gt;</a:t>
            </a:r>
            <a:r>
              <a:rPr lang="en-US" sz="1950">
                <a:solidFill>
                  <a:schemeClr val="dk1"/>
                </a:solidFill>
                <a:latin typeface="Consolas"/>
                <a:ea typeface="Consolas"/>
                <a:cs typeface="Consolas"/>
                <a:sym typeface="Consolas"/>
              </a:rPr>
              <a:t> {</a:t>
            </a: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950">
                <a:solidFill>
                  <a:schemeClr val="dk1"/>
                </a:solidFill>
                <a:latin typeface="Consolas"/>
                <a:ea typeface="Consolas"/>
                <a:cs typeface="Consolas"/>
                <a:sym typeface="Consolas"/>
              </a:rPr>
              <a:t>  </a:t>
            </a:r>
            <a:r>
              <a:rPr lang="en-US" sz="1950">
                <a:solidFill>
                  <a:srgbClr val="008000"/>
                </a:solidFill>
                <a:latin typeface="Consolas"/>
                <a:ea typeface="Consolas"/>
                <a:cs typeface="Consolas"/>
                <a:sym typeface="Consolas"/>
              </a:rPr>
              <a:t>/// something time consuming...</a:t>
            </a:r>
            <a:endParaRPr sz="1950">
              <a:solidFill>
                <a:srgbClr val="008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950">
                <a:solidFill>
                  <a:schemeClr val="dk1"/>
                </a:solidFill>
                <a:latin typeface="Consolas"/>
                <a:ea typeface="Consolas"/>
                <a:cs typeface="Consolas"/>
                <a:sym typeface="Consolas"/>
              </a:rPr>
              <a:t>  </a:t>
            </a:r>
            <a:r>
              <a:rPr lang="en-US" sz="1950">
                <a:solidFill>
                  <a:srgbClr val="795E26"/>
                </a:solidFill>
                <a:latin typeface="Consolas"/>
                <a:ea typeface="Consolas"/>
                <a:cs typeface="Consolas"/>
                <a:sym typeface="Consolas"/>
              </a:rPr>
              <a:t>fn</a:t>
            </a:r>
            <a:r>
              <a:rPr lang="en-US" sz="1950">
                <a:solidFill>
                  <a:schemeClr val="dk1"/>
                </a:solidFill>
                <a:latin typeface="Consolas"/>
                <a:ea typeface="Consolas"/>
                <a:cs typeface="Consolas"/>
                <a:sym typeface="Consolas"/>
              </a:rPr>
              <a:t>();</a:t>
            </a: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950">
                <a:solidFill>
                  <a:schemeClr val="dk1"/>
                </a:solidFill>
                <a:latin typeface="Consolas"/>
                <a:ea typeface="Consolas"/>
                <a:cs typeface="Consolas"/>
                <a:sym typeface="Consolas"/>
              </a:rPr>
              <a:t>};</a:t>
            </a: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950">
                <a:solidFill>
                  <a:srgbClr val="0000FF"/>
                </a:solidFill>
                <a:latin typeface="Consolas"/>
                <a:ea typeface="Consolas"/>
                <a:cs typeface="Consolas"/>
                <a:sym typeface="Consolas"/>
              </a:rPr>
              <a:t>let</a:t>
            </a:r>
            <a:r>
              <a:rPr lang="en-US" sz="1950">
                <a:solidFill>
                  <a:schemeClr val="dk1"/>
                </a:solidFill>
                <a:latin typeface="Consolas"/>
                <a:ea typeface="Consolas"/>
                <a:cs typeface="Consolas"/>
                <a:sym typeface="Consolas"/>
              </a:rPr>
              <a:t> </a:t>
            </a:r>
            <a:r>
              <a:rPr lang="en-US" sz="1950">
                <a:solidFill>
                  <a:srgbClr val="795E26"/>
                </a:solidFill>
                <a:latin typeface="Consolas"/>
                <a:ea typeface="Consolas"/>
                <a:cs typeface="Consolas"/>
                <a:sym typeface="Consolas"/>
              </a:rPr>
              <a:t>inform</a:t>
            </a:r>
            <a:r>
              <a:rPr lang="en-US" sz="1950">
                <a:solidFill>
                  <a:schemeClr val="dk1"/>
                </a:solidFill>
                <a:latin typeface="Consolas"/>
                <a:ea typeface="Consolas"/>
                <a:cs typeface="Consolas"/>
                <a:sym typeface="Consolas"/>
              </a:rPr>
              <a:t> = () </a:t>
            </a:r>
            <a:r>
              <a:rPr lang="en-US" sz="1950">
                <a:solidFill>
                  <a:srgbClr val="0000FF"/>
                </a:solidFill>
                <a:latin typeface="Consolas"/>
                <a:ea typeface="Consolas"/>
                <a:cs typeface="Consolas"/>
                <a:sym typeface="Consolas"/>
              </a:rPr>
              <a:t>=&gt;</a:t>
            </a:r>
            <a:r>
              <a:rPr lang="en-US" sz="1950">
                <a:solidFill>
                  <a:schemeClr val="dk1"/>
                </a:solidFill>
                <a:latin typeface="Consolas"/>
                <a:ea typeface="Consolas"/>
                <a:cs typeface="Consolas"/>
                <a:sym typeface="Consolas"/>
              </a:rPr>
              <a:t> {</a:t>
            </a: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950">
                <a:solidFill>
                  <a:schemeClr val="dk1"/>
                </a:solidFill>
                <a:latin typeface="Consolas"/>
                <a:ea typeface="Consolas"/>
                <a:cs typeface="Consolas"/>
                <a:sym typeface="Consolas"/>
              </a:rPr>
              <a:t>  </a:t>
            </a:r>
            <a:r>
              <a:rPr lang="en-US" sz="1950">
                <a:solidFill>
                  <a:srgbClr val="001080"/>
                </a:solidFill>
                <a:latin typeface="Consolas"/>
                <a:ea typeface="Consolas"/>
                <a:cs typeface="Consolas"/>
                <a:sym typeface="Consolas"/>
              </a:rPr>
              <a:t>console</a:t>
            </a:r>
            <a:r>
              <a:rPr lang="en-US" sz="1950">
                <a:solidFill>
                  <a:schemeClr val="dk1"/>
                </a:solidFill>
                <a:latin typeface="Consolas"/>
                <a:ea typeface="Consolas"/>
                <a:cs typeface="Consolas"/>
                <a:sym typeface="Consolas"/>
              </a:rPr>
              <a:t>.</a:t>
            </a:r>
            <a:r>
              <a:rPr lang="en-US" sz="1950">
                <a:solidFill>
                  <a:srgbClr val="795E26"/>
                </a:solidFill>
                <a:latin typeface="Consolas"/>
                <a:ea typeface="Consolas"/>
                <a:cs typeface="Consolas"/>
                <a:sym typeface="Consolas"/>
              </a:rPr>
              <a:t>log</a:t>
            </a:r>
            <a:r>
              <a:rPr lang="en-US" sz="1950">
                <a:solidFill>
                  <a:schemeClr val="dk1"/>
                </a:solidFill>
                <a:latin typeface="Consolas"/>
                <a:ea typeface="Consolas"/>
                <a:cs typeface="Consolas"/>
                <a:sym typeface="Consolas"/>
              </a:rPr>
              <a:t>(</a:t>
            </a:r>
            <a:r>
              <a:rPr lang="en-US" sz="1950">
                <a:solidFill>
                  <a:srgbClr val="A31515"/>
                </a:solidFill>
                <a:latin typeface="Consolas"/>
                <a:ea typeface="Consolas"/>
                <a:cs typeface="Consolas"/>
                <a:sym typeface="Consolas"/>
              </a:rPr>
              <a:t>'Jobs done.'</a:t>
            </a:r>
            <a:r>
              <a:rPr lang="en-US" sz="1950">
                <a:solidFill>
                  <a:schemeClr val="dk1"/>
                </a:solidFill>
                <a:latin typeface="Consolas"/>
                <a:ea typeface="Consolas"/>
                <a:cs typeface="Consolas"/>
                <a:sym typeface="Consolas"/>
              </a:rPr>
              <a:t>);</a:t>
            </a: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950">
                <a:solidFill>
                  <a:schemeClr val="dk1"/>
                </a:solidFill>
                <a:latin typeface="Consolas"/>
                <a:ea typeface="Consolas"/>
                <a:cs typeface="Consolas"/>
                <a:sym typeface="Consolas"/>
              </a:rPr>
              <a:t>};</a:t>
            </a: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950">
                <a:solidFill>
                  <a:srgbClr val="795E26"/>
                </a:solidFill>
                <a:latin typeface="Consolas"/>
                <a:ea typeface="Consolas"/>
                <a:cs typeface="Consolas"/>
                <a:sym typeface="Consolas"/>
              </a:rPr>
              <a:t>doSomething</a:t>
            </a:r>
            <a:r>
              <a:rPr lang="en-US" sz="1950">
                <a:solidFill>
                  <a:schemeClr val="dk1"/>
                </a:solidFill>
                <a:latin typeface="Consolas"/>
                <a:ea typeface="Consolas"/>
                <a:cs typeface="Consolas"/>
                <a:sym typeface="Consolas"/>
              </a:rPr>
              <a:t>(</a:t>
            </a:r>
            <a:r>
              <a:rPr lang="en-US" sz="1950">
                <a:solidFill>
                  <a:srgbClr val="795E26"/>
                </a:solidFill>
                <a:latin typeface="Consolas"/>
                <a:ea typeface="Consolas"/>
                <a:cs typeface="Consolas"/>
                <a:sym typeface="Consolas"/>
              </a:rPr>
              <a:t>inform</a:t>
            </a:r>
            <a:r>
              <a:rPr lang="en-US" sz="1950">
                <a:solidFill>
                  <a:schemeClr val="dk1"/>
                </a:solidFill>
                <a:latin typeface="Consolas"/>
                <a:ea typeface="Consolas"/>
                <a:cs typeface="Consolas"/>
                <a:sym typeface="Consolas"/>
              </a:rPr>
              <a:t>);</a:t>
            </a:r>
            <a:endParaRPr sz="19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2750">
              <a:solidFill>
                <a:srgbClr val="0000FF"/>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7584-6357-49D5-B3F0-CF7FC2B15631}"/>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JavaScript Function bind()</a:t>
            </a:r>
            <a:br>
              <a:rPr lang="en-US" b="0" i="0" dirty="0">
                <a:solidFill>
                  <a:srgbClr val="000000"/>
                </a:solidFill>
                <a:effectLst/>
                <a:latin typeface="Segoe UI" panose="020B0502040204020203" pitchFamily="34" charset="0"/>
              </a:rPr>
            </a:br>
            <a:endParaRPr lang="en-US" dirty="0"/>
          </a:p>
        </p:txBody>
      </p:sp>
      <p:sp>
        <p:nvSpPr>
          <p:cNvPr id="3" name="Text Placeholder 2">
            <a:extLst>
              <a:ext uri="{FF2B5EF4-FFF2-40B4-BE49-F238E27FC236}">
                <a16:creationId xmlns:a16="http://schemas.microsoft.com/office/drawing/2014/main" id="{17A96AF7-E88A-41F6-B4FA-C2E3C6A119ED}"/>
              </a:ext>
            </a:extLst>
          </p:cNvPr>
          <p:cNvSpPr>
            <a:spLocks noGrp="1"/>
          </p:cNvSpPr>
          <p:nvPr>
            <p:ph type="body" idx="1"/>
          </p:nvPr>
        </p:nvSpPr>
        <p:spPr>
          <a:xfrm>
            <a:off x="2589212" y="1676400"/>
            <a:ext cx="9602788" cy="5608320"/>
          </a:xfrm>
        </p:spPr>
        <p:txBody>
          <a:bodyPr/>
          <a:lstStyle/>
          <a:p>
            <a:pPr marL="114300" indent="0">
              <a:buNone/>
            </a:pPr>
            <a:r>
              <a:rPr lang="en-US" b="1" dirty="0"/>
              <a:t>Function Borrowing</a:t>
            </a:r>
          </a:p>
          <a:p>
            <a:pPr marL="114300" indent="0">
              <a:buNone/>
            </a:pPr>
            <a:r>
              <a:rPr lang="en-US" dirty="0"/>
              <a:t>With the bind() method, an object can borrow a method from another object.</a:t>
            </a:r>
          </a:p>
          <a:p>
            <a:pPr marL="114300"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 +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member =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"Hege"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"Nilsen"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person.fullName.bind</a:t>
            </a:r>
            <a:r>
              <a:rPr lang="en-US" b="0" i="0" dirty="0">
                <a:solidFill>
                  <a:srgbClr val="000000"/>
                </a:solidFill>
                <a:effectLst/>
                <a:latin typeface="Consolas" panose="020B0609020204030204" pitchFamily="49" charset="0"/>
              </a:rPr>
              <a:t>(member);</a:t>
            </a:r>
            <a:endParaRPr lang="en-US" dirty="0"/>
          </a:p>
        </p:txBody>
      </p:sp>
    </p:spTree>
    <p:extLst>
      <p:ext uri="{BB962C8B-B14F-4D97-AF65-F5344CB8AC3E}">
        <p14:creationId xmlns:p14="http://schemas.microsoft.com/office/powerpoint/2010/main" val="32663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1F83-7C66-4449-8305-D3C4F5696228}"/>
              </a:ext>
            </a:extLst>
          </p:cNvPr>
          <p:cNvSpPr>
            <a:spLocks noGrp="1"/>
          </p:cNvSpPr>
          <p:nvPr>
            <p:ph type="title"/>
          </p:nvPr>
        </p:nvSpPr>
        <p:spPr/>
        <p:txBody>
          <a:bodyPr/>
          <a:lstStyle/>
          <a:p>
            <a:r>
              <a:rPr lang="en-US" dirty="0"/>
              <a:t>Closure</a:t>
            </a:r>
          </a:p>
        </p:txBody>
      </p:sp>
      <p:sp>
        <p:nvSpPr>
          <p:cNvPr id="3" name="Text Placeholder 2">
            <a:extLst>
              <a:ext uri="{FF2B5EF4-FFF2-40B4-BE49-F238E27FC236}">
                <a16:creationId xmlns:a16="http://schemas.microsoft.com/office/drawing/2014/main" id="{E2E3DE46-91A5-45EA-9183-D8790B3E6594}"/>
              </a:ext>
            </a:extLst>
          </p:cNvPr>
          <p:cNvSpPr>
            <a:spLocks noGrp="1"/>
          </p:cNvSpPr>
          <p:nvPr>
            <p:ph type="body" idx="1"/>
          </p:nvPr>
        </p:nvSpPr>
        <p:spPr>
          <a:xfrm>
            <a:off x="2589212" y="2133600"/>
            <a:ext cx="8983028" cy="4409440"/>
          </a:xfrm>
        </p:spPr>
        <p:txBody>
          <a:bodyPr/>
          <a:lstStyle/>
          <a:p>
            <a:pPr marL="114300" indent="0">
              <a:buNone/>
            </a:pPr>
            <a:r>
              <a:rPr lang="en-US" b="0" i="0" dirty="0">
                <a:solidFill>
                  <a:srgbClr val="000000"/>
                </a:solidFill>
                <a:effectLst/>
                <a:latin typeface="Verdana" panose="020B0604030504040204" pitchFamily="34" charset="0"/>
              </a:rPr>
              <a:t>A closure is a function having access to the parent scope, even after the parent function has closed.</a:t>
            </a:r>
          </a:p>
          <a:p>
            <a:pPr marL="114300" indent="0">
              <a:buNone/>
            </a:pPr>
            <a:endParaRPr lang="en-US" dirty="0"/>
          </a:p>
          <a:p>
            <a:pPr marL="114300"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add =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counter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 {counter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counter}</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00"/>
                </a:solidFill>
                <a:effectLst/>
                <a:latin typeface="Consolas" panose="020B0609020204030204" pitchFamily="49" charset="0"/>
              </a:rPr>
              <a:t>add();</a:t>
            </a:r>
            <a:br>
              <a:rPr lang="en-US" dirty="0"/>
            </a:br>
            <a:r>
              <a:rPr lang="en-US" b="0" i="0" dirty="0">
                <a:solidFill>
                  <a:srgbClr val="000000"/>
                </a:solidFill>
                <a:effectLst/>
                <a:latin typeface="Consolas" panose="020B0609020204030204" pitchFamily="49" charset="0"/>
              </a:rPr>
              <a:t>add();</a:t>
            </a:r>
            <a:br>
              <a:rPr lang="en-US" dirty="0"/>
            </a:br>
            <a:r>
              <a:rPr lang="en-US" b="0" i="0" dirty="0">
                <a:solidFill>
                  <a:srgbClr val="000000"/>
                </a:solidFill>
                <a:effectLst/>
                <a:latin typeface="Consolas" panose="020B0609020204030204" pitchFamily="49" charset="0"/>
              </a:rPr>
              <a:t>add();</a:t>
            </a:r>
            <a:br>
              <a:rPr lang="en-US" dirty="0"/>
            </a:br>
            <a:br>
              <a:rPr lang="en-US" dirty="0"/>
            </a:br>
            <a:r>
              <a:rPr lang="en-US" b="0" i="0" dirty="0">
                <a:solidFill>
                  <a:srgbClr val="008000"/>
                </a:solidFill>
                <a:effectLst/>
                <a:latin typeface="Consolas" panose="020B0609020204030204" pitchFamily="49" charset="0"/>
              </a:rPr>
              <a:t>// the counter is now 3</a:t>
            </a:r>
            <a:endParaRPr lang="en-US" dirty="0"/>
          </a:p>
        </p:txBody>
      </p:sp>
    </p:spTree>
    <p:extLst>
      <p:ext uri="{BB962C8B-B14F-4D97-AF65-F5344CB8AC3E}">
        <p14:creationId xmlns:p14="http://schemas.microsoft.com/office/powerpoint/2010/main" val="3988332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JavaScript Objects</a:t>
            </a:r>
            <a:endParaRPr sz="3600" b="0" i="0" u="none" strike="noStrike" cap="none">
              <a:solidFill>
                <a:srgbClr val="262626"/>
              </a:solidFill>
              <a:latin typeface="Century Gothic"/>
              <a:ea typeface="Century Gothic"/>
              <a:cs typeface="Century Gothic"/>
              <a:sym typeface="Century Gothic"/>
            </a:endParaRPr>
          </a:p>
        </p:txBody>
      </p:sp>
      <p:sp>
        <p:nvSpPr>
          <p:cNvPr id="286" name="Google Shape;286;p38"/>
          <p:cNvSpPr txBox="1">
            <a:spLocks noGrp="1"/>
          </p:cNvSpPr>
          <p:nvPr>
            <p:ph type="body" idx="1"/>
          </p:nvPr>
        </p:nvSpPr>
        <p:spPr>
          <a:xfrm>
            <a:off x="2549737" y="1905000"/>
            <a:ext cx="8915400" cy="3777600"/>
          </a:xfrm>
          <a:prstGeom prst="rect">
            <a:avLst/>
          </a:prstGeom>
          <a:noFill/>
          <a:ln>
            <a:noFill/>
          </a:ln>
        </p:spPr>
        <p:txBody>
          <a:bodyPr spcFirstLastPara="1" wrap="square" lIns="91425" tIns="45700" rIns="91425" bIns="45700" anchor="t" anchorCtr="0">
            <a:noAutofit/>
          </a:bodyPr>
          <a:lstStyle/>
          <a:p>
            <a:pPr marL="342900" marR="0" lvl="0" indent="-361950" algn="l" rtl="0">
              <a:lnSpc>
                <a:spcPct val="80000"/>
              </a:lnSpc>
              <a:spcBef>
                <a:spcPts val="0"/>
              </a:spcBef>
              <a:spcAft>
                <a:spcPts val="0"/>
              </a:spcAft>
              <a:buClr>
                <a:schemeClr val="accent1"/>
              </a:buClr>
              <a:buSzPts val="1695"/>
              <a:buFont typeface="Noto Sans Symbols"/>
              <a:buChar char="•"/>
            </a:pPr>
            <a:r>
              <a:rPr lang="en-US" sz="1695" b="0" i="0" u="none" strike="noStrike" cap="none">
                <a:solidFill>
                  <a:srgbClr val="3F3F3F"/>
                </a:solidFill>
                <a:latin typeface="Century Gothic"/>
                <a:ea typeface="Century Gothic"/>
                <a:cs typeface="Century Gothic"/>
                <a:sym typeface="Century Gothic"/>
              </a:rPr>
              <a:t>JavaScript objects are written with curly braces.</a:t>
            </a:r>
            <a:endParaRPr sz="2100"/>
          </a:p>
          <a:p>
            <a:pPr marL="342900" marR="0" lvl="0" indent="-361950" algn="l" rtl="0">
              <a:lnSpc>
                <a:spcPct val="80000"/>
              </a:lnSpc>
              <a:spcBef>
                <a:spcPts val="1000"/>
              </a:spcBef>
              <a:spcAft>
                <a:spcPts val="0"/>
              </a:spcAft>
              <a:buClr>
                <a:schemeClr val="accent1"/>
              </a:buClr>
              <a:buSzPts val="1695"/>
              <a:buFont typeface="Noto Sans Symbols"/>
              <a:buChar char="•"/>
            </a:pPr>
            <a:r>
              <a:rPr lang="en-US" sz="1695" b="0" i="0" u="none" strike="noStrike" cap="none">
                <a:solidFill>
                  <a:srgbClr val="3F3F3F"/>
                </a:solidFill>
                <a:latin typeface="Century Gothic"/>
                <a:ea typeface="Century Gothic"/>
                <a:cs typeface="Century Gothic"/>
                <a:sym typeface="Century Gothic"/>
              </a:rPr>
              <a:t>Object properties are written as </a:t>
            </a:r>
            <a:r>
              <a:rPr lang="en-US" sz="1695" b="1" i="1"/>
              <a:t>key</a:t>
            </a:r>
            <a:r>
              <a:rPr lang="en-US" sz="1695" b="1" i="1" u="none" strike="noStrike" cap="none">
                <a:solidFill>
                  <a:srgbClr val="3F3F3F"/>
                </a:solidFill>
                <a:latin typeface="Century Gothic"/>
                <a:ea typeface="Century Gothic"/>
                <a:cs typeface="Century Gothic"/>
                <a:sym typeface="Century Gothic"/>
              </a:rPr>
              <a:t>: value</a:t>
            </a:r>
            <a:r>
              <a:rPr lang="en-US" sz="1695" b="0" i="0" u="none" strike="noStrike" cap="none">
                <a:solidFill>
                  <a:srgbClr val="3F3F3F"/>
                </a:solidFill>
                <a:latin typeface="Century Gothic"/>
                <a:ea typeface="Century Gothic"/>
                <a:cs typeface="Century Gothic"/>
                <a:sym typeface="Century Gothic"/>
              </a:rPr>
              <a:t> pairs, separated by commas.</a:t>
            </a:r>
            <a:endParaRPr sz="2100"/>
          </a:p>
          <a:p>
            <a:pPr marL="342900" marR="0" lvl="0" indent="-361950" algn="l" rtl="0">
              <a:lnSpc>
                <a:spcPct val="80000"/>
              </a:lnSpc>
              <a:spcBef>
                <a:spcPts val="1000"/>
              </a:spcBef>
              <a:spcAft>
                <a:spcPts val="0"/>
              </a:spcAft>
              <a:buClr>
                <a:schemeClr val="accent1"/>
              </a:buClr>
              <a:buSzPts val="1695"/>
              <a:buFont typeface="Noto Sans Symbols"/>
              <a:buChar char="•"/>
            </a:pPr>
            <a:r>
              <a:rPr lang="en-US" sz="1695" b="0" i="0" u="none" strike="noStrike" cap="none">
                <a:solidFill>
                  <a:srgbClr val="3F3F3F"/>
                </a:solidFill>
                <a:latin typeface="Century Gothic"/>
                <a:ea typeface="Century Gothic"/>
                <a:cs typeface="Century Gothic"/>
                <a:sym typeface="Century Gothic"/>
              </a:rPr>
              <a:t>Object properties can contain functions too.</a:t>
            </a:r>
            <a:endParaRPr sz="1695" b="0" i="0" u="none" strike="noStrike" cap="none">
              <a:solidFill>
                <a:srgbClr val="3F3F3F"/>
              </a:solidFill>
              <a:latin typeface="Century Gothic"/>
              <a:ea typeface="Century Gothic"/>
              <a:cs typeface="Century Gothic"/>
              <a:sym typeface="Century Gothic"/>
            </a:endParaRPr>
          </a:p>
          <a:p>
            <a:pPr marL="0" marR="0" lvl="0" indent="0" algn="l" rtl="0">
              <a:lnSpc>
                <a:spcPct val="80000"/>
              </a:lnSpc>
              <a:spcBef>
                <a:spcPts val="1000"/>
              </a:spcBef>
              <a:spcAft>
                <a:spcPts val="0"/>
              </a:spcAft>
              <a:buClr>
                <a:schemeClr val="accent1"/>
              </a:buClr>
              <a:buFont typeface="Noto Sans Symbols"/>
              <a:buNone/>
            </a:pPr>
            <a:endParaRPr sz="1695" b="0" i="0" u="none" strike="noStrike" cap="none">
              <a:solidFill>
                <a:srgbClr val="3F3F3F"/>
              </a:solidFill>
              <a:latin typeface="Century Gothic"/>
              <a:ea typeface="Century Gothic"/>
              <a:cs typeface="Century Gothic"/>
              <a:sym typeface="Century Gothic"/>
            </a:endParaRPr>
          </a:p>
          <a:p>
            <a:pPr marL="0" marR="0" lvl="0" indent="0" algn="l" rtl="0">
              <a:lnSpc>
                <a:spcPct val="80000"/>
              </a:lnSpc>
              <a:spcBef>
                <a:spcPts val="1000"/>
              </a:spcBef>
              <a:spcAft>
                <a:spcPts val="0"/>
              </a:spcAft>
              <a:buClr>
                <a:schemeClr val="accent1"/>
              </a:buClr>
              <a:buFont typeface="Noto Sans Symbols"/>
              <a:buNone/>
            </a:pPr>
            <a:r>
              <a:rPr lang="en-US" sz="1540" b="0" i="0" u="none" strike="noStrike" cap="none">
                <a:solidFill>
                  <a:srgbClr val="0000FF"/>
                </a:solidFill>
                <a:highlight>
                  <a:srgbClr val="FFFFFF"/>
                </a:highlight>
                <a:latin typeface="Consolas"/>
                <a:ea typeface="Consolas"/>
                <a:cs typeface="Consolas"/>
                <a:sym typeface="Consolas"/>
              </a:rPr>
              <a:t>var</a:t>
            </a:r>
            <a:r>
              <a:rPr lang="en-US" sz="1540" b="0" i="0" u="none" strike="noStrike" cap="none">
                <a:solidFill>
                  <a:srgbClr val="000000"/>
                </a:solidFill>
                <a:highlight>
                  <a:srgbClr val="FFFFFF"/>
                </a:highlight>
                <a:latin typeface="Consolas"/>
                <a:ea typeface="Consolas"/>
                <a:cs typeface="Consolas"/>
                <a:sym typeface="Consolas"/>
              </a:rPr>
              <a:t> person = {</a:t>
            </a:r>
            <a:endParaRPr sz="2100"/>
          </a:p>
          <a:p>
            <a:pPr marL="0" marR="0" lvl="0" indent="0" algn="l" rtl="0">
              <a:lnSpc>
                <a:spcPct val="80000"/>
              </a:lnSpc>
              <a:spcBef>
                <a:spcPts val="1000"/>
              </a:spcBef>
              <a:spcAft>
                <a:spcPts val="0"/>
              </a:spcAft>
              <a:buClr>
                <a:schemeClr val="accent1"/>
              </a:buClr>
              <a:buFont typeface="Noto Sans Symbols"/>
              <a:buNone/>
            </a:pPr>
            <a:r>
              <a:rPr lang="en-US" sz="1540" b="0" i="0" u="none" strike="noStrike" cap="none">
                <a:solidFill>
                  <a:srgbClr val="000000"/>
                </a:solidFill>
                <a:highlight>
                  <a:srgbClr val="FFFFFF"/>
                </a:highlight>
                <a:latin typeface="Consolas"/>
                <a:ea typeface="Consolas"/>
                <a:cs typeface="Consolas"/>
                <a:sym typeface="Consolas"/>
              </a:rPr>
              <a:t>	first</a:t>
            </a:r>
            <a:r>
              <a:rPr lang="en-US" sz="1540">
                <a:solidFill>
                  <a:srgbClr val="000000"/>
                </a:solidFill>
                <a:highlight>
                  <a:srgbClr val="FFFFFF"/>
                </a:highlight>
                <a:latin typeface="Consolas"/>
                <a:ea typeface="Consolas"/>
                <a:cs typeface="Consolas"/>
                <a:sym typeface="Consolas"/>
              </a:rPr>
              <a:t>N</a:t>
            </a:r>
            <a:r>
              <a:rPr lang="en-US" sz="1540" b="0" i="0" u="none" strike="noStrike" cap="none">
                <a:solidFill>
                  <a:srgbClr val="000000"/>
                </a:solidFill>
                <a:highlight>
                  <a:srgbClr val="FFFFFF"/>
                </a:highlight>
                <a:latin typeface="Consolas"/>
                <a:ea typeface="Consolas"/>
                <a:cs typeface="Consolas"/>
                <a:sym typeface="Consolas"/>
              </a:rPr>
              <a:t>ame: </a:t>
            </a:r>
            <a:r>
              <a:rPr lang="en-US" sz="1540">
                <a:solidFill>
                  <a:srgbClr val="A31515"/>
                </a:solidFill>
                <a:highlight>
                  <a:srgbClr val="FFFFFF"/>
                </a:highlight>
                <a:latin typeface="Consolas"/>
                <a:ea typeface="Consolas"/>
                <a:cs typeface="Consolas"/>
                <a:sym typeface="Consolas"/>
              </a:rPr>
              <a:t>‘</a:t>
            </a:r>
            <a:r>
              <a:rPr lang="en-US" sz="1540" b="0" i="0" u="none" strike="noStrike" cap="none">
                <a:solidFill>
                  <a:srgbClr val="A31515"/>
                </a:solidFill>
                <a:highlight>
                  <a:srgbClr val="FFFFFF"/>
                </a:highlight>
                <a:latin typeface="Consolas"/>
                <a:ea typeface="Consolas"/>
                <a:cs typeface="Consolas"/>
                <a:sym typeface="Consolas"/>
              </a:rPr>
              <a:t>John</a:t>
            </a:r>
            <a:r>
              <a:rPr lang="en-US" sz="1540">
                <a:solidFill>
                  <a:srgbClr val="A31515"/>
                </a:solidFill>
                <a:highlight>
                  <a:srgbClr val="FFFFFF"/>
                </a:highlight>
                <a:latin typeface="Consolas"/>
                <a:ea typeface="Consolas"/>
                <a:cs typeface="Consolas"/>
                <a:sym typeface="Consolas"/>
              </a:rPr>
              <a:t>’</a:t>
            </a:r>
            <a:r>
              <a:rPr lang="en-US" sz="1540" b="0" i="0" u="none" strike="noStrike" cap="none">
                <a:solidFill>
                  <a:srgbClr val="000000"/>
                </a:solidFill>
                <a:highlight>
                  <a:srgbClr val="FFFFFF"/>
                </a:highlight>
                <a:latin typeface="Consolas"/>
                <a:ea typeface="Consolas"/>
                <a:cs typeface="Consolas"/>
                <a:sym typeface="Consolas"/>
              </a:rPr>
              <a:t>,</a:t>
            </a:r>
            <a:endParaRPr sz="1540" b="0" i="0" u="none" strike="noStrike" cap="none">
              <a:solidFill>
                <a:srgbClr val="000000"/>
              </a:solidFill>
              <a:highlight>
                <a:srgbClr val="FFFFFF"/>
              </a:highlight>
              <a:latin typeface="Consolas"/>
              <a:ea typeface="Consolas"/>
              <a:cs typeface="Consolas"/>
              <a:sym typeface="Consolas"/>
            </a:endParaRPr>
          </a:p>
          <a:p>
            <a:pPr marL="0" marR="0" lvl="0" indent="0" algn="l" rtl="0">
              <a:lnSpc>
                <a:spcPct val="80000"/>
              </a:lnSpc>
              <a:spcBef>
                <a:spcPts val="1000"/>
              </a:spcBef>
              <a:spcAft>
                <a:spcPts val="0"/>
              </a:spcAft>
              <a:buClr>
                <a:schemeClr val="accent1"/>
              </a:buClr>
              <a:buFont typeface="Noto Sans Symbols"/>
              <a:buNone/>
            </a:pPr>
            <a:r>
              <a:rPr lang="en-US" sz="1540">
                <a:solidFill>
                  <a:srgbClr val="000000"/>
                </a:solidFill>
                <a:highlight>
                  <a:srgbClr val="FFFFFF"/>
                </a:highlight>
                <a:latin typeface="Consolas"/>
                <a:ea typeface="Consolas"/>
                <a:cs typeface="Consolas"/>
                <a:sym typeface="Consolas"/>
              </a:rPr>
              <a:t>	lastName: ‘</a:t>
            </a:r>
            <a:r>
              <a:rPr lang="en-US" sz="1540">
                <a:solidFill>
                  <a:srgbClr val="A31515"/>
                </a:solidFill>
                <a:highlight>
                  <a:schemeClr val="lt1"/>
                </a:highlight>
                <a:latin typeface="Consolas"/>
                <a:ea typeface="Consolas"/>
                <a:cs typeface="Consolas"/>
                <a:sym typeface="Consolas"/>
              </a:rPr>
              <a:t>Doe’,</a:t>
            </a:r>
            <a:endParaRPr sz="1540">
              <a:solidFill>
                <a:srgbClr val="000000"/>
              </a:solidFill>
              <a:highlight>
                <a:srgbClr val="FFFFFF"/>
              </a:highlight>
              <a:latin typeface="Consolas"/>
              <a:ea typeface="Consolas"/>
              <a:cs typeface="Consolas"/>
              <a:sym typeface="Consolas"/>
            </a:endParaRPr>
          </a:p>
          <a:p>
            <a:pPr marL="0" marR="0" lvl="0" indent="0" algn="l" rtl="0">
              <a:lnSpc>
                <a:spcPct val="80000"/>
              </a:lnSpc>
              <a:spcBef>
                <a:spcPts val="1000"/>
              </a:spcBef>
              <a:spcAft>
                <a:spcPts val="0"/>
              </a:spcAft>
              <a:buClr>
                <a:schemeClr val="accent1"/>
              </a:buClr>
              <a:buFont typeface="Noto Sans Symbols"/>
              <a:buNone/>
            </a:pPr>
            <a:r>
              <a:rPr lang="en-US" sz="1540" b="0" i="0" u="none" strike="noStrike" cap="none">
                <a:solidFill>
                  <a:srgbClr val="000000"/>
                </a:solidFill>
                <a:highlight>
                  <a:srgbClr val="FFFFFF"/>
                </a:highlight>
                <a:latin typeface="Consolas"/>
                <a:ea typeface="Consolas"/>
                <a:cs typeface="Consolas"/>
                <a:sym typeface="Consolas"/>
              </a:rPr>
              <a:t>	age: 50,</a:t>
            </a:r>
            <a:endParaRPr sz="2100"/>
          </a:p>
          <a:p>
            <a:pPr marL="0" marR="0" lvl="0" indent="0" algn="l" rtl="0">
              <a:lnSpc>
                <a:spcPct val="80000"/>
              </a:lnSpc>
              <a:spcBef>
                <a:spcPts val="1000"/>
              </a:spcBef>
              <a:spcAft>
                <a:spcPts val="0"/>
              </a:spcAft>
              <a:buClr>
                <a:schemeClr val="accent1"/>
              </a:buClr>
              <a:buFont typeface="Noto Sans Symbols"/>
              <a:buNone/>
            </a:pPr>
            <a:r>
              <a:rPr lang="en-US" sz="1540" b="0" i="0" u="none" strike="noStrike" cap="none">
                <a:solidFill>
                  <a:srgbClr val="000000"/>
                </a:solidFill>
                <a:highlight>
                  <a:srgbClr val="FFFFFF"/>
                </a:highlight>
                <a:latin typeface="Consolas"/>
                <a:ea typeface="Consolas"/>
                <a:cs typeface="Consolas"/>
                <a:sym typeface="Consolas"/>
              </a:rPr>
              <a:t>	fullName: </a:t>
            </a:r>
            <a:r>
              <a:rPr lang="en-US" sz="1540" b="0" i="0" u="none" strike="noStrike" cap="none">
                <a:solidFill>
                  <a:srgbClr val="0000FF"/>
                </a:solidFill>
                <a:highlight>
                  <a:srgbClr val="FFFFFF"/>
                </a:highlight>
                <a:latin typeface="Consolas"/>
                <a:ea typeface="Consolas"/>
                <a:cs typeface="Consolas"/>
                <a:sym typeface="Consolas"/>
              </a:rPr>
              <a:t>function</a:t>
            </a:r>
            <a:r>
              <a:rPr lang="en-US" sz="1540" b="0" i="0" u="none" strike="noStrike" cap="none">
                <a:solidFill>
                  <a:srgbClr val="000000"/>
                </a:solidFill>
                <a:highlight>
                  <a:srgbClr val="FFFFFF"/>
                </a:highlight>
                <a:latin typeface="Consolas"/>
                <a:ea typeface="Consolas"/>
                <a:cs typeface="Consolas"/>
                <a:sym typeface="Consolas"/>
              </a:rPr>
              <a:t> () {</a:t>
            </a:r>
            <a:endParaRPr sz="2100"/>
          </a:p>
          <a:p>
            <a:pPr marL="0" marR="0" lvl="0" indent="0" algn="l" rtl="0">
              <a:lnSpc>
                <a:spcPct val="80000"/>
              </a:lnSpc>
              <a:spcBef>
                <a:spcPts val="1000"/>
              </a:spcBef>
              <a:spcAft>
                <a:spcPts val="0"/>
              </a:spcAft>
              <a:buClr>
                <a:schemeClr val="accent1"/>
              </a:buClr>
              <a:buFont typeface="Noto Sans Symbols"/>
              <a:buNone/>
            </a:pPr>
            <a:r>
              <a:rPr lang="en-US" sz="1540" b="0" i="0" u="none" strike="noStrike" cap="none">
                <a:solidFill>
                  <a:srgbClr val="0000FF"/>
                </a:solidFill>
                <a:highlight>
                  <a:srgbClr val="FFFFFF"/>
                </a:highlight>
                <a:latin typeface="Consolas"/>
                <a:ea typeface="Consolas"/>
                <a:cs typeface="Consolas"/>
                <a:sym typeface="Consolas"/>
              </a:rPr>
              <a:t>		return</a:t>
            </a:r>
            <a:r>
              <a:rPr lang="en-US" sz="1540" b="0" i="0" u="none" strike="noStrike" cap="none">
                <a:solidFill>
                  <a:srgbClr val="000000"/>
                </a:solidFill>
                <a:highlight>
                  <a:srgbClr val="FFFFFF"/>
                </a:highlight>
                <a:latin typeface="Consolas"/>
                <a:ea typeface="Consolas"/>
                <a:cs typeface="Consolas"/>
                <a:sym typeface="Consolas"/>
              </a:rPr>
              <a:t> </a:t>
            </a:r>
            <a:r>
              <a:rPr lang="en-US" sz="1540" b="0" i="0" u="none" strike="noStrike" cap="none">
                <a:solidFill>
                  <a:srgbClr val="0000FF"/>
                </a:solidFill>
                <a:highlight>
                  <a:srgbClr val="FFFFFF"/>
                </a:highlight>
                <a:latin typeface="Consolas"/>
                <a:ea typeface="Consolas"/>
                <a:cs typeface="Consolas"/>
                <a:sym typeface="Consolas"/>
              </a:rPr>
              <a:t>this</a:t>
            </a:r>
            <a:r>
              <a:rPr lang="en-US" sz="1540" b="0" i="0" u="none" strike="noStrike" cap="none">
                <a:solidFill>
                  <a:srgbClr val="000000"/>
                </a:solidFill>
                <a:highlight>
                  <a:srgbClr val="FFFFFF"/>
                </a:highlight>
                <a:latin typeface="Consolas"/>
                <a:ea typeface="Consolas"/>
                <a:cs typeface="Consolas"/>
                <a:sym typeface="Consolas"/>
              </a:rPr>
              <a:t>.firstName + </a:t>
            </a:r>
            <a:r>
              <a:rPr lang="en-US" sz="1540" b="0" i="0" u="none" strike="noStrike" cap="none">
                <a:solidFill>
                  <a:srgbClr val="A31515"/>
                </a:solidFill>
                <a:highlight>
                  <a:srgbClr val="FFFFFF"/>
                </a:highlight>
                <a:latin typeface="Consolas"/>
                <a:ea typeface="Consolas"/>
                <a:cs typeface="Consolas"/>
                <a:sym typeface="Consolas"/>
              </a:rPr>
              <a:t>" "</a:t>
            </a:r>
            <a:r>
              <a:rPr lang="en-US" sz="1540" b="0" i="0" u="none" strike="noStrike" cap="none">
                <a:solidFill>
                  <a:srgbClr val="000000"/>
                </a:solidFill>
                <a:highlight>
                  <a:srgbClr val="FFFFFF"/>
                </a:highlight>
                <a:latin typeface="Consolas"/>
                <a:ea typeface="Consolas"/>
                <a:cs typeface="Consolas"/>
                <a:sym typeface="Consolas"/>
              </a:rPr>
              <a:t> + </a:t>
            </a:r>
            <a:r>
              <a:rPr lang="en-US" sz="1540" b="0" i="0" u="none" strike="noStrike" cap="none">
                <a:solidFill>
                  <a:srgbClr val="0000FF"/>
                </a:solidFill>
                <a:highlight>
                  <a:srgbClr val="FFFFFF"/>
                </a:highlight>
                <a:latin typeface="Consolas"/>
                <a:ea typeface="Consolas"/>
                <a:cs typeface="Consolas"/>
                <a:sym typeface="Consolas"/>
              </a:rPr>
              <a:t>this</a:t>
            </a:r>
            <a:r>
              <a:rPr lang="en-US" sz="1540" b="0" i="0" u="none" strike="noStrike" cap="none">
                <a:solidFill>
                  <a:srgbClr val="000000"/>
                </a:solidFill>
                <a:highlight>
                  <a:srgbClr val="FFFFFF"/>
                </a:highlight>
                <a:latin typeface="Consolas"/>
                <a:ea typeface="Consolas"/>
                <a:cs typeface="Consolas"/>
                <a:sym typeface="Consolas"/>
              </a:rPr>
              <a:t>.lastName;</a:t>
            </a:r>
            <a:endParaRPr sz="2100"/>
          </a:p>
          <a:p>
            <a:pPr marL="0" marR="0" lvl="0" indent="0" algn="l" rtl="0">
              <a:lnSpc>
                <a:spcPct val="80000"/>
              </a:lnSpc>
              <a:spcBef>
                <a:spcPts val="1000"/>
              </a:spcBef>
              <a:spcAft>
                <a:spcPts val="0"/>
              </a:spcAft>
              <a:buClr>
                <a:schemeClr val="accent1"/>
              </a:buClr>
              <a:buFont typeface="Noto Sans Symbols"/>
              <a:buNone/>
            </a:pPr>
            <a:r>
              <a:rPr lang="en-US" sz="1540" b="0" i="0" u="none" strike="noStrike" cap="none">
                <a:solidFill>
                  <a:srgbClr val="000000"/>
                </a:solidFill>
                <a:highlight>
                  <a:srgbClr val="FFFFFF"/>
                </a:highlight>
                <a:latin typeface="Consolas"/>
                <a:ea typeface="Consolas"/>
                <a:cs typeface="Consolas"/>
                <a:sym typeface="Consolas"/>
              </a:rPr>
              <a:t>	}</a:t>
            </a:r>
            <a:endParaRPr sz="1540" b="0" i="0" u="none" strike="noStrike" cap="none">
              <a:solidFill>
                <a:srgbClr val="000000"/>
              </a:solidFill>
              <a:highlight>
                <a:srgbClr val="FFFFFF"/>
              </a:highlight>
              <a:latin typeface="Consolas"/>
              <a:ea typeface="Consolas"/>
              <a:cs typeface="Consolas"/>
              <a:sym typeface="Consolas"/>
            </a:endParaRPr>
          </a:p>
          <a:p>
            <a:pPr marL="0" marR="0" lvl="0" indent="0" algn="l" rtl="0">
              <a:lnSpc>
                <a:spcPct val="80000"/>
              </a:lnSpc>
              <a:spcBef>
                <a:spcPts val="1000"/>
              </a:spcBef>
              <a:spcAft>
                <a:spcPts val="0"/>
              </a:spcAft>
              <a:buClr>
                <a:schemeClr val="accent1"/>
              </a:buClr>
              <a:buFont typeface="Noto Sans Symbols"/>
              <a:buNone/>
            </a:pPr>
            <a:r>
              <a:rPr lang="en-US" sz="1540" b="0" i="0" u="none" strike="noStrike" cap="none">
                <a:solidFill>
                  <a:srgbClr val="000000"/>
                </a:solidFill>
                <a:highlight>
                  <a:srgbClr val="FFFFFF"/>
                </a:highlight>
                <a:latin typeface="Consolas"/>
                <a:ea typeface="Consolas"/>
                <a:cs typeface="Consolas"/>
                <a:sym typeface="Consolas"/>
              </a:rPr>
              <a:t>};</a:t>
            </a:r>
            <a:endParaRPr sz="154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How to use with HTML?</a:t>
            </a:r>
            <a:endParaRPr sz="3600" b="0" i="0" u="none" strike="noStrike" cap="none">
              <a:solidFill>
                <a:srgbClr val="262626"/>
              </a:solidFill>
              <a:latin typeface="Century Gothic"/>
              <a:ea typeface="Century Gothic"/>
              <a:cs typeface="Century Gothic"/>
              <a:sym typeface="Century Gothic"/>
            </a:endParaRPr>
          </a:p>
        </p:txBody>
      </p:sp>
      <p:sp>
        <p:nvSpPr>
          <p:cNvPr id="177" name="Google Shape;177;p2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Noto Sans Symbols"/>
              <a:buNone/>
            </a:pPr>
            <a:r>
              <a:rPr lang="en-US" sz="2200" b="0" i="0" u="none" strike="noStrike" cap="none">
                <a:solidFill>
                  <a:srgbClr val="3F3F3F"/>
                </a:solidFill>
                <a:latin typeface="Century Gothic"/>
                <a:ea typeface="Century Gothic"/>
                <a:cs typeface="Century Gothic"/>
                <a:sym typeface="Century Gothic"/>
              </a:rPr>
              <a:t>There are two ways to include JS with HTML</a:t>
            </a:r>
            <a:endParaRPr sz="2200"/>
          </a:p>
          <a:p>
            <a:pPr marL="457200" marR="0" lvl="0" indent="-254000" algn="l" rtl="0">
              <a:spcBef>
                <a:spcPts val="1000"/>
              </a:spcBef>
              <a:spcAft>
                <a:spcPts val="0"/>
              </a:spcAft>
              <a:buClr>
                <a:schemeClr val="accent1"/>
              </a:buClr>
              <a:buSzPts val="2200"/>
              <a:buFont typeface="Arial"/>
              <a:buChar char="•"/>
            </a:pPr>
            <a:r>
              <a:rPr lang="en-US" sz="2200" b="0" i="0" u="none" strike="noStrike" cap="none">
                <a:solidFill>
                  <a:srgbClr val="3F3F3F"/>
                </a:solidFill>
                <a:latin typeface="Century Gothic"/>
                <a:ea typeface="Century Gothic"/>
                <a:cs typeface="Century Gothic"/>
                <a:sym typeface="Century Gothic"/>
              </a:rPr>
              <a:t>Internal JS</a:t>
            </a:r>
            <a:endParaRPr sz="2200"/>
          </a:p>
          <a:p>
            <a:pPr marL="457200" marR="0" lvl="0" indent="-254000" algn="l" rtl="0">
              <a:spcBef>
                <a:spcPts val="1000"/>
              </a:spcBef>
              <a:spcAft>
                <a:spcPts val="0"/>
              </a:spcAft>
              <a:buClr>
                <a:schemeClr val="accent1"/>
              </a:buClr>
              <a:buSzPts val="2200"/>
              <a:buFont typeface="Arial"/>
              <a:buChar char="•"/>
            </a:pPr>
            <a:r>
              <a:rPr lang="en-US" sz="2200" b="0" i="0" u="none" strike="noStrike" cap="none">
                <a:solidFill>
                  <a:srgbClr val="3F3F3F"/>
                </a:solidFill>
                <a:latin typeface="Century Gothic"/>
                <a:ea typeface="Century Gothic"/>
                <a:cs typeface="Century Gothic"/>
                <a:sym typeface="Century Gothic"/>
              </a:rPr>
              <a:t>External JS file</a:t>
            </a:r>
            <a:endParaRPr sz="22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51F-C56E-455B-AFF9-6F85FD8C042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JavaScript Sets</a:t>
            </a:r>
            <a:br>
              <a:rPr lang="en-US" b="0" i="0" dirty="0">
                <a:solidFill>
                  <a:srgbClr val="000000"/>
                </a:solidFill>
                <a:effectLst/>
                <a:latin typeface="Segoe UI" panose="020B0502040204020203" pitchFamily="34" charset="0"/>
              </a:rPr>
            </a:br>
            <a:endParaRPr lang="en-US" dirty="0"/>
          </a:p>
        </p:txBody>
      </p:sp>
      <p:sp>
        <p:nvSpPr>
          <p:cNvPr id="3" name="Text Placeholder 2">
            <a:extLst>
              <a:ext uri="{FF2B5EF4-FFF2-40B4-BE49-F238E27FC236}">
                <a16:creationId xmlns:a16="http://schemas.microsoft.com/office/drawing/2014/main" id="{E95C1647-213A-4A70-A5E3-8EA1EE867C13}"/>
              </a:ext>
            </a:extLst>
          </p:cNvPr>
          <p:cNvSpPr>
            <a:spLocks noGrp="1"/>
          </p:cNvSpPr>
          <p:nvPr>
            <p:ph type="body" idx="1"/>
          </p:nvPr>
        </p:nvSpPr>
        <p:spPr>
          <a:xfrm>
            <a:off x="2589212" y="2133600"/>
            <a:ext cx="9399588" cy="4724400"/>
          </a:xfrm>
        </p:spPr>
        <p:txBody>
          <a:bodyPr/>
          <a:lstStyle/>
          <a:p>
            <a:pPr algn="l"/>
            <a:r>
              <a:rPr lang="en-US" b="0" i="0" dirty="0">
                <a:solidFill>
                  <a:srgbClr val="000000"/>
                </a:solidFill>
                <a:effectLst/>
                <a:latin typeface="Verdana" panose="020B0604030504040204" pitchFamily="34" charset="0"/>
              </a:rPr>
              <a:t>A JavaScript Set is a collection of unique values.</a:t>
            </a:r>
          </a:p>
          <a:p>
            <a:pPr algn="l"/>
            <a:r>
              <a:rPr lang="en-US" b="0" i="0" dirty="0">
                <a:solidFill>
                  <a:srgbClr val="000000"/>
                </a:solidFill>
                <a:effectLst/>
                <a:latin typeface="Verdana" panose="020B0604030504040204" pitchFamily="34" charset="0"/>
              </a:rPr>
              <a:t>Each value can only occur once in a Set.</a:t>
            </a:r>
          </a:p>
          <a:p>
            <a:pPr algn="l"/>
            <a:r>
              <a:rPr lang="en-US" b="0" i="0" dirty="0">
                <a:solidFill>
                  <a:srgbClr val="000000"/>
                </a:solidFill>
                <a:effectLst/>
                <a:latin typeface="Verdana" panose="020B0604030504040204" pitchFamily="34" charset="0"/>
              </a:rPr>
              <a:t>A Set can hold any value of any data type.</a:t>
            </a:r>
          </a:p>
          <a:p>
            <a:pPr marL="114300" indent="0">
              <a:buNone/>
            </a:pPr>
            <a:endParaRPr lang="en-US" dirty="0"/>
          </a:p>
          <a:p>
            <a:pPr marL="114300" indent="0">
              <a:buNone/>
            </a:pPr>
            <a:r>
              <a:rPr lang="en-US" dirty="0"/>
              <a:t>You can create a JavaScript Set by:</a:t>
            </a:r>
          </a:p>
          <a:p>
            <a:pPr marL="857250" lvl="1" indent="-285750"/>
            <a:r>
              <a:rPr lang="en-US" dirty="0"/>
              <a:t>Passing an Array to new Set()</a:t>
            </a:r>
          </a:p>
          <a:p>
            <a:pPr marL="857250" lvl="1" indent="-285750"/>
            <a:r>
              <a:rPr lang="en-US" dirty="0"/>
              <a:t>Create a new Set and use add() to add values</a:t>
            </a:r>
          </a:p>
          <a:p>
            <a:pPr marL="857250" lvl="1" indent="-285750"/>
            <a:r>
              <a:rPr lang="en-US" dirty="0"/>
              <a:t>Create a new Set and use add() to add variables</a:t>
            </a:r>
          </a:p>
          <a:p>
            <a:pPr marL="114300" indent="0">
              <a:buNone/>
            </a:pPr>
            <a:endParaRPr lang="en-US" dirty="0"/>
          </a:p>
          <a:p>
            <a:pPr marL="114300" indent="0">
              <a:buNone/>
            </a:pPr>
            <a:r>
              <a:rPr lang="en-US" dirty="0"/>
              <a:t>Available methods for set – add, delete, has, clear etc.</a:t>
            </a:r>
          </a:p>
        </p:txBody>
      </p:sp>
    </p:spTree>
    <p:extLst>
      <p:ext uri="{BB962C8B-B14F-4D97-AF65-F5344CB8AC3E}">
        <p14:creationId xmlns:p14="http://schemas.microsoft.com/office/powerpoint/2010/main" val="3317800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5FB8-E1D3-499E-8282-6DBD09B9051B}"/>
              </a:ext>
            </a:extLst>
          </p:cNvPr>
          <p:cNvSpPr>
            <a:spLocks noGrp="1"/>
          </p:cNvSpPr>
          <p:nvPr>
            <p:ph type="title"/>
          </p:nvPr>
        </p:nvSpPr>
        <p:spPr/>
        <p:txBody>
          <a:bodyPr/>
          <a:lstStyle/>
          <a:p>
            <a:r>
              <a:rPr lang="en-US" dirty="0" err="1"/>
              <a:t>Js</a:t>
            </a:r>
            <a:r>
              <a:rPr lang="en-US" dirty="0"/>
              <a:t> maps data type</a:t>
            </a:r>
          </a:p>
        </p:txBody>
      </p:sp>
      <p:sp>
        <p:nvSpPr>
          <p:cNvPr id="3" name="Text Placeholder 2">
            <a:extLst>
              <a:ext uri="{FF2B5EF4-FFF2-40B4-BE49-F238E27FC236}">
                <a16:creationId xmlns:a16="http://schemas.microsoft.com/office/drawing/2014/main" id="{B17F313F-AA04-4FC6-8B9F-83180120A41D}"/>
              </a:ext>
            </a:extLst>
          </p:cNvPr>
          <p:cNvSpPr>
            <a:spLocks noGrp="1"/>
          </p:cNvSpPr>
          <p:nvPr>
            <p:ph type="body" idx="1"/>
          </p:nvPr>
        </p:nvSpPr>
        <p:spPr/>
        <p:txBody>
          <a:bodyPr/>
          <a:lstStyle/>
          <a:p>
            <a:r>
              <a:rPr lang="en-US" dirty="0"/>
              <a:t>A Map holds key-value pairs where the keys can be any datatype.</a:t>
            </a:r>
          </a:p>
          <a:p>
            <a:r>
              <a:rPr lang="en-US" dirty="0"/>
              <a:t>A Map remembers the original insertion order of the keys.</a:t>
            </a:r>
          </a:p>
          <a:p>
            <a:r>
              <a:rPr lang="en-US" dirty="0"/>
              <a:t>A Map has a property that represents the size of the map.</a:t>
            </a:r>
          </a:p>
          <a:p>
            <a:pPr marL="114300" indent="0">
              <a:buNone/>
            </a:pPr>
            <a:r>
              <a:rPr lang="en-US" dirty="0"/>
              <a:t>Available method – set, get, has, delete, has, clear etc.</a:t>
            </a:r>
          </a:p>
        </p:txBody>
      </p:sp>
    </p:spTree>
    <p:extLst>
      <p:ext uri="{BB962C8B-B14F-4D97-AF65-F5344CB8AC3E}">
        <p14:creationId xmlns:p14="http://schemas.microsoft.com/office/powerpoint/2010/main" val="1091213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Strings</a:t>
            </a:r>
            <a:endParaRPr sz="3600" b="0" i="0" u="none" strike="noStrike" cap="none">
              <a:solidFill>
                <a:srgbClr val="262626"/>
              </a:solidFill>
              <a:latin typeface="Century Gothic"/>
              <a:ea typeface="Century Gothic"/>
              <a:cs typeface="Century Gothic"/>
              <a:sym typeface="Century Gothic"/>
            </a:endParaRPr>
          </a:p>
        </p:txBody>
      </p:sp>
      <p:sp>
        <p:nvSpPr>
          <p:cNvPr id="310" name="Google Shape;310;p4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A JavaScript string simply stores a series of characters.</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A string can be any text single or double quotes.</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Quotes inside a string are allowed, as long as they don't match the quotes surrounding the string.</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Can use </a:t>
            </a:r>
            <a:r>
              <a:rPr lang="en-US" sz="1800" b="1" i="0" u="none" strike="noStrike" cap="none">
                <a:solidFill>
                  <a:srgbClr val="3F3F3F"/>
                </a:solidFill>
                <a:latin typeface="Century Gothic"/>
                <a:ea typeface="Century Gothic"/>
                <a:cs typeface="Century Gothic"/>
                <a:sym typeface="Century Gothic"/>
              </a:rPr>
              <a:t>\ escape character</a:t>
            </a:r>
            <a:r>
              <a:rPr lang="en-US" sz="1800" b="0" i="0" u="none" strike="noStrike" cap="none">
                <a:solidFill>
                  <a:srgbClr val="3F3F3F"/>
                </a:solidFill>
                <a:latin typeface="Century Gothic"/>
                <a:ea typeface="Century Gothic"/>
                <a:cs typeface="Century Gothic"/>
                <a:sym typeface="Century Gothic"/>
              </a:rPr>
              <a:t> as well if there is quotes in a string.</a:t>
            </a:r>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var</a:t>
            </a:r>
            <a:r>
              <a:rPr lang="en-US" sz="1800" b="0" i="0" u="none" strike="noStrike" cap="none">
                <a:solidFill>
                  <a:srgbClr val="000000"/>
                </a:solidFill>
                <a:highlight>
                  <a:srgbClr val="FFFFFF"/>
                </a:highlight>
                <a:latin typeface="Consolas"/>
                <a:ea typeface="Consolas"/>
                <a:cs typeface="Consolas"/>
                <a:sym typeface="Consolas"/>
              </a:rPr>
              <a:t> answer = </a:t>
            </a:r>
            <a:r>
              <a:rPr lang="en-US" sz="1800" b="0" i="0" u="none" strike="noStrike" cap="none">
                <a:solidFill>
                  <a:srgbClr val="A31515"/>
                </a:solidFill>
                <a:highlight>
                  <a:srgbClr val="FFFFFF"/>
                </a:highlight>
                <a:latin typeface="Consolas"/>
                <a:ea typeface="Consolas"/>
                <a:cs typeface="Consolas"/>
                <a:sym typeface="Consolas"/>
              </a:rPr>
              <a:t>"It's alright"</a:t>
            </a:r>
            <a:r>
              <a:rPr lang="en-US" sz="1800" b="0" i="0" u="none" strike="noStrike" cap="none">
                <a:solidFill>
                  <a:srgbClr val="000000"/>
                </a:solidFill>
                <a:highlight>
                  <a:srgbClr val="FFFFFF"/>
                </a:highlight>
                <a:latin typeface="Consolas"/>
                <a:ea typeface="Consolas"/>
                <a:cs typeface="Consolas"/>
                <a:sym typeface="Consolas"/>
              </a:rPr>
              <a:t>;</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highlight>
                  <a:srgbClr val="FFFFFF"/>
                </a:highlight>
                <a:latin typeface="Consolas"/>
                <a:ea typeface="Consolas"/>
                <a:cs typeface="Consolas"/>
                <a:sym typeface="Consolas"/>
              </a:rPr>
              <a:t>var</a:t>
            </a:r>
            <a:r>
              <a:rPr lang="en-US" sz="1800" b="0" i="0" u="none" strike="noStrike" cap="none">
                <a:solidFill>
                  <a:srgbClr val="000000"/>
                </a:solidFill>
                <a:highlight>
                  <a:srgbClr val="FFFFFF"/>
                </a:highlight>
                <a:latin typeface="Consolas"/>
                <a:ea typeface="Consolas"/>
                <a:cs typeface="Consolas"/>
                <a:sym typeface="Consolas"/>
              </a:rPr>
              <a:t> answer = </a:t>
            </a:r>
            <a:r>
              <a:rPr lang="en-US" sz="1800" b="0" i="0" u="none" strike="noStrike" cap="none">
                <a:solidFill>
                  <a:srgbClr val="A31515"/>
                </a:solidFill>
                <a:highlight>
                  <a:srgbClr val="FFFFFF"/>
                </a:highlight>
                <a:latin typeface="Consolas"/>
                <a:ea typeface="Consolas"/>
                <a:cs typeface="Consolas"/>
                <a:sym typeface="Consolas"/>
              </a:rPr>
              <a:t>'It\'s alright'</a:t>
            </a:r>
            <a:r>
              <a:rPr lang="en-US" sz="1800" b="0" i="0" u="none" strike="noStrike" cap="none">
                <a:solidFill>
                  <a:srgbClr val="000000"/>
                </a:solidFill>
                <a:highlight>
                  <a:srgbClr val="FFFFFF"/>
                </a:highlight>
                <a:latin typeface="Consolas"/>
                <a:ea typeface="Consolas"/>
                <a:cs typeface="Consolas"/>
                <a:sym typeface="Consolas"/>
              </a:rPr>
              <a:t>;</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2592925" y="624110"/>
            <a:ext cx="8911800" cy="12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String</a:t>
            </a:r>
            <a:endParaRPr/>
          </a:p>
        </p:txBody>
      </p:sp>
      <p:sp>
        <p:nvSpPr>
          <p:cNvPr id="358" name="Google Shape;358;p50"/>
          <p:cNvSpPr txBox="1">
            <a:spLocks noGrp="1"/>
          </p:cNvSpPr>
          <p:nvPr>
            <p:ph type="body" idx="1"/>
          </p:nvPr>
        </p:nvSpPr>
        <p:spPr>
          <a:xfrm>
            <a:off x="2589212" y="2133600"/>
            <a:ext cx="8915400" cy="3777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550">
                <a:solidFill>
                  <a:srgbClr val="0000FF"/>
                </a:solidFill>
                <a:latin typeface="Consolas"/>
                <a:ea typeface="Consolas"/>
                <a:cs typeface="Consolas"/>
                <a:sym typeface="Consolas"/>
              </a:rPr>
              <a:t>let</a:t>
            </a:r>
            <a:r>
              <a:rPr lang="en-US" sz="1550">
                <a:solidFill>
                  <a:schemeClr val="dk1"/>
                </a:solidFill>
                <a:latin typeface="Consolas"/>
                <a:ea typeface="Consolas"/>
                <a:cs typeface="Consolas"/>
                <a:sym typeface="Consolas"/>
              </a:rPr>
              <a:t> </a:t>
            </a:r>
            <a:r>
              <a:rPr lang="en-US" sz="1550">
                <a:solidFill>
                  <a:srgbClr val="001080"/>
                </a:solidFill>
                <a:latin typeface="Consolas"/>
                <a:ea typeface="Consolas"/>
                <a:cs typeface="Consolas"/>
                <a:sym typeface="Consolas"/>
              </a:rPr>
              <a:t>firstName</a:t>
            </a:r>
            <a:r>
              <a:rPr lang="en-US" sz="1550">
                <a:solidFill>
                  <a:schemeClr val="dk1"/>
                </a:solidFill>
                <a:latin typeface="Consolas"/>
                <a:ea typeface="Consolas"/>
                <a:cs typeface="Consolas"/>
                <a:sym typeface="Consolas"/>
              </a:rPr>
              <a:t> = </a:t>
            </a:r>
            <a:r>
              <a:rPr lang="en-US" sz="1550">
                <a:solidFill>
                  <a:srgbClr val="A31515"/>
                </a:solidFill>
                <a:latin typeface="Consolas"/>
                <a:ea typeface="Consolas"/>
                <a:cs typeface="Consolas"/>
                <a:sym typeface="Consolas"/>
              </a:rPr>
              <a:t>'John'</a:t>
            </a:r>
            <a:r>
              <a:rPr lang="en-US" sz="1550">
                <a:solidFill>
                  <a:schemeClr val="dk1"/>
                </a:solidFill>
                <a:latin typeface="Consolas"/>
                <a:ea typeface="Consolas"/>
                <a:cs typeface="Consolas"/>
                <a:sym typeface="Consolas"/>
              </a:rPr>
              <a:t>,</a:t>
            </a: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550">
                <a:solidFill>
                  <a:schemeClr val="dk1"/>
                </a:solidFill>
                <a:latin typeface="Consolas"/>
                <a:ea typeface="Consolas"/>
                <a:cs typeface="Consolas"/>
                <a:sym typeface="Consolas"/>
              </a:rPr>
              <a:t>  </a:t>
            </a:r>
            <a:r>
              <a:rPr lang="en-US" sz="1550">
                <a:solidFill>
                  <a:srgbClr val="001080"/>
                </a:solidFill>
                <a:latin typeface="Consolas"/>
                <a:ea typeface="Consolas"/>
                <a:cs typeface="Consolas"/>
                <a:sym typeface="Consolas"/>
              </a:rPr>
              <a:t>lastName</a:t>
            </a:r>
            <a:r>
              <a:rPr lang="en-US" sz="1550">
                <a:solidFill>
                  <a:schemeClr val="dk1"/>
                </a:solidFill>
                <a:latin typeface="Consolas"/>
                <a:ea typeface="Consolas"/>
                <a:cs typeface="Consolas"/>
                <a:sym typeface="Consolas"/>
              </a:rPr>
              <a:t> = </a:t>
            </a:r>
            <a:r>
              <a:rPr lang="en-US" sz="1550">
                <a:solidFill>
                  <a:srgbClr val="A31515"/>
                </a:solidFill>
                <a:latin typeface="Consolas"/>
                <a:ea typeface="Consolas"/>
                <a:cs typeface="Consolas"/>
                <a:sym typeface="Consolas"/>
              </a:rPr>
              <a:t>"Smith"</a:t>
            </a:r>
            <a:r>
              <a:rPr lang="en-US" sz="1550">
                <a:solidFill>
                  <a:schemeClr val="dk1"/>
                </a:solidFill>
                <a:latin typeface="Consolas"/>
                <a:ea typeface="Consolas"/>
                <a:cs typeface="Consolas"/>
                <a:sym typeface="Consolas"/>
              </a:rPr>
              <a:t>,</a:t>
            </a: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550">
                <a:solidFill>
                  <a:schemeClr val="dk1"/>
                </a:solidFill>
                <a:latin typeface="Consolas"/>
                <a:ea typeface="Consolas"/>
                <a:cs typeface="Consolas"/>
                <a:sym typeface="Consolas"/>
              </a:rPr>
              <a:t>  </a:t>
            </a:r>
            <a:r>
              <a:rPr lang="en-US" sz="1550">
                <a:solidFill>
                  <a:srgbClr val="001080"/>
                </a:solidFill>
                <a:latin typeface="Consolas"/>
                <a:ea typeface="Consolas"/>
                <a:cs typeface="Consolas"/>
                <a:sym typeface="Consolas"/>
              </a:rPr>
              <a:t>age</a:t>
            </a:r>
            <a:r>
              <a:rPr lang="en-US" sz="1550">
                <a:solidFill>
                  <a:schemeClr val="dk1"/>
                </a:solidFill>
                <a:latin typeface="Consolas"/>
                <a:ea typeface="Consolas"/>
                <a:cs typeface="Consolas"/>
                <a:sym typeface="Consolas"/>
              </a:rPr>
              <a:t> = </a:t>
            </a:r>
            <a:r>
              <a:rPr lang="en-US" sz="1550">
                <a:solidFill>
                  <a:srgbClr val="098658"/>
                </a:solidFill>
                <a:latin typeface="Consolas"/>
                <a:ea typeface="Consolas"/>
                <a:cs typeface="Consolas"/>
                <a:sym typeface="Consolas"/>
              </a:rPr>
              <a:t>38</a:t>
            </a:r>
            <a:r>
              <a:rPr lang="en-US" sz="1550">
                <a:solidFill>
                  <a:schemeClr val="dk1"/>
                </a:solidFill>
                <a:latin typeface="Consolas"/>
                <a:ea typeface="Consolas"/>
                <a:cs typeface="Consolas"/>
                <a:sym typeface="Consolas"/>
              </a:rPr>
              <a:t>;</a:t>
            </a: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550">
                <a:solidFill>
                  <a:srgbClr val="999999"/>
                </a:solidFill>
                <a:latin typeface="Consolas"/>
                <a:ea typeface="Consolas"/>
                <a:cs typeface="Consolas"/>
                <a:sym typeface="Consolas"/>
              </a:rPr>
              <a:t>// Regular:</a:t>
            </a:r>
            <a:endParaRPr sz="1550">
              <a:solidFill>
                <a:srgbClr val="99999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550">
                <a:solidFill>
                  <a:srgbClr val="0000FF"/>
                </a:solidFill>
                <a:latin typeface="Consolas"/>
                <a:ea typeface="Consolas"/>
                <a:cs typeface="Consolas"/>
                <a:sym typeface="Consolas"/>
              </a:rPr>
              <a:t>let</a:t>
            </a:r>
            <a:r>
              <a:rPr lang="en-US" sz="1550">
                <a:solidFill>
                  <a:schemeClr val="dk1"/>
                </a:solidFill>
                <a:latin typeface="Consolas"/>
                <a:ea typeface="Consolas"/>
                <a:cs typeface="Consolas"/>
                <a:sym typeface="Consolas"/>
              </a:rPr>
              <a:t> </a:t>
            </a:r>
            <a:r>
              <a:rPr lang="en-US" sz="1550">
                <a:solidFill>
                  <a:srgbClr val="001080"/>
                </a:solidFill>
                <a:latin typeface="Consolas"/>
                <a:ea typeface="Consolas"/>
                <a:cs typeface="Consolas"/>
                <a:sym typeface="Consolas"/>
              </a:rPr>
              <a:t>message1</a:t>
            </a:r>
            <a:r>
              <a:rPr lang="en-US" sz="1550">
                <a:solidFill>
                  <a:schemeClr val="dk1"/>
                </a:solidFill>
                <a:latin typeface="Consolas"/>
                <a:ea typeface="Consolas"/>
                <a:cs typeface="Consolas"/>
                <a:sym typeface="Consolas"/>
              </a:rPr>
              <a:t> = </a:t>
            </a:r>
            <a:r>
              <a:rPr lang="en-US" sz="1550">
                <a:solidFill>
                  <a:srgbClr val="001080"/>
                </a:solidFill>
                <a:latin typeface="Consolas"/>
                <a:ea typeface="Consolas"/>
                <a:cs typeface="Consolas"/>
                <a:sym typeface="Consolas"/>
              </a:rPr>
              <a:t>firstName</a:t>
            </a:r>
            <a:r>
              <a:rPr lang="en-US" sz="1550">
                <a:solidFill>
                  <a:schemeClr val="dk1"/>
                </a:solidFill>
                <a:latin typeface="Consolas"/>
                <a:ea typeface="Consolas"/>
                <a:cs typeface="Consolas"/>
                <a:sym typeface="Consolas"/>
              </a:rPr>
              <a:t> + </a:t>
            </a:r>
            <a:r>
              <a:rPr lang="en-US" sz="1550">
                <a:solidFill>
                  <a:srgbClr val="A31515"/>
                </a:solidFill>
                <a:latin typeface="Consolas"/>
                <a:ea typeface="Consolas"/>
                <a:cs typeface="Consolas"/>
                <a:sym typeface="Consolas"/>
              </a:rPr>
              <a:t>' '</a:t>
            </a:r>
            <a:r>
              <a:rPr lang="en-US" sz="1550">
                <a:solidFill>
                  <a:schemeClr val="dk1"/>
                </a:solidFill>
                <a:latin typeface="Consolas"/>
                <a:ea typeface="Consolas"/>
                <a:cs typeface="Consolas"/>
                <a:sym typeface="Consolas"/>
              </a:rPr>
              <a:t> + </a:t>
            </a:r>
            <a:r>
              <a:rPr lang="en-US" sz="1550">
                <a:solidFill>
                  <a:srgbClr val="001080"/>
                </a:solidFill>
                <a:latin typeface="Consolas"/>
                <a:ea typeface="Consolas"/>
                <a:cs typeface="Consolas"/>
                <a:sym typeface="Consolas"/>
              </a:rPr>
              <a:t>lastName</a:t>
            </a:r>
            <a:r>
              <a:rPr lang="en-US" sz="1550">
                <a:solidFill>
                  <a:schemeClr val="dk1"/>
                </a:solidFill>
                <a:latin typeface="Consolas"/>
                <a:ea typeface="Consolas"/>
                <a:cs typeface="Consolas"/>
                <a:sym typeface="Consolas"/>
              </a:rPr>
              <a:t> + </a:t>
            </a:r>
            <a:r>
              <a:rPr lang="en-US" sz="1550">
                <a:solidFill>
                  <a:srgbClr val="A31515"/>
                </a:solidFill>
                <a:latin typeface="Consolas"/>
                <a:ea typeface="Consolas"/>
                <a:cs typeface="Consolas"/>
                <a:sym typeface="Consolas"/>
              </a:rPr>
              <a:t>' is '</a:t>
            </a:r>
            <a:r>
              <a:rPr lang="en-US" sz="1550">
                <a:solidFill>
                  <a:schemeClr val="dk1"/>
                </a:solidFill>
                <a:latin typeface="Consolas"/>
                <a:ea typeface="Consolas"/>
                <a:cs typeface="Consolas"/>
                <a:sym typeface="Consolas"/>
              </a:rPr>
              <a:t> + </a:t>
            </a:r>
            <a:r>
              <a:rPr lang="en-US" sz="1550">
                <a:solidFill>
                  <a:srgbClr val="001080"/>
                </a:solidFill>
                <a:latin typeface="Consolas"/>
                <a:ea typeface="Consolas"/>
                <a:cs typeface="Consolas"/>
                <a:sym typeface="Consolas"/>
              </a:rPr>
              <a:t>age</a:t>
            </a:r>
            <a:r>
              <a:rPr lang="en-US" sz="1550">
                <a:solidFill>
                  <a:schemeClr val="dk1"/>
                </a:solidFill>
                <a:latin typeface="Consolas"/>
                <a:ea typeface="Consolas"/>
                <a:cs typeface="Consolas"/>
                <a:sym typeface="Consolas"/>
              </a:rPr>
              <a:t> + </a:t>
            </a:r>
            <a:r>
              <a:rPr lang="en-US" sz="1550">
                <a:solidFill>
                  <a:srgbClr val="A31515"/>
                </a:solidFill>
                <a:latin typeface="Consolas"/>
                <a:ea typeface="Consolas"/>
                <a:cs typeface="Consolas"/>
                <a:sym typeface="Consolas"/>
              </a:rPr>
              <a:t>' years old'</a:t>
            </a:r>
            <a:r>
              <a:rPr lang="en-US" sz="1550">
                <a:solidFill>
                  <a:schemeClr val="dk1"/>
                </a:solidFill>
                <a:latin typeface="Consolas"/>
                <a:ea typeface="Consolas"/>
                <a:cs typeface="Consolas"/>
                <a:sym typeface="Consolas"/>
              </a:rPr>
              <a:t>;</a:t>
            </a: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550">
                <a:solidFill>
                  <a:srgbClr val="999999"/>
                </a:solidFill>
                <a:latin typeface="Consolas"/>
                <a:ea typeface="Consolas"/>
                <a:cs typeface="Consolas"/>
                <a:sym typeface="Consolas"/>
              </a:rPr>
              <a:t>// Template literals</a:t>
            </a:r>
            <a:endParaRPr sz="1550">
              <a:solidFill>
                <a:srgbClr val="99999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550">
                <a:solidFill>
                  <a:srgbClr val="0000FF"/>
                </a:solidFill>
                <a:latin typeface="Consolas"/>
                <a:ea typeface="Consolas"/>
                <a:cs typeface="Consolas"/>
                <a:sym typeface="Consolas"/>
              </a:rPr>
              <a:t>let</a:t>
            </a:r>
            <a:r>
              <a:rPr lang="en-US" sz="1550">
                <a:solidFill>
                  <a:schemeClr val="dk1"/>
                </a:solidFill>
                <a:latin typeface="Consolas"/>
                <a:ea typeface="Consolas"/>
                <a:cs typeface="Consolas"/>
                <a:sym typeface="Consolas"/>
              </a:rPr>
              <a:t> </a:t>
            </a:r>
            <a:r>
              <a:rPr lang="en-US" sz="1550">
                <a:solidFill>
                  <a:srgbClr val="001080"/>
                </a:solidFill>
                <a:latin typeface="Consolas"/>
                <a:ea typeface="Consolas"/>
                <a:cs typeface="Consolas"/>
                <a:sym typeface="Consolas"/>
              </a:rPr>
              <a:t>message2</a:t>
            </a:r>
            <a:r>
              <a:rPr lang="en-US" sz="1550">
                <a:solidFill>
                  <a:schemeClr val="dk1"/>
                </a:solidFill>
                <a:latin typeface="Consolas"/>
                <a:ea typeface="Consolas"/>
                <a:cs typeface="Consolas"/>
                <a:sym typeface="Consolas"/>
              </a:rPr>
              <a:t> = </a:t>
            </a:r>
            <a:r>
              <a:rPr lang="en-US" sz="1550">
                <a:solidFill>
                  <a:srgbClr val="A31515"/>
                </a:solidFill>
                <a:latin typeface="Consolas"/>
                <a:ea typeface="Consolas"/>
                <a:cs typeface="Consolas"/>
                <a:sym typeface="Consolas"/>
              </a:rPr>
              <a:t>`</a:t>
            </a:r>
            <a:r>
              <a:rPr lang="en-US" sz="1550">
                <a:solidFill>
                  <a:srgbClr val="0000FF"/>
                </a:solidFill>
                <a:latin typeface="Consolas"/>
                <a:ea typeface="Consolas"/>
                <a:cs typeface="Consolas"/>
                <a:sym typeface="Consolas"/>
              </a:rPr>
              <a:t>${</a:t>
            </a:r>
            <a:r>
              <a:rPr lang="en-US" sz="1550">
                <a:solidFill>
                  <a:srgbClr val="001080"/>
                </a:solidFill>
                <a:latin typeface="Consolas"/>
                <a:ea typeface="Consolas"/>
                <a:cs typeface="Consolas"/>
                <a:sym typeface="Consolas"/>
              </a:rPr>
              <a:t>firstName</a:t>
            </a:r>
            <a:r>
              <a:rPr lang="en-US" sz="1550">
                <a:solidFill>
                  <a:srgbClr val="0000FF"/>
                </a:solidFill>
                <a:latin typeface="Consolas"/>
                <a:ea typeface="Consolas"/>
                <a:cs typeface="Consolas"/>
                <a:sym typeface="Consolas"/>
              </a:rPr>
              <a:t>}</a:t>
            </a:r>
            <a:r>
              <a:rPr lang="en-US" sz="1550">
                <a:solidFill>
                  <a:srgbClr val="A31515"/>
                </a:solidFill>
                <a:latin typeface="Consolas"/>
                <a:ea typeface="Consolas"/>
                <a:cs typeface="Consolas"/>
                <a:sym typeface="Consolas"/>
              </a:rPr>
              <a:t> </a:t>
            </a:r>
            <a:r>
              <a:rPr lang="en-US" sz="1550">
                <a:solidFill>
                  <a:srgbClr val="0000FF"/>
                </a:solidFill>
                <a:latin typeface="Consolas"/>
                <a:ea typeface="Consolas"/>
                <a:cs typeface="Consolas"/>
                <a:sym typeface="Consolas"/>
              </a:rPr>
              <a:t>${</a:t>
            </a:r>
            <a:r>
              <a:rPr lang="en-US" sz="1550">
                <a:solidFill>
                  <a:srgbClr val="001080"/>
                </a:solidFill>
                <a:latin typeface="Consolas"/>
                <a:ea typeface="Consolas"/>
                <a:cs typeface="Consolas"/>
                <a:sym typeface="Consolas"/>
              </a:rPr>
              <a:t>lastName</a:t>
            </a:r>
            <a:r>
              <a:rPr lang="en-US" sz="1550">
                <a:solidFill>
                  <a:srgbClr val="0000FF"/>
                </a:solidFill>
                <a:latin typeface="Consolas"/>
                <a:ea typeface="Consolas"/>
                <a:cs typeface="Consolas"/>
                <a:sym typeface="Consolas"/>
              </a:rPr>
              <a:t>}</a:t>
            </a:r>
            <a:r>
              <a:rPr lang="en-US" sz="1550">
                <a:solidFill>
                  <a:srgbClr val="A31515"/>
                </a:solidFill>
                <a:latin typeface="Consolas"/>
                <a:ea typeface="Consolas"/>
                <a:cs typeface="Consolas"/>
                <a:sym typeface="Consolas"/>
              </a:rPr>
              <a:t> is </a:t>
            </a:r>
            <a:r>
              <a:rPr lang="en-US" sz="1550">
                <a:solidFill>
                  <a:srgbClr val="0000FF"/>
                </a:solidFill>
                <a:latin typeface="Consolas"/>
                <a:ea typeface="Consolas"/>
                <a:cs typeface="Consolas"/>
                <a:sym typeface="Consolas"/>
              </a:rPr>
              <a:t>${</a:t>
            </a:r>
            <a:r>
              <a:rPr lang="en-US" sz="1550">
                <a:solidFill>
                  <a:srgbClr val="001080"/>
                </a:solidFill>
                <a:latin typeface="Consolas"/>
                <a:ea typeface="Consolas"/>
                <a:cs typeface="Consolas"/>
                <a:sym typeface="Consolas"/>
              </a:rPr>
              <a:t>age</a:t>
            </a:r>
            <a:r>
              <a:rPr lang="en-US" sz="1550">
                <a:solidFill>
                  <a:srgbClr val="0000FF"/>
                </a:solidFill>
                <a:latin typeface="Consolas"/>
                <a:ea typeface="Consolas"/>
                <a:cs typeface="Consolas"/>
                <a:sym typeface="Consolas"/>
              </a:rPr>
              <a:t>}</a:t>
            </a:r>
            <a:r>
              <a:rPr lang="en-US" sz="1550">
                <a:solidFill>
                  <a:srgbClr val="A31515"/>
                </a:solidFill>
                <a:latin typeface="Consolas"/>
                <a:ea typeface="Consolas"/>
                <a:cs typeface="Consolas"/>
                <a:sym typeface="Consolas"/>
              </a:rPr>
              <a:t> years old`</a:t>
            </a:r>
            <a:r>
              <a:rPr lang="en-US" sz="1550">
                <a:solidFill>
                  <a:schemeClr val="dk1"/>
                </a:solidFill>
                <a:latin typeface="Consolas"/>
                <a:ea typeface="Consolas"/>
                <a:cs typeface="Consolas"/>
                <a:sym typeface="Consolas"/>
              </a:rPr>
              <a:t>;</a:t>
            </a:r>
            <a:endParaRPr sz="1550">
              <a:solidFill>
                <a:schemeClr val="dk1"/>
              </a:solidFill>
              <a:latin typeface="Consolas"/>
              <a:ea typeface="Consolas"/>
              <a:cs typeface="Consolas"/>
              <a:sym typeface="Consolas"/>
            </a:endParaRPr>
          </a:p>
          <a:p>
            <a:pPr marL="0" lvl="0" indent="0" algn="l" rtl="0">
              <a:lnSpc>
                <a:spcPct val="100000"/>
              </a:lnSpc>
              <a:spcBef>
                <a:spcPts val="1000"/>
              </a:spcBef>
              <a:spcAft>
                <a:spcPts val="0"/>
              </a:spcAft>
              <a:buNone/>
            </a:pPr>
            <a:endParaRPr sz="2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A63F-3BE3-4BE1-837D-A8802EA5C33C}"/>
              </a:ext>
            </a:extLst>
          </p:cNvPr>
          <p:cNvSpPr>
            <a:spLocks noGrp="1"/>
          </p:cNvSpPr>
          <p:nvPr>
            <p:ph type="title"/>
          </p:nvPr>
        </p:nvSpPr>
        <p:spPr>
          <a:xfrm>
            <a:off x="2592925" y="304800"/>
            <a:ext cx="8911687" cy="812800"/>
          </a:xfrm>
        </p:spPr>
        <p:txBody>
          <a:bodyPr/>
          <a:lstStyle/>
          <a:p>
            <a:r>
              <a:rPr lang="en-US" dirty="0"/>
              <a:t>String methods</a:t>
            </a:r>
          </a:p>
        </p:txBody>
      </p:sp>
      <p:sp>
        <p:nvSpPr>
          <p:cNvPr id="3" name="Text Placeholder 2">
            <a:extLst>
              <a:ext uri="{FF2B5EF4-FFF2-40B4-BE49-F238E27FC236}">
                <a16:creationId xmlns:a16="http://schemas.microsoft.com/office/drawing/2014/main" id="{3DC79886-B310-414A-933F-75E56DF1B000}"/>
              </a:ext>
            </a:extLst>
          </p:cNvPr>
          <p:cNvSpPr>
            <a:spLocks noGrp="1"/>
          </p:cNvSpPr>
          <p:nvPr>
            <p:ph type="body" idx="1"/>
          </p:nvPr>
        </p:nvSpPr>
        <p:spPr>
          <a:xfrm>
            <a:off x="2589212" y="955040"/>
            <a:ext cx="9145588" cy="5770880"/>
          </a:xfrm>
        </p:spPr>
        <p:txBody>
          <a:bodyPr/>
          <a:lstStyle/>
          <a:p>
            <a:r>
              <a:rPr lang="en-US" b="0" i="0" dirty="0">
                <a:solidFill>
                  <a:schemeClr val="tx1"/>
                </a:solidFill>
                <a:effectLst/>
                <a:latin typeface="Consolas" panose="020B0609020204030204" pitchFamily="49" charset="0"/>
              </a:rPr>
              <a:t>Slice</a:t>
            </a:r>
          </a:p>
          <a:p>
            <a:r>
              <a:rPr lang="en-US" dirty="0">
                <a:solidFill>
                  <a:schemeClr val="tx1"/>
                </a:solidFill>
                <a:latin typeface="Consolas" panose="020B0609020204030204" pitchFamily="49" charset="0"/>
              </a:rPr>
              <a:t>Substring</a:t>
            </a:r>
          </a:p>
          <a:p>
            <a:r>
              <a:rPr lang="en-US" b="0" i="0" dirty="0" err="1">
                <a:solidFill>
                  <a:schemeClr val="tx1"/>
                </a:solidFill>
                <a:effectLst/>
                <a:latin typeface="Consolas" panose="020B0609020204030204" pitchFamily="49" charset="0"/>
              </a:rPr>
              <a:t>Substr</a:t>
            </a:r>
            <a:endParaRPr lang="en-US" b="0" i="0" dirty="0">
              <a:solidFill>
                <a:schemeClr val="tx1"/>
              </a:solidFill>
              <a:effectLst/>
              <a:latin typeface="Consolas" panose="020B0609020204030204" pitchFamily="49" charset="0"/>
            </a:endParaRPr>
          </a:p>
          <a:p>
            <a:r>
              <a:rPr lang="en-US" b="0" i="0" dirty="0">
                <a:solidFill>
                  <a:schemeClr val="tx1"/>
                </a:solidFill>
                <a:effectLst/>
                <a:latin typeface="Consolas" panose="020B0609020204030204" pitchFamily="49" charset="0"/>
              </a:rPr>
              <a:t>split</a:t>
            </a:r>
          </a:p>
          <a:p>
            <a:r>
              <a:rPr lang="en-US" b="0" i="0" dirty="0">
                <a:solidFill>
                  <a:schemeClr val="tx1"/>
                </a:solidFill>
                <a:effectLst/>
                <a:latin typeface="Consolas" panose="020B0609020204030204" pitchFamily="49" charset="0"/>
              </a:rPr>
              <a:t>Replace</a:t>
            </a:r>
            <a:endParaRPr lang="en-US" dirty="0">
              <a:solidFill>
                <a:schemeClr val="tx1"/>
              </a:solidFill>
              <a:latin typeface="Consolas" panose="020B0609020204030204" pitchFamily="49" charset="0"/>
            </a:endParaRPr>
          </a:p>
          <a:p>
            <a:r>
              <a:rPr lang="en-US" b="0" i="0" dirty="0" err="1">
                <a:solidFill>
                  <a:schemeClr val="tx1"/>
                </a:solidFill>
                <a:effectLst/>
                <a:latin typeface="Consolas" panose="020B0609020204030204" pitchFamily="49" charset="0"/>
              </a:rPr>
              <a:t>toUpperCase</a:t>
            </a:r>
            <a:endParaRPr lang="en-US" b="0" i="0" dirty="0">
              <a:solidFill>
                <a:schemeClr val="tx1"/>
              </a:solidFill>
              <a:effectLst/>
              <a:latin typeface="Consolas" panose="020B0609020204030204" pitchFamily="49" charset="0"/>
            </a:endParaRPr>
          </a:p>
          <a:p>
            <a:r>
              <a:rPr lang="en-US" b="0" i="0" dirty="0" err="1">
                <a:solidFill>
                  <a:schemeClr val="tx1"/>
                </a:solidFill>
                <a:effectLst/>
                <a:latin typeface="Consolas" panose="020B0609020204030204" pitchFamily="49" charset="0"/>
              </a:rPr>
              <a:t>toLowerCase</a:t>
            </a:r>
            <a:endParaRPr lang="en-US" dirty="0">
              <a:solidFill>
                <a:schemeClr val="tx1"/>
              </a:solidFill>
              <a:latin typeface="Consolas" panose="020B0609020204030204" pitchFamily="49" charset="0"/>
            </a:endParaRPr>
          </a:p>
          <a:p>
            <a:r>
              <a:rPr lang="en-US" b="0" i="0" dirty="0">
                <a:solidFill>
                  <a:schemeClr val="tx1"/>
                </a:solidFill>
                <a:effectLst/>
                <a:latin typeface="Consolas" panose="020B0609020204030204" pitchFamily="49" charset="0"/>
              </a:rPr>
              <a:t>Trim</a:t>
            </a:r>
          </a:p>
          <a:p>
            <a:r>
              <a:rPr lang="en-US" b="0" i="0" dirty="0" err="1">
                <a:solidFill>
                  <a:schemeClr val="tx1"/>
                </a:solidFill>
                <a:effectLst/>
                <a:latin typeface="Consolas" panose="020B0609020204030204" pitchFamily="49" charset="0"/>
              </a:rPr>
              <a:t>charAt</a:t>
            </a:r>
            <a:endParaRPr lang="en-US" dirty="0">
              <a:solidFill>
                <a:schemeClr val="tx1"/>
              </a:solidFill>
              <a:latin typeface="Consolas" panose="020B0609020204030204" pitchFamily="49" charset="0"/>
            </a:endParaRPr>
          </a:p>
          <a:p>
            <a:r>
              <a:rPr lang="en-US" b="0" i="0" dirty="0" err="1">
                <a:solidFill>
                  <a:schemeClr val="tx1"/>
                </a:solidFill>
                <a:effectLst/>
                <a:latin typeface="Consolas" panose="020B0609020204030204" pitchFamily="49" charset="0"/>
              </a:rPr>
              <a:t>charCodeAt</a:t>
            </a:r>
            <a:endParaRPr lang="en-US" b="0" i="0" dirty="0">
              <a:solidFill>
                <a:schemeClr val="tx1"/>
              </a:solidFill>
              <a:effectLst/>
              <a:latin typeface="Consolas" panose="020B0609020204030204" pitchFamily="49" charset="0"/>
            </a:endParaRPr>
          </a:p>
          <a:p>
            <a:r>
              <a:rPr lang="en-US" b="0" i="0" dirty="0" err="1">
                <a:solidFill>
                  <a:schemeClr val="tx1"/>
                </a:solidFill>
                <a:effectLst/>
                <a:latin typeface="Consolas" panose="020B0609020204030204" pitchFamily="49" charset="0"/>
              </a:rPr>
              <a:t>indexOf</a:t>
            </a:r>
            <a:endParaRPr lang="en-US" b="0" i="0" dirty="0">
              <a:solidFill>
                <a:schemeClr val="tx1"/>
              </a:solidFill>
              <a:effectLst/>
              <a:latin typeface="Consolas" panose="020B0609020204030204" pitchFamily="49" charset="0"/>
            </a:endParaRPr>
          </a:p>
          <a:p>
            <a:r>
              <a:rPr lang="en-US" b="0" i="0" dirty="0" err="1">
                <a:solidFill>
                  <a:schemeClr val="tx1"/>
                </a:solidFill>
                <a:effectLst/>
                <a:latin typeface="Consolas" panose="020B0609020204030204" pitchFamily="49" charset="0"/>
              </a:rPr>
              <a:t>lastIndexOf</a:t>
            </a:r>
            <a:endParaRPr lang="en-US" b="0" i="0" dirty="0">
              <a:solidFill>
                <a:schemeClr val="tx1"/>
              </a:solidFill>
              <a:effectLst/>
              <a:latin typeface="Consolas" panose="020B0609020204030204" pitchFamily="49" charset="0"/>
            </a:endParaRPr>
          </a:p>
          <a:p>
            <a:r>
              <a:rPr lang="en-US" b="0" i="0" dirty="0">
                <a:solidFill>
                  <a:schemeClr val="tx1"/>
                </a:solidFill>
                <a:effectLst/>
                <a:latin typeface="Consolas" panose="020B0609020204030204" pitchFamily="49" charset="0"/>
              </a:rPr>
              <a:t>Search</a:t>
            </a:r>
          </a:p>
          <a:p>
            <a:r>
              <a:rPr lang="en-US" b="0" i="0" dirty="0">
                <a:solidFill>
                  <a:schemeClr val="tx1"/>
                </a:solidFill>
                <a:effectLst/>
                <a:latin typeface="Consolas" panose="020B0609020204030204" pitchFamily="49" charset="0"/>
              </a:rPr>
              <a:t>includes</a:t>
            </a:r>
            <a:endParaRPr lang="en-US" dirty="0">
              <a:solidFill>
                <a:schemeClr val="tx1"/>
              </a:solidFill>
              <a:latin typeface="Consolas" panose="020B0609020204030204" pitchFamily="49" charset="0"/>
            </a:endParaRPr>
          </a:p>
          <a:p>
            <a:endParaRPr lang="en-US" b="0" i="0" dirty="0">
              <a:solidFill>
                <a:srgbClr val="DC143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020165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NaN - Not a Number</a:t>
            </a:r>
            <a:endParaRPr sz="3600" b="0" i="0" u="none" strike="noStrike" cap="none">
              <a:solidFill>
                <a:srgbClr val="262626"/>
              </a:solidFill>
              <a:latin typeface="Century Gothic"/>
              <a:ea typeface="Century Gothic"/>
              <a:cs typeface="Century Gothic"/>
              <a:sym typeface="Century Gothic"/>
            </a:endParaRPr>
          </a:p>
        </p:txBody>
      </p:sp>
      <p:sp>
        <p:nvSpPr>
          <p:cNvPr id="316" name="Google Shape;316;p4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1" i="0" u="none" strike="noStrike" cap="none">
                <a:solidFill>
                  <a:srgbClr val="3F3F3F"/>
                </a:solidFill>
                <a:latin typeface="Century Gothic"/>
                <a:ea typeface="Century Gothic"/>
                <a:cs typeface="Century Gothic"/>
                <a:sym typeface="Century Gothic"/>
              </a:rPr>
              <a:t>NaN</a:t>
            </a:r>
            <a:r>
              <a:rPr lang="en-US" sz="1800" b="0" i="0" u="none" strike="noStrike" cap="none">
                <a:solidFill>
                  <a:srgbClr val="3F3F3F"/>
                </a:solidFill>
                <a:latin typeface="Century Gothic"/>
                <a:ea typeface="Century Gothic"/>
                <a:cs typeface="Century Gothic"/>
                <a:sym typeface="Century Gothic"/>
              </a:rPr>
              <a:t> is a JavaScript reserved word indicating that a value is not a number.</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Trying to do arithmetic with a non-numeric string will result in NaN (Not a Number)</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If you use NaN in a mathematical operation, the result will also be NaN.</a:t>
            </a: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var</a:t>
            </a:r>
            <a:r>
              <a:rPr lang="en-US" sz="1800" b="0" i="0" u="none" strike="noStrike" cap="none">
                <a:solidFill>
                  <a:srgbClr val="000000"/>
                </a:solidFill>
                <a:latin typeface="Consolas"/>
                <a:ea typeface="Consolas"/>
                <a:cs typeface="Consolas"/>
                <a:sym typeface="Consolas"/>
              </a:rPr>
              <a:t> x = </a:t>
            </a:r>
            <a:r>
              <a:rPr lang="en-US" sz="1800" b="0" i="0" u="none" strike="noStrike" cap="none">
                <a:solidFill>
                  <a:srgbClr val="0000CD"/>
                </a:solidFill>
                <a:latin typeface="Consolas"/>
                <a:ea typeface="Consolas"/>
                <a:cs typeface="Consolas"/>
                <a:sym typeface="Consolas"/>
              </a:rPr>
              <a:t>100</a:t>
            </a:r>
            <a:r>
              <a:rPr lang="en-US" sz="1800" b="0" i="0" u="none" strike="noStrike" cap="none">
                <a:solidFill>
                  <a:srgbClr val="000000"/>
                </a:solidFill>
                <a:latin typeface="Consolas"/>
                <a:ea typeface="Consolas"/>
                <a:cs typeface="Consolas"/>
                <a:sym typeface="Consolas"/>
              </a:rPr>
              <a:t> / </a:t>
            </a:r>
            <a:r>
              <a:rPr lang="en-US" sz="1800" b="0" i="0" u="none" strike="noStrike" cap="none">
                <a:solidFill>
                  <a:srgbClr val="0000CD"/>
                </a:solidFill>
                <a:latin typeface="Consolas"/>
                <a:ea typeface="Consolas"/>
                <a:cs typeface="Consolas"/>
                <a:sym typeface="Consolas"/>
              </a:rPr>
              <a:t>"Apple"</a:t>
            </a:r>
            <a:r>
              <a:rPr lang="en-US" sz="1800" b="0" i="0" u="none" strike="noStrike" cap="none">
                <a:solidFill>
                  <a:srgbClr val="000000"/>
                </a:solidFill>
                <a:latin typeface="Consolas"/>
                <a:ea typeface="Consolas"/>
                <a:cs typeface="Consolas"/>
                <a:sym typeface="Consolas"/>
              </a:rPr>
              <a:t>;</a:t>
            </a:r>
            <a:br>
              <a:rPr lang="en-US" sz="1800" b="0" i="0" u="none" strike="noStrike" cap="none">
                <a:solidFill>
                  <a:srgbClr val="3F3F3F"/>
                </a:solidFill>
                <a:latin typeface="Century Gothic"/>
                <a:ea typeface="Century Gothic"/>
                <a:cs typeface="Century Gothic"/>
                <a:sym typeface="Century Gothic"/>
              </a:rPr>
            </a:br>
            <a:r>
              <a:rPr lang="en-US" sz="1800" b="0" i="0" u="none" strike="noStrike" cap="none">
                <a:solidFill>
                  <a:srgbClr val="000000"/>
                </a:solidFill>
                <a:latin typeface="Consolas"/>
                <a:ea typeface="Consolas"/>
                <a:cs typeface="Consolas"/>
                <a:sym typeface="Consolas"/>
              </a:rPr>
              <a:t>isNaN(x);	</a:t>
            </a:r>
            <a:r>
              <a:rPr lang="en-US" sz="1800" b="0" i="0" u="none" strike="noStrike" cap="none">
                <a:solidFill>
                  <a:srgbClr val="008000"/>
                </a:solidFill>
                <a:latin typeface="Consolas"/>
                <a:ea typeface="Consolas"/>
                <a:cs typeface="Consolas"/>
                <a:sym typeface="Consolas"/>
              </a:rPr>
              <a:t>// returns true because x is Not a Number</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A52A2A"/>
                </a:solidFill>
                <a:latin typeface="Consolas"/>
                <a:ea typeface="Consolas"/>
                <a:cs typeface="Consolas"/>
                <a:sym typeface="Consolas"/>
              </a:rPr>
              <a:t>var</a:t>
            </a:r>
            <a:r>
              <a:rPr lang="en-US" sz="1800" b="0" i="0" u="none" strike="noStrike" cap="none">
                <a:solidFill>
                  <a:srgbClr val="000000"/>
                </a:solidFill>
                <a:latin typeface="Consolas"/>
                <a:ea typeface="Consolas"/>
                <a:cs typeface="Consolas"/>
                <a:sym typeface="Consolas"/>
              </a:rPr>
              <a:t> y = </a:t>
            </a:r>
            <a:r>
              <a:rPr lang="en-US" sz="1800" b="0" i="0" u="none" strike="noStrike" cap="none">
                <a:solidFill>
                  <a:srgbClr val="0000CD"/>
                </a:solidFill>
                <a:latin typeface="Consolas"/>
                <a:ea typeface="Consolas"/>
                <a:cs typeface="Consolas"/>
                <a:sym typeface="Consolas"/>
              </a:rPr>
              <a:t>5</a:t>
            </a:r>
            <a:r>
              <a:rPr lang="en-US" sz="1800" b="0" i="0" u="none" strike="noStrike" cap="none">
                <a:solidFill>
                  <a:srgbClr val="000000"/>
                </a:solidFill>
                <a:latin typeface="Consolas"/>
                <a:ea typeface="Consolas"/>
                <a:cs typeface="Consolas"/>
                <a:sym typeface="Consolas"/>
              </a:rPr>
              <a:t>;</a:t>
            </a:r>
            <a:br>
              <a:rPr lang="en-US" sz="1800" b="0" i="0" u="none" strike="noStrike" cap="none">
                <a:solidFill>
                  <a:srgbClr val="3F3F3F"/>
                </a:solidFill>
                <a:latin typeface="Century Gothic"/>
                <a:ea typeface="Century Gothic"/>
                <a:cs typeface="Century Gothic"/>
                <a:sym typeface="Century Gothic"/>
              </a:rPr>
            </a:br>
            <a:r>
              <a:rPr lang="en-US" sz="1800" b="0" i="0" u="none" strike="noStrike" cap="none">
                <a:solidFill>
                  <a:srgbClr val="A52A2A"/>
                </a:solidFill>
                <a:latin typeface="Consolas"/>
                <a:ea typeface="Consolas"/>
                <a:cs typeface="Consolas"/>
                <a:sym typeface="Consolas"/>
              </a:rPr>
              <a:t>var</a:t>
            </a:r>
            <a:r>
              <a:rPr lang="en-US" sz="1800" b="0" i="0" u="none" strike="noStrike" cap="none">
                <a:solidFill>
                  <a:srgbClr val="000000"/>
                </a:solidFill>
                <a:latin typeface="Consolas"/>
                <a:ea typeface="Consolas"/>
                <a:cs typeface="Consolas"/>
                <a:sym typeface="Consolas"/>
              </a:rPr>
              <a:t> z = x + y;	</a:t>
            </a:r>
            <a:r>
              <a:rPr lang="en-US" sz="1800" b="0" i="0" u="none" strike="noStrike" cap="none">
                <a:solidFill>
                  <a:srgbClr val="008000"/>
                </a:solidFill>
                <a:latin typeface="Consolas"/>
                <a:ea typeface="Consolas"/>
                <a:cs typeface="Consolas"/>
                <a:sym typeface="Consolas"/>
              </a:rPr>
              <a:t>// z will be NaN</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4499-95F3-4EEA-B30E-392482C66405}"/>
              </a:ext>
            </a:extLst>
          </p:cNvPr>
          <p:cNvSpPr>
            <a:spLocks noGrp="1"/>
          </p:cNvSpPr>
          <p:nvPr>
            <p:ph type="title"/>
          </p:nvPr>
        </p:nvSpPr>
        <p:spPr/>
        <p:txBody>
          <a:bodyPr/>
          <a:lstStyle/>
          <a:p>
            <a:r>
              <a:rPr lang="en-US" dirty="0" err="1"/>
              <a:t>Js</a:t>
            </a:r>
            <a:r>
              <a:rPr lang="en-US" dirty="0"/>
              <a:t> scope</a:t>
            </a:r>
          </a:p>
        </p:txBody>
      </p:sp>
      <p:sp>
        <p:nvSpPr>
          <p:cNvPr id="3" name="Text Placeholder 2">
            <a:extLst>
              <a:ext uri="{FF2B5EF4-FFF2-40B4-BE49-F238E27FC236}">
                <a16:creationId xmlns:a16="http://schemas.microsoft.com/office/drawing/2014/main" id="{D477425D-18AC-450C-A407-D0A9949A8572}"/>
              </a:ext>
            </a:extLst>
          </p:cNvPr>
          <p:cNvSpPr>
            <a:spLocks noGrp="1"/>
          </p:cNvSpPr>
          <p:nvPr>
            <p:ph type="body" idx="1"/>
          </p:nvPr>
        </p:nvSpPr>
        <p:spPr>
          <a:xfrm>
            <a:off x="2589212" y="2133600"/>
            <a:ext cx="9043988" cy="4500880"/>
          </a:xfrm>
        </p:spPr>
        <p:txBody>
          <a:bodyPr/>
          <a:lstStyle/>
          <a:p>
            <a:pPr marL="114300" indent="0">
              <a:buNone/>
            </a:pPr>
            <a:r>
              <a:rPr lang="en-US" dirty="0"/>
              <a:t>Scope determines the accessibility (visibility) of variables.</a:t>
            </a:r>
          </a:p>
          <a:p>
            <a:pPr marL="114300" indent="0">
              <a:buNone/>
            </a:pPr>
            <a:endParaRPr lang="en-US" dirty="0"/>
          </a:p>
          <a:p>
            <a:pPr marL="114300" indent="0">
              <a:buNone/>
            </a:pPr>
            <a:r>
              <a:rPr lang="en-US" dirty="0"/>
              <a:t>Scope determines the accessibility of variables, objects, and functions from different parts of the code.</a:t>
            </a:r>
          </a:p>
          <a:p>
            <a:pPr marL="114300" indent="0">
              <a:buNone/>
            </a:pPr>
            <a:r>
              <a:rPr lang="en-US" dirty="0"/>
              <a:t>In JavaScript, objects and functions are also variables.</a:t>
            </a:r>
          </a:p>
          <a:p>
            <a:pPr marL="114300" indent="0">
              <a:buNone/>
            </a:pPr>
            <a:endParaRPr lang="en-US" dirty="0"/>
          </a:p>
          <a:p>
            <a:pPr marL="114300" indent="0">
              <a:buNone/>
            </a:pPr>
            <a:r>
              <a:rPr lang="en-US" dirty="0"/>
              <a:t>JavaScript has 3 types of scope:</a:t>
            </a:r>
          </a:p>
          <a:p>
            <a:pPr marL="114300" indent="0">
              <a:buNone/>
            </a:pPr>
            <a:endParaRPr lang="en-US" dirty="0"/>
          </a:p>
          <a:p>
            <a:r>
              <a:rPr lang="en-US" dirty="0"/>
              <a:t>Block scope</a:t>
            </a:r>
          </a:p>
          <a:p>
            <a:r>
              <a:rPr lang="en-US" dirty="0"/>
              <a:t>Function scope</a:t>
            </a:r>
          </a:p>
          <a:p>
            <a:r>
              <a:rPr lang="en-US" dirty="0"/>
              <a:t>Global scope</a:t>
            </a:r>
          </a:p>
        </p:txBody>
      </p:sp>
    </p:spTree>
    <p:extLst>
      <p:ext uri="{BB962C8B-B14F-4D97-AF65-F5344CB8AC3E}">
        <p14:creationId xmlns:p14="http://schemas.microsoft.com/office/powerpoint/2010/main" val="3141006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6193-C9BF-48EC-982B-1592E1B102A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Block Scope</a:t>
            </a:r>
            <a:br>
              <a:rPr lang="en-US" b="0" i="0" dirty="0">
                <a:solidFill>
                  <a:srgbClr val="000000"/>
                </a:solidFill>
                <a:effectLst/>
                <a:latin typeface="Segoe UI" panose="020B0502040204020203" pitchFamily="34" charset="0"/>
              </a:rPr>
            </a:br>
            <a:endParaRPr lang="en-US" dirty="0"/>
          </a:p>
        </p:txBody>
      </p:sp>
      <p:sp>
        <p:nvSpPr>
          <p:cNvPr id="3" name="Text Placeholder 2">
            <a:extLst>
              <a:ext uri="{FF2B5EF4-FFF2-40B4-BE49-F238E27FC236}">
                <a16:creationId xmlns:a16="http://schemas.microsoft.com/office/drawing/2014/main" id="{DE320959-4FF3-4334-9FC7-2739FF0B826A}"/>
              </a:ext>
            </a:extLst>
          </p:cNvPr>
          <p:cNvSpPr>
            <a:spLocks noGrp="1"/>
          </p:cNvSpPr>
          <p:nvPr>
            <p:ph type="body" idx="1"/>
          </p:nvPr>
        </p:nvSpPr>
        <p:spPr>
          <a:xfrm>
            <a:off x="2589212" y="2133600"/>
            <a:ext cx="9247188" cy="4328160"/>
          </a:xfrm>
        </p:spPr>
        <p:txBody>
          <a:bodyPr/>
          <a:lstStyle/>
          <a:p>
            <a:r>
              <a:rPr lang="en-US" dirty="0"/>
              <a:t>Before ES6 (2015), JavaScript had only Global Scope and Function Scope.</a:t>
            </a:r>
          </a:p>
          <a:p>
            <a:endParaRPr lang="en-US" dirty="0"/>
          </a:p>
          <a:p>
            <a:r>
              <a:rPr lang="en-US" dirty="0"/>
              <a:t>ES6 introduced two important new JavaScript keywords: let and const.</a:t>
            </a:r>
          </a:p>
          <a:p>
            <a:endParaRPr lang="en-US" dirty="0"/>
          </a:p>
          <a:p>
            <a:r>
              <a:rPr lang="en-US" dirty="0"/>
              <a:t>These two keywords provide Block Scope in JavaScript.</a:t>
            </a:r>
          </a:p>
          <a:p>
            <a:endParaRPr lang="en-US" dirty="0"/>
          </a:p>
          <a:p>
            <a:r>
              <a:rPr lang="en-US" dirty="0"/>
              <a:t>Variables declared inside a { } block cannot be accessed from outside the block</a:t>
            </a:r>
          </a:p>
          <a:p>
            <a:r>
              <a:rPr lang="en-US" dirty="0"/>
              <a:t>Variables declared with the var keyword can NOT have block scope.</a:t>
            </a:r>
          </a:p>
          <a:p>
            <a:endParaRPr lang="en-US" dirty="0"/>
          </a:p>
          <a:p>
            <a:r>
              <a:rPr lang="en-US" dirty="0"/>
              <a:t>Variables declared inside a { } block can be accessed from outside the block</a:t>
            </a:r>
          </a:p>
        </p:txBody>
      </p:sp>
    </p:spTree>
    <p:extLst>
      <p:ext uri="{BB962C8B-B14F-4D97-AF65-F5344CB8AC3E}">
        <p14:creationId xmlns:p14="http://schemas.microsoft.com/office/powerpoint/2010/main" val="1916384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0C4E-819F-4245-8F72-8C1775A028C0}"/>
              </a:ext>
            </a:extLst>
          </p:cNvPr>
          <p:cNvSpPr>
            <a:spLocks noGrp="1"/>
          </p:cNvSpPr>
          <p:nvPr>
            <p:ph type="title"/>
          </p:nvPr>
        </p:nvSpPr>
        <p:spPr/>
        <p:txBody>
          <a:bodyPr/>
          <a:lstStyle/>
          <a:p>
            <a:r>
              <a:rPr lang="en-US" dirty="0"/>
              <a:t>Example of block scope</a:t>
            </a:r>
          </a:p>
        </p:txBody>
      </p:sp>
      <p:sp>
        <p:nvSpPr>
          <p:cNvPr id="3" name="Text Placeholder 2">
            <a:extLst>
              <a:ext uri="{FF2B5EF4-FFF2-40B4-BE49-F238E27FC236}">
                <a16:creationId xmlns:a16="http://schemas.microsoft.com/office/drawing/2014/main" id="{CB54A413-6763-4D1F-B7E4-195390D2C39A}"/>
              </a:ext>
            </a:extLst>
          </p:cNvPr>
          <p:cNvSpPr>
            <a:spLocks noGrp="1"/>
          </p:cNvSpPr>
          <p:nvPr>
            <p:ph type="body" idx="1"/>
          </p:nvPr>
        </p:nvSpPr>
        <p:spPr/>
        <p:txBody>
          <a:bodyPr/>
          <a:lstStyle/>
          <a:p>
            <a:pPr marL="114300" indent="0">
              <a:buNone/>
            </a:pPr>
            <a:r>
              <a:rPr lang="en-US" b="1" i="0" dirty="0">
                <a:solidFill>
                  <a:srgbClr val="000000"/>
                </a:solidFill>
                <a:effectLst/>
                <a:latin typeface="Consolas" panose="020B0609020204030204" pitchFamily="49" charset="0"/>
              </a:rPr>
              <a:t>Example 1 :</a:t>
            </a:r>
          </a:p>
          <a:p>
            <a:pPr marL="114300" indent="0">
              <a:buNone/>
            </a:pP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x can NOT be used here</a:t>
            </a:r>
          </a:p>
          <a:p>
            <a:pPr marL="114300" indent="0">
              <a:buNone/>
            </a:pPr>
            <a:endParaRPr lang="en-US" b="0" i="0" dirty="0">
              <a:solidFill>
                <a:srgbClr val="008000"/>
              </a:solidFill>
              <a:effectLst/>
              <a:latin typeface="Consolas" panose="020B0609020204030204" pitchFamily="49" charset="0"/>
            </a:endParaRPr>
          </a:p>
          <a:p>
            <a:pPr marL="114300" indent="0">
              <a:buNone/>
            </a:pPr>
            <a:r>
              <a:rPr lang="en-US" b="1" i="0" dirty="0">
                <a:solidFill>
                  <a:srgbClr val="000000"/>
                </a:solidFill>
                <a:effectLst/>
                <a:latin typeface="Consolas" panose="020B0609020204030204" pitchFamily="49" charset="0"/>
              </a:rPr>
              <a:t>Example 2 :</a:t>
            </a:r>
            <a:endParaRPr lang="en-US" dirty="0">
              <a:solidFill>
                <a:srgbClr val="008000"/>
              </a:solidFill>
              <a:latin typeface="Consolas" panose="020B0609020204030204" pitchFamily="49" charset="0"/>
            </a:endParaRPr>
          </a:p>
          <a:p>
            <a:pPr marL="114300" indent="0">
              <a:buNone/>
            </a:pP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x CAN be used here</a:t>
            </a:r>
            <a:endParaRPr lang="en-US" dirty="0"/>
          </a:p>
        </p:txBody>
      </p:sp>
    </p:spTree>
    <p:extLst>
      <p:ext uri="{BB962C8B-B14F-4D97-AF65-F5344CB8AC3E}">
        <p14:creationId xmlns:p14="http://schemas.microsoft.com/office/powerpoint/2010/main" val="4126730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20CE-7068-4CDC-B37A-EFA54F987C64}"/>
              </a:ext>
            </a:extLst>
          </p:cNvPr>
          <p:cNvSpPr>
            <a:spLocks noGrp="1"/>
          </p:cNvSpPr>
          <p:nvPr>
            <p:ph type="title"/>
          </p:nvPr>
        </p:nvSpPr>
        <p:spPr/>
        <p:txBody>
          <a:bodyPr/>
          <a:lstStyle/>
          <a:p>
            <a:r>
              <a:rPr lang="en-US" dirty="0"/>
              <a:t>Local Scope</a:t>
            </a:r>
            <a:br>
              <a:rPr lang="en-US" dirty="0"/>
            </a:br>
            <a:endParaRPr lang="en-US" dirty="0"/>
          </a:p>
        </p:txBody>
      </p:sp>
      <p:sp>
        <p:nvSpPr>
          <p:cNvPr id="3" name="Text Placeholder 2">
            <a:extLst>
              <a:ext uri="{FF2B5EF4-FFF2-40B4-BE49-F238E27FC236}">
                <a16:creationId xmlns:a16="http://schemas.microsoft.com/office/drawing/2014/main" id="{CA558D23-865F-4311-85D1-D586BC9FD9BB}"/>
              </a:ext>
            </a:extLst>
          </p:cNvPr>
          <p:cNvSpPr>
            <a:spLocks noGrp="1"/>
          </p:cNvSpPr>
          <p:nvPr>
            <p:ph type="body" idx="1"/>
          </p:nvPr>
        </p:nvSpPr>
        <p:spPr/>
        <p:txBody>
          <a:bodyPr/>
          <a:lstStyle/>
          <a:p>
            <a:pPr marL="114300" indent="0">
              <a:buNone/>
            </a:pPr>
            <a:r>
              <a:rPr lang="en-US" dirty="0"/>
              <a:t>Variables declared within a JavaScript function, become LOCAL to the function.</a:t>
            </a:r>
          </a:p>
          <a:p>
            <a:pPr marL="114300" indent="0">
              <a:buNone/>
            </a:pPr>
            <a:endParaRPr lang="en-US" dirty="0"/>
          </a:p>
          <a:p>
            <a:pPr marL="114300" indent="0">
              <a:buNone/>
            </a:pPr>
            <a:r>
              <a:rPr lang="en-US" b="0" i="0" dirty="0">
                <a:solidFill>
                  <a:srgbClr val="008000"/>
                </a:solidFill>
                <a:effectLst/>
                <a:latin typeface="Consolas" panose="020B0609020204030204" pitchFamily="49" charset="0"/>
              </a:rPr>
              <a:t>// code here can NOT use </a:t>
            </a:r>
            <a:r>
              <a:rPr lang="en-US" b="0" i="0" dirty="0" err="1">
                <a:solidFill>
                  <a:srgbClr val="008000"/>
                </a:solidFill>
                <a:effectLst/>
                <a:latin typeface="Consolas" panose="020B0609020204030204" pitchFamily="49" charset="0"/>
              </a:rPr>
              <a:t>carName</a:t>
            </a:r>
            <a:br>
              <a:rPr lang="en-US" b="0" i="0" dirty="0">
                <a:solidFill>
                  <a:srgbClr val="008000"/>
                </a:solidFill>
                <a:effectLst/>
                <a:latin typeface="Consolas" panose="020B0609020204030204" pitchFamily="49" charset="0"/>
              </a:rPr>
            </a:br>
            <a:br>
              <a:rPr lang="en-US" dirty="0"/>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carName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code here CAN use </a:t>
            </a:r>
            <a:r>
              <a:rPr lang="en-US" b="0" i="0" dirty="0" err="1">
                <a:solidFill>
                  <a:srgbClr val="008000"/>
                </a:solidFill>
                <a:effectLst/>
                <a:latin typeface="Consolas" panose="020B0609020204030204" pitchFamily="49" charset="0"/>
              </a:rPr>
              <a:t>carName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code here can NOT use </a:t>
            </a:r>
            <a:r>
              <a:rPr lang="en-US" b="0" i="0" dirty="0" err="1">
                <a:solidFill>
                  <a:srgbClr val="008000"/>
                </a:solidFill>
                <a:effectLst/>
                <a:latin typeface="Consolas" panose="020B0609020204030204" pitchFamily="49" charset="0"/>
              </a:rPr>
              <a:t>carName</a:t>
            </a:r>
            <a:endParaRPr lang="en-US" dirty="0"/>
          </a:p>
        </p:txBody>
      </p:sp>
    </p:spTree>
    <p:extLst>
      <p:ext uri="{BB962C8B-B14F-4D97-AF65-F5344CB8AC3E}">
        <p14:creationId xmlns:p14="http://schemas.microsoft.com/office/powerpoint/2010/main" val="346992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2592925" y="624110"/>
            <a:ext cx="8911800" cy="12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async &amp; defer</a:t>
            </a:r>
            <a:endParaRPr/>
          </a:p>
        </p:txBody>
      </p:sp>
      <p:sp>
        <p:nvSpPr>
          <p:cNvPr id="183" name="Google Shape;183;p21"/>
          <p:cNvSpPr txBox="1">
            <a:spLocks noGrp="1"/>
          </p:cNvSpPr>
          <p:nvPr>
            <p:ph type="body" idx="1"/>
          </p:nvPr>
        </p:nvSpPr>
        <p:spPr>
          <a:xfrm>
            <a:off x="2589212" y="2133600"/>
            <a:ext cx="8915400" cy="3777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b="1"/>
              <a:t>async</a:t>
            </a:r>
            <a:endParaRPr b="1"/>
          </a:p>
          <a:p>
            <a:pPr marL="457200" lvl="0" indent="-323850" algn="l" rtl="0">
              <a:spcBef>
                <a:spcPts val="1000"/>
              </a:spcBef>
              <a:spcAft>
                <a:spcPts val="0"/>
              </a:spcAft>
              <a:buSzPts val="1500"/>
              <a:buChar char="•"/>
            </a:pPr>
            <a:r>
              <a:rPr lang="en-US" sz="1500"/>
              <a:t>Downloads in the background at a low priority (same as defer)</a:t>
            </a:r>
            <a:endParaRPr sz="1500"/>
          </a:p>
          <a:p>
            <a:pPr marL="457200" lvl="0" indent="-323850" algn="l" rtl="0">
              <a:spcBef>
                <a:spcPts val="0"/>
              </a:spcBef>
              <a:spcAft>
                <a:spcPts val="0"/>
              </a:spcAft>
              <a:buSzPts val="1500"/>
              <a:buChar char="•"/>
            </a:pPr>
            <a:r>
              <a:rPr lang="en-US" sz="1500"/>
              <a:t>Can interrupt page rendering to execute</a:t>
            </a:r>
            <a:endParaRPr sz="1500"/>
          </a:p>
          <a:p>
            <a:pPr marL="457200" lvl="0" indent="-323850" algn="l" rtl="0">
              <a:spcBef>
                <a:spcPts val="0"/>
              </a:spcBef>
              <a:spcAft>
                <a:spcPts val="0"/>
              </a:spcAft>
              <a:buSzPts val="1500"/>
              <a:buChar char="•"/>
            </a:pPr>
            <a:r>
              <a:rPr lang="en-US" sz="1500"/>
              <a:t>Executes as soon as possible and in no particular order</a:t>
            </a:r>
            <a:endParaRPr sz="1500"/>
          </a:p>
          <a:p>
            <a:pPr marL="0" lvl="0" indent="0" algn="l" rtl="0">
              <a:spcBef>
                <a:spcPts val="1000"/>
              </a:spcBef>
              <a:spcAft>
                <a:spcPts val="0"/>
              </a:spcAft>
              <a:buNone/>
            </a:pPr>
            <a:endParaRPr/>
          </a:p>
          <a:p>
            <a:pPr marL="0" lvl="0" indent="0" algn="l" rtl="0">
              <a:spcBef>
                <a:spcPts val="1000"/>
              </a:spcBef>
              <a:spcAft>
                <a:spcPts val="0"/>
              </a:spcAft>
              <a:buNone/>
            </a:pPr>
            <a:r>
              <a:rPr lang="en-US" b="1"/>
              <a:t>defer</a:t>
            </a:r>
            <a:endParaRPr b="1"/>
          </a:p>
          <a:p>
            <a:pPr marL="457200" lvl="0" indent="-323850" algn="l" rtl="0">
              <a:spcBef>
                <a:spcPts val="1000"/>
              </a:spcBef>
              <a:spcAft>
                <a:spcPts val="0"/>
              </a:spcAft>
              <a:buSzPts val="1500"/>
              <a:buChar char="•"/>
            </a:pPr>
            <a:r>
              <a:rPr lang="en-US" sz="1500"/>
              <a:t>Downloads in the background at a low priority (same as async)</a:t>
            </a:r>
            <a:endParaRPr sz="1500"/>
          </a:p>
          <a:p>
            <a:pPr marL="457200" lvl="0" indent="-323850" algn="l" rtl="0">
              <a:spcBef>
                <a:spcPts val="0"/>
              </a:spcBef>
              <a:spcAft>
                <a:spcPts val="0"/>
              </a:spcAft>
              <a:buSzPts val="1500"/>
              <a:buChar char="•"/>
            </a:pPr>
            <a:r>
              <a:rPr lang="en-US" sz="1500"/>
              <a:t>Won't interrupt page rendering to execute</a:t>
            </a:r>
            <a:endParaRPr sz="1500"/>
          </a:p>
          <a:p>
            <a:pPr marL="457200" lvl="0" indent="-323850" algn="l" rtl="0">
              <a:spcBef>
                <a:spcPts val="0"/>
              </a:spcBef>
              <a:spcAft>
                <a:spcPts val="0"/>
              </a:spcAft>
              <a:buSzPts val="1500"/>
              <a:buChar char="•"/>
            </a:pPr>
            <a:r>
              <a:rPr lang="en-US" sz="1500"/>
              <a:t>Executes in sequence just before the DOMContentLoaded event</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D0A6-B53F-4469-98CD-BC25751C72E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Global JavaScript Variables</a:t>
            </a:r>
            <a:br>
              <a:rPr lang="en-US" b="0" i="0" dirty="0">
                <a:solidFill>
                  <a:srgbClr val="000000"/>
                </a:solidFill>
                <a:effectLst/>
                <a:latin typeface="Segoe UI" panose="020B0502040204020203" pitchFamily="34" charset="0"/>
              </a:rPr>
            </a:br>
            <a:endParaRPr lang="en-US" dirty="0"/>
          </a:p>
        </p:txBody>
      </p:sp>
      <p:sp>
        <p:nvSpPr>
          <p:cNvPr id="3" name="Text Placeholder 2">
            <a:extLst>
              <a:ext uri="{FF2B5EF4-FFF2-40B4-BE49-F238E27FC236}">
                <a16:creationId xmlns:a16="http://schemas.microsoft.com/office/drawing/2014/main" id="{82AF7C7B-575B-4AC4-B0FA-366B5ADC1B96}"/>
              </a:ext>
            </a:extLst>
          </p:cNvPr>
          <p:cNvSpPr>
            <a:spLocks noGrp="1"/>
          </p:cNvSpPr>
          <p:nvPr>
            <p:ph type="body" idx="1"/>
          </p:nvPr>
        </p:nvSpPr>
        <p:spPr/>
        <p:txBody>
          <a:bodyPr/>
          <a:lstStyle/>
          <a:p>
            <a:pPr marL="114300" indent="0">
              <a:buNone/>
            </a:pPr>
            <a:r>
              <a:rPr lang="en-US" b="0" i="0" dirty="0">
                <a:solidFill>
                  <a:srgbClr val="000000"/>
                </a:solidFill>
                <a:effectLst/>
                <a:latin typeface="Verdana" panose="020B0604030504040204" pitchFamily="34" charset="0"/>
              </a:rPr>
              <a:t>A variable declared outside a function / block ( {}) becomes </a:t>
            </a:r>
            <a:r>
              <a:rPr lang="en-US" b="1" i="0" dirty="0">
                <a:solidFill>
                  <a:srgbClr val="000000"/>
                </a:solidFill>
                <a:effectLst/>
                <a:latin typeface="Verdana" panose="020B0604030504040204" pitchFamily="34" charset="0"/>
              </a:rPr>
              <a:t>GLOBAL.</a:t>
            </a:r>
          </a:p>
          <a:p>
            <a:pPr marL="114300" indent="0">
              <a:buNone/>
            </a:pPr>
            <a:endParaRPr lang="en-US" b="1" dirty="0">
              <a:solidFill>
                <a:srgbClr val="000000"/>
              </a:solidFill>
              <a:latin typeface="Verdana" panose="020B0604030504040204" pitchFamily="34" charset="0"/>
            </a:endParaRPr>
          </a:p>
          <a:p>
            <a:pPr marL="114300"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carName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code here can use </a:t>
            </a:r>
            <a:r>
              <a:rPr lang="en-US" b="0" i="0" dirty="0" err="1">
                <a:solidFill>
                  <a:srgbClr val="008000"/>
                </a:solidFill>
                <a:effectLst/>
                <a:latin typeface="Consolas" panose="020B0609020204030204" pitchFamily="49" charset="0"/>
              </a:rPr>
              <a:t>carName</a:t>
            </a:r>
            <a:br>
              <a:rPr lang="en-US" b="0" i="0" dirty="0">
                <a:solidFill>
                  <a:srgbClr val="008000"/>
                </a:solidFill>
                <a:effectLst/>
                <a:latin typeface="Consolas" panose="020B0609020204030204" pitchFamily="49" charset="0"/>
              </a:rPr>
            </a:br>
            <a:br>
              <a:rPr lang="en-US" dirty="0"/>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a:t>
            </a:r>
            <a:br>
              <a:rPr lang="en-US" dirty="0"/>
            </a:br>
            <a:r>
              <a:rPr lang="en-US" b="0" i="0" dirty="0">
                <a:solidFill>
                  <a:srgbClr val="008000"/>
                </a:solidFill>
                <a:effectLst/>
                <a:latin typeface="Consolas" panose="020B0609020204030204" pitchFamily="49" charset="0"/>
              </a:rPr>
              <a:t>// code here can also use </a:t>
            </a:r>
            <a:r>
              <a:rPr lang="en-US" b="0" i="0" dirty="0" err="1">
                <a:solidFill>
                  <a:srgbClr val="008000"/>
                </a:solidFill>
                <a:effectLst/>
                <a:latin typeface="Consolas" panose="020B0609020204030204" pitchFamily="49" charset="0"/>
              </a:rPr>
              <a:t>carName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747025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Hoisting</a:t>
            </a:r>
            <a:endParaRPr sz="3600" b="0" i="0" u="none" strike="noStrike" cap="none">
              <a:solidFill>
                <a:srgbClr val="262626"/>
              </a:solidFill>
              <a:latin typeface="Century Gothic"/>
              <a:ea typeface="Century Gothic"/>
              <a:cs typeface="Century Gothic"/>
              <a:sym typeface="Century Gothic"/>
            </a:endParaRPr>
          </a:p>
        </p:txBody>
      </p:sp>
      <p:sp>
        <p:nvSpPr>
          <p:cNvPr id="346" name="Google Shape;346;p4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665"/>
              <a:buFont typeface="Noto Sans Symbols"/>
              <a:buChar char="•"/>
            </a:pPr>
            <a:r>
              <a:rPr lang="en-US" sz="1665" b="0" i="0" u="none" strike="noStrike" cap="none" dirty="0">
                <a:solidFill>
                  <a:srgbClr val="3F3F3F"/>
                </a:solidFill>
                <a:latin typeface="Century Gothic"/>
                <a:ea typeface="Century Gothic"/>
                <a:cs typeface="Century Gothic"/>
                <a:sym typeface="Century Gothic"/>
              </a:rPr>
              <a:t>Hoisting is JavaScript's default behavior of moving all declarations to the top of the current scope (to the top of the current script or the current function).</a:t>
            </a:r>
            <a:endParaRPr dirty="0"/>
          </a:p>
          <a:p>
            <a:pPr marL="342900" marR="0" lvl="0" indent="-342900" algn="l" rtl="0">
              <a:spcBef>
                <a:spcPts val="1000"/>
              </a:spcBef>
              <a:spcAft>
                <a:spcPts val="0"/>
              </a:spcAft>
              <a:buClr>
                <a:schemeClr val="accent1"/>
              </a:buClr>
              <a:buSzPts val="1665"/>
              <a:buFont typeface="Noto Sans Symbols"/>
              <a:buChar char="•"/>
            </a:pPr>
            <a:r>
              <a:rPr lang="en-US" sz="1665" b="0" i="0" u="none" strike="noStrike" cap="none" dirty="0">
                <a:solidFill>
                  <a:srgbClr val="3F3F3F"/>
                </a:solidFill>
                <a:latin typeface="Century Gothic"/>
                <a:ea typeface="Century Gothic"/>
                <a:cs typeface="Century Gothic"/>
                <a:sym typeface="Century Gothic"/>
              </a:rPr>
              <a:t>JavaScript only hoists declarations, not initializations.</a:t>
            </a:r>
            <a:endParaRPr dirty="0"/>
          </a:p>
          <a:p>
            <a:pPr marL="342900" marR="0" lvl="0" indent="-342900" algn="l" rtl="0">
              <a:spcBef>
                <a:spcPts val="1000"/>
              </a:spcBef>
              <a:spcAft>
                <a:spcPts val="0"/>
              </a:spcAft>
              <a:buClr>
                <a:schemeClr val="accent1"/>
              </a:buClr>
              <a:buSzPts val="1665"/>
              <a:buFont typeface="Noto Sans Symbols"/>
              <a:buChar char="•"/>
            </a:pPr>
            <a:r>
              <a:rPr lang="en-US" sz="1665" b="0" i="0" u="none" strike="noStrike" cap="none" dirty="0">
                <a:solidFill>
                  <a:srgbClr val="3F3F3F"/>
                </a:solidFill>
                <a:latin typeface="Century Gothic"/>
                <a:ea typeface="Century Gothic"/>
                <a:cs typeface="Century Gothic"/>
                <a:sym typeface="Century Gothic"/>
              </a:rPr>
              <a:t>To stay on the safe-side, always declare all variables at the beginning of every scope (and it’s a good practice).</a:t>
            </a:r>
            <a:endParaRPr dirty="0"/>
          </a:p>
          <a:p>
            <a:pPr marL="0" marR="0" lvl="0" indent="0" algn="l" rtl="0">
              <a:spcBef>
                <a:spcPts val="1000"/>
              </a:spcBef>
              <a:spcAft>
                <a:spcPts val="0"/>
              </a:spcAft>
              <a:buClr>
                <a:schemeClr val="accent1"/>
              </a:buClr>
              <a:buFont typeface="Noto Sans Symbols"/>
              <a:buNone/>
            </a:pPr>
            <a:endParaRPr sz="1665" b="0" i="0" u="none" strike="noStrike" cap="none" dirty="0">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1665" b="0" i="0" u="none" strike="noStrike" cap="none" dirty="0">
                <a:solidFill>
                  <a:srgbClr val="000000"/>
                </a:solidFill>
                <a:latin typeface="Consolas"/>
                <a:ea typeface="Consolas"/>
                <a:cs typeface="Consolas"/>
                <a:sym typeface="Consolas"/>
              </a:rPr>
              <a:t>x = </a:t>
            </a:r>
            <a:r>
              <a:rPr lang="en-US" sz="1665" b="0" i="0" u="none" strike="noStrike" cap="none" dirty="0">
                <a:solidFill>
                  <a:srgbClr val="0000CD"/>
                </a:solidFill>
                <a:latin typeface="Consolas"/>
                <a:ea typeface="Consolas"/>
                <a:cs typeface="Consolas"/>
                <a:sym typeface="Consolas"/>
              </a:rPr>
              <a:t>5</a:t>
            </a:r>
            <a:r>
              <a:rPr lang="en-US" sz="1665" b="0" i="0" u="none" strike="noStrike" cap="none" dirty="0">
                <a:solidFill>
                  <a:srgbClr val="000000"/>
                </a:solidFill>
                <a:latin typeface="Consolas"/>
                <a:ea typeface="Consolas"/>
                <a:cs typeface="Consolas"/>
                <a:sym typeface="Consolas"/>
              </a:rPr>
              <a:t>; </a:t>
            </a:r>
            <a:r>
              <a:rPr lang="en-US" sz="1665" b="0" i="0" u="none" strike="noStrike" cap="none" dirty="0">
                <a:solidFill>
                  <a:srgbClr val="008000"/>
                </a:solidFill>
                <a:latin typeface="Consolas"/>
                <a:ea typeface="Consolas"/>
                <a:cs typeface="Consolas"/>
                <a:sym typeface="Consolas"/>
              </a:rPr>
              <a:t>// Assign 5 to x</a:t>
            </a:r>
            <a:br>
              <a:rPr lang="en-US" sz="1665" b="0" i="0" u="none" strike="noStrike" cap="none" dirty="0">
                <a:solidFill>
                  <a:srgbClr val="008000"/>
                </a:solidFill>
                <a:latin typeface="Consolas"/>
                <a:ea typeface="Consolas"/>
                <a:cs typeface="Consolas"/>
                <a:sym typeface="Consolas"/>
              </a:rPr>
            </a:br>
            <a:br>
              <a:rPr lang="en-US" sz="1665" b="0" i="0" u="none" strike="noStrike" cap="none" dirty="0">
                <a:solidFill>
                  <a:srgbClr val="3F3F3F"/>
                </a:solidFill>
                <a:latin typeface="Century Gothic"/>
                <a:ea typeface="Century Gothic"/>
                <a:cs typeface="Century Gothic"/>
                <a:sym typeface="Century Gothic"/>
              </a:rPr>
            </a:br>
            <a:r>
              <a:rPr lang="en-US" sz="1665" b="0" i="0" u="none" strike="noStrike" cap="none" dirty="0" err="1">
                <a:solidFill>
                  <a:srgbClr val="000000"/>
                </a:solidFill>
                <a:latin typeface="Consolas"/>
                <a:ea typeface="Consolas"/>
                <a:cs typeface="Consolas"/>
                <a:sym typeface="Consolas"/>
              </a:rPr>
              <a:t>elem</a:t>
            </a:r>
            <a:r>
              <a:rPr lang="en-US" sz="1665" b="0" i="0" u="none" strike="noStrike" cap="none" dirty="0">
                <a:solidFill>
                  <a:srgbClr val="000000"/>
                </a:solidFill>
                <a:latin typeface="Consolas"/>
                <a:ea typeface="Consolas"/>
                <a:cs typeface="Consolas"/>
                <a:sym typeface="Consolas"/>
              </a:rPr>
              <a:t> = </a:t>
            </a:r>
            <a:r>
              <a:rPr lang="en-US" sz="1665" b="0" i="0" u="none" strike="noStrike" cap="none" dirty="0" err="1">
                <a:solidFill>
                  <a:srgbClr val="000000"/>
                </a:solidFill>
                <a:latin typeface="Consolas"/>
                <a:ea typeface="Consolas"/>
                <a:cs typeface="Consolas"/>
                <a:sym typeface="Consolas"/>
              </a:rPr>
              <a:t>document.getElementById</a:t>
            </a:r>
            <a:r>
              <a:rPr lang="en-US" sz="1665" b="0" i="0" u="none" strike="noStrike" cap="none" dirty="0">
                <a:solidFill>
                  <a:srgbClr val="000000"/>
                </a:solidFill>
                <a:latin typeface="Consolas"/>
                <a:ea typeface="Consolas"/>
                <a:cs typeface="Consolas"/>
                <a:sym typeface="Consolas"/>
              </a:rPr>
              <a:t>(</a:t>
            </a:r>
            <a:r>
              <a:rPr lang="en-US" sz="1665" b="0" i="0" u="none" strike="noStrike" cap="none" dirty="0">
                <a:solidFill>
                  <a:srgbClr val="0000CD"/>
                </a:solidFill>
                <a:latin typeface="Consolas"/>
                <a:ea typeface="Consolas"/>
                <a:cs typeface="Consolas"/>
                <a:sym typeface="Consolas"/>
              </a:rPr>
              <a:t>"demo"</a:t>
            </a:r>
            <a:r>
              <a:rPr lang="en-US" sz="1665" b="0" i="0" u="none" strike="noStrike" cap="none" dirty="0">
                <a:solidFill>
                  <a:srgbClr val="000000"/>
                </a:solidFill>
                <a:latin typeface="Consolas"/>
                <a:ea typeface="Consolas"/>
                <a:cs typeface="Consolas"/>
                <a:sym typeface="Consolas"/>
              </a:rPr>
              <a:t>); </a:t>
            </a:r>
            <a:r>
              <a:rPr lang="en-US" sz="1665" b="0" i="0" u="none" strike="noStrike" cap="none" dirty="0">
                <a:solidFill>
                  <a:srgbClr val="008000"/>
                </a:solidFill>
                <a:latin typeface="Consolas"/>
                <a:ea typeface="Consolas"/>
                <a:cs typeface="Consolas"/>
                <a:sym typeface="Consolas"/>
              </a:rPr>
              <a:t>// Find an element </a:t>
            </a:r>
            <a:br>
              <a:rPr lang="en-US" sz="1665" b="0" i="0" u="none" strike="noStrike" cap="none" dirty="0">
                <a:solidFill>
                  <a:srgbClr val="008000"/>
                </a:solidFill>
                <a:latin typeface="Consolas"/>
                <a:ea typeface="Consolas"/>
                <a:cs typeface="Consolas"/>
                <a:sym typeface="Consolas"/>
              </a:rPr>
            </a:br>
            <a:r>
              <a:rPr lang="en-US" sz="1665" b="0" i="0" u="none" strike="noStrike" cap="none" dirty="0" err="1">
                <a:solidFill>
                  <a:srgbClr val="000000"/>
                </a:solidFill>
                <a:latin typeface="Consolas"/>
                <a:ea typeface="Consolas"/>
                <a:cs typeface="Consolas"/>
                <a:sym typeface="Consolas"/>
              </a:rPr>
              <a:t>elem.innerHTML</a:t>
            </a:r>
            <a:r>
              <a:rPr lang="en-US" sz="1665" b="0" i="0" u="none" strike="noStrike" cap="none" dirty="0">
                <a:solidFill>
                  <a:srgbClr val="000000"/>
                </a:solidFill>
                <a:latin typeface="Consolas"/>
                <a:ea typeface="Consolas"/>
                <a:cs typeface="Consolas"/>
                <a:sym typeface="Consolas"/>
              </a:rPr>
              <a:t> = x; </a:t>
            </a:r>
            <a:r>
              <a:rPr lang="en-US" sz="1665" b="0" i="0" u="none" strike="noStrike" cap="none" dirty="0">
                <a:solidFill>
                  <a:srgbClr val="008000"/>
                </a:solidFill>
                <a:latin typeface="Consolas"/>
                <a:ea typeface="Consolas"/>
                <a:cs typeface="Consolas"/>
                <a:sym typeface="Consolas"/>
              </a:rPr>
              <a:t>// Display x in the element</a:t>
            </a:r>
            <a:br>
              <a:rPr lang="en-US" sz="1665" b="0" i="0" u="none" strike="noStrike" cap="none" dirty="0">
                <a:solidFill>
                  <a:srgbClr val="008000"/>
                </a:solidFill>
                <a:latin typeface="Consolas"/>
                <a:ea typeface="Consolas"/>
                <a:cs typeface="Consolas"/>
                <a:sym typeface="Consolas"/>
              </a:rPr>
            </a:br>
            <a:br>
              <a:rPr lang="en-US" sz="1665" b="0" i="0" u="none" strike="noStrike" cap="none" dirty="0">
                <a:solidFill>
                  <a:srgbClr val="3F3F3F"/>
                </a:solidFill>
                <a:latin typeface="Century Gothic"/>
                <a:ea typeface="Century Gothic"/>
                <a:cs typeface="Century Gothic"/>
                <a:sym typeface="Century Gothic"/>
              </a:rPr>
            </a:br>
            <a:r>
              <a:rPr lang="en-US" sz="1665" b="0" i="0" u="none" strike="noStrike" cap="none" dirty="0">
                <a:solidFill>
                  <a:srgbClr val="A52A2A"/>
                </a:solidFill>
                <a:latin typeface="Consolas"/>
                <a:ea typeface="Consolas"/>
                <a:cs typeface="Consolas"/>
                <a:sym typeface="Consolas"/>
              </a:rPr>
              <a:t>var</a:t>
            </a:r>
            <a:r>
              <a:rPr lang="en-US" sz="1665" b="0" i="0" u="none" strike="noStrike" cap="none" dirty="0">
                <a:solidFill>
                  <a:srgbClr val="000000"/>
                </a:solidFill>
                <a:latin typeface="Consolas"/>
                <a:ea typeface="Consolas"/>
                <a:cs typeface="Consolas"/>
                <a:sym typeface="Consolas"/>
              </a:rPr>
              <a:t> x; </a:t>
            </a:r>
            <a:r>
              <a:rPr lang="en-US" sz="1665" b="0" i="0" u="none" strike="noStrike" cap="none" dirty="0">
                <a:solidFill>
                  <a:srgbClr val="008000"/>
                </a:solidFill>
                <a:latin typeface="Consolas"/>
                <a:ea typeface="Consolas"/>
                <a:cs typeface="Consolas"/>
                <a:sym typeface="Consolas"/>
              </a:rPr>
              <a:t>// Declare x</a:t>
            </a:r>
            <a:endParaRPr sz="1665" b="0" i="0" u="none" strike="noStrike" cap="none" dirty="0">
              <a:solidFill>
                <a:srgbClr val="3F3F3F"/>
              </a:solidFill>
              <a:latin typeface="Century Gothic"/>
              <a:ea typeface="Century Gothic"/>
              <a:cs typeface="Century Gothic"/>
              <a:sym typeface="Century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4F62-10E9-4EB7-97F2-BD4E6B3FECC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JavaScript </a:t>
            </a:r>
            <a:r>
              <a:rPr lang="en-US" b="1" i="0" dirty="0">
                <a:solidFill>
                  <a:srgbClr val="000000"/>
                </a:solidFill>
                <a:effectLst/>
                <a:latin typeface="Segoe UI" panose="020B0502040204020203" pitchFamily="34" charset="0"/>
              </a:rPr>
              <a:t>this</a:t>
            </a:r>
            <a:r>
              <a:rPr lang="en-US" b="0" i="0" dirty="0">
                <a:solidFill>
                  <a:srgbClr val="000000"/>
                </a:solidFill>
                <a:effectLst/>
                <a:latin typeface="Segoe UI" panose="020B0502040204020203" pitchFamily="34" charset="0"/>
              </a:rPr>
              <a:t> Keyword</a:t>
            </a:r>
            <a:br>
              <a:rPr lang="en-US" b="0" i="0" dirty="0">
                <a:solidFill>
                  <a:srgbClr val="000000"/>
                </a:solidFill>
                <a:effectLst/>
                <a:latin typeface="Segoe UI" panose="020B0502040204020203" pitchFamily="34" charset="0"/>
              </a:rPr>
            </a:br>
            <a:endParaRPr lang="en-US" dirty="0"/>
          </a:p>
        </p:txBody>
      </p:sp>
      <p:sp>
        <p:nvSpPr>
          <p:cNvPr id="3" name="Text Placeholder 2">
            <a:extLst>
              <a:ext uri="{FF2B5EF4-FFF2-40B4-BE49-F238E27FC236}">
                <a16:creationId xmlns:a16="http://schemas.microsoft.com/office/drawing/2014/main" id="{E7070BDD-A87A-4E47-9F57-08BAADAA2289}"/>
              </a:ext>
            </a:extLst>
          </p:cNvPr>
          <p:cNvSpPr>
            <a:spLocks noGrp="1"/>
          </p:cNvSpPr>
          <p:nvPr>
            <p:ph type="body" idx="1"/>
          </p:nvPr>
        </p:nvSpPr>
        <p:spPr>
          <a:xfrm>
            <a:off x="2589212" y="1513840"/>
            <a:ext cx="9084628" cy="5750560"/>
          </a:xfrm>
        </p:spPr>
        <p:txBody>
          <a:bodyPr/>
          <a:lstStyle/>
          <a:p>
            <a:pPr marL="114300" indent="0">
              <a:buNone/>
            </a:pPr>
            <a:r>
              <a:rPr lang="en-US" dirty="0"/>
              <a:t>`this` is a keyword in JavaScript not a variable.</a:t>
            </a:r>
            <a:br>
              <a:rPr lang="en-US" dirty="0"/>
            </a:br>
            <a:br>
              <a:rPr lang="en-US" dirty="0"/>
            </a:br>
            <a:r>
              <a:rPr lang="en-US" dirty="0"/>
              <a:t>The use of  `this` is usually to refer a object and use the properties and methods of  object.</a:t>
            </a:r>
          </a:p>
          <a:p>
            <a:pPr marL="114300" indent="0">
              <a:buNone/>
            </a:pPr>
            <a:r>
              <a:rPr lang="en-US" dirty="0"/>
              <a:t>There have some rules about `this` are given on the following:</a:t>
            </a:r>
          </a:p>
          <a:p>
            <a:r>
              <a:rPr lang="en-US" dirty="0"/>
              <a:t>Outside of function or method or class `this` point global object (window object for browser)</a:t>
            </a:r>
          </a:p>
          <a:p>
            <a:r>
              <a:rPr lang="en-US" dirty="0"/>
              <a:t>Inside function `this` point global object but if strict mode enable `this` point nothing so value of `this` will be undefined.</a:t>
            </a:r>
          </a:p>
          <a:p>
            <a:r>
              <a:rPr lang="en-US" dirty="0"/>
              <a:t>Inside event listener function `this` point the element which trigger the </a:t>
            </a:r>
            <a:r>
              <a:rPr lang="en-US" dirty="0" err="1"/>
              <a:t>the</a:t>
            </a:r>
            <a:r>
              <a:rPr lang="en-US" dirty="0"/>
              <a:t> event.</a:t>
            </a:r>
          </a:p>
          <a:p>
            <a:r>
              <a:rPr lang="en-US" dirty="0"/>
              <a:t>If `this` is use inside object method then `this` point the object itself</a:t>
            </a:r>
          </a:p>
          <a:p>
            <a:r>
              <a:rPr lang="en-US" dirty="0"/>
              <a:t>For arrow function `this` behave differently rather than regular function. Arrow function don’t have implicit `this` binding. Its always refer the owner itself.</a:t>
            </a:r>
          </a:p>
          <a:p>
            <a:endParaRPr lang="en-US" dirty="0"/>
          </a:p>
        </p:txBody>
      </p:sp>
    </p:spTree>
    <p:extLst>
      <p:ext uri="{BB962C8B-B14F-4D97-AF65-F5344CB8AC3E}">
        <p14:creationId xmlns:p14="http://schemas.microsoft.com/office/powerpoint/2010/main" val="1415778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Best practices</a:t>
            </a:r>
            <a:endParaRPr sz="3600" b="0" i="0" u="none" strike="noStrike" cap="none">
              <a:solidFill>
                <a:srgbClr val="262626"/>
              </a:solidFill>
              <a:latin typeface="Century Gothic"/>
              <a:ea typeface="Century Gothic"/>
              <a:cs typeface="Century Gothic"/>
              <a:sym typeface="Century Gothic"/>
            </a:endParaRPr>
          </a:p>
        </p:txBody>
      </p:sp>
      <p:sp>
        <p:nvSpPr>
          <p:cNvPr id="352" name="Google Shape;352;p49"/>
          <p:cNvSpPr txBox="1">
            <a:spLocks noGrp="1"/>
          </p:cNvSpPr>
          <p:nvPr>
            <p:ph type="body" idx="1"/>
          </p:nvPr>
        </p:nvSpPr>
        <p:spPr>
          <a:xfrm>
            <a:off x="2589200" y="1815650"/>
            <a:ext cx="8915400" cy="4460100"/>
          </a:xfrm>
          <a:prstGeom prst="rect">
            <a:avLst/>
          </a:prstGeom>
          <a:noFill/>
          <a:ln>
            <a:noFill/>
          </a:ln>
        </p:spPr>
        <p:txBody>
          <a:bodyPr spcFirstLastPara="1" wrap="square" lIns="91425" tIns="45700" rIns="91425" bIns="45700" anchor="t" anchorCtr="0">
            <a:noAutofit/>
          </a:bodyPr>
          <a:lstStyle/>
          <a:p>
            <a:pPr marL="342900" marR="0" lvl="0" indent="-361950" algn="l" rtl="0">
              <a:lnSpc>
                <a:spcPct val="80000"/>
              </a:lnSpc>
              <a:spcBef>
                <a:spcPts val="0"/>
              </a:spcBef>
              <a:spcAft>
                <a:spcPts val="0"/>
              </a:spcAft>
              <a:buClr>
                <a:schemeClr val="accent1"/>
              </a:buClr>
              <a:buSzPts val="1965"/>
              <a:buFont typeface="Noto Sans Symbols"/>
              <a:buChar char="•"/>
            </a:pPr>
            <a:r>
              <a:rPr lang="en-US" sz="1965" b="0" i="0" u="none" strike="noStrike" cap="none">
                <a:solidFill>
                  <a:srgbClr val="3F3F3F"/>
                </a:solidFill>
                <a:latin typeface="Century Gothic"/>
                <a:ea typeface="Century Gothic"/>
                <a:cs typeface="Century Gothic"/>
                <a:sym typeface="Century Gothic"/>
              </a:rPr>
              <a:t>Avoid Global Variables</a:t>
            </a:r>
            <a:r>
              <a:rPr lang="en-US" sz="2100"/>
              <a:t>, d</a:t>
            </a:r>
            <a:r>
              <a:rPr lang="en-US" sz="1965" b="0" i="0" u="none" strike="noStrike" cap="none">
                <a:solidFill>
                  <a:srgbClr val="3F3F3F"/>
                </a:solidFill>
                <a:latin typeface="Century Gothic"/>
                <a:ea typeface="Century Gothic"/>
                <a:cs typeface="Century Gothic"/>
                <a:sym typeface="Century Gothic"/>
              </a:rPr>
              <a:t>eclare Local Variables</a:t>
            </a:r>
            <a:endParaRPr sz="2100"/>
          </a:p>
          <a:p>
            <a:pPr marL="342900" marR="0" lvl="0" indent="-361950" algn="l" rtl="0">
              <a:lnSpc>
                <a:spcPct val="80000"/>
              </a:lnSpc>
              <a:spcBef>
                <a:spcPts val="1000"/>
              </a:spcBef>
              <a:spcAft>
                <a:spcPts val="0"/>
              </a:spcAft>
              <a:buClr>
                <a:schemeClr val="accent1"/>
              </a:buClr>
              <a:buSzPts val="1965"/>
              <a:buFont typeface="Noto Sans Symbols"/>
              <a:buChar char="•"/>
            </a:pPr>
            <a:r>
              <a:rPr lang="en-US" sz="1965" b="0" i="0" u="none" strike="noStrike" cap="none">
                <a:solidFill>
                  <a:srgbClr val="3F3F3F"/>
                </a:solidFill>
                <a:latin typeface="Century Gothic"/>
                <a:ea typeface="Century Gothic"/>
                <a:cs typeface="Century Gothic"/>
                <a:sym typeface="Century Gothic"/>
              </a:rPr>
              <a:t>Declarations on Top</a:t>
            </a:r>
            <a:endParaRPr sz="2100"/>
          </a:p>
          <a:p>
            <a:pPr marL="342900" marR="0" lvl="0" indent="-361950" algn="l" rtl="0">
              <a:lnSpc>
                <a:spcPct val="80000"/>
              </a:lnSpc>
              <a:spcBef>
                <a:spcPts val="1000"/>
              </a:spcBef>
              <a:spcAft>
                <a:spcPts val="0"/>
              </a:spcAft>
              <a:buClr>
                <a:schemeClr val="accent1"/>
              </a:buClr>
              <a:buSzPts val="1965"/>
              <a:buFont typeface="Noto Sans Symbols"/>
              <a:buChar char="•"/>
            </a:pPr>
            <a:r>
              <a:rPr lang="en-US" sz="1965" b="0" i="0" u="none" strike="noStrike" cap="none">
                <a:solidFill>
                  <a:srgbClr val="3F3F3F"/>
                </a:solidFill>
                <a:latin typeface="Century Gothic"/>
                <a:ea typeface="Century Gothic"/>
                <a:cs typeface="Century Gothic"/>
                <a:sym typeface="Century Gothic"/>
              </a:rPr>
              <a:t>Initialize Variables</a:t>
            </a:r>
            <a:endParaRPr sz="2100"/>
          </a:p>
          <a:p>
            <a:pPr marL="342900" marR="0" lvl="0" indent="-361950" algn="l" rtl="0">
              <a:lnSpc>
                <a:spcPct val="80000"/>
              </a:lnSpc>
              <a:spcBef>
                <a:spcPts val="1000"/>
              </a:spcBef>
              <a:spcAft>
                <a:spcPts val="0"/>
              </a:spcAft>
              <a:buClr>
                <a:schemeClr val="accent1"/>
              </a:buClr>
              <a:buSzPts val="1965"/>
              <a:buFont typeface="Noto Sans Symbols"/>
              <a:buChar char="•"/>
            </a:pPr>
            <a:r>
              <a:rPr lang="en-US" sz="1965" b="0" i="0" u="none" strike="noStrike" cap="none">
                <a:solidFill>
                  <a:srgbClr val="3F3F3F"/>
                </a:solidFill>
                <a:latin typeface="Century Gothic"/>
                <a:ea typeface="Century Gothic"/>
                <a:cs typeface="Century Gothic"/>
                <a:sym typeface="Century Gothic"/>
              </a:rPr>
              <a:t>Use === Comparison</a:t>
            </a:r>
            <a:endParaRPr sz="2100"/>
          </a:p>
          <a:p>
            <a:pPr marL="342900" marR="0" lvl="0" indent="-361950" algn="l" rtl="0">
              <a:lnSpc>
                <a:spcPct val="80000"/>
              </a:lnSpc>
              <a:spcBef>
                <a:spcPts val="1000"/>
              </a:spcBef>
              <a:spcAft>
                <a:spcPts val="0"/>
              </a:spcAft>
              <a:buClr>
                <a:schemeClr val="accent1"/>
              </a:buClr>
              <a:buSzPts val="1965"/>
              <a:buFont typeface="Noto Sans Symbols"/>
              <a:buChar char="•"/>
            </a:pPr>
            <a:r>
              <a:rPr lang="en-US" sz="1965" b="0" i="0" u="none" strike="noStrike" cap="none">
                <a:solidFill>
                  <a:srgbClr val="3F3F3F"/>
                </a:solidFill>
                <a:latin typeface="Century Gothic"/>
                <a:ea typeface="Century Gothic"/>
                <a:cs typeface="Century Gothic"/>
                <a:sym typeface="Century Gothic"/>
              </a:rPr>
              <a:t>Avoid Using eval()</a:t>
            </a:r>
            <a:endParaRPr sz="2100"/>
          </a:p>
          <a:p>
            <a:pPr marL="342900" marR="0" lvl="0" indent="-361950" algn="l" rtl="0">
              <a:lnSpc>
                <a:spcPct val="80000"/>
              </a:lnSpc>
              <a:spcBef>
                <a:spcPts val="1000"/>
              </a:spcBef>
              <a:spcAft>
                <a:spcPts val="0"/>
              </a:spcAft>
              <a:buClr>
                <a:schemeClr val="accent1"/>
              </a:buClr>
              <a:buSzPts val="1965"/>
              <a:buFont typeface="Noto Sans Symbols"/>
              <a:buChar char="•"/>
            </a:pPr>
            <a:r>
              <a:rPr lang="en-US" sz="1965" b="0" i="0" u="none" strike="noStrike" cap="none">
                <a:solidFill>
                  <a:srgbClr val="3F3F3F"/>
                </a:solidFill>
                <a:latin typeface="Century Gothic"/>
                <a:ea typeface="Century Gothic"/>
                <a:cs typeface="Century Gothic"/>
                <a:sym typeface="Century Gothic"/>
              </a:rPr>
              <a:t>Reduce DOM Access</a:t>
            </a:r>
            <a:endParaRPr sz="1965" b="0" i="0" u="none" strike="noStrike" cap="none">
              <a:solidFill>
                <a:srgbClr val="3F3F3F"/>
              </a:solidFill>
              <a:latin typeface="Century Gothic"/>
              <a:ea typeface="Century Gothic"/>
              <a:cs typeface="Century Gothic"/>
              <a:sym typeface="Century Gothic"/>
            </a:endParaRPr>
          </a:p>
          <a:p>
            <a:pPr marL="342900" marR="0" lvl="0" indent="-237172" algn="l" rtl="0">
              <a:lnSpc>
                <a:spcPct val="80000"/>
              </a:lnSpc>
              <a:spcBef>
                <a:spcPts val="1000"/>
              </a:spcBef>
              <a:spcAft>
                <a:spcPts val="0"/>
              </a:spcAft>
              <a:buClr>
                <a:schemeClr val="accent1"/>
              </a:buClr>
              <a:buSzPts val="1665"/>
              <a:buFont typeface="Noto Sans Symbols"/>
              <a:buNone/>
            </a:pPr>
            <a:endParaRPr sz="1965"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D4E9-9F73-48EB-9679-9792E3EFEE80}"/>
              </a:ext>
            </a:extLst>
          </p:cNvPr>
          <p:cNvSpPr>
            <a:spLocks noGrp="1"/>
          </p:cNvSpPr>
          <p:nvPr>
            <p:ph type="title"/>
          </p:nvPr>
        </p:nvSpPr>
        <p:spPr/>
        <p:txBody>
          <a:bodyPr/>
          <a:lstStyle/>
          <a:p>
            <a:r>
              <a:rPr lang="en-US" dirty="0"/>
              <a:t>Array</a:t>
            </a:r>
          </a:p>
        </p:txBody>
      </p:sp>
      <p:sp>
        <p:nvSpPr>
          <p:cNvPr id="3" name="Text Placeholder 2">
            <a:extLst>
              <a:ext uri="{FF2B5EF4-FFF2-40B4-BE49-F238E27FC236}">
                <a16:creationId xmlns:a16="http://schemas.microsoft.com/office/drawing/2014/main" id="{BF3D9783-D368-4756-9B3A-B5F6B2DF5EAC}"/>
              </a:ext>
            </a:extLst>
          </p:cNvPr>
          <p:cNvSpPr>
            <a:spLocks noGrp="1"/>
          </p:cNvSpPr>
          <p:nvPr>
            <p:ph type="body" idx="1"/>
          </p:nvPr>
        </p:nvSpPr>
        <p:spPr>
          <a:xfrm>
            <a:off x="2589212" y="2133600"/>
            <a:ext cx="8983028" cy="4348480"/>
          </a:xfrm>
        </p:spPr>
        <p:txBody>
          <a:bodyPr/>
          <a:lstStyle/>
          <a:p>
            <a:pPr marL="114300" indent="0">
              <a:buNone/>
            </a:pPr>
            <a:r>
              <a:rPr lang="en-US" b="0" i="0" dirty="0">
                <a:solidFill>
                  <a:srgbClr val="000000"/>
                </a:solidFill>
                <a:effectLst/>
                <a:latin typeface="Verdana" panose="020B0604030504040204" pitchFamily="34" charset="0"/>
              </a:rPr>
              <a:t>An array is a special variable, which can hold more than one value.</a:t>
            </a:r>
          </a:p>
          <a:p>
            <a:pPr marL="114300" indent="0">
              <a:buNone/>
            </a:pPr>
            <a:endParaRPr lang="en-US" dirty="0">
              <a:solidFill>
                <a:srgbClr val="000000"/>
              </a:solidFill>
              <a:latin typeface="Verdana" panose="020B0604030504040204" pitchFamily="34" charset="0"/>
            </a:endParaRPr>
          </a:p>
          <a:p>
            <a:pPr marL="114300" indent="0">
              <a:buNone/>
            </a:pPr>
            <a:r>
              <a:rPr lang="en-US" dirty="0">
                <a:solidFill>
                  <a:srgbClr val="000000"/>
                </a:solidFill>
                <a:latin typeface="Verdana" panose="020B0604030504040204" pitchFamily="34" charset="0"/>
              </a:rPr>
              <a:t>If you want to hold multiple value inside a single variable then you can use array for those scenario. Array value are sequentially stored on the memory, that is mean by each item have their own index number to access/modify or delete them.</a:t>
            </a:r>
          </a:p>
          <a:p>
            <a:pPr marL="114300" indent="0">
              <a:buNone/>
            </a:pPr>
            <a:endParaRPr lang="en-US" b="0" i="0" dirty="0">
              <a:solidFill>
                <a:srgbClr val="000000"/>
              </a:solidFill>
              <a:effectLst/>
              <a:latin typeface="Verdana" panose="020B0604030504040204" pitchFamily="34" charset="0"/>
            </a:endParaRPr>
          </a:p>
          <a:p>
            <a:pPr marL="114300" indent="0">
              <a:buNone/>
            </a:pPr>
            <a:r>
              <a:rPr lang="en-US" dirty="0">
                <a:solidFill>
                  <a:srgbClr val="000000"/>
                </a:solidFill>
                <a:latin typeface="Verdana" panose="020B0604030504040204" pitchFamily="34" charset="0"/>
              </a:rPr>
              <a:t>In a sort array is collection of data. So array can be list of number or list of object or list of string or mix-matching the data type.</a:t>
            </a:r>
          </a:p>
          <a:p>
            <a:pPr marL="114300" indent="0">
              <a:buNone/>
            </a:pPr>
            <a:endParaRPr lang="en-US" b="0" i="0" dirty="0">
              <a:solidFill>
                <a:srgbClr val="000000"/>
              </a:solidFill>
              <a:effectLst/>
              <a:latin typeface="Verdana" panose="020B0604030504040204" pitchFamily="34" charset="0"/>
            </a:endParaRPr>
          </a:p>
          <a:p>
            <a:pPr marL="114300"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cars = [</a:t>
            </a:r>
            <a:r>
              <a:rPr lang="en-US" dirty="0">
                <a:solidFill>
                  <a:srgbClr val="A52A2A"/>
                </a:solidFill>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45104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CDF6-821D-4A8C-BA95-AC4E8B4CE5BC}"/>
              </a:ext>
            </a:extLst>
          </p:cNvPr>
          <p:cNvSpPr>
            <a:spLocks noGrp="1"/>
          </p:cNvSpPr>
          <p:nvPr>
            <p:ph type="title"/>
          </p:nvPr>
        </p:nvSpPr>
        <p:spPr/>
        <p:txBody>
          <a:bodyPr/>
          <a:lstStyle/>
          <a:p>
            <a:r>
              <a:rPr lang="en-US" dirty="0"/>
              <a:t>Creating an Array</a:t>
            </a:r>
            <a:br>
              <a:rPr lang="en-US" b="1" u="sng" dirty="0"/>
            </a:br>
            <a:endParaRPr lang="en-US" dirty="0"/>
          </a:p>
        </p:txBody>
      </p:sp>
      <p:sp>
        <p:nvSpPr>
          <p:cNvPr id="3" name="Text Placeholder 2">
            <a:extLst>
              <a:ext uri="{FF2B5EF4-FFF2-40B4-BE49-F238E27FC236}">
                <a16:creationId xmlns:a16="http://schemas.microsoft.com/office/drawing/2014/main" id="{1283D63E-6B06-4742-A504-2D2F31CC3FC7}"/>
              </a:ext>
            </a:extLst>
          </p:cNvPr>
          <p:cNvSpPr>
            <a:spLocks noGrp="1"/>
          </p:cNvSpPr>
          <p:nvPr>
            <p:ph type="body" idx="1"/>
          </p:nvPr>
        </p:nvSpPr>
        <p:spPr/>
        <p:txBody>
          <a:bodyPr/>
          <a:lstStyle/>
          <a:p>
            <a:pPr marL="114300" indent="0">
              <a:buNone/>
            </a:pPr>
            <a:r>
              <a:rPr lang="en-US" dirty="0"/>
              <a:t>Using an array literal is the easiest way to create a JavaScript Array.</a:t>
            </a:r>
          </a:p>
          <a:p>
            <a:pPr marL="114300" indent="0">
              <a:buNone/>
            </a:pPr>
            <a:endParaRPr lang="en-US" dirty="0"/>
          </a:p>
          <a:p>
            <a:pPr marL="114300" indent="0">
              <a:buNone/>
            </a:pPr>
            <a:r>
              <a:rPr lang="en-US" dirty="0"/>
              <a:t>Syntax:</a:t>
            </a:r>
          </a:p>
          <a:p>
            <a:pPr marL="114300" indent="0">
              <a:buNone/>
            </a:pPr>
            <a:r>
              <a:rPr lang="en-US" dirty="0"/>
              <a:t>const </a:t>
            </a:r>
            <a:r>
              <a:rPr lang="en-US" dirty="0" err="1"/>
              <a:t>array_name</a:t>
            </a:r>
            <a:r>
              <a:rPr lang="en-US" dirty="0"/>
              <a:t> = [item1, item2, ...]; </a:t>
            </a:r>
          </a:p>
          <a:p>
            <a:pPr marL="114300" indent="0">
              <a:buNone/>
            </a:pPr>
            <a:endParaRPr lang="en-US" dirty="0"/>
          </a:p>
        </p:txBody>
      </p:sp>
    </p:spTree>
    <p:extLst>
      <p:ext uri="{BB962C8B-B14F-4D97-AF65-F5344CB8AC3E}">
        <p14:creationId xmlns:p14="http://schemas.microsoft.com/office/powerpoint/2010/main" val="1490290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E94D-4088-4FF4-8112-A0019E65FFF7}"/>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Accessing Array Elements</a:t>
            </a:r>
            <a:br>
              <a:rPr lang="en-US" b="0" i="0" dirty="0">
                <a:solidFill>
                  <a:srgbClr val="000000"/>
                </a:solidFill>
                <a:effectLst/>
                <a:latin typeface="Segoe UI" panose="020B0502040204020203" pitchFamily="34" charset="0"/>
              </a:rPr>
            </a:br>
            <a:endParaRPr lang="en-US" dirty="0"/>
          </a:p>
        </p:txBody>
      </p:sp>
      <p:sp>
        <p:nvSpPr>
          <p:cNvPr id="3" name="Text Placeholder 2">
            <a:extLst>
              <a:ext uri="{FF2B5EF4-FFF2-40B4-BE49-F238E27FC236}">
                <a16:creationId xmlns:a16="http://schemas.microsoft.com/office/drawing/2014/main" id="{02DC2833-F535-4AC8-82BA-C0B240BB7227}"/>
              </a:ext>
            </a:extLst>
          </p:cNvPr>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You access an array element by referring to the </a:t>
            </a:r>
            <a:r>
              <a:rPr lang="en-US" b="1" i="0" dirty="0">
                <a:solidFill>
                  <a:srgbClr val="000000"/>
                </a:solidFill>
                <a:effectLst/>
                <a:latin typeface="Verdana" panose="020B0604030504040204" pitchFamily="34" charset="0"/>
              </a:rPr>
              <a:t>index number</a:t>
            </a:r>
            <a:r>
              <a:rPr lang="en-US" b="0" i="0" dirty="0">
                <a:solidFill>
                  <a:srgbClr val="000000"/>
                </a:solidFill>
                <a:effectLst/>
                <a:latin typeface="Verdana" panose="020B0604030504040204" pitchFamily="34" charset="0"/>
              </a:rPr>
              <a:t>:</a:t>
            </a:r>
          </a:p>
          <a:p>
            <a:pPr algn="l"/>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cars = [</a:t>
            </a:r>
            <a:r>
              <a:rPr lang="en-US" b="0" i="0" dirty="0">
                <a:solidFill>
                  <a:srgbClr val="A52A2A"/>
                </a:solidFill>
                <a:effectLst/>
                <a:latin typeface="Consolas" panose="020B0609020204030204" pitchFamily="49" charset="0"/>
              </a:rPr>
              <a:t>"Saab"</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car = cars[</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737227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B4F7-D4B6-4B82-975C-F850E1AA9E11}"/>
              </a:ext>
            </a:extLst>
          </p:cNvPr>
          <p:cNvSpPr>
            <a:spLocks noGrp="1"/>
          </p:cNvSpPr>
          <p:nvPr>
            <p:ph type="title"/>
          </p:nvPr>
        </p:nvSpPr>
        <p:spPr/>
        <p:txBody>
          <a:bodyPr/>
          <a:lstStyle/>
          <a:p>
            <a:r>
              <a:rPr lang="en-US" dirty="0"/>
              <a:t>Array methods</a:t>
            </a:r>
            <a:br>
              <a:rPr lang="en-US" dirty="0"/>
            </a:br>
            <a:br>
              <a:rPr lang="en-US" dirty="0"/>
            </a:br>
            <a:br>
              <a:rPr lang="en-US" dirty="0"/>
            </a:br>
            <a:endParaRPr lang="en-US" dirty="0"/>
          </a:p>
        </p:txBody>
      </p:sp>
      <p:sp>
        <p:nvSpPr>
          <p:cNvPr id="3" name="Text Placeholder 2">
            <a:extLst>
              <a:ext uri="{FF2B5EF4-FFF2-40B4-BE49-F238E27FC236}">
                <a16:creationId xmlns:a16="http://schemas.microsoft.com/office/drawing/2014/main" id="{B478AECA-911B-4FF7-920D-B05F8AF320DF}"/>
              </a:ext>
            </a:extLst>
          </p:cNvPr>
          <p:cNvSpPr>
            <a:spLocks noGrp="1"/>
          </p:cNvSpPr>
          <p:nvPr>
            <p:ph type="body" idx="1"/>
          </p:nvPr>
        </p:nvSpPr>
        <p:spPr>
          <a:xfrm>
            <a:off x="2589212" y="1351280"/>
            <a:ext cx="8993188" cy="4978400"/>
          </a:xfrm>
        </p:spPr>
        <p:txBody>
          <a:bodyPr/>
          <a:lstStyle/>
          <a:p>
            <a:r>
              <a:rPr lang="en-US" dirty="0"/>
              <a:t>push</a:t>
            </a:r>
          </a:p>
          <a:p>
            <a:r>
              <a:rPr lang="en-US" dirty="0"/>
              <a:t>Pop</a:t>
            </a:r>
          </a:p>
          <a:p>
            <a:r>
              <a:rPr lang="en-US" dirty="0"/>
              <a:t>Shift</a:t>
            </a:r>
          </a:p>
          <a:p>
            <a:r>
              <a:rPr lang="en-US" dirty="0"/>
              <a:t>unshift</a:t>
            </a:r>
          </a:p>
          <a:p>
            <a:r>
              <a:rPr lang="en-US" dirty="0"/>
              <a:t>Slice</a:t>
            </a:r>
          </a:p>
          <a:p>
            <a:r>
              <a:rPr lang="en-US" dirty="0"/>
              <a:t>Splice</a:t>
            </a:r>
          </a:p>
          <a:p>
            <a:r>
              <a:rPr lang="en-US" dirty="0"/>
              <a:t>map</a:t>
            </a:r>
          </a:p>
          <a:p>
            <a:r>
              <a:rPr lang="en-US" dirty="0"/>
              <a:t>Sort</a:t>
            </a:r>
          </a:p>
          <a:p>
            <a:r>
              <a:rPr lang="en-US" dirty="0"/>
              <a:t>Filter</a:t>
            </a:r>
          </a:p>
          <a:p>
            <a:r>
              <a:rPr lang="en-US" dirty="0"/>
              <a:t>Find</a:t>
            </a:r>
          </a:p>
          <a:p>
            <a:r>
              <a:rPr lang="en-US" dirty="0"/>
              <a:t>Foreach</a:t>
            </a:r>
          </a:p>
          <a:p>
            <a:r>
              <a:rPr lang="en-US" dirty="0"/>
              <a:t>join</a:t>
            </a:r>
          </a:p>
          <a:p>
            <a:endParaRPr lang="en-US" dirty="0"/>
          </a:p>
        </p:txBody>
      </p:sp>
    </p:spTree>
    <p:extLst>
      <p:ext uri="{BB962C8B-B14F-4D97-AF65-F5344CB8AC3E}">
        <p14:creationId xmlns:p14="http://schemas.microsoft.com/office/powerpoint/2010/main" val="68560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Spread operator</a:t>
            </a:r>
            <a:endParaRPr sz="3600" b="0" i="0" u="none" strike="noStrike" cap="none">
              <a:solidFill>
                <a:srgbClr val="262626"/>
              </a:solidFill>
              <a:latin typeface="Century Gothic"/>
              <a:ea typeface="Century Gothic"/>
              <a:cs typeface="Century Gothic"/>
              <a:sym typeface="Century Gothic"/>
            </a:endParaRPr>
          </a:p>
        </p:txBody>
      </p:sp>
      <p:sp>
        <p:nvSpPr>
          <p:cNvPr id="382" name="Google Shape;382;p54"/>
          <p:cNvSpPr txBox="1">
            <a:spLocks noGrp="1"/>
          </p:cNvSpPr>
          <p:nvPr>
            <p:ph type="body" idx="1"/>
          </p:nvPr>
        </p:nvSpPr>
        <p:spPr>
          <a:xfrm>
            <a:off x="2589200" y="1490000"/>
            <a:ext cx="8915400" cy="4421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750">
                <a:solidFill>
                  <a:srgbClr val="0000FF"/>
                </a:solidFill>
                <a:latin typeface="Consolas"/>
                <a:ea typeface="Consolas"/>
                <a:cs typeface="Consolas"/>
                <a:sym typeface="Consolas"/>
              </a:rPr>
              <a:t>let</a:t>
            </a:r>
            <a:r>
              <a:rPr lang="en-US" sz="1750">
                <a:solidFill>
                  <a:schemeClr val="dk1"/>
                </a:solidFill>
                <a:latin typeface="Consolas"/>
                <a:ea typeface="Consolas"/>
                <a:cs typeface="Consolas"/>
                <a:sym typeface="Consolas"/>
              </a:rPr>
              <a:t> </a:t>
            </a:r>
            <a:r>
              <a:rPr lang="en-US" sz="1750">
                <a:solidFill>
                  <a:srgbClr val="001080"/>
                </a:solidFill>
                <a:latin typeface="Consolas"/>
                <a:ea typeface="Consolas"/>
                <a:cs typeface="Consolas"/>
                <a:sym typeface="Consolas"/>
              </a:rPr>
              <a:t>fruits1</a:t>
            </a:r>
            <a:r>
              <a:rPr lang="en-US" sz="1750">
                <a:solidFill>
                  <a:schemeClr val="dk1"/>
                </a:solidFill>
                <a:latin typeface="Consolas"/>
                <a:ea typeface="Consolas"/>
                <a:cs typeface="Consolas"/>
                <a:sym typeface="Consolas"/>
              </a:rPr>
              <a:t> = [</a:t>
            </a:r>
            <a:r>
              <a:rPr lang="en-US" sz="1750">
                <a:solidFill>
                  <a:srgbClr val="A31515"/>
                </a:solidFill>
                <a:latin typeface="Consolas"/>
                <a:ea typeface="Consolas"/>
                <a:cs typeface="Consolas"/>
                <a:sym typeface="Consolas"/>
              </a:rPr>
              <a:t>'Mango'</a:t>
            </a:r>
            <a:r>
              <a:rPr lang="en-US" sz="1750">
                <a:solidFill>
                  <a:schemeClr val="dk1"/>
                </a:solidFill>
                <a:latin typeface="Consolas"/>
                <a:ea typeface="Consolas"/>
                <a:cs typeface="Consolas"/>
                <a:sym typeface="Consolas"/>
              </a:rPr>
              <a:t>, </a:t>
            </a:r>
            <a:r>
              <a:rPr lang="en-US" sz="1750">
                <a:solidFill>
                  <a:srgbClr val="A31515"/>
                </a:solidFill>
                <a:latin typeface="Consolas"/>
                <a:ea typeface="Consolas"/>
                <a:cs typeface="Consolas"/>
                <a:sym typeface="Consolas"/>
              </a:rPr>
              <a:t>'Apple'</a:t>
            </a:r>
            <a:r>
              <a:rPr lang="en-US" sz="1750">
                <a:solidFill>
                  <a:schemeClr val="dk1"/>
                </a:solidFill>
                <a:latin typeface="Consolas"/>
                <a:ea typeface="Consolas"/>
                <a:cs typeface="Consolas"/>
                <a:sym typeface="Consolas"/>
              </a:rPr>
              <a:t>, </a:t>
            </a:r>
            <a:r>
              <a:rPr lang="en-US" sz="1750">
                <a:solidFill>
                  <a:srgbClr val="A31515"/>
                </a:solidFill>
                <a:latin typeface="Consolas"/>
                <a:ea typeface="Consolas"/>
                <a:cs typeface="Consolas"/>
                <a:sym typeface="Consolas"/>
              </a:rPr>
              <a:t>'Banana'</a:t>
            </a:r>
            <a:r>
              <a:rPr lang="en-US" sz="1750">
                <a:solidFill>
                  <a:schemeClr val="dk1"/>
                </a:solidFill>
                <a:latin typeface="Consolas"/>
                <a:ea typeface="Consolas"/>
                <a:cs typeface="Consolas"/>
                <a:sym typeface="Consolas"/>
              </a:rPr>
              <a:t>];</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rgbClr val="0000FF"/>
                </a:solidFill>
                <a:latin typeface="Consolas"/>
                <a:ea typeface="Consolas"/>
                <a:cs typeface="Consolas"/>
                <a:sym typeface="Consolas"/>
              </a:rPr>
              <a:t>let</a:t>
            </a:r>
            <a:r>
              <a:rPr lang="en-US" sz="1750">
                <a:solidFill>
                  <a:schemeClr val="dk1"/>
                </a:solidFill>
                <a:latin typeface="Consolas"/>
                <a:ea typeface="Consolas"/>
                <a:cs typeface="Consolas"/>
                <a:sym typeface="Consolas"/>
              </a:rPr>
              <a:t> </a:t>
            </a:r>
            <a:r>
              <a:rPr lang="en-US" sz="1750">
                <a:solidFill>
                  <a:srgbClr val="001080"/>
                </a:solidFill>
                <a:latin typeface="Consolas"/>
                <a:ea typeface="Consolas"/>
                <a:cs typeface="Consolas"/>
                <a:sym typeface="Consolas"/>
              </a:rPr>
              <a:t>fruits2</a:t>
            </a:r>
            <a:r>
              <a:rPr lang="en-US" sz="1750">
                <a:solidFill>
                  <a:schemeClr val="dk1"/>
                </a:solidFill>
                <a:latin typeface="Consolas"/>
                <a:ea typeface="Consolas"/>
                <a:cs typeface="Consolas"/>
                <a:sym typeface="Consolas"/>
              </a:rPr>
              <a:t> = [</a:t>
            </a:r>
            <a:r>
              <a:rPr lang="en-US" sz="1750">
                <a:solidFill>
                  <a:srgbClr val="A31515"/>
                </a:solidFill>
                <a:latin typeface="Consolas"/>
                <a:ea typeface="Consolas"/>
                <a:cs typeface="Consolas"/>
                <a:sym typeface="Consolas"/>
              </a:rPr>
              <a:t>'Jackfruit'</a:t>
            </a:r>
            <a:r>
              <a:rPr lang="en-US" sz="1750">
                <a:solidFill>
                  <a:schemeClr val="dk1"/>
                </a:solidFill>
                <a:latin typeface="Consolas"/>
                <a:ea typeface="Consolas"/>
                <a:cs typeface="Consolas"/>
                <a:sym typeface="Consolas"/>
              </a:rPr>
              <a:t>]</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rgbClr val="0000FF"/>
                </a:solidFill>
                <a:latin typeface="Consolas"/>
                <a:ea typeface="Consolas"/>
                <a:cs typeface="Consolas"/>
                <a:sym typeface="Consolas"/>
              </a:rPr>
              <a:t>let</a:t>
            </a:r>
            <a:r>
              <a:rPr lang="en-US" sz="1750">
                <a:solidFill>
                  <a:schemeClr val="dk1"/>
                </a:solidFill>
                <a:latin typeface="Consolas"/>
                <a:ea typeface="Consolas"/>
                <a:cs typeface="Consolas"/>
                <a:sym typeface="Consolas"/>
              </a:rPr>
              <a:t> </a:t>
            </a:r>
            <a:r>
              <a:rPr lang="en-US" sz="1750">
                <a:solidFill>
                  <a:srgbClr val="001080"/>
                </a:solidFill>
                <a:latin typeface="Consolas"/>
                <a:ea typeface="Consolas"/>
                <a:cs typeface="Consolas"/>
                <a:sym typeface="Consolas"/>
              </a:rPr>
              <a:t>fruits</a:t>
            </a:r>
            <a:r>
              <a:rPr lang="en-US" sz="1750">
                <a:solidFill>
                  <a:schemeClr val="dk1"/>
                </a:solidFill>
                <a:latin typeface="Consolas"/>
                <a:ea typeface="Consolas"/>
                <a:cs typeface="Consolas"/>
                <a:sym typeface="Consolas"/>
              </a:rPr>
              <a:t> = [...</a:t>
            </a:r>
            <a:r>
              <a:rPr lang="en-US" sz="1750">
                <a:solidFill>
                  <a:srgbClr val="001080"/>
                </a:solidFill>
                <a:latin typeface="Consolas"/>
                <a:ea typeface="Consolas"/>
                <a:cs typeface="Consolas"/>
                <a:sym typeface="Consolas"/>
              </a:rPr>
              <a:t>fruits1</a:t>
            </a:r>
            <a:r>
              <a:rPr lang="en-US" sz="1750">
                <a:solidFill>
                  <a:schemeClr val="dk1"/>
                </a:solidFill>
                <a:latin typeface="Consolas"/>
                <a:ea typeface="Consolas"/>
                <a:cs typeface="Consolas"/>
                <a:sym typeface="Consolas"/>
              </a:rPr>
              <a:t>, ...</a:t>
            </a:r>
            <a:r>
              <a:rPr lang="en-US" sz="1750">
                <a:solidFill>
                  <a:srgbClr val="001080"/>
                </a:solidFill>
                <a:latin typeface="Consolas"/>
                <a:ea typeface="Consolas"/>
                <a:cs typeface="Consolas"/>
                <a:sym typeface="Consolas"/>
              </a:rPr>
              <a:t>fruits2</a:t>
            </a:r>
            <a:r>
              <a:rPr lang="en-US" sz="1750">
                <a:solidFill>
                  <a:schemeClr val="dk1"/>
                </a:solidFill>
                <a:latin typeface="Consolas"/>
                <a:ea typeface="Consolas"/>
                <a:cs typeface="Consolas"/>
                <a:sym typeface="Consolas"/>
              </a:rPr>
              <a:t>, </a:t>
            </a:r>
            <a:r>
              <a:rPr lang="en-US" sz="1750">
                <a:solidFill>
                  <a:srgbClr val="A31515"/>
                </a:solidFill>
                <a:latin typeface="Consolas"/>
                <a:ea typeface="Consolas"/>
                <a:cs typeface="Consolas"/>
                <a:sym typeface="Consolas"/>
              </a:rPr>
              <a:t>'Watermelon'</a:t>
            </a:r>
            <a:r>
              <a:rPr lang="en-US" sz="1750">
                <a:solidFill>
                  <a:schemeClr val="dk1"/>
                </a:solidFill>
                <a:latin typeface="Consolas"/>
                <a:ea typeface="Consolas"/>
                <a:cs typeface="Consolas"/>
                <a:sym typeface="Consolas"/>
              </a:rPr>
              <a:t>];</a:t>
            </a:r>
            <a:endParaRPr sz="2500">
              <a:solidFill>
                <a:srgbClr val="0000FF"/>
              </a:solidFill>
              <a:highlight>
                <a:srgbClr val="FFFFFF"/>
              </a:highlight>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5"/>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Spread operator</a:t>
            </a:r>
            <a:endParaRPr sz="3600" b="0" i="0" u="none" strike="noStrike" cap="none">
              <a:solidFill>
                <a:srgbClr val="262626"/>
              </a:solidFill>
              <a:latin typeface="Century Gothic"/>
              <a:ea typeface="Century Gothic"/>
              <a:cs typeface="Century Gothic"/>
              <a:sym typeface="Century Gothic"/>
            </a:endParaRPr>
          </a:p>
        </p:txBody>
      </p:sp>
      <p:sp>
        <p:nvSpPr>
          <p:cNvPr id="388" name="Google Shape;388;p55"/>
          <p:cNvSpPr txBox="1">
            <a:spLocks noGrp="1"/>
          </p:cNvSpPr>
          <p:nvPr>
            <p:ph type="body" idx="1"/>
          </p:nvPr>
        </p:nvSpPr>
        <p:spPr>
          <a:xfrm>
            <a:off x="2589200" y="1490000"/>
            <a:ext cx="8915400" cy="4421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50">
                <a:solidFill>
                  <a:srgbClr val="0000FF"/>
                </a:solidFill>
                <a:latin typeface="Consolas"/>
                <a:ea typeface="Consolas"/>
                <a:cs typeface="Consolas"/>
                <a:sym typeface="Consolas"/>
              </a:rPr>
              <a:t>let</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personData1</a:t>
            </a:r>
            <a:r>
              <a:rPr lang="en-US" sz="1850">
                <a:solidFill>
                  <a:schemeClr val="dk1"/>
                </a:solidFill>
                <a:latin typeface="Consolas"/>
                <a:ea typeface="Consolas"/>
                <a:cs typeface="Consolas"/>
                <a:sym typeface="Consolas"/>
              </a:rPr>
              <a:t> = {</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name:</a:t>
            </a:r>
            <a:r>
              <a:rPr lang="en-US" sz="1850">
                <a:solidFill>
                  <a:schemeClr val="dk1"/>
                </a:solidFill>
                <a:latin typeface="Consolas"/>
                <a:ea typeface="Consolas"/>
                <a:cs typeface="Consolas"/>
                <a:sym typeface="Consolas"/>
              </a:rPr>
              <a:t> </a:t>
            </a:r>
            <a:r>
              <a:rPr lang="en-US" sz="1850">
                <a:solidFill>
                  <a:srgbClr val="A31515"/>
                </a:solidFill>
                <a:latin typeface="Consolas"/>
                <a:ea typeface="Consolas"/>
                <a:cs typeface="Consolas"/>
                <a:sym typeface="Consolas"/>
              </a:rPr>
              <a:t>'Jack'</a:t>
            </a:r>
            <a:r>
              <a:rPr lang="en-US" sz="1850">
                <a:solidFill>
                  <a:schemeClr val="dk1"/>
                </a:solidFill>
                <a:latin typeface="Consolas"/>
                <a:ea typeface="Consolas"/>
                <a:cs typeface="Consolas"/>
                <a:sym typeface="Consolas"/>
              </a:rPr>
              <a:t>,</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age:</a:t>
            </a:r>
            <a:r>
              <a:rPr lang="en-US" sz="1850">
                <a:solidFill>
                  <a:schemeClr val="dk1"/>
                </a:solidFill>
                <a:latin typeface="Consolas"/>
                <a:ea typeface="Consolas"/>
                <a:cs typeface="Consolas"/>
                <a:sym typeface="Consolas"/>
              </a:rPr>
              <a:t> </a:t>
            </a:r>
            <a:r>
              <a:rPr lang="en-US" sz="1850">
                <a:solidFill>
                  <a:srgbClr val="098658"/>
                </a:solidFill>
                <a:latin typeface="Consolas"/>
                <a:ea typeface="Consolas"/>
                <a:cs typeface="Consolas"/>
                <a:sym typeface="Consolas"/>
              </a:rPr>
              <a:t>30</a:t>
            </a:r>
            <a:endParaRPr sz="1850">
              <a:solidFill>
                <a:srgbClr val="098658"/>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rgbClr val="0000FF"/>
                </a:solidFill>
                <a:latin typeface="Consolas"/>
                <a:ea typeface="Consolas"/>
                <a:cs typeface="Consolas"/>
                <a:sym typeface="Consolas"/>
              </a:rPr>
              <a:t>let</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personData2</a:t>
            </a:r>
            <a:r>
              <a:rPr lang="en-US" sz="1850">
                <a:solidFill>
                  <a:schemeClr val="dk1"/>
                </a:solidFill>
                <a:latin typeface="Consolas"/>
                <a:ea typeface="Consolas"/>
                <a:cs typeface="Consolas"/>
                <a:sym typeface="Consolas"/>
              </a:rPr>
              <a:t> = {</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hair:</a:t>
            </a:r>
            <a:r>
              <a:rPr lang="en-US" sz="1850">
                <a:solidFill>
                  <a:schemeClr val="dk1"/>
                </a:solidFill>
                <a:latin typeface="Consolas"/>
                <a:ea typeface="Consolas"/>
                <a:cs typeface="Consolas"/>
                <a:sym typeface="Consolas"/>
              </a:rPr>
              <a:t> </a:t>
            </a:r>
            <a:r>
              <a:rPr lang="en-US" sz="1850">
                <a:solidFill>
                  <a:srgbClr val="A31515"/>
                </a:solidFill>
                <a:latin typeface="Consolas"/>
                <a:ea typeface="Consolas"/>
                <a:cs typeface="Consolas"/>
                <a:sym typeface="Consolas"/>
              </a:rPr>
              <a:t>'black'</a:t>
            </a:r>
            <a:endParaRPr sz="1850">
              <a:solidFill>
                <a:srgbClr val="A31515"/>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chemeClr val="dk1"/>
                </a:solidFill>
                <a:latin typeface="Consolas"/>
                <a:ea typeface="Consolas"/>
                <a:cs typeface="Consolas"/>
                <a:sym typeface="Consolas"/>
              </a:rPr>
              <a:t>};</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50">
              <a:solidFill>
                <a:srgbClr val="0000F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rgbClr val="0000FF"/>
                </a:solidFill>
                <a:latin typeface="Consolas"/>
                <a:ea typeface="Consolas"/>
                <a:cs typeface="Consolas"/>
                <a:sym typeface="Consolas"/>
              </a:rPr>
              <a:t>let</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personData</a:t>
            </a:r>
            <a:r>
              <a:rPr lang="en-US" sz="1850">
                <a:solidFill>
                  <a:schemeClr val="dk1"/>
                </a:solidFill>
                <a:latin typeface="Consolas"/>
                <a:ea typeface="Consolas"/>
                <a:cs typeface="Consolas"/>
                <a:sym typeface="Consolas"/>
              </a:rPr>
              <a:t> = { ...</a:t>
            </a:r>
            <a:r>
              <a:rPr lang="en-US" sz="1850">
                <a:solidFill>
                  <a:srgbClr val="001080"/>
                </a:solidFill>
                <a:latin typeface="Consolas"/>
                <a:ea typeface="Consolas"/>
                <a:cs typeface="Consolas"/>
                <a:sym typeface="Consolas"/>
              </a:rPr>
              <a:t>personData1</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personData2</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eye:</a:t>
            </a:r>
            <a:r>
              <a:rPr lang="en-US" sz="1850">
                <a:solidFill>
                  <a:schemeClr val="dk1"/>
                </a:solidFill>
                <a:latin typeface="Consolas"/>
                <a:ea typeface="Consolas"/>
                <a:cs typeface="Consolas"/>
                <a:sym typeface="Consolas"/>
              </a:rPr>
              <a:t> </a:t>
            </a:r>
            <a:r>
              <a:rPr lang="en-US" sz="1850">
                <a:solidFill>
                  <a:srgbClr val="A31515"/>
                </a:solidFill>
                <a:latin typeface="Consolas"/>
                <a:ea typeface="Consolas"/>
                <a:cs typeface="Consolas"/>
                <a:sym typeface="Consolas"/>
              </a:rPr>
              <a:t>'brown'</a:t>
            </a:r>
            <a:r>
              <a:rPr lang="en-US" sz="1850">
                <a:solidFill>
                  <a:schemeClr val="dk1"/>
                </a:solidFill>
                <a:latin typeface="Consolas"/>
                <a:ea typeface="Consolas"/>
                <a:cs typeface="Consolas"/>
                <a:sym typeface="Consolas"/>
              </a:rPr>
              <a:t> };</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rgbClr val="0000FF"/>
                </a:solidFill>
                <a:latin typeface="Consolas"/>
                <a:ea typeface="Consolas"/>
                <a:cs typeface="Consolas"/>
                <a:sym typeface="Consolas"/>
              </a:rPr>
              <a:t>let</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height</a:t>
            </a:r>
            <a:r>
              <a:rPr lang="en-US" sz="1850">
                <a:solidFill>
                  <a:schemeClr val="dk1"/>
                </a:solidFill>
                <a:latin typeface="Consolas"/>
                <a:ea typeface="Consolas"/>
                <a:cs typeface="Consolas"/>
                <a:sym typeface="Consolas"/>
              </a:rPr>
              <a:t> = </a:t>
            </a:r>
            <a:r>
              <a:rPr lang="en-US" sz="1850">
                <a:solidFill>
                  <a:srgbClr val="098658"/>
                </a:solidFill>
                <a:latin typeface="Consolas"/>
                <a:ea typeface="Consolas"/>
                <a:cs typeface="Consolas"/>
                <a:sym typeface="Consolas"/>
              </a:rPr>
              <a:t>176</a:t>
            </a:r>
            <a:r>
              <a:rPr lang="en-US" sz="1850">
                <a:solidFill>
                  <a:schemeClr val="dk1"/>
                </a:solidFill>
                <a:latin typeface="Consolas"/>
                <a:ea typeface="Consolas"/>
                <a:cs typeface="Consolas"/>
                <a:sym typeface="Consolas"/>
              </a:rPr>
              <a:t>;</a:t>
            </a:r>
            <a:endParaRPr sz="18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50">
                <a:solidFill>
                  <a:srgbClr val="001080"/>
                </a:solidFill>
                <a:latin typeface="Consolas"/>
                <a:ea typeface="Consolas"/>
                <a:cs typeface="Consolas"/>
                <a:sym typeface="Consolas"/>
              </a:rPr>
              <a:t>personData</a:t>
            </a:r>
            <a:r>
              <a:rPr lang="en-US" sz="1850">
                <a:solidFill>
                  <a:schemeClr val="dk1"/>
                </a:solidFill>
                <a:latin typeface="Consolas"/>
                <a:ea typeface="Consolas"/>
                <a:cs typeface="Consolas"/>
                <a:sym typeface="Consolas"/>
              </a:rPr>
              <a:t> = { ...</a:t>
            </a:r>
            <a:r>
              <a:rPr lang="en-US" sz="1850">
                <a:solidFill>
                  <a:srgbClr val="001080"/>
                </a:solidFill>
                <a:latin typeface="Consolas"/>
                <a:ea typeface="Consolas"/>
                <a:cs typeface="Consolas"/>
                <a:sym typeface="Consolas"/>
              </a:rPr>
              <a:t>personData</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height</a:t>
            </a:r>
            <a:r>
              <a:rPr lang="en-US" sz="1850">
                <a:solidFill>
                  <a:schemeClr val="dk1"/>
                </a:solidFill>
                <a:latin typeface="Consolas"/>
                <a:ea typeface="Consolas"/>
                <a:cs typeface="Consolas"/>
                <a:sym typeface="Consolas"/>
              </a:rPr>
              <a:t> };</a:t>
            </a:r>
            <a:endParaRPr sz="2550">
              <a:solidFill>
                <a:srgbClr val="0000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2592925" y="624110"/>
            <a:ext cx="8911800" cy="12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async &amp; defer</a:t>
            </a:r>
            <a:endParaRPr/>
          </a:p>
        </p:txBody>
      </p:sp>
      <p:pic>
        <p:nvPicPr>
          <p:cNvPr id="189" name="Google Shape;189;p22"/>
          <p:cNvPicPr preferRelativeResize="0"/>
          <p:nvPr/>
        </p:nvPicPr>
        <p:blipFill rotWithShape="1">
          <a:blip r:embed="rId3">
            <a:alphaModFix/>
          </a:blip>
          <a:srcRect t="6380" b="6572"/>
          <a:stretch/>
        </p:blipFill>
        <p:spPr>
          <a:xfrm>
            <a:off x="2592925" y="1905100"/>
            <a:ext cx="7924600" cy="34490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690D-06C0-49FA-899B-4BE945A1F830}"/>
              </a:ext>
            </a:extLst>
          </p:cNvPr>
          <p:cNvSpPr>
            <a:spLocks noGrp="1"/>
          </p:cNvSpPr>
          <p:nvPr>
            <p:ph type="title"/>
          </p:nvPr>
        </p:nvSpPr>
        <p:spPr/>
        <p:txBody>
          <a:bodyPr/>
          <a:lstStyle/>
          <a:p>
            <a:r>
              <a:rPr lang="en-US" dirty="0"/>
              <a:t>Rest operator</a:t>
            </a:r>
          </a:p>
        </p:txBody>
      </p:sp>
      <p:sp>
        <p:nvSpPr>
          <p:cNvPr id="3" name="Text Placeholder 2">
            <a:extLst>
              <a:ext uri="{FF2B5EF4-FFF2-40B4-BE49-F238E27FC236}">
                <a16:creationId xmlns:a16="http://schemas.microsoft.com/office/drawing/2014/main" id="{A5BE57E0-253C-4703-8D04-477CB0D2806F}"/>
              </a:ext>
            </a:extLst>
          </p:cNvPr>
          <p:cNvSpPr>
            <a:spLocks noGrp="1"/>
          </p:cNvSpPr>
          <p:nvPr>
            <p:ph type="body" idx="1"/>
          </p:nvPr>
        </p:nvSpPr>
        <p:spPr>
          <a:xfrm>
            <a:off x="2589212" y="2133600"/>
            <a:ext cx="9196388" cy="4307840"/>
          </a:xfrm>
        </p:spPr>
        <p:txBody>
          <a:bodyPr/>
          <a:lstStyle/>
          <a:p>
            <a:pPr marL="114300" indent="0">
              <a:buNone/>
            </a:pPr>
            <a:r>
              <a:rPr lang="en-US" dirty="0"/>
              <a:t>Rest operator use in function parameter</a:t>
            </a:r>
          </a:p>
          <a:p>
            <a:pPr marL="114300" indent="0">
              <a:buNone/>
            </a:pPr>
            <a:r>
              <a:rPr lang="en-US" dirty="0"/>
              <a:t>The rest operator is used to put the rest of some specific user-supplied values into a JavaScript array.</a:t>
            </a:r>
          </a:p>
          <a:p>
            <a:pPr marL="114300" indent="0">
              <a:buNone/>
            </a:pPr>
            <a:endParaRPr lang="en-US" dirty="0"/>
          </a:p>
          <a:p>
            <a:pPr marL="114300" indent="0">
              <a:buNone/>
            </a:pPr>
            <a:r>
              <a:rPr lang="en-US" dirty="0"/>
              <a:t>// Define a function with two regular parameters and one rest parameter:</a:t>
            </a:r>
          </a:p>
          <a:p>
            <a:pPr marL="114300" indent="0">
              <a:buNone/>
            </a:pPr>
            <a:r>
              <a:rPr lang="en-US" dirty="0"/>
              <a:t>function </a:t>
            </a:r>
            <a:r>
              <a:rPr lang="en-US" dirty="0" err="1"/>
              <a:t>myBio</a:t>
            </a:r>
            <a:r>
              <a:rPr lang="en-US" dirty="0"/>
              <a:t>(</a:t>
            </a:r>
            <a:r>
              <a:rPr lang="en-US" dirty="0" err="1"/>
              <a:t>firstName</a:t>
            </a:r>
            <a:r>
              <a:rPr lang="en-US" dirty="0"/>
              <a:t>, </a:t>
            </a:r>
            <a:r>
              <a:rPr lang="en-US" dirty="0" err="1"/>
              <a:t>lastName</a:t>
            </a:r>
            <a:r>
              <a:rPr lang="en-US" dirty="0"/>
              <a:t>, ...</a:t>
            </a:r>
            <a:r>
              <a:rPr lang="en-US" dirty="0" err="1"/>
              <a:t>otherInfo</a:t>
            </a:r>
            <a:r>
              <a:rPr lang="en-US" dirty="0"/>
              <a:t>) { </a:t>
            </a:r>
          </a:p>
          <a:p>
            <a:pPr marL="114300" indent="0">
              <a:buNone/>
            </a:pPr>
            <a:r>
              <a:rPr lang="en-US" dirty="0"/>
              <a:t>  return </a:t>
            </a:r>
            <a:r>
              <a:rPr lang="en-US" dirty="0" err="1"/>
              <a:t>otherInfo</a:t>
            </a:r>
            <a:r>
              <a:rPr lang="en-US" dirty="0"/>
              <a:t>;</a:t>
            </a:r>
          </a:p>
          <a:p>
            <a:pPr marL="114300" indent="0">
              <a:buNone/>
            </a:pPr>
            <a:r>
              <a:rPr lang="en-US" dirty="0"/>
              <a:t>}</a:t>
            </a:r>
          </a:p>
          <a:p>
            <a:pPr marL="114300" indent="0">
              <a:buNone/>
            </a:pPr>
            <a:r>
              <a:rPr lang="en-US" dirty="0"/>
              <a:t>// Invoke </a:t>
            </a:r>
            <a:r>
              <a:rPr lang="en-US" dirty="0" err="1"/>
              <a:t>myBio</a:t>
            </a:r>
            <a:r>
              <a:rPr lang="en-US" dirty="0"/>
              <a:t> function while passing five arguments to its parameters:</a:t>
            </a:r>
          </a:p>
          <a:p>
            <a:pPr marL="114300" indent="0">
              <a:buNone/>
            </a:pPr>
            <a:r>
              <a:rPr lang="en-US" dirty="0" err="1"/>
              <a:t>myBio</a:t>
            </a:r>
            <a:r>
              <a:rPr lang="en-US" dirty="0"/>
              <a:t>("</a:t>
            </a:r>
            <a:r>
              <a:rPr lang="en-US" dirty="0" err="1"/>
              <a:t>Oluwatobi</a:t>
            </a:r>
            <a:r>
              <a:rPr lang="en-US" dirty="0"/>
              <a:t>", "</a:t>
            </a:r>
            <a:r>
              <a:rPr lang="en-US" dirty="0" err="1"/>
              <a:t>Sofela</a:t>
            </a:r>
            <a:r>
              <a:rPr lang="en-US" dirty="0"/>
              <a:t>", "</a:t>
            </a:r>
            <a:r>
              <a:rPr lang="en-US" dirty="0" err="1"/>
              <a:t>CodeSweetly</a:t>
            </a:r>
            <a:r>
              <a:rPr lang="en-US" dirty="0"/>
              <a:t>", "Web Developer", "Male");</a:t>
            </a:r>
          </a:p>
          <a:p>
            <a:pPr marL="114300" indent="0">
              <a:buNone/>
            </a:pPr>
            <a:endParaRPr lang="en-US" dirty="0"/>
          </a:p>
        </p:txBody>
      </p:sp>
    </p:spTree>
    <p:extLst>
      <p:ext uri="{BB962C8B-B14F-4D97-AF65-F5344CB8AC3E}">
        <p14:creationId xmlns:p14="http://schemas.microsoft.com/office/powerpoint/2010/main" val="2440700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6"/>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Classes</a:t>
            </a:r>
            <a:endParaRPr sz="3600" b="0" i="0" u="none" strike="noStrike" cap="none">
              <a:solidFill>
                <a:srgbClr val="262626"/>
              </a:solidFill>
              <a:latin typeface="Century Gothic"/>
              <a:ea typeface="Century Gothic"/>
              <a:cs typeface="Century Gothic"/>
              <a:sym typeface="Century Gothic"/>
            </a:endParaRPr>
          </a:p>
        </p:txBody>
      </p:sp>
      <p:sp>
        <p:nvSpPr>
          <p:cNvPr id="394" name="Google Shape;394;p56"/>
          <p:cNvSpPr txBox="1">
            <a:spLocks noGrp="1"/>
          </p:cNvSpPr>
          <p:nvPr>
            <p:ph type="body" idx="1"/>
          </p:nvPr>
        </p:nvSpPr>
        <p:spPr>
          <a:xfrm>
            <a:off x="2589200" y="1539350"/>
            <a:ext cx="8915400" cy="476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650">
                <a:solidFill>
                  <a:srgbClr val="0000FF"/>
                </a:solidFill>
                <a:latin typeface="Consolas"/>
                <a:ea typeface="Consolas"/>
                <a:cs typeface="Consolas"/>
                <a:sym typeface="Consolas"/>
              </a:rPr>
              <a:t>class</a:t>
            </a:r>
            <a:r>
              <a:rPr lang="en-US" sz="1650">
                <a:solidFill>
                  <a:schemeClr val="dk1"/>
                </a:solidFill>
                <a:latin typeface="Consolas"/>
                <a:ea typeface="Consolas"/>
                <a:cs typeface="Consolas"/>
                <a:sym typeface="Consolas"/>
              </a:rPr>
              <a:t> </a:t>
            </a:r>
            <a:r>
              <a:rPr lang="en-US" sz="1650">
                <a:solidFill>
                  <a:srgbClr val="267F99"/>
                </a:solidFill>
                <a:latin typeface="Consolas"/>
                <a:ea typeface="Consolas"/>
                <a:cs typeface="Consolas"/>
                <a:sym typeface="Consolas"/>
              </a:rPr>
              <a:t>Vehicle</a:t>
            </a: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001080"/>
                </a:solidFill>
                <a:latin typeface="Consolas"/>
                <a:ea typeface="Consolas"/>
                <a:cs typeface="Consolas"/>
                <a:sym typeface="Consolas"/>
              </a:rPr>
              <a:t>fuel</a:t>
            </a:r>
            <a:r>
              <a:rPr lang="en-US" sz="1650">
                <a:solidFill>
                  <a:schemeClr val="dk1"/>
                </a:solidFill>
                <a:latin typeface="Consolas"/>
                <a:ea typeface="Consolas"/>
                <a:cs typeface="Consolas"/>
                <a:sym typeface="Consolas"/>
              </a:rPr>
              <a:t> = </a:t>
            </a:r>
            <a:r>
              <a:rPr lang="en-US" sz="1650">
                <a:solidFill>
                  <a:srgbClr val="098658"/>
                </a:solidFill>
                <a:latin typeface="Consolas"/>
                <a:ea typeface="Consolas"/>
                <a:cs typeface="Consolas"/>
                <a:sym typeface="Consolas"/>
              </a:rPr>
              <a:t>100</a:t>
            </a:r>
            <a:r>
              <a:rPr lang="en-US" sz="1650">
                <a:solidFill>
                  <a:schemeClr val="dk1"/>
                </a:solidFill>
                <a:latin typeface="Consolas"/>
                <a:ea typeface="Consolas"/>
                <a:cs typeface="Consolas"/>
                <a:sym typeface="Consolas"/>
              </a:rPr>
              <a:t>;</a:t>
            </a:r>
            <a:endParaRPr sz="23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0000FF"/>
                </a:solidFill>
                <a:latin typeface="Consolas"/>
                <a:ea typeface="Consolas"/>
                <a:cs typeface="Consolas"/>
                <a:sym typeface="Consolas"/>
              </a:rPr>
              <a:t>constructor</a:t>
            </a:r>
            <a:r>
              <a:rPr lang="en-US" sz="1650">
                <a:solidFill>
                  <a:schemeClr val="dk1"/>
                </a:solidFill>
                <a:latin typeface="Consolas"/>
                <a:ea typeface="Consolas"/>
                <a:cs typeface="Consolas"/>
                <a:sym typeface="Consolas"/>
              </a:rPr>
              <a:t>(</a:t>
            </a:r>
            <a:r>
              <a:rPr lang="en-US" sz="1650">
                <a:solidFill>
                  <a:srgbClr val="001080"/>
                </a:solidFill>
                <a:latin typeface="Consolas"/>
                <a:ea typeface="Consolas"/>
                <a:cs typeface="Consolas"/>
                <a:sym typeface="Consolas"/>
              </a:rPr>
              <a:t>name</a:t>
            </a: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0000FF"/>
                </a:solidFill>
                <a:latin typeface="Consolas"/>
                <a:ea typeface="Consolas"/>
                <a:cs typeface="Consolas"/>
                <a:sym typeface="Consolas"/>
              </a:rPr>
              <a:t>this</a:t>
            </a:r>
            <a:r>
              <a:rPr lang="en-US" sz="1650">
                <a:solidFill>
                  <a:schemeClr val="dk1"/>
                </a:solidFill>
                <a:latin typeface="Consolas"/>
                <a:ea typeface="Consolas"/>
                <a:cs typeface="Consolas"/>
                <a:sym typeface="Consolas"/>
              </a:rPr>
              <a:t>.</a:t>
            </a:r>
            <a:r>
              <a:rPr lang="en-US" sz="1650">
                <a:solidFill>
                  <a:srgbClr val="001080"/>
                </a:solidFill>
                <a:latin typeface="Consolas"/>
                <a:ea typeface="Consolas"/>
                <a:cs typeface="Consolas"/>
                <a:sym typeface="Consolas"/>
              </a:rPr>
              <a:t>name</a:t>
            </a:r>
            <a:r>
              <a:rPr lang="en-US" sz="1650">
                <a:solidFill>
                  <a:schemeClr val="dk1"/>
                </a:solidFill>
                <a:latin typeface="Consolas"/>
                <a:ea typeface="Consolas"/>
                <a:cs typeface="Consolas"/>
                <a:sym typeface="Consolas"/>
              </a:rPr>
              <a:t> = </a:t>
            </a:r>
            <a:r>
              <a:rPr lang="en-US" sz="1650">
                <a:solidFill>
                  <a:srgbClr val="001080"/>
                </a:solidFill>
                <a:latin typeface="Consolas"/>
                <a:ea typeface="Consolas"/>
                <a:cs typeface="Consolas"/>
                <a:sym typeface="Consolas"/>
              </a:rPr>
              <a:t>name</a:t>
            </a:r>
            <a:r>
              <a:rPr lang="en-US" sz="1650">
                <a:solidFill>
                  <a:schemeClr val="dk1"/>
                </a:solidFill>
                <a:latin typeface="Consolas"/>
                <a:ea typeface="Consolas"/>
                <a:cs typeface="Consolas"/>
                <a:sym typeface="Consolas"/>
              </a:rPr>
              <a:t>;</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795E26"/>
                </a:solidFill>
                <a:latin typeface="Consolas"/>
                <a:ea typeface="Consolas"/>
                <a:cs typeface="Consolas"/>
                <a:sym typeface="Consolas"/>
              </a:rPr>
              <a:t>start</a:t>
            </a: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001080"/>
                </a:solidFill>
                <a:latin typeface="Consolas"/>
                <a:ea typeface="Consolas"/>
                <a:cs typeface="Consolas"/>
                <a:sym typeface="Consolas"/>
              </a:rPr>
              <a:t>console</a:t>
            </a:r>
            <a:r>
              <a:rPr lang="en-US" sz="1650">
                <a:solidFill>
                  <a:schemeClr val="dk1"/>
                </a:solidFill>
                <a:latin typeface="Consolas"/>
                <a:ea typeface="Consolas"/>
                <a:cs typeface="Consolas"/>
                <a:sym typeface="Consolas"/>
              </a:rPr>
              <a:t>.</a:t>
            </a:r>
            <a:r>
              <a:rPr lang="en-US" sz="1650">
                <a:solidFill>
                  <a:srgbClr val="795E26"/>
                </a:solidFill>
                <a:latin typeface="Consolas"/>
                <a:ea typeface="Consolas"/>
                <a:cs typeface="Consolas"/>
                <a:sym typeface="Consolas"/>
              </a:rPr>
              <a:t>log</a:t>
            </a:r>
            <a:r>
              <a:rPr lang="en-US" sz="1650">
                <a:solidFill>
                  <a:schemeClr val="dk1"/>
                </a:solidFill>
                <a:latin typeface="Consolas"/>
                <a:ea typeface="Consolas"/>
                <a:cs typeface="Consolas"/>
                <a:sym typeface="Consolas"/>
              </a:rPr>
              <a:t>(</a:t>
            </a:r>
            <a:r>
              <a:rPr lang="en-US" sz="1650">
                <a:solidFill>
                  <a:srgbClr val="A31515"/>
                </a:solidFill>
                <a:latin typeface="Consolas"/>
                <a:ea typeface="Consolas"/>
                <a:cs typeface="Consolas"/>
                <a:sym typeface="Consolas"/>
              </a:rPr>
              <a:t>'Starting the car...'</a:t>
            </a:r>
            <a:r>
              <a:rPr lang="en-US" sz="1650">
                <a:solidFill>
                  <a:schemeClr val="dk1"/>
                </a:solidFill>
                <a:latin typeface="Consolas"/>
                <a:ea typeface="Consolas"/>
                <a:cs typeface="Consolas"/>
                <a:sym typeface="Consolas"/>
              </a:rPr>
              <a:t>);</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795E26"/>
                </a:solidFill>
                <a:latin typeface="Consolas"/>
                <a:ea typeface="Consolas"/>
                <a:cs typeface="Consolas"/>
                <a:sym typeface="Consolas"/>
              </a:rPr>
              <a:t>stop</a:t>
            </a: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001080"/>
                </a:solidFill>
                <a:latin typeface="Consolas"/>
                <a:ea typeface="Consolas"/>
                <a:cs typeface="Consolas"/>
                <a:sym typeface="Consolas"/>
              </a:rPr>
              <a:t>console</a:t>
            </a:r>
            <a:r>
              <a:rPr lang="en-US" sz="1650">
                <a:solidFill>
                  <a:schemeClr val="dk1"/>
                </a:solidFill>
                <a:latin typeface="Consolas"/>
                <a:ea typeface="Consolas"/>
                <a:cs typeface="Consolas"/>
                <a:sym typeface="Consolas"/>
              </a:rPr>
              <a:t>.</a:t>
            </a:r>
            <a:r>
              <a:rPr lang="en-US" sz="1650">
                <a:solidFill>
                  <a:srgbClr val="795E26"/>
                </a:solidFill>
                <a:latin typeface="Consolas"/>
                <a:ea typeface="Consolas"/>
                <a:cs typeface="Consolas"/>
                <a:sym typeface="Consolas"/>
              </a:rPr>
              <a:t>log</a:t>
            </a:r>
            <a:r>
              <a:rPr lang="en-US" sz="1650">
                <a:solidFill>
                  <a:schemeClr val="dk1"/>
                </a:solidFill>
                <a:latin typeface="Consolas"/>
                <a:ea typeface="Consolas"/>
                <a:cs typeface="Consolas"/>
                <a:sym typeface="Consolas"/>
              </a:rPr>
              <a:t>(</a:t>
            </a:r>
            <a:r>
              <a:rPr lang="en-US" sz="1650">
                <a:solidFill>
                  <a:srgbClr val="A31515"/>
                </a:solidFill>
                <a:latin typeface="Consolas"/>
                <a:ea typeface="Consolas"/>
                <a:cs typeface="Consolas"/>
                <a:sym typeface="Consolas"/>
              </a:rPr>
              <a:t>'Stopping the car...'</a:t>
            </a:r>
            <a:r>
              <a:rPr lang="en-US" sz="1650">
                <a:solidFill>
                  <a:schemeClr val="dk1"/>
                </a:solidFill>
                <a:latin typeface="Consolas"/>
                <a:ea typeface="Consolas"/>
                <a:cs typeface="Consolas"/>
                <a:sym typeface="Consolas"/>
              </a:rPr>
              <a:t>);</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795E26"/>
                </a:solidFill>
                <a:latin typeface="Consolas"/>
                <a:ea typeface="Consolas"/>
                <a:cs typeface="Consolas"/>
                <a:sym typeface="Consolas"/>
              </a:rPr>
              <a:t>run</a:t>
            </a:r>
            <a:r>
              <a:rPr lang="en-US" sz="1650">
                <a:solidFill>
                  <a:schemeClr val="dk1"/>
                </a:solidFill>
                <a:latin typeface="Consolas"/>
                <a:ea typeface="Consolas"/>
                <a:cs typeface="Consolas"/>
                <a:sym typeface="Consolas"/>
              </a:rPr>
              <a:t>() {</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r>
              <a:rPr lang="en-US" sz="1650">
                <a:solidFill>
                  <a:srgbClr val="001080"/>
                </a:solidFill>
                <a:latin typeface="Consolas"/>
                <a:ea typeface="Consolas"/>
                <a:cs typeface="Consolas"/>
                <a:sym typeface="Consolas"/>
              </a:rPr>
              <a:t>console</a:t>
            </a:r>
            <a:r>
              <a:rPr lang="en-US" sz="1650">
                <a:solidFill>
                  <a:schemeClr val="dk1"/>
                </a:solidFill>
                <a:latin typeface="Consolas"/>
                <a:ea typeface="Consolas"/>
                <a:cs typeface="Consolas"/>
                <a:sym typeface="Consolas"/>
              </a:rPr>
              <a:t>.</a:t>
            </a:r>
            <a:r>
              <a:rPr lang="en-US" sz="1650">
                <a:solidFill>
                  <a:srgbClr val="795E26"/>
                </a:solidFill>
                <a:latin typeface="Consolas"/>
                <a:ea typeface="Consolas"/>
                <a:cs typeface="Consolas"/>
                <a:sym typeface="Consolas"/>
              </a:rPr>
              <a:t>log</a:t>
            </a:r>
            <a:r>
              <a:rPr lang="en-US" sz="1650">
                <a:solidFill>
                  <a:schemeClr val="dk1"/>
                </a:solidFill>
                <a:latin typeface="Consolas"/>
                <a:ea typeface="Consolas"/>
                <a:cs typeface="Consolas"/>
                <a:sym typeface="Consolas"/>
              </a:rPr>
              <a:t>(</a:t>
            </a:r>
            <a:r>
              <a:rPr lang="en-US" sz="1650">
                <a:solidFill>
                  <a:srgbClr val="A31515"/>
                </a:solidFill>
                <a:latin typeface="Consolas"/>
                <a:ea typeface="Consolas"/>
                <a:cs typeface="Consolas"/>
                <a:sym typeface="Consolas"/>
              </a:rPr>
              <a:t>'Running the car...'</a:t>
            </a:r>
            <a:r>
              <a:rPr lang="en-US" sz="1650">
                <a:solidFill>
                  <a:schemeClr val="dk1"/>
                </a:solidFill>
                <a:latin typeface="Consolas"/>
                <a:ea typeface="Consolas"/>
                <a:cs typeface="Consolas"/>
                <a:sym typeface="Consolas"/>
              </a:rPr>
              <a:t>);</a:t>
            </a:r>
            <a:endParaRPr sz="16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  }</a:t>
            </a:r>
            <a:endParaRPr sz="23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650">
                <a:solidFill>
                  <a:schemeClr val="dk1"/>
                </a:solidFill>
                <a:latin typeface="Consolas"/>
                <a:ea typeface="Consolas"/>
                <a:cs typeface="Consolas"/>
                <a:sym typeface="Consolas"/>
              </a:rPr>
              <a:t>}</a:t>
            </a:r>
            <a:endParaRPr sz="2450">
              <a:solidFill>
                <a:srgbClr val="0000CD"/>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7"/>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Classes</a:t>
            </a:r>
            <a:endParaRPr sz="3600" b="0" i="0" u="none" strike="noStrike" cap="none">
              <a:solidFill>
                <a:srgbClr val="262626"/>
              </a:solidFill>
              <a:latin typeface="Century Gothic"/>
              <a:ea typeface="Century Gothic"/>
              <a:cs typeface="Century Gothic"/>
              <a:sym typeface="Century Gothic"/>
            </a:endParaRPr>
          </a:p>
        </p:txBody>
      </p:sp>
      <p:sp>
        <p:nvSpPr>
          <p:cNvPr id="400" name="Google Shape;400;p57"/>
          <p:cNvSpPr txBox="1">
            <a:spLocks noGrp="1"/>
          </p:cNvSpPr>
          <p:nvPr>
            <p:ph type="body" idx="1"/>
          </p:nvPr>
        </p:nvSpPr>
        <p:spPr>
          <a:xfrm>
            <a:off x="2589200" y="1756425"/>
            <a:ext cx="8915400" cy="4154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750">
                <a:solidFill>
                  <a:srgbClr val="0000FF"/>
                </a:solidFill>
                <a:latin typeface="Consolas"/>
                <a:ea typeface="Consolas"/>
                <a:cs typeface="Consolas"/>
                <a:sym typeface="Consolas"/>
              </a:rPr>
              <a:t>class</a:t>
            </a:r>
            <a:r>
              <a:rPr lang="en-US" sz="1750">
                <a:solidFill>
                  <a:schemeClr val="dk1"/>
                </a:solidFill>
                <a:latin typeface="Consolas"/>
                <a:ea typeface="Consolas"/>
                <a:cs typeface="Consolas"/>
                <a:sym typeface="Consolas"/>
              </a:rPr>
              <a:t> </a:t>
            </a:r>
            <a:r>
              <a:rPr lang="en-US" sz="1750">
                <a:solidFill>
                  <a:srgbClr val="267F99"/>
                </a:solidFill>
                <a:latin typeface="Consolas"/>
                <a:ea typeface="Consolas"/>
                <a:cs typeface="Consolas"/>
                <a:sym typeface="Consolas"/>
              </a:rPr>
              <a:t>Car</a:t>
            </a:r>
            <a:r>
              <a:rPr lang="en-US" sz="1750">
                <a:solidFill>
                  <a:schemeClr val="dk1"/>
                </a:solidFill>
                <a:latin typeface="Consolas"/>
                <a:ea typeface="Consolas"/>
                <a:cs typeface="Consolas"/>
                <a:sym typeface="Consolas"/>
              </a:rPr>
              <a:t> </a:t>
            </a:r>
            <a:r>
              <a:rPr lang="en-US" sz="1750">
                <a:solidFill>
                  <a:srgbClr val="0000FF"/>
                </a:solidFill>
                <a:latin typeface="Consolas"/>
                <a:ea typeface="Consolas"/>
                <a:cs typeface="Consolas"/>
                <a:sym typeface="Consolas"/>
              </a:rPr>
              <a:t>extends</a:t>
            </a:r>
            <a:r>
              <a:rPr lang="en-US" sz="1750">
                <a:solidFill>
                  <a:schemeClr val="dk1"/>
                </a:solidFill>
                <a:latin typeface="Consolas"/>
                <a:ea typeface="Consolas"/>
                <a:cs typeface="Consolas"/>
                <a:sym typeface="Consolas"/>
              </a:rPr>
              <a:t> </a:t>
            </a:r>
            <a:r>
              <a:rPr lang="en-US" sz="1750">
                <a:solidFill>
                  <a:srgbClr val="267F99"/>
                </a:solidFill>
                <a:latin typeface="Consolas"/>
                <a:ea typeface="Consolas"/>
                <a:cs typeface="Consolas"/>
                <a:sym typeface="Consolas"/>
              </a:rPr>
              <a:t>Vehicle</a:t>
            </a:r>
            <a:r>
              <a:rPr lang="en-US" sz="1750">
                <a:solidFill>
                  <a:schemeClr val="dk1"/>
                </a:solidFill>
                <a:latin typeface="Consolas"/>
                <a:ea typeface="Consolas"/>
                <a:cs typeface="Consolas"/>
                <a:sym typeface="Consolas"/>
              </a:rPr>
              <a:t> {</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r>
              <a:rPr lang="en-US" sz="1750">
                <a:solidFill>
                  <a:srgbClr val="0000FF"/>
                </a:solidFill>
                <a:latin typeface="Consolas"/>
                <a:ea typeface="Consolas"/>
                <a:cs typeface="Consolas"/>
                <a:sym typeface="Consolas"/>
              </a:rPr>
              <a:t>constructor</a:t>
            </a:r>
            <a:r>
              <a:rPr lang="en-US" sz="1750">
                <a:solidFill>
                  <a:schemeClr val="dk1"/>
                </a:solidFill>
                <a:latin typeface="Consolas"/>
                <a:ea typeface="Consolas"/>
                <a:cs typeface="Consolas"/>
                <a:sym typeface="Consolas"/>
              </a:rPr>
              <a:t>(</a:t>
            </a:r>
            <a:r>
              <a:rPr lang="en-US" sz="1750">
                <a:solidFill>
                  <a:srgbClr val="001080"/>
                </a:solidFill>
                <a:latin typeface="Consolas"/>
                <a:ea typeface="Consolas"/>
                <a:cs typeface="Consolas"/>
                <a:sym typeface="Consolas"/>
              </a:rPr>
              <a:t>name</a:t>
            </a:r>
            <a:r>
              <a:rPr lang="en-US" sz="1750">
                <a:solidFill>
                  <a:schemeClr val="dk1"/>
                </a:solidFill>
                <a:latin typeface="Consolas"/>
                <a:ea typeface="Consolas"/>
                <a:cs typeface="Consolas"/>
                <a:sym typeface="Consolas"/>
              </a:rPr>
              <a:t>) {</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r>
              <a:rPr lang="en-US" sz="1750">
                <a:solidFill>
                  <a:srgbClr val="0000FF"/>
                </a:solidFill>
                <a:latin typeface="Consolas"/>
                <a:ea typeface="Consolas"/>
                <a:cs typeface="Consolas"/>
                <a:sym typeface="Consolas"/>
              </a:rPr>
              <a:t>super</a:t>
            </a:r>
            <a:r>
              <a:rPr lang="en-US" sz="1750">
                <a:solidFill>
                  <a:schemeClr val="dk1"/>
                </a:solidFill>
                <a:latin typeface="Consolas"/>
                <a:ea typeface="Consolas"/>
                <a:cs typeface="Consolas"/>
                <a:sym typeface="Consolas"/>
              </a:rPr>
              <a:t>(</a:t>
            </a:r>
            <a:r>
              <a:rPr lang="en-US" sz="1750">
                <a:solidFill>
                  <a:srgbClr val="001080"/>
                </a:solidFill>
                <a:latin typeface="Consolas"/>
                <a:ea typeface="Consolas"/>
                <a:cs typeface="Consolas"/>
                <a:sym typeface="Consolas"/>
              </a:rPr>
              <a:t>name</a:t>
            </a:r>
            <a:r>
              <a:rPr lang="en-US" sz="1750">
                <a:solidFill>
                  <a:schemeClr val="dk1"/>
                </a:solidFill>
                <a:latin typeface="Consolas"/>
                <a:ea typeface="Consolas"/>
                <a:cs typeface="Consolas"/>
                <a:sym typeface="Consolas"/>
              </a:rPr>
              <a:t>);</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r>
              <a:rPr lang="en-US" sz="1750">
                <a:solidFill>
                  <a:srgbClr val="795E26"/>
                </a:solidFill>
                <a:latin typeface="Consolas"/>
                <a:ea typeface="Consolas"/>
                <a:cs typeface="Consolas"/>
                <a:sym typeface="Consolas"/>
              </a:rPr>
              <a:t>steer</a:t>
            </a:r>
            <a:r>
              <a:rPr lang="en-US" sz="1750">
                <a:solidFill>
                  <a:schemeClr val="dk1"/>
                </a:solidFill>
                <a:latin typeface="Consolas"/>
                <a:ea typeface="Consolas"/>
                <a:cs typeface="Consolas"/>
                <a:sym typeface="Consolas"/>
              </a:rPr>
              <a:t>(</a:t>
            </a:r>
            <a:r>
              <a:rPr lang="en-US" sz="1750">
                <a:solidFill>
                  <a:srgbClr val="001080"/>
                </a:solidFill>
                <a:latin typeface="Consolas"/>
                <a:ea typeface="Consolas"/>
                <a:cs typeface="Consolas"/>
                <a:sym typeface="Consolas"/>
              </a:rPr>
              <a:t>direction</a:t>
            </a:r>
            <a:r>
              <a:rPr lang="en-US" sz="1750">
                <a:solidFill>
                  <a:schemeClr val="dk1"/>
                </a:solidFill>
                <a:latin typeface="Consolas"/>
                <a:ea typeface="Consolas"/>
                <a:cs typeface="Consolas"/>
                <a:sym typeface="Consolas"/>
              </a:rPr>
              <a:t>) {</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r>
              <a:rPr lang="en-US" sz="1750">
                <a:solidFill>
                  <a:srgbClr val="001080"/>
                </a:solidFill>
                <a:latin typeface="Consolas"/>
                <a:ea typeface="Consolas"/>
                <a:cs typeface="Consolas"/>
                <a:sym typeface="Consolas"/>
              </a:rPr>
              <a:t>console</a:t>
            </a:r>
            <a:r>
              <a:rPr lang="en-US" sz="1750">
                <a:solidFill>
                  <a:schemeClr val="dk1"/>
                </a:solidFill>
                <a:latin typeface="Consolas"/>
                <a:ea typeface="Consolas"/>
                <a:cs typeface="Consolas"/>
                <a:sym typeface="Consolas"/>
              </a:rPr>
              <a:t>.</a:t>
            </a:r>
            <a:r>
              <a:rPr lang="en-US" sz="1750">
                <a:solidFill>
                  <a:srgbClr val="795E26"/>
                </a:solidFill>
                <a:latin typeface="Consolas"/>
                <a:ea typeface="Consolas"/>
                <a:cs typeface="Consolas"/>
                <a:sym typeface="Consolas"/>
              </a:rPr>
              <a:t>log</a:t>
            </a:r>
            <a:r>
              <a:rPr lang="en-US" sz="1750">
                <a:solidFill>
                  <a:schemeClr val="dk1"/>
                </a:solidFill>
                <a:latin typeface="Consolas"/>
                <a:ea typeface="Consolas"/>
                <a:cs typeface="Consolas"/>
                <a:sym typeface="Consolas"/>
              </a:rPr>
              <a:t>(</a:t>
            </a:r>
            <a:r>
              <a:rPr lang="en-US" sz="1750">
                <a:solidFill>
                  <a:srgbClr val="A31515"/>
                </a:solidFill>
                <a:latin typeface="Consolas"/>
                <a:ea typeface="Consolas"/>
                <a:cs typeface="Consolas"/>
                <a:sym typeface="Consolas"/>
              </a:rPr>
              <a:t>`Steering to </a:t>
            </a:r>
            <a:r>
              <a:rPr lang="en-US" sz="1750">
                <a:solidFill>
                  <a:srgbClr val="0000FF"/>
                </a:solidFill>
                <a:latin typeface="Consolas"/>
                <a:ea typeface="Consolas"/>
                <a:cs typeface="Consolas"/>
                <a:sym typeface="Consolas"/>
              </a:rPr>
              <a:t>${</a:t>
            </a:r>
            <a:r>
              <a:rPr lang="en-US" sz="1750">
                <a:solidFill>
                  <a:srgbClr val="001080"/>
                </a:solidFill>
                <a:latin typeface="Consolas"/>
                <a:ea typeface="Consolas"/>
                <a:cs typeface="Consolas"/>
                <a:sym typeface="Consolas"/>
              </a:rPr>
              <a:t>direction</a:t>
            </a:r>
            <a:r>
              <a:rPr lang="en-US" sz="1750">
                <a:solidFill>
                  <a:srgbClr val="0000FF"/>
                </a:solidFill>
                <a:latin typeface="Consolas"/>
                <a:ea typeface="Consolas"/>
                <a:cs typeface="Consolas"/>
                <a:sym typeface="Consolas"/>
              </a:rPr>
              <a:t>}</a:t>
            </a:r>
            <a:r>
              <a:rPr lang="en-US" sz="1750">
                <a:solidFill>
                  <a:srgbClr val="A31515"/>
                </a:solidFill>
                <a:latin typeface="Consolas"/>
                <a:ea typeface="Consolas"/>
                <a:cs typeface="Consolas"/>
                <a:sym typeface="Consolas"/>
              </a:rPr>
              <a:t>`</a:t>
            </a:r>
            <a:r>
              <a:rPr lang="en-US" sz="1750">
                <a:solidFill>
                  <a:schemeClr val="dk1"/>
                </a:solidFill>
                <a:latin typeface="Consolas"/>
                <a:ea typeface="Consolas"/>
                <a:cs typeface="Consolas"/>
                <a:sym typeface="Consolas"/>
              </a:rPr>
              <a:t>);</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r>
              <a:rPr lang="en-US" sz="1750">
                <a:solidFill>
                  <a:srgbClr val="795E26"/>
                </a:solidFill>
                <a:latin typeface="Consolas"/>
                <a:ea typeface="Consolas"/>
                <a:cs typeface="Consolas"/>
                <a:sym typeface="Consolas"/>
              </a:rPr>
              <a:t>reverse</a:t>
            </a:r>
            <a:r>
              <a:rPr lang="en-US" sz="1750">
                <a:solidFill>
                  <a:schemeClr val="dk1"/>
                </a:solidFill>
                <a:latin typeface="Consolas"/>
                <a:ea typeface="Consolas"/>
                <a:cs typeface="Consolas"/>
                <a:sym typeface="Consolas"/>
              </a:rPr>
              <a:t>() {</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r>
              <a:rPr lang="en-US" sz="1750">
                <a:solidFill>
                  <a:srgbClr val="001080"/>
                </a:solidFill>
                <a:latin typeface="Consolas"/>
                <a:ea typeface="Consolas"/>
                <a:cs typeface="Consolas"/>
                <a:sym typeface="Consolas"/>
              </a:rPr>
              <a:t>console</a:t>
            </a:r>
            <a:r>
              <a:rPr lang="en-US" sz="1750">
                <a:solidFill>
                  <a:schemeClr val="dk1"/>
                </a:solidFill>
                <a:latin typeface="Consolas"/>
                <a:ea typeface="Consolas"/>
                <a:cs typeface="Consolas"/>
                <a:sym typeface="Consolas"/>
              </a:rPr>
              <a:t>.</a:t>
            </a:r>
            <a:r>
              <a:rPr lang="en-US" sz="1750">
                <a:solidFill>
                  <a:srgbClr val="795E26"/>
                </a:solidFill>
                <a:latin typeface="Consolas"/>
                <a:ea typeface="Consolas"/>
                <a:cs typeface="Consolas"/>
                <a:sym typeface="Consolas"/>
              </a:rPr>
              <a:t>log</a:t>
            </a:r>
            <a:r>
              <a:rPr lang="en-US" sz="1750">
                <a:solidFill>
                  <a:schemeClr val="dk1"/>
                </a:solidFill>
                <a:latin typeface="Consolas"/>
                <a:ea typeface="Consolas"/>
                <a:cs typeface="Consolas"/>
                <a:sym typeface="Consolas"/>
              </a:rPr>
              <a:t>(</a:t>
            </a:r>
            <a:r>
              <a:rPr lang="en-US" sz="1750">
                <a:solidFill>
                  <a:srgbClr val="A31515"/>
                </a:solidFill>
                <a:latin typeface="Consolas"/>
                <a:ea typeface="Consolas"/>
                <a:cs typeface="Consolas"/>
                <a:sym typeface="Consolas"/>
              </a:rPr>
              <a:t>`Going backwards...`</a:t>
            </a:r>
            <a:r>
              <a:rPr lang="en-US" sz="1750">
                <a:solidFill>
                  <a:schemeClr val="dk1"/>
                </a:solidFill>
                <a:latin typeface="Consolas"/>
                <a:ea typeface="Consolas"/>
                <a:cs typeface="Consolas"/>
                <a:sym typeface="Consolas"/>
              </a:rPr>
              <a:t>);</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  }</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750">
                <a:solidFill>
                  <a:schemeClr val="dk1"/>
                </a:solidFill>
                <a:latin typeface="Consolas"/>
                <a:ea typeface="Consolas"/>
                <a:cs typeface="Consolas"/>
                <a:sym typeface="Consolas"/>
              </a:rPr>
              <a:t>}</a:t>
            </a:r>
            <a:endParaRPr sz="175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50">
              <a:solidFill>
                <a:srgbClr val="C678DD"/>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8"/>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Classes</a:t>
            </a:r>
            <a:endParaRPr sz="3600" b="0" i="0" u="none" strike="noStrike" cap="none">
              <a:solidFill>
                <a:srgbClr val="262626"/>
              </a:solidFill>
              <a:latin typeface="Century Gothic"/>
              <a:ea typeface="Century Gothic"/>
              <a:cs typeface="Century Gothic"/>
              <a:sym typeface="Century Gothic"/>
            </a:endParaRPr>
          </a:p>
        </p:txBody>
      </p:sp>
      <p:sp>
        <p:nvSpPr>
          <p:cNvPr id="406" name="Google Shape;406;p58"/>
          <p:cNvSpPr txBox="1">
            <a:spLocks noGrp="1"/>
          </p:cNvSpPr>
          <p:nvPr>
            <p:ph type="body" idx="1"/>
          </p:nvPr>
        </p:nvSpPr>
        <p:spPr>
          <a:xfrm>
            <a:off x="2589200" y="1756425"/>
            <a:ext cx="8915400" cy="4154700"/>
          </a:xfrm>
          <a:prstGeom prst="rect">
            <a:avLst/>
          </a:prstGeom>
          <a:noFill/>
          <a:ln>
            <a:noFill/>
          </a:ln>
        </p:spPr>
        <p:txBody>
          <a:bodyPr spcFirstLastPara="1" wrap="square" lIns="91425" tIns="45700" rIns="91425" bIns="45700" anchor="t" anchorCtr="0">
            <a:noAutofit/>
          </a:bodyPr>
          <a:lstStyle/>
          <a:p>
            <a:pPr marL="0" lvl="0" indent="0" algn="l" rtl="0">
              <a:lnSpc>
                <a:spcPct val="214285"/>
              </a:lnSpc>
              <a:spcBef>
                <a:spcPts val="0"/>
              </a:spcBef>
              <a:spcAft>
                <a:spcPts val="0"/>
              </a:spcAft>
              <a:buClr>
                <a:schemeClr val="dk1"/>
              </a:buClr>
              <a:buSzPts val="1100"/>
              <a:buFont typeface="Arial"/>
              <a:buNone/>
            </a:pPr>
            <a:r>
              <a:rPr lang="en-US" sz="1850">
                <a:solidFill>
                  <a:srgbClr val="0000FF"/>
                </a:solidFill>
                <a:latin typeface="Consolas"/>
                <a:ea typeface="Consolas"/>
                <a:cs typeface="Consolas"/>
                <a:sym typeface="Consolas"/>
              </a:rPr>
              <a:t>let</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bike</a:t>
            </a:r>
            <a:r>
              <a:rPr lang="en-US" sz="1850">
                <a:solidFill>
                  <a:schemeClr val="dk1"/>
                </a:solidFill>
                <a:latin typeface="Consolas"/>
                <a:ea typeface="Consolas"/>
                <a:cs typeface="Consolas"/>
                <a:sym typeface="Consolas"/>
              </a:rPr>
              <a:t> = </a:t>
            </a:r>
            <a:r>
              <a:rPr lang="en-US" sz="1850">
                <a:solidFill>
                  <a:srgbClr val="0000FF"/>
                </a:solidFill>
                <a:latin typeface="Consolas"/>
                <a:ea typeface="Consolas"/>
                <a:cs typeface="Consolas"/>
                <a:sym typeface="Consolas"/>
              </a:rPr>
              <a:t>new</a:t>
            </a:r>
            <a:r>
              <a:rPr lang="en-US" sz="1850">
                <a:solidFill>
                  <a:schemeClr val="dk1"/>
                </a:solidFill>
                <a:latin typeface="Consolas"/>
                <a:ea typeface="Consolas"/>
                <a:cs typeface="Consolas"/>
                <a:sym typeface="Consolas"/>
              </a:rPr>
              <a:t> </a:t>
            </a:r>
            <a:r>
              <a:rPr lang="en-US" sz="1850">
                <a:solidFill>
                  <a:srgbClr val="267F99"/>
                </a:solidFill>
                <a:latin typeface="Consolas"/>
                <a:ea typeface="Consolas"/>
                <a:cs typeface="Consolas"/>
                <a:sym typeface="Consolas"/>
              </a:rPr>
              <a:t>Vehicle</a:t>
            </a:r>
            <a:r>
              <a:rPr lang="en-US" sz="1850">
                <a:solidFill>
                  <a:schemeClr val="dk1"/>
                </a:solidFill>
                <a:latin typeface="Consolas"/>
                <a:ea typeface="Consolas"/>
                <a:cs typeface="Consolas"/>
                <a:sym typeface="Consolas"/>
              </a:rPr>
              <a:t>(</a:t>
            </a:r>
            <a:r>
              <a:rPr lang="en-US" sz="1850">
                <a:solidFill>
                  <a:srgbClr val="A31515"/>
                </a:solidFill>
                <a:latin typeface="Consolas"/>
                <a:ea typeface="Consolas"/>
                <a:cs typeface="Consolas"/>
                <a:sym typeface="Consolas"/>
              </a:rPr>
              <a:t>'Bajaj Avenger'</a:t>
            </a:r>
            <a:r>
              <a:rPr lang="en-US" sz="1850">
                <a:solidFill>
                  <a:schemeClr val="dk1"/>
                </a:solidFill>
                <a:latin typeface="Consolas"/>
                <a:ea typeface="Consolas"/>
                <a:cs typeface="Consolas"/>
                <a:sym typeface="Consolas"/>
              </a:rPr>
              <a:t>);</a:t>
            </a:r>
            <a:endParaRPr sz="1850">
              <a:solidFill>
                <a:schemeClr val="dk1"/>
              </a:solidFill>
              <a:latin typeface="Consolas"/>
              <a:ea typeface="Consolas"/>
              <a:cs typeface="Consolas"/>
              <a:sym typeface="Consolas"/>
            </a:endParaRPr>
          </a:p>
          <a:p>
            <a:pPr marL="0" lvl="0" indent="0" algn="l" rtl="0">
              <a:lnSpc>
                <a:spcPct val="214285"/>
              </a:lnSpc>
              <a:spcBef>
                <a:spcPts val="0"/>
              </a:spcBef>
              <a:spcAft>
                <a:spcPts val="0"/>
              </a:spcAft>
              <a:buClr>
                <a:schemeClr val="dk1"/>
              </a:buClr>
              <a:buSzPts val="1100"/>
              <a:buFont typeface="Arial"/>
              <a:buNone/>
            </a:pPr>
            <a:r>
              <a:rPr lang="en-US" sz="1850">
                <a:solidFill>
                  <a:srgbClr val="0000FF"/>
                </a:solidFill>
                <a:latin typeface="Consolas"/>
                <a:ea typeface="Consolas"/>
                <a:cs typeface="Consolas"/>
                <a:sym typeface="Consolas"/>
              </a:rPr>
              <a:t>let</a:t>
            </a:r>
            <a:r>
              <a:rPr lang="en-US" sz="1850">
                <a:solidFill>
                  <a:schemeClr val="dk1"/>
                </a:solidFill>
                <a:latin typeface="Consolas"/>
                <a:ea typeface="Consolas"/>
                <a:cs typeface="Consolas"/>
                <a:sym typeface="Consolas"/>
              </a:rPr>
              <a:t> </a:t>
            </a:r>
            <a:r>
              <a:rPr lang="en-US" sz="1850">
                <a:solidFill>
                  <a:srgbClr val="001080"/>
                </a:solidFill>
                <a:latin typeface="Consolas"/>
                <a:ea typeface="Consolas"/>
                <a:cs typeface="Consolas"/>
                <a:sym typeface="Consolas"/>
              </a:rPr>
              <a:t>car</a:t>
            </a:r>
            <a:r>
              <a:rPr lang="en-US" sz="1850">
                <a:solidFill>
                  <a:schemeClr val="dk1"/>
                </a:solidFill>
                <a:latin typeface="Consolas"/>
                <a:ea typeface="Consolas"/>
                <a:cs typeface="Consolas"/>
                <a:sym typeface="Consolas"/>
              </a:rPr>
              <a:t> = </a:t>
            </a:r>
            <a:r>
              <a:rPr lang="en-US" sz="1850">
                <a:solidFill>
                  <a:srgbClr val="0000FF"/>
                </a:solidFill>
                <a:latin typeface="Consolas"/>
                <a:ea typeface="Consolas"/>
                <a:cs typeface="Consolas"/>
                <a:sym typeface="Consolas"/>
              </a:rPr>
              <a:t>new</a:t>
            </a:r>
            <a:r>
              <a:rPr lang="en-US" sz="1850">
                <a:solidFill>
                  <a:schemeClr val="dk1"/>
                </a:solidFill>
                <a:latin typeface="Consolas"/>
                <a:ea typeface="Consolas"/>
                <a:cs typeface="Consolas"/>
                <a:sym typeface="Consolas"/>
              </a:rPr>
              <a:t> </a:t>
            </a:r>
            <a:r>
              <a:rPr lang="en-US" sz="1850">
                <a:solidFill>
                  <a:srgbClr val="267F99"/>
                </a:solidFill>
                <a:latin typeface="Consolas"/>
                <a:ea typeface="Consolas"/>
                <a:cs typeface="Consolas"/>
                <a:sym typeface="Consolas"/>
              </a:rPr>
              <a:t>Car</a:t>
            </a:r>
            <a:r>
              <a:rPr lang="en-US" sz="1850">
                <a:solidFill>
                  <a:schemeClr val="dk1"/>
                </a:solidFill>
                <a:latin typeface="Consolas"/>
                <a:ea typeface="Consolas"/>
                <a:cs typeface="Consolas"/>
                <a:sym typeface="Consolas"/>
              </a:rPr>
              <a:t>(</a:t>
            </a:r>
            <a:r>
              <a:rPr lang="en-US" sz="1850">
                <a:solidFill>
                  <a:srgbClr val="A31515"/>
                </a:solidFill>
                <a:latin typeface="Consolas"/>
                <a:ea typeface="Consolas"/>
                <a:cs typeface="Consolas"/>
                <a:sym typeface="Consolas"/>
              </a:rPr>
              <a:t>'Ford Mustang'</a:t>
            </a:r>
            <a:r>
              <a:rPr lang="en-US" sz="1850">
                <a:solidFill>
                  <a:schemeClr val="dk1"/>
                </a:solidFill>
                <a:latin typeface="Consolas"/>
                <a:ea typeface="Consolas"/>
                <a:cs typeface="Consolas"/>
                <a:sym typeface="Consolas"/>
              </a:rPr>
              <a:t>);</a:t>
            </a:r>
            <a:endParaRPr sz="2550">
              <a:solidFill>
                <a:srgbClr val="0000FF"/>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9"/>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Prototype</a:t>
            </a:r>
            <a:endParaRPr sz="3600" b="0" i="0" u="none" strike="noStrike" cap="none">
              <a:solidFill>
                <a:srgbClr val="262626"/>
              </a:solidFill>
              <a:latin typeface="Century Gothic"/>
              <a:ea typeface="Century Gothic"/>
              <a:cs typeface="Century Gothic"/>
              <a:sym typeface="Century Gothic"/>
            </a:endParaRPr>
          </a:p>
        </p:txBody>
      </p:sp>
      <p:sp>
        <p:nvSpPr>
          <p:cNvPr id="412" name="Google Shape;412;p59"/>
          <p:cNvSpPr txBox="1">
            <a:spLocks noGrp="1"/>
          </p:cNvSpPr>
          <p:nvPr>
            <p:ph type="body" idx="1"/>
          </p:nvPr>
        </p:nvSpPr>
        <p:spPr>
          <a:xfrm>
            <a:off x="2591125" y="1618300"/>
            <a:ext cx="8915400" cy="4460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1000"/>
              </a:spcBef>
              <a:spcAft>
                <a:spcPts val="0"/>
              </a:spcAft>
              <a:buNone/>
            </a:pPr>
            <a:r>
              <a:rPr lang="en-US" sz="1965"/>
              <a:t>Prototypes are the mechanism by which JavaScript objects inherit features from the parent.</a:t>
            </a:r>
            <a:endParaRPr sz="1965"/>
          </a:p>
          <a:p>
            <a:pPr marL="0" marR="0" lvl="0" indent="0" algn="l" rtl="0">
              <a:lnSpc>
                <a:spcPct val="150000"/>
              </a:lnSpc>
              <a:spcBef>
                <a:spcPts val="1000"/>
              </a:spcBef>
              <a:spcAft>
                <a:spcPts val="0"/>
              </a:spcAft>
              <a:buNone/>
            </a:pPr>
            <a:endParaRPr sz="1965"/>
          </a:p>
          <a:p>
            <a:pPr marL="0" marR="0" lvl="0" indent="0" algn="l" rtl="0">
              <a:lnSpc>
                <a:spcPct val="150000"/>
              </a:lnSpc>
              <a:spcBef>
                <a:spcPts val="1000"/>
              </a:spcBef>
              <a:spcAft>
                <a:spcPts val="0"/>
              </a:spcAft>
              <a:buNone/>
            </a:pPr>
            <a:endParaRPr sz="1965"/>
          </a:p>
          <a:p>
            <a:pPr marL="0" marR="0" lvl="0" indent="0" algn="l" rtl="0">
              <a:lnSpc>
                <a:spcPct val="150000"/>
              </a:lnSpc>
              <a:spcBef>
                <a:spcPts val="1000"/>
              </a:spcBef>
              <a:spcAft>
                <a:spcPts val="0"/>
              </a:spcAft>
              <a:buNone/>
            </a:pPr>
            <a:r>
              <a:rPr lang="en-US" sz="1965" u="sng">
                <a:solidFill>
                  <a:schemeClr val="hlink"/>
                </a:solidFill>
                <a:hlinkClick r:id="rId3"/>
              </a:rPr>
              <a:t>https://www.youtube.com/watch?v=Z45VQuHO_VA</a:t>
            </a:r>
            <a:endParaRPr sz="1965"/>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0"/>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a:t>Prototype</a:t>
            </a:r>
            <a:endParaRPr sz="3600" b="0" i="0" u="none" strike="noStrike" cap="none">
              <a:solidFill>
                <a:srgbClr val="262626"/>
              </a:solidFill>
              <a:latin typeface="Century Gothic"/>
              <a:ea typeface="Century Gothic"/>
              <a:cs typeface="Century Gothic"/>
              <a:sym typeface="Century Gothic"/>
            </a:endParaRPr>
          </a:p>
        </p:txBody>
      </p:sp>
      <p:sp>
        <p:nvSpPr>
          <p:cNvPr id="418" name="Google Shape;418;p60"/>
          <p:cNvSpPr txBox="1">
            <a:spLocks noGrp="1"/>
          </p:cNvSpPr>
          <p:nvPr>
            <p:ph type="body" idx="1"/>
          </p:nvPr>
        </p:nvSpPr>
        <p:spPr>
          <a:xfrm>
            <a:off x="2589200" y="1756425"/>
            <a:ext cx="8915400" cy="41547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750" dirty="0" err="1">
                <a:solidFill>
                  <a:srgbClr val="267F99"/>
                </a:solidFill>
                <a:latin typeface="Consolas"/>
                <a:ea typeface="Consolas"/>
                <a:cs typeface="Consolas"/>
                <a:sym typeface="Consolas"/>
              </a:rPr>
              <a:t>Vehicle</a:t>
            </a:r>
            <a:r>
              <a:rPr lang="en-US" sz="1750" dirty="0" err="1">
                <a:solidFill>
                  <a:schemeClr val="dk1"/>
                </a:solidFill>
                <a:latin typeface="Consolas"/>
                <a:ea typeface="Consolas"/>
                <a:cs typeface="Consolas"/>
                <a:sym typeface="Consolas"/>
              </a:rPr>
              <a:t>.</a:t>
            </a:r>
            <a:r>
              <a:rPr lang="en-US" sz="1750" dirty="0" err="1">
                <a:solidFill>
                  <a:srgbClr val="001080"/>
                </a:solidFill>
                <a:latin typeface="Consolas"/>
                <a:ea typeface="Consolas"/>
                <a:cs typeface="Consolas"/>
                <a:sym typeface="Consolas"/>
              </a:rPr>
              <a:t>prototype</a:t>
            </a:r>
            <a:r>
              <a:rPr lang="en-US" sz="1750" dirty="0" err="1">
                <a:solidFill>
                  <a:schemeClr val="dk1"/>
                </a:solidFill>
                <a:latin typeface="Consolas"/>
                <a:ea typeface="Consolas"/>
                <a:cs typeface="Consolas"/>
                <a:sym typeface="Consolas"/>
              </a:rPr>
              <a:t>.</a:t>
            </a:r>
            <a:r>
              <a:rPr lang="en-US" sz="1750" dirty="0" err="1">
                <a:solidFill>
                  <a:srgbClr val="001080"/>
                </a:solidFill>
                <a:latin typeface="Consolas"/>
                <a:ea typeface="Consolas"/>
                <a:cs typeface="Consolas"/>
                <a:sym typeface="Consolas"/>
              </a:rPr>
              <a:t>servicingRequired</a:t>
            </a:r>
            <a:r>
              <a:rPr lang="en-US" sz="1750" dirty="0">
                <a:solidFill>
                  <a:schemeClr val="dk1"/>
                </a:solidFill>
                <a:latin typeface="Consolas"/>
                <a:ea typeface="Consolas"/>
                <a:cs typeface="Consolas"/>
                <a:sym typeface="Consolas"/>
              </a:rPr>
              <a:t> = </a:t>
            </a:r>
            <a:r>
              <a:rPr lang="en-US" sz="1750" dirty="0">
                <a:solidFill>
                  <a:srgbClr val="0000FF"/>
                </a:solidFill>
                <a:latin typeface="Consolas"/>
                <a:ea typeface="Consolas"/>
                <a:cs typeface="Consolas"/>
                <a:sym typeface="Consolas"/>
              </a:rPr>
              <a:t>false</a:t>
            </a:r>
            <a:r>
              <a:rPr lang="en-US" sz="1750" dirty="0">
                <a:solidFill>
                  <a:schemeClr val="dk1"/>
                </a:solidFill>
                <a:latin typeface="Consolas"/>
                <a:ea typeface="Consolas"/>
                <a:cs typeface="Consolas"/>
                <a:sym typeface="Consolas"/>
              </a:rPr>
              <a:t>;</a:t>
            </a:r>
            <a:endParaRPr sz="175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75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750" dirty="0" err="1">
                <a:solidFill>
                  <a:srgbClr val="001080"/>
                </a:solidFill>
                <a:latin typeface="Consolas"/>
                <a:ea typeface="Consolas"/>
                <a:cs typeface="Consolas"/>
                <a:sym typeface="Consolas"/>
              </a:rPr>
              <a:t>car</a:t>
            </a:r>
            <a:r>
              <a:rPr lang="en-US" sz="1750" dirty="0" err="1">
                <a:solidFill>
                  <a:schemeClr val="dk1"/>
                </a:solidFill>
                <a:latin typeface="Consolas"/>
                <a:ea typeface="Consolas"/>
                <a:cs typeface="Consolas"/>
                <a:sym typeface="Consolas"/>
              </a:rPr>
              <a:t>.</a:t>
            </a:r>
            <a:r>
              <a:rPr lang="en-US" sz="1750" dirty="0" err="1">
                <a:solidFill>
                  <a:srgbClr val="001080"/>
                </a:solidFill>
                <a:latin typeface="Consolas"/>
                <a:ea typeface="Consolas"/>
                <a:cs typeface="Consolas"/>
                <a:sym typeface="Consolas"/>
              </a:rPr>
              <a:t>servicingRequired</a:t>
            </a:r>
            <a:r>
              <a:rPr lang="en-US" sz="1750" dirty="0">
                <a:solidFill>
                  <a:schemeClr val="dk1"/>
                </a:solidFill>
                <a:latin typeface="Consolas"/>
                <a:ea typeface="Consolas"/>
                <a:cs typeface="Consolas"/>
                <a:sym typeface="Consolas"/>
              </a:rPr>
              <a:t> = </a:t>
            </a:r>
            <a:r>
              <a:rPr lang="en-US" sz="1750" dirty="0">
                <a:solidFill>
                  <a:srgbClr val="0000FF"/>
                </a:solidFill>
                <a:latin typeface="Consolas"/>
                <a:ea typeface="Consolas"/>
                <a:cs typeface="Consolas"/>
                <a:sym typeface="Consolas"/>
              </a:rPr>
              <a:t>true</a:t>
            </a:r>
            <a:r>
              <a:rPr lang="en-US" sz="1750" dirty="0">
                <a:solidFill>
                  <a:schemeClr val="dk1"/>
                </a:solidFill>
                <a:latin typeface="Consolas"/>
                <a:ea typeface="Consolas"/>
                <a:cs typeface="Consolas"/>
                <a:sym typeface="Consolas"/>
              </a:rPr>
              <a:t>;</a:t>
            </a:r>
            <a:endParaRPr sz="175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750" dirty="0">
                <a:solidFill>
                  <a:srgbClr val="001080"/>
                </a:solidFill>
                <a:latin typeface="Consolas"/>
                <a:ea typeface="Consolas"/>
                <a:cs typeface="Consolas"/>
                <a:sym typeface="Consolas"/>
              </a:rPr>
              <a:t>console</a:t>
            </a:r>
            <a:r>
              <a:rPr lang="en-US" sz="1750" dirty="0">
                <a:solidFill>
                  <a:schemeClr val="dk1"/>
                </a:solidFill>
                <a:latin typeface="Consolas"/>
                <a:ea typeface="Consolas"/>
                <a:cs typeface="Consolas"/>
                <a:sym typeface="Consolas"/>
              </a:rPr>
              <a:t>.</a:t>
            </a:r>
            <a:r>
              <a:rPr lang="en-US" sz="1750" dirty="0">
                <a:solidFill>
                  <a:srgbClr val="795E26"/>
                </a:solidFill>
                <a:latin typeface="Consolas"/>
                <a:ea typeface="Consolas"/>
                <a:cs typeface="Consolas"/>
                <a:sym typeface="Consolas"/>
              </a:rPr>
              <a:t>log</a:t>
            </a:r>
            <a:r>
              <a:rPr lang="en-US" sz="1750" dirty="0">
                <a:solidFill>
                  <a:schemeClr val="dk1"/>
                </a:solidFill>
                <a:latin typeface="Consolas"/>
                <a:ea typeface="Consolas"/>
                <a:cs typeface="Consolas"/>
                <a:sym typeface="Consolas"/>
              </a:rPr>
              <a:t>(</a:t>
            </a:r>
            <a:r>
              <a:rPr lang="en-US" sz="1750" dirty="0" err="1">
                <a:solidFill>
                  <a:srgbClr val="001080"/>
                </a:solidFill>
                <a:latin typeface="Consolas"/>
                <a:ea typeface="Consolas"/>
                <a:cs typeface="Consolas"/>
                <a:sym typeface="Consolas"/>
              </a:rPr>
              <a:t>car</a:t>
            </a:r>
            <a:r>
              <a:rPr lang="en-US" sz="1750" dirty="0" err="1">
                <a:solidFill>
                  <a:schemeClr val="dk1"/>
                </a:solidFill>
                <a:latin typeface="Consolas"/>
                <a:ea typeface="Consolas"/>
                <a:cs typeface="Consolas"/>
                <a:sym typeface="Consolas"/>
              </a:rPr>
              <a:t>.</a:t>
            </a:r>
            <a:r>
              <a:rPr lang="en-US" sz="1750" dirty="0" err="1">
                <a:solidFill>
                  <a:srgbClr val="001080"/>
                </a:solidFill>
                <a:latin typeface="Consolas"/>
                <a:ea typeface="Consolas"/>
                <a:cs typeface="Consolas"/>
                <a:sym typeface="Consolas"/>
              </a:rPr>
              <a:t>servicingRequired</a:t>
            </a:r>
            <a:r>
              <a:rPr lang="en-US" sz="1750" dirty="0">
                <a:solidFill>
                  <a:schemeClr val="dk1"/>
                </a:solidFill>
                <a:latin typeface="Consolas"/>
                <a:ea typeface="Consolas"/>
                <a:cs typeface="Consolas"/>
                <a:sym typeface="Consolas"/>
              </a:rPr>
              <a:t>); </a:t>
            </a:r>
            <a:r>
              <a:rPr lang="en-US" sz="1750" dirty="0">
                <a:solidFill>
                  <a:srgbClr val="008000"/>
                </a:solidFill>
                <a:latin typeface="Consolas"/>
                <a:ea typeface="Consolas"/>
                <a:cs typeface="Consolas"/>
                <a:sym typeface="Consolas"/>
              </a:rPr>
              <a:t>// true</a:t>
            </a:r>
            <a:endParaRPr sz="1750" dirty="0">
              <a:solidFill>
                <a:srgbClr val="00800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750" dirty="0">
              <a:solidFill>
                <a:srgbClr val="00800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750" dirty="0">
                <a:solidFill>
                  <a:srgbClr val="001080"/>
                </a:solidFill>
                <a:latin typeface="Consolas"/>
                <a:ea typeface="Consolas"/>
                <a:cs typeface="Consolas"/>
                <a:sym typeface="Consolas"/>
              </a:rPr>
              <a:t>console</a:t>
            </a:r>
            <a:r>
              <a:rPr lang="en-US" sz="1750" dirty="0">
                <a:solidFill>
                  <a:schemeClr val="dk1"/>
                </a:solidFill>
                <a:latin typeface="Consolas"/>
                <a:ea typeface="Consolas"/>
                <a:cs typeface="Consolas"/>
                <a:sym typeface="Consolas"/>
              </a:rPr>
              <a:t>.</a:t>
            </a:r>
            <a:r>
              <a:rPr lang="en-US" sz="1750" dirty="0">
                <a:solidFill>
                  <a:srgbClr val="795E26"/>
                </a:solidFill>
                <a:latin typeface="Consolas"/>
                <a:ea typeface="Consolas"/>
                <a:cs typeface="Consolas"/>
                <a:sym typeface="Consolas"/>
              </a:rPr>
              <a:t>log</a:t>
            </a:r>
            <a:r>
              <a:rPr lang="en-US" sz="1750" dirty="0">
                <a:solidFill>
                  <a:schemeClr val="dk1"/>
                </a:solidFill>
                <a:latin typeface="Consolas"/>
                <a:ea typeface="Consolas"/>
                <a:cs typeface="Consolas"/>
                <a:sym typeface="Consolas"/>
              </a:rPr>
              <a:t>(</a:t>
            </a:r>
            <a:r>
              <a:rPr lang="en-US" sz="1750" dirty="0" err="1">
                <a:solidFill>
                  <a:srgbClr val="001080"/>
                </a:solidFill>
                <a:latin typeface="Consolas"/>
                <a:ea typeface="Consolas"/>
                <a:cs typeface="Consolas"/>
                <a:sym typeface="Consolas"/>
              </a:rPr>
              <a:t>bike</a:t>
            </a:r>
            <a:r>
              <a:rPr lang="en-US" sz="1750" dirty="0" err="1">
                <a:solidFill>
                  <a:schemeClr val="dk1"/>
                </a:solidFill>
                <a:latin typeface="Consolas"/>
                <a:ea typeface="Consolas"/>
                <a:cs typeface="Consolas"/>
                <a:sym typeface="Consolas"/>
              </a:rPr>
              <a:t>.</a:t>
            </a:r>
            <a:r>
              <a:rPr lang="en-US" sz="1750" dirty="0" err="1">
                <a:solidFill>
                  <a:srgbClr val="001080"/>
                </a:solidFill>
                <a:latin typeface="Consolas"/>
                <a:ea typeface="Consolas"/>
                <a:cs typeface="Consolas"/>
                <a:sym typeface="Consolas"/>
              </a:rPr>
              <a:t>servicingRequired</a:t>
            </a:r>
            <a:r>
              <a:rPr lang="en-US" sz="1750" dirty="0">
                <a:solidFill>
                  <a:schemeClr val="dk1"/>
                </a:solidFill>
                <a:latin typeface="Consolas"/>
                <a:ea typeface="Consolas"/>
                <a:cs typeface="Consolas"/>
                <a:sym typeface="Consolas"/>
              </a:rPr>
              <a:t>); </a:t>
            </a:r>
            <a:r>
              <a:rPr lang="en-US" sz="1750" dirty="0">
                <a:solidFill>
                  <a:srgbClr val="008000"/>
                </a:solidFill>
                <a:latin typeface="Consolas"/>
                <a:ea typeface="Consolas"/>
                <a:cs typeface="Consolas"/>
                <a:sym typeface="Consolas"/>
              </a:rPr>
              <a:t>// false</a:t>
            </a:r>
            <a:endParaRPr sz="2350" dirty="0">
              <a:solidFill>
                <a:srgbClr val="267F99"/>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527F-043C-4E53-A6F3-BC9C10F59986}"/>
              </a:ext>
            </a:extLst>
          </p:cNvPr>
          <p:cNvSpPr>
            <a:spLocks noGrp="1"/>
          </p:cNvSpPr>
          <p:nvPr>
            <p:ph type="title"/>
          </p:nvPr>
        </p:nvSpPr>
        <p:spPr/>
        <p:txBody>
          <a:bodyPr/>
          <a:lstStyle/>
          <a:p>
            <a:r>
              <a:rPr lang="en-US" dirty="0"/>
              <a:t>DOM</a:t>
            </a:r>
          </a:p>
        </p:txBody>
      </p:sp>
      <p:sp>
        <p:nvSpPr>
          <p:cNvPr id="3" name="Text Placeholder 2">
            <a:extLst>
              <a:ext uri="{FF2B5EF4-FFF2-40B4-BE49-F238E27FC236}">
                <a16:creationId xmlns:a16="http://schemas.microsoft.com/office/drawing/2014/main" id="{D8B2E2B8-4627-4546-9372-F96864787DFE}"/>
              </a:ext>
            </a:extLst>
          </p:cNvPr>
          <p:cNvSpPr>
            <a:spLocks noGrp="1"/>
          </p:cNvSpPr>
          <p:nvPr>
            <p:ph type="body" idx="1"/>
          </p:nvPr>
        </p:nvSpPr>
        <p:spPr>
          <a:xfrm>
            <a:off x="1766252" y="1249680"/>
            <a:ext cx="8915400" cy="4475547"/>
          </a:xfrm>
        </p:spPr>
        <p:txBody>
          <a:bodyPr/>
          <a:lstStyle/>
          <a:p>
            <a:r>
              <a:rPr lang="en-US" b="0" i="0" dirty="0">
                <a:solidFill>
                  <a:srgbClr val="000000"/>
                </a:solidFill>
                <a:effectLst/>
                <a:latin typeface="Verdana" panose="020B0604030504040204" pitchFamily="34" charset="0"/>
              </a:rPr>
              <a:t>With the HTML DOM, JavaScript can access and change all the elements of an HTML document.</a:t>
            </a:r>
          </a:p>
          <a:p>
            <a:pPr marL="114300" indent="0">
              <a:buNone/>
            </a:pPr>
            <a:endParaRPr lang="en-US" dirty="0"/>
          </a:p>
        </p:txBody>
      </p:sp>
      <p:pic>
        <p:nvPicPr>
          <p:cNvPr id="4098" name="Picture 2" descr="DOM HTML tree">
            <a:extLst>
              <a:ext uri="{FF2B5EF4-FFF2-40B4-BE49-F238E27FC236}">
                <a16:creationId xmlns:a16="http://schemas.microsoft.com/office/drawing/2014/main" id="{FBD558D5-463F-46E5-8533-266D57A97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64" y="2382453"/>
            <a:ext cx="8915400" cy="44755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1E7CBB-77EE-4054-B00C-5480176E204C}"/>
              </a:ext>
            </a:extLst>
          </p:cNvPr>
          <p:cNvSpPr txBox="1"/>
          <p:nvPr/>
        </p:nvSpPr>
        <p:spPr>
          <a:xfrm>
            <a:off x="3048000" y="3172470"/>
            <a:ext cx="6096000" cy="523220"/>
          </a:xfrm>
          <a:prstGeom prst="rect">
            <a:avLst/>
          </a:prstGeom>
          <a:noFill/>
        </p:spPr>
        <p:txBody>
          <a:bodyPr wrap="square">
            <a:spAutoFit/>
          </a:bodyPr>
          <a:lstStyle/>
          <a:p>
            <a:r>
              <a:rPr lang="en-US" b="0" i="0" dirty="0">
                <a:solidFill>
                  <a:srgbClr val="000000"/>
                </a:solidFill>
                <a:effectLst/>
                <a:latin typeface="Verdana" panose="020B0604030504040204" pitchFamily="34" charset="0"/>
              </a:rPr>
              <a:t>HTML DOM properties are </a:t>
            </a:r>
            <a:r>
              <a:rPr lang="en-US" b="1" i="0" dirty="0">
                <a:solidFill>
                  <a:srgbClr val="000000"/>
                </a:solidFill>
                <a:effectLst/>
                <a:latin typeface="Verdana" panose="020B0604030504040204" pitchFamily="34" charset="0"/>
              </a:rPr>
              <a:t>values</a:t>
            </a:r>
            <a:r>
              <a:rPr lang="en-US" b="0" i="0" dirty="0">
                <a:solidFill>
                  <a:srgbClr val="000000"/>
                </a:solidFill>
                <a:effectLst/>
                <a:latin typeface="Verdana" panose="020B0604030504040204" pitchFamily="34" charset="0"/>
              </a:rPr>
              <a:t> (of HTML Elements) that you can set or change.</a:t>
            </a:r>
            <a:endParaRPr lang="en-US" dirty="0"/>
          </a:p>
        </p:txBody>
      </p:sp>
    </p:spTree>
    <p:extLst>
      <p:ext uri="{BB962C8B-B14F-4D97-AF65-F5344CB8AC3E}">
        <p14:creationId xmlns:p14="http://schemas.microsoft.com/office/powerpoint/2010/main" val="1720002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7386-859C-4A1A-9A22-4255B61A1A0D}"/>
              </a:ext>
            </a:extLst>
          </p:cNvPr>
          <p:cNvSpPr>
            <a:spLocks noGrp="1"/>
          </p:cNvSpPr>
          <p:nvPr>
            <p:ph type="title"/>
          </p:nvPr>
        </p:nvSpPr>
        <p:spPr>
          <a:xfrm>
            <a:off x="2592925" y="0"/>
            <a:ext cx="8911687" cy="721360"/>
          </a:xfrm>
        </p:spPr>
        <p:txBody>
          <a:bodyPr/>
          <a:lstStyle/>
          <a:p>
            <a:r>
              <a:rPr lang="en-US" dirty="0"/>
              <a:t>Dom methods and properties</a:t>
            </a:r>
          </a:p>
        </p:txBody>
      </p:sp>
      <p:sp>
        <p:nvSpPr>
          <p:cNvPr id="3" name="Text Placeholder 2">
            <a:extLst>
              <a:ext uri="{FF2B5EF4-FFF2-40B4-BE49-F238E27FC236}">
                <a16:creationId xmlns:a16="http://schemas.microsoft.com/office/drawing/2014/main" id="{BD38E23A-23BB-40DC-ACD8-9C9D5E79B255}"/>
              </a:ext>
            </a:extLst>
          </p:cNvPr>
          <p:cNvSpPr>
            <a:spLocks noGrp="1"/>
          </p:cNvSpPr>
          <p:nvPr>
            <p:ph type="body" idx="1"/>
          </p:nvPr>
        </p:nvSpPr>
        <p:spPr>
          <a:xfrm>
            <a:off x="2589212" y="904240"/>
            <a:ext cx="9470708" cy="5953760"/>
          </a:xfrm>
        </p:spPr>
        <p:txBody>
          <a:bodyPr/>
          <a:lstStyle/>
          <a:p>
            <a:r>
              <a:rPr lang="en-US" b="0" i="0" dirty="0">
                <a:solidFill>
                  <a:srgbClr val="000000"/>
                </a:solidFill>
                <a:effectLst/>
                <a:latin typeface="Verdana" panose="020B0604030504040204" pitchFamily="34" charset="0"/>
              </a:rPr>
              <a:t>HTML DOM methods are </a:t>
            </a:r>
            <a:r>
              <a:rPr lang="en-US" b="1" i="0" dirty="0">
                <a:solidFill>
                  <a:srgbClr val="000000"/>
                </a:solidFill>
                <a:effectLst/>
                <a:latin typeface="Verdana" panose="020B0604030504040204" pitchFamily="34" charset="0"/>
              </a:rPr>
              <a:t>actions</a:t>
            </a:r>
            <a:r>
              <a:rPr lang="en-US" b="0" i="0" dirty="0">
                <a:solidFill>
                  <a:srgbClr val="000000"/>
                </a:solidFill>
                <a:effectLst/>
                <a:latin typeface="Verdana" panose="020B0604030504040204" pitchFamily="34" charset="0"/>
              </a:rPr>
              <a:t> you can perform (on HTML Elements).</a:t>
            </a:r>
          </a:p>
          <a:p>
            <a:r>
              <a:rPr lang="en-US" b="0" i="0" dirty="0">
                <a:solidFill>
                  <a:srgbClr val="000000"/>
                </a:solidFill>
                <a:effectLst/>
                <a:latin typeface="Verdana" panose="020B0604030504040204" pitchFamily="34" charset="0"/>
              </a:rPr>
              <a:t>HTML DOM properties are </a:t>
            </a:r>
            <a:r>
              <a:rPr lang="en-US" b="1" i="0" dirty="0">
                <a:solidFill>
                  <a:srgbClr val="000000"/>
                </a:solidFill>
                <a:effectLst/>
                <a:latin typeface="Verdana" panose="020B0604030504040204" pitchFamily="34" charset="0"/>
              </a:rPr>
              <a:t>values</a:t>
            </a:r>
            <a:r>
              <a:rPr lang="en-US" b="0" i="0" dirty="0">
                <a:solidFill>
                  <a:srgbClr val="000000"/>
                </a:solidFill>
                <a:effectLst/>
                <a:latin typeface="Verdana" panose="020B0604030504040204" pitchFamily="34" charset="0"/>
              </a:rPr>
              <a:t> (of HTML Elements) that you can set or change.</a:t>
            </a:r>
          </a:p>
          <a:p>
            <a:pPr marL="114300" indent="0" algn="l">
              <a:buNone/>
            </a:pPr>
            <a:r>
              <a:rPr lang="en-US" b="1" i="0" dirty="0">
                <a:solidFill>
                  <a:srgbClr val="000000"/>
                </a:solidFill>
                <a:effectLst/>
                <a:latin typeface="Segoe UI" panose="020B0502040204020203" pitchFamily="34" charset="0"/>
              </a:rPr>
              <a:t>Finding HTML Elements</a:t>
            </a:r>
          </a:p>
          <a:p>
            <a:pPr algn="l"/>
            <a:r>
              <a:rPr lang="en-US" b="0" i="0" dirty="0">
                <a:solidFill>
                  <a:srgbClr val="000000"/>
                </a:solidFill>
                <a:effectLst/>
                <a:latin typeface="Verdana" panose="020B0604030504040204" pitchFamily="34" charset="0"/>
              </a:rPr>
              <a:t>Often, with JavaScript, you want to manipulate HTML elements.</a:t>
            </a:r>
          </a:p>
          <a:p>
            <a:pPr algn="l"/>
            <a:r>
              <a:rPr lang="en-US" b="0" i="0" dirty="0">
                <a:solidFill>
                  <a:srgbClr val="000000"/>
                </a:solidFill>
                <a:effectLst/>
                <a:latin typeface="Verdana" panose="020B0604030504040204" pitchFamily="34" charset="0"/>
              </a:rPr>
              <a:t>To do so, you have to find the elements first. There are several ways to do this:</a:t>
            </a:r>
          </a:p>
          <a:p>
            <a:pPr algn="l">
              <a:buFont typeface="Arial" panose="020B0604020202020204" pitchFamily="34" charset="0"/>
              <a:buChar char="•"/>
            </a:pPr>
            <a:r>
              <a:rPr lang="en-US" b="0" i="0" dirty="0">
                <a:solidFill>
                  <a:srgbClr val="000000"/>
                </a:solidFill>
                <a:effectLst/>
                <a:latin typeface="Verdana" panose="020B0604030504040204" pitchFamily="34" charset="0"/>
              </a:rPr>
              <a:t>Finding HTML elements by id; </a:t>
            </a:r>
          </a:p>
          <a:p>
            <a:pPr marL="114300" indent="0" algn="l">
              <a:buNone/>
            </a:pPr>
            <a:r>
              <a:rPr lang="en-US" b="0" i="0" dirty="0">
                <a:solidFill>
                  <a:srgbClr val="000000"/>
                </a:solidFill>
                <a:effectLst/>
                <a:latin typeface="Verdana" panose="020B0604030504040204" pitchFamily="34" charset="0"/>
              </a:rPr>
              <a:t>//</a:t>
            </a: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element = </a:t>
            </a: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"intro"</a:t>
            </a: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Finding HTML elements by tag name;</a:t>
            </a:r>
          </a:p>
          <a:p>
            <a:pPr marL="114300" indent="0" algn="l">
              <a:buNone/>
            </a:pPr>
            <a:r>
              <a:rPr lang="fr-FR" dirty="0">
                <a:solidFill>
                  <a:srgbClr val="0000CD"/>
                </a:solidFill>
                <a:latin typeface="Consolas" panose="020B0609020204030204" pitchFamily="49" charset="0"/>
              </a:rPr>
              <a:t>//</a:t>
            </a:r>
            <a:r>
              <a:rPr lang="fr-FR" b="0" i="0" dirty="0" err="1">
                <a:solidFill>
                  <a:srgbClr val="0000CD"/>
                </a:solidFill>
                <a:effectLst/>
                <a:latin typeface="Consolas" panose="020B0609020204030204" pitchFamily="49" charset="0"/>
              </a:rPr>
              <a:t>const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element</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document.getElementsByTagName</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"p"</a:t>
            </a:r>
            <a:r>
              <a:rPr lang="fr-FR"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Finding HTML elements by class name</a:t>
            </a:r>
          </a:p>
          <a:p>
            <a:pPr marL="114300" indent="0" algn="l">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x = </a:t>
            </a:r>
            <a:r>
              <a:rPr lang="en-US" b="0" i="0" dirty="0" err="1">
                <a:solidFill>
                  <a:srgbClr val="000000"/>
                </a:solidFill>
                <a:effectLst/>
                <a:latin typeface="Consolas" panose="020B0609020204030204" pitchFamily="49" charset="0"/>
              </a:rPr>
              <a:t>document.getElementsByClassName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"intro"</a:t>
            </a: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Finding HTML elements by CSS selectors</a:t>
            </a:r>
          </a:p>
          <a:p>
            <a:pPr marL="114300" indent="0" algn="l">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x = </a:t>
            </a:r>
            <a:r>
              <a:rPr lang="en-US" b="0" i="0" dirty="0" err="1">
                <a:solidFill>
                  <a:srgbClr val="000000"/>
                </a:solidFill>
                <a:effectLst/>
                <a:latin typeface="Consolas" panose="020B0609020204030204" pitchFamily="49" charset="0"/>
              </a:rPr>
              <a:t>document.querySelectorAll</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p.intro</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pPr marL="114300" indent="0">
              <a:buNone/>
            </a:pPr>
            <a:endParaRPr lang="en-US" dirty="0"/>
          </a:p>
        </p:txBody>
      </p:sp>
    </p:spTree>
    <p:extLst>
      <p:ext uri="{BB962C8B-B14F-4D97-AF65-F5344CB8AC3E}">
        <p14:creationId xmlns:p14="http://schemas.microsoft.com/office/powerpoint/2010/main" val="3673557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Events</a:t>
            </a:r>
            <a:endParaRPr sz="3600" b="0" i="0" u="none" strike="noStrike" cap="none">
              <a:solidFill>
                <a:srgbClr val="262626"/>
              </a:solidFill>
              <a:latin typeface="Century Gothic"/>
              <a:ea typeface="Century Gothic"/>
              <a:cs typeface="Century Gothic"/>
              <a:sym typeface="Century Gothic"/>
            </a:endParaRPr>
          </a:p>
        </p:txBody>
      </p:sp>
      <p:sp>
        <p:nvSpPr>
          <p:cNvPr id="292" name="Google Shape;292;p3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61950" algn="l" rtl="0">
              <a:spcBef>
                <a:spcPts val="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An HTML event can be something the browser does, or something a user does.</a:t>
            </a:r>
            <a:endParaRPr sz="2100"/>
          </a:p>
          <a:p>
            <a:pPr marL="342900" marR="0" lvl="0" indent="-361950" algn="l" rtl="0">
              <a:spcBef>
                <a:spcPts val="100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HTML allows event handler attributes, </a:t>
            </a:r>
            <a:r>
              <a:rPr lang="en-US" sz="2100" b="1" i="0" u="none" strike="noStrike" cap="none">
                <a:solidFill>
                  <a:srgbClr val="3F3F3F"/>
                </a:solidFill>
                <a:latin typeface="Century Gothic"/>
                <a:ea typeface="Century Gothic"/>
                <a:cs typeface="Century Gothic"/>
                <a:sym typeface="Century Gothic"/>
              </a:rPr>
              <a:t>with JavaScript code</a:t>
            </a:r>
            <a:r>
              <a:rPr lang="en-US" sz="2100" b="0" i="0" u="none" strike="noStrike" cap="none">
                <a:solidFill>
                  <a:srgbClr val="3F3F3F"/>
                </a:solidFill>
                <a:latin typeface="Century Gothic"/>
                <a:ea typeface="Century Gothic"/>
                <a:cs typeface="Century Gothic"/>
                <a:sym typeface="Century Gothic"/>
              </a:rPr>
              <a:t>, to be added to HTML elements.</a:t>
            </a:r>
            <a:endParaRPr sz="2100"/>
          </a:p>
          <a:p>
            <a:pPr marL="342900" marR="0" lvl="0" indent="-361950" algn="l" rtl="0">
              <a:spcBef>
                <a:spcPts val="1000"/>
              </a:spcBef>
              <a:spcAft>
                <a:spcPts val="0"/>
              </a:spcAft>
              <a:buClr>
                <a:schemeClr val="accent1"/>
              </a:buClr>
              <a:buSzPts val="2100"/>
              <a:buFont typeface="Noto Sans Symbols"/>
              <a:buChar char="•"/>
            </a:pPr>
            <a:r>
              <a:rPr lang="en-US" sz="2100" b="0" i="0" u="none" strike="noStrike" cap="none">
                <a:solidFill>
                  <a:srgbClr val="3F3F3F"/>
                </a:solidFill>
                <a:latin typeface="Century Gothic"/>
                <a:ea typeface="Century Gothic"/>
                <a:cs typeface="Century Gothic"/>
                <a:sym typeface="Century Gothic"/>
              </a:rPr>
              <a:t>Some examples of events:</a:t>
            </a:r>
            <a:endParaRPr sz="2100"/>
          </a:p>
          <a:p>
            <a:pPr marL="685800" marR="0" lvl="0" indent="-361950" algn="l" rtl="0">
              <a:spcBef>
                <a:spcPts val="1000"/>
              </a:spcBef>
              <a:spcAft>
                <a:spcPts val="0"/>
              </a:spcAft>
              <a:buClr>
                <a:schemeClr val="accent1"/>
              </a:buClr>
              <a:buSzPts val="2100"/>
              <a:buFont typeface="Arial"/>
              <a:buChar char="•"/>
            </a:pPr>
            <a:r>
              <a:rPr lang="en-US" sz="2100" b="0" i="0" u="none" strike="noStrike" cap="none">
                <a:solidFill>
                  <a:srgbClr val="3F3F3F"/>
                </a:solidFill>
                <a:latin typeface="Century Gothic"/>
                <a:ea typeface="Century Gothic"/>
                <a:cs typeface="Century Gothic"/>
                <a:sym typeface="Century Gothic"/>
              </a:rPr>
              <a:t>A web page has finished loading</a:t>
            </a:r>
            <a:endParaRPr sz="2100"/>
          </a:p>
          <a:p>
            <a:pPr marL="685800" marR="0" lvl="0" indent="-361950" algn="l" rtl="0">
              <a:spcBef>
                <a:spcPts val="1000"/>
              </a:spcBef>
              <a:spcAft>
                <a:spcPts val="0"/>
              </a:spcAft>
              <a:buClr>
                <a:schemeClr val="accent1"/>
              </a:buClr>
              <a:buSzPts val="2100"/>
              <a:buFont typeface="Arial"/>
              <a:buChar char="•"/>
            </a:pPr>
            <a:r>
              <a:rPr lang="en-US" sz="2100" b="0" i="0" u="none" strike="noStrike" cap="none">
                <a:solidFill>
                  <a:srgbClr val="3F3F3F"/>
                </a:solidFill>
                <a:latin typeface="Century Gothic"/>
                <a:ea typeface="Century Gothic"/>
                <a:cs typeface="Century Gothic"/>
                <a:sym typeface="Century Gothic"/>
              </a:rPr>
              <a:t>Content of an input field was changed</a:t>
            </a:r>
            <a:endParaRPr sz="2100"/>
          </a:p>
          <a:p>
            <a:pPr marL="685800" marR="0" lvl="0" indent="-361950" algn="l" rtl="0">
              <a:spcBef>
                <a:spcPts val="1000"/>
              </a:spcBef>
              <a:spcAft>
                <a:spcPts val="0"/>
              </a:spcAft>
              <a:buClr>
                <a:schemeClr val="accent1"/>
              </a:buClr>
              <a:buSzPts val="2100"/>
              <a:buFont typeface="Arial"/>
              <a:buChar char="•"/>
            </a:pPr>
            <a:r>
              <a:rPr lang="en-US" sz="2100" b="0" i="0" u="none" strike="noStrike" cap="none">
                <a:solidFill>
                  <a:srgbClr val="3F3F3F"/>
                </a:solidFill>
                <a:latin typeface="Century Gothic"/>
                <a:ea typeface="Century Gothic"/>
                <a:cs typeface="Century Gothic"/>
                <a:sym typeface="Century Gothic"/>
              </a:rPr>
              <a:t>A button was clicked</a:t>
            </a:r>
            <a:endParaRPr sz="2100"/>
          </a:p>
          <a:p>
            <a:pPr marL="0" marR="0" lvl="0" indent="0" algn="l" rtl="0">
              <a:spcBef>
                <a:spcPts val="1000"/>
              </a:spcBef>
              <a:spcAft>
                <a:spcPts val="0"/>
              </a:spcAft>
              <a:buClr>
                <a:schemeClr val="accent1"/>
              </a:buClr>
              <a:buFont typeface="Noto Sans Symbols"/>
              <a:buNone/>
            </a:pPr>
            <a:endParaRPr sz="21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AA22-C45C-4327-969C-EE2DAAC1AEF2}"/>
              </a:ext>
            </a:extLst>
          </p:cNvPr>
          <p:cNvSpPr>
            <a:spLocks noGrp="1"/>
          </p:cNvSpPr>
          <p:nvPr>
            <p:ph type="title"/>
          </p:nvPr>
        </p:nvSpPr>
        <p:spPr/>
        <p:txBody>
          <a:bodyPr/>
          <a:lstStyle/>
          <a:p>
            <a:r>
              <a:rPr lang="en-US" dirty="0"/>
              <a:t>Add event</a:t>
            </a:r>
          </a:p>
        </p:txBody>
      </p:sp>
      <p:sp>
        <p:nvSpPr>
          <p:cNvPr id="3" name="Text Placeholder 2">
            <a:extLst>
              <a:ext uri="{FF2B5EF4-FFF2-40B4-BE49-F238E27FC236}">
                <a16:creationId xmlns:a16="http://schemas.microsoft.com/office/drawing/2014/main" id="{002BD902-00C7-4F5C-89E4-A95B7DDAB802}"/>
              </a:ext>
            </a:extLst>
          </p:cNvPr>
          <p:cNvSpPr>
            <a:spLocks noGrp="1"/>
          </p:cNvSpPr>
          <p:nvPr>
            <p:ph type="body" idx="1"/>
          </p:nvPr>
        </p:nvSpPr>
        <p:spPr>
          <a:xfrm>
            <a:off x="2589212" y="2133600"/>
            <a:ext cx="8911687" cy="4460240"/>
          </a:xfrm>
        </p:spPr>
        <p:txBody>
          <a:bodyPr/>
          <a:lstStyle/>
          <a:p>
            <a:pPr marL="114300" indent="0">
              <a:buNone/>
            </a:pPr>
            <a:r>
              <a:rPr lang="en-US" dirty="0"/>
              <a:t>You can add any event listener to any html element by following.</a:t>
            </a:r>
          </a:p>
          <a:p>
            <a:pPr marL="114300" indent="0">
              <a:buNone/>
            </a:pPr>
            <a:endParaRPr lang="en-US" dirty="0"/>
          </a:p>
          <a:p>
            <a:r>
              <a:rPr lang="en-US" dirty="0"/>
              <a:t>First get the html element which you want to add html event.</a:t>
            </a:r>
          </a:p>
          <a:p>
            <a:pPr marL="114300" indent="0">
              <a:buNone/>
            </a:pPr>
            <a:r>
              <a:rPr lang="en-US" dirty="0"/>
              <a:t> for example- </a:t>
            </a:r>
          </a:p>
          <a:p>
            <a:pPr marL="114300" indent="0">
              <a:buNone/>
            </a:pPr>
            <a:r>
              <a:rPr lang="en-US" dirty="0"/>
              <a:t> const element = </a:t>
            </a: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myBtn</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endParaRPr lang="en-US" dirty="0"/>
          </a:p>
          <a:p>
            <a:r>
              <a:rPr lang="en-US" dirty="0"/>
              <a:t>Then attach event with the </a:t>
            </a:r>
            <a:r>
              <a:rPr lang="en-US" dirty="0" err="1"/>
              <a:t>addEventListener</a:t>
            </a:r>
            <a:r>
              <a:rPr lang="en-US" dirty="0"/>
              <a:t> method. Example</a:t>
            </a:r>
          </a:p>
          <a:p>
            <a:pPr marL="114300" indent="0">
              <a:buNone/>
            </a:pPr>
            <a:r>
              <a:rPr lang="en-US" dirty="0"/>
              <a:t> </a:t>
            </a:r>
          </a:p>
          <a:p>
            <a:pPr marL="114300" indent="0">
              <a:buNone/>
            </a:pPr>
            <a:r>
              <a:rPr lang="en-US" b="0" i="1" dirty="0" err="1">
                <a:solidFill>
                  <a:srgbClr val="000000"/>
                </a:solidFill>
                <a:effectLst/>
                <a:latin typeface="Consolas" panose="020B0609020204030204" pitchFamily="49" charset="0"/>
              </a:rPr>
              <a:t>element</a:t>
            </a:r>
            <a:r>
              <a:rPr lang="en-US" b="0" i="0" dirty="0" err="1">
                <a:solidFill>
                  <a:srgbClr val="000000"/>
                </a:solidFill>
                <a:effectLst/>
                <a:latin typeface="Consolas" panose="020B0609020204030204" pitchFamily="49" charset="0"/>
              </a:rPr>
              <a:t>.addEventListener</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event, function, </a:t>
            </a:r>
            <a:r>
              <a:rPr lang="en-US" b="0" i="1" dirty="0" err="1">
                <a:solidFill>
                  <a:srgbClr val="000000"/>
                </a:solidFill>
                <a:effectLst/>
                <a:latin typeface="Consolas" panose="020B0609020204030204" pitchFamily="49" charset="0"/>
              </a:rPr>
              <a:t>useCapture</a:t>
            </a:r>
            <a:r>
              <a:rPr lang="en-US" b="0" i="0" dirty="0">
                <a:solidFill>
                  <a:srgbClr val="000000"/>
                </a:solidFill>
                <a:effectLst/>
                <a:latin typeface="Consolas" panose="020B0609020204030204" pitchFamily="49" charset="0"/>
              </a:rPr>
              <a:t>)</a:t>
            </a:r>
            <a:endParaRPr lang="en-US" dirty="0"/>
          </a:p>
          <a:p>
            <a:pPr marL="114300" indent="0">
              <a:buNone/>
            </a:pPr>
            <a:r>
              <a:rPr lang="en-US" b="0" i="1" dirty="0" err="1">
                <a:solidFill>
                  <a:srgbClr val="000000"/>
                </a:solidFill>
                <a:effectLst/>
                <a:latin typeface="Consolas" panose="020B0609020204030204" pitchFamily="49" charset="0"/>
              </a:rPr>
              <a:t>element</a:t>
            </a:r>
            <a:r>
              <a:rPr lang="en-US" b="0" i="0" dirty="0" err="1">
                <a:solidFill>
                  <a:srgbClr val="000000"/>
                </a:solidFill>
                <a:effectLst/>
                <a:latin typeface="Consolas" panose="020B0609020204030204" pitchFamily="49" charset="0"/>
              </a:rPr>
              <a:t>.addEventListener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"click"</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alert(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 });</a:t>
            </a:r>
            <a:endParaRPr lang="en-US" dirty="0"/>
          </a:p>
          <a:p>
            <a:pPr>
              <a:buFontTx/>
              <a:buChar char="-"/>
            </a:pPr>
            <a:endParaRPr lang="en-US" dirty="0"/>
          </a:p>
        </p:txBody>
      </p:sp>
    </p:spTree>
    <p:extLst>
      <p:ext uri="{BB962C8B-B14F-4D97-AF65-F5344CB8AC3E}">
        <p14:creationId xmlns:p14="http://schemas.microsoft.com/office/powerpoint/2010/main" val="264964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JavaScript Programs</a:t>
            </a:r>
            <a:endParaRPr sz="3600" b="0" i="0" u="none" strike="noStrike" cap="none">
              <a:solidFill>
                <a:srgbClr val="262626"/>
              </a:solidFill>
              <a:latin typeface="Century Gothic"/>
              <a:ea typeface="Century Gothic"/>
              <a:cs typeface="Century Gothic"/>
              <a:sym typeface="Century Gothic"/>
            </a:endParaRPr>
          </a:p>
        </p:txBody>
      </p:sp>
      <p:sp>
        <p:nvSpPr>
          <p:cNvPr id="195" name="Google Shape;195;p23"/>
          <p:cNvSpPr txBox="1">
            <a:spLocks noGrp="1"/>
          </p:cNvSpPr>
          <p:nvPr>
            <p:ph type="body" idx="1"/>
          </p:nvPr>
        </p:nvSpPr>
        <p:spPr>
          <a:xfrm>
            <a:off x="2589200" y="1667625"/>
            <a:ext cx="8915400" cy="4647600"/>
          </a:xfrm>
          <a:prstGeom prst="rect">
            <a:avLst/>
          </a:prstGeom>
          <a:noFill/>
          <a:ln>
            <a:noFill/>
          </a:ln>
        </p:spPr>
        <p:txBody>
          <a:bodyPr spcFirstLastPara="1" wrap="square" lIns="91425" tIns="45700" rIns="91425" bIns="45700" anchor="t" anchorCtr="0">
            <a:noAutofit/>
          </a:bodyPr>
          <a:lstStyle/>
          <a:p>
            <a:pPr marL="342900" marR="0" lvl="0" indent="-368300" algn="l" rtl="0">
              <a:spcBef>
                <a:spcPts val="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A </a:t>
            </a:r>
            <a:r>
              <a:rPr lang="en-US" sz="2200" b="1" i="0" u="none" strike="noStrike" cap="none">
                <a:solidFill>
                  <a:srgbClr val="3F3F3F"/>
                </a:solidFill>
                <a:latin typeface="Century Gothic"/>
                <a:ea typeface="Century Gothic"/>
                <a:cs typeface="Century Gothic"/>
                <a:sym typeface="Century Gothic"/>
              </a:rPr>
              <a:t>computer program</a:t>
            </a:r>
            <a:r>
              <a:rPr lang="en-US" sz="2200" b="0" i="0" u="none" strike="noStrike" cap="none">
                <a:solidFill>
                  <a:srgbClr val="3F3F3F"/>
                </a:solidFill>
                <a:latin typeface="Century Gothic"/>
                <a:ea typeface="Century Gothic"/>
                <a:cs typeface="Century Gothic"/>
                <a:sym typeface="Century Gothic"/>
              </a:rPr>
              <a:t> is a list of "instructions" to be "executed" by the computer.</a:t>
            </a:r>
            <a:endParaRPr sz="2200"/>
          </a:p>
          <a:p>
            <a:pPr marL="342900" marR="0" lvl="0" indent="-368300" algn="l" rtl="0">
              <a:spcBef>
                <a:spcPts val="100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In a programming language, these program instructions are called </a:t>
            </a:r>
            <a:r>
              <a:rPr lang="en-US" sz="2200" b="1" i="0" u="none" strike="noStrike" cap="none">
                <a:solidFill>
                  <a:srgbClr val="3F3F3F"/>
                </a:solidFill>
                <a:latin typeface="Century Gothic"/>
                <a:ea typeface="Century Gothic"/>
                <a:cs typeface="Century Gothic"/>
                <a:sym typeface="Century Gothic"/>
              </a:rPr>
              <a:t>statements</a:t>
            </a:r>
            <a:r>
              <a:rPr lang="en-US" sz="2200" b="0" i="0" u="none" strike="noStrike" cap="none">
                <a:solidFill>
                  <a:srgbClr val="3F3F3F"/>
                </a:solidFill>
                <a:latin typeface="Century Gothic"/>
                <a:ea typeface="Century Gothic"/>
                <a:cs typeface="Century Gothic"/>
                <a:sym typeface="Century Gothic"/>
              </a:rPr>
              <a:t>.</a:t>
            </a:r>
            <a:endParaRPr sz="2200"/>
          </a:p>
          <a:p>
            <a:pPr marL="342900" marR="0" lvl="0" indent="-368300" algn="l" rtl="0">
              <a:spcBef>
                <a:spcPts val="100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JavaScript is a </a:t>
            </a:r>
            <a:r>
              <a:rPr lang="en-US" sz="2200" b="1" i="0" u="none" strike="noStrike" cap="none">
                <a:solidFill>
                  <a:srgbClr val="3F3F3F"/>
                </a:solidFill>
                <a:latin typeface="Century Gothic"/>
                <a:ea typeface="Century Gothic"/>
                <a:cs typeface="Century Gothic"/>
                <a:sym typeface="Century Gothic"/>
              </a:rPr>
              <a:t>programming language</a:t>
            </a:r>
            <a:r>
              <a:rPr lang="en-US" sz="2200" b="0" i="0" u="none" strike="noStrike" cap="none">
                <a:solidFill>
                  <a:srgbClr val="3F3F3F"/>
                </a:solidFill>
                <a:latin typeface="Century Gothic"/>
                <a:ea typeface="Century Gothic"/>
                <a:cs typeface="Century Gothic"/>
                <a:sym typeface="Century Gothic"/>
              </a:rPr>
              <a:t>.</a:t>
            </a:r>
            <a:endParaRPr sz="2200"/>
          </a:p>
          <a:p>
            <a:pPr marL="342900" marR="0" lvl="0" indent="-368300" algn="l" rtl="0">
              <a:spcBef>
                <a:spcPts val="100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JavaScript statements are separated by </a:t>
            </a:r>
            <a:r>
              <a:rPr lang="en-US" sz="2200" b="1" i="0" u="none" strike="noStrike" cap="none">
                <a:solidFill>
                  <a:srgbClr val="3F3F3F"/>
                </a:solidFill>
                <a:latin typeface="Century Gothic"/>
                <a:ea typeface="Century Gothic"/>
                <a:cs typeface="Century Gothic"/>
                <a:sym typeface="Century Gothic"/>
              </a:rPr>
              <a:t>semicolon</a:t>
            </a:r>
            <a:r>
              <a:rPr lang="en-US" sz="2200" b="0" i="0" u="none" strike="noStrike" cap="none">
                <a:solidFill>
                  <a:srgbClr val="3F3F3F"/>
                </a:solidFill>
                <a:latin typeface="Century Gothic"/>
                <a:ea typeface="Century Gothic"/>
                <a:cs typeface="Century Gothic"/>
                <a:sym typeface="Century Gothic"/>
              </a:rPr>
              <a:t>.</a:t>
            </a:r>
            <a:endParaRPr sz="2200"/>
          </a:p>
          <a:p>
            <a:pPr marL="0" marR="0" lvl="0" indent="0" algn="l" rtl="0">
              <a:spcBef>
                <a:spcPts val="1000"/>
              </a:spcBef>
              <a:spcAft>
                <a:spcPts val="0"/>
              </a:spcAft>
              <a:buClr>
                <a:schemeClr val="accent1"/>
              </a:buClr>
              <a:buFont typeface="Noto Sans Symbols"/>
              <a:buNone/>
            </a:pPr>
            <a:endParaRPr sz="22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2200" b="0" i="0" u="none" strike="noStrike" cap="none">
                <a:solidFill>
                  <a:srgbClr val="A52A2A"/>
                </a:solidFill>
                <a:latin typeface="Consolas"/>
                <a:ea typeface="Consolas"/>
                <a:cs typeface="Consolas"/>
                <a:sym typeface="Consolas"/>
              </a:rPr>
              <a:t>var</a:t>
            </a:r>
            <a:r>
              <a:rPr lang="en-US" sz="2200" b="0" i="0" u="none" strike="noStrike" cap="none">
                <a:solidFill>
                  <a:srgbClr val="000000"/>
                </a:solidFill>
                <a:latin typeface="Consolas"/>
                <a:ea typeface="Consolas"/>
                <a:cs typeface="Consolas"/>
                <a:sym typeface="Consolas"/>
              </a:rPr>
              <a:t> x = </a:t>
            </a:r>
            <a:r>
              <a:rPr lang="en-US" sz="2200" b="0" i="0" u="none" strike="noStrike" cap="none">
                <a:solidFill>
                  <a:srgbClr val="0000CD"/>
                </a:solidFill>
                <a:latin typeface="Consolas"/>
                <a:ea typeface="Consolas"/>
                <a:cs typeface="Consolas"/>
                <a:sym typeface="Consolas"/>
              </a:rPr>
              <a:t>5</a:t>
            </a:r>
            <a:r>
              <a:rPr lang="en-US" sz="2200" b="0" i="0" u="none" strike="noStrike" cap="none">
                <a:solidFill>
                  <a:srgbClr val="000000"/>
                </a:solidFill>
                <a:latin typeface="Consolas"/>
                <a:ea typeface="Consolas"/>
                <a:cs typeface="Consolas"/>
                <a:sym typeface="Consolas"/>
              </a:rPr>
              <a:t>;</a:t>
            </a:r>
            <a:br>
              <a:rPr lang="en-US" sz="2200" b="0" i="0" u="none" strike="noStrike" cap="none">
                <a:solidFill>
                  <a:srgbClr val="3F3F3F"/>
                </a:solidFill>
                <a:latin typeface="Century Gothic"/>
                <a:ea typeface="Century Gothic"/>
                <a:cs typeface="Century Gothic"/>
                <a:sym typeface="Century Gothic"/>
              </a:rPr>
            </a:br>
            <a:r>
              <a:rPr lang="en-US" sz="2200" b="0" i="0" u="none" strike="noStrike" cap="none">
                <a:solidFill>
                  <a:srgbClr val="A52A2A"/>
                </a:solidFill>
                <a:latin typeface="Consolas"/>
                <a:ea typeface="Consolas"/>
                <a:cs typeface="Consolas"/>
                <a:sym typeface="Consolas"/>
              </a:rPr>
              <a:t>var</a:t>
            </a:r>
            <a:r>
              <a:rPr lang="en-US" sz="2200" b="0" i="0" u="none" strike="noStrike" cap="none">
                <a:solidFill>
                  <a:srgbClr val="000000"/>
                </a:solidFill>
                <a:latin typeface="Consolas"/>
                <a:ea typeface="Consolas"/>
                <a:cs typeface="Consolas"/>
                <a:sym typeface="Consolas"/>
              </a:rPr>
              <a:t> y = </a:t>
            </a:r>
            <a:r>
              <a:rPr lang="en-US" sz="2200" b="0" i="0" u="none" strike="noStrike" cap="none">
                <a:solidFill>
                  <a:srgbClr val="0000CD"/>
                </a:solidFill>
                <a:latin typeface="Consolas"/>
                <a:ea typeface="Consolas"/>
                <a:cs typeface="Consolas"/>
                <a:sym typeface="Consolas"/>
              </a:rPr>
              <a:t>6</a:t>
            </a:r>
            <a:r>
              <a:rPr lang="en-US" sz="2200" b="0" i="0" u="none" strike="noStrike" cap="none">
                <a:solidFill>
                  <a:srgbClr val="000000"/>
                </a:solidFill>
                <a:latin typeface="Consolas"/>
                <a:ea typeface="Consolas"/>
                <a:cs typeface="Consolas"/>
                <a:sym typeface="Consolas"/>
              </a:rPr>
              <a:t>;</a:t>
            </a:r>
            <a:br>
              <a:rPr lang="en-US" sz="2200" b="0" i="0" u="none" strike="noStrike" cap="none">
                <a:solidFill>
                  <a:srgbClr val="3F3F3F"/>
                </a:solidFill>
                <a:latin typeface="Century Gothic"/>
                <a:ea typeface="Century Gothic"/>
                <a:cs typeface="Century Gothic"/>
                <a:sym typeface="Century Gothic"/>
              </a:rPr>
            </a:br>
            <a:r>
              <a:rPr lang="en-US" sz="2200" b="0" i="0" u="none" strike="noStrike" cap="none">
                <a:solidFill>
                  <a:srgbClr val="A52A2A"/>
                </a:solidFill>
                <a:latin typeface="Consolas"/>
                <a:ea typeface="Consolas"/>
                <a:cs typeface="Consolas"/>
                <a:sym typeface="Consolas"/>
              </a:rPr>
              <a:t>var</a:t>
            </a:r>
            <a:r>
              <a:rPr lang="en-US" sz="2200" b="0" i="0" u="none" strike="noStrike" cap="none">
                <a:solidFill>
                  <a:srgbClr val="000000"/>
                </a:solidFill>
                <a:latin typeface="Consolas"/>
                <a:ea typeface="Consolas"/>
                <a:cs typeface="Consolas"/>
                <a:sym typeface="Consolas"/>
              </a:rPr>
              <a:t> z = x + y;</a:t>
            </a:r>
            <a:endParaRPr sz="2200" b="0" i="0" u="none" strike="noStrike" cap="none">
              <a:solidFill>
                <a:srgbClr val="3F3F3F"/>
              </a:solidFill>
              <a:latin typeface="Century Gothic"/>
              <a:ea typeface="Century Gothic"/>
              <a:cs typeface="Century Gothic"/>
              <a:sym typeface="Century Gothic"/>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A4DC-78FE-46A2-AE27-6BAFFDB9AE3F}"/>
              </a:ext>
            </a:extLst>
          </p:cNvPr>
          <p:cNvSpPr>
            <a:spLocks noGrp="1"/>
          </p:cNvSpPr>
          <p:nvPr>
            <p:ph type="title"/>
          </p:nvPr>
        </p:nvSpPr>
        <p:spPr/>
        <p:txBody>
          <a:bodyPr/>
          <a:lstStyle/>
          <a:p>
            <a:r>
              <a:rPr lang="en-US" dirty="0"/>
              <a:t>Remove event</a:t>
            </a:r>
          </a:p>
        </p:txBody>
      </p:sp>
      <p:sp>
        <p:nvSpPr>
          <p:cNvPr id="3" name="Text Placeholder 2">
            <a:extLst>
              <a:ext uri="{FF2B5EF4-FFF2-40B4-BE49-F238E27FC236}">
                <a16:creationId xmlns:a16="http://schemas.microsoft.com/office/drawing/2014/main" id="{4D881053-1D2D-47F3-9BFF-53AE5E85EDAF}"/>
              </a:ext>
            </a:extLst>
          </p:cNvPr>
          <p:cNvSpPr>
            <a:spLocks noGrp="1"/>
          </p:cNvSpPr>
          <p:nvPr>
            <p:ph type="body" idx="1"/>
          </p:nvPr>
        </p:nvSpPr>
        <p:spPr/>
        <p:txBody>
          <a:bodyPr/>
          <a:lstStyle/>
          <a:p>
            <a:pPr marL="114300" indent="0">
              <a:buNone/>
            </a:pPr>
            <a:r>
              <a:rPr lang="en-US" dirty="0"/>
              <a:t>You can use </a:t>
            </a:r>
            <a:r>
              <a:rPr lang="en-US" dirty="0" err="1"/>
              <a:t>removeEventListener</a:t>
            </a:r>
            <a:r>
              <a:rPr lang="en-US" dirty="0"/>
              <a:t> method to remove the listener.</a:t>
            </a:r>
          </a:p>
          <a:p>
            <a:pPr marL="114300" indent="0">
              <a:buNone/>
            </a:pPr>
            <a:endParaRPr lang="en-US" dirty="0"/>
          </a:p>
          <a:p>
            <a:pPr marL="114300" indent="0">
              <a:buNone/>
            </a:pPr>
            <a:r>
              <a:rPr lang="en-US" dirty="0"/>
              <a:t>The </a:t>
            </a:r>
            <a:r>
              <a:rPr lang="en-US" dirty="0" err="1"/>
              <a:t>removeEventListener</a:t>
            </a:r>
            <a:r>
              <a:rPr lang="en-US" dirty="0"/>
              <a:t>() method removes event handlers that have been attached with the </a:t>
            </a:r>
            <a:r>
              <a:rPr lang="en-US" dirty="0" err="1"/>
              <a:t>addEventListener</a:t>
            </a:r>
            <a:r>
              <a:rPr lang="en-US" dirty="0"/>
              <a:t>() method:</a:t>
            </a:r>
          </a:p>
          <a:p>
            <a:pPr marL="114300" indent="0">
              <a:buNone/>
            </a:pPr>
            <a:endParaRPr lang="en-US" dirty="0"/>
          </a:p>
          <a:p>
            <a:pPr marL="114300" indent="0">
              <a:buNone/>
            </a:pPr>
            <a:r>
              <a:rPr lang="en-US" b="0" i="1" dirty="0" err="1">
                <a:solidFill>
                  <a:srgbClr val="000000"/>
                </a:solidFill>
                <a:effectLst/>
                <a:latin typeface="Consolas" panose="020B0609020204030204" pitchFamily="49" charset="0"/>
              </a:rPr>
              <a:t>element</a:t>
            </a:r>
            <a:r>
              <a:rPr lang="en-US" b="0" i="0" dirty="0" err="1">
                <a:solidFill>
                  <a:srgbClr val="000000"/>
                </a:solidFill>
                <a:effectLst/>
                <a:latin typeface="Consolas" panose="020B0609020204030204" pitchFamily="49" charset="0"/>
              </a:rPr>
              <a:t>.removeEventListener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mousemove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717907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Example: events</a:t>
            </a:r>
            <a:endParaRPr sz="3600" b="0" i="0" u="none" strike="noStrike" cap="none">
              <a:solidFill>
                <a:srgbClr val="262626"/>
              </a:solidFill>
              <a:latin typeface="Century Gothic"/>
              <a:ea typeface="Century Gothic"/>
              <a:cs typeface="Century Gothic"/>
              <a:sym typeface="Century Gothic"/>
            </a:endParaRPr>
          </a:p>
        </p:txBody>
      </p:sp>
      <p:sp>
        <p:nvSpPr>
          <p:cNvPr id="304" name="Google Shape;304;p4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Noto Sans Symbols"/>
              <a:buNone/>
            </a:pPr>
            <a:r>
              <a:rPr lang="en-US" sz="1800" b="0" i="0" u="none" strike="noStrike" cap="none">
                <a:solidFill>
                  <a:srgbClr val="0000FF"/>
                </a:solidFill>
                <a:latin typeface="Consolas"/>
                <a:ea typeface="Consolas"/>
                <a:cs typeface="Consolas"/>
                <a:sym typeface="Consolas"/>
              </a:rPr>
              <a:t>&lt;</a:t>
            </a:r>
            <a:r>
              <a:rPr lang="en-US" sz="1800" b="0" i="0" u="none" strike="noStrike" cap="none">
                <a:solidFill>
                  <a:srgbClr val="A52A2A"/>
                </a:solidFill>
                <a:latin typeface="Consolas"/>
                <a:ea typeface="Consolas"/>
                <a:cs typeface="Consolas"/>
                <a:sym typeface="Consolas"/>
              </a:rPr>
              <a:t>button</a:t>
            </a:r>
            <a:r>
              <a:rPr lang="en-US" sz="1800" b="0" i="0" u="none" strike="noStrike" cap="none">
                <a:solidFill>
                  <a:srgbClr val="000000"/>
                </a:solidFill>
                <a:latin typeface="Consolas"/>
                <a:ea typeface="Consolas"/>
                <a:cs typeface="Consolas"/>
                <a:sym typeface="Consolas"/>
              </a:rPr>
              <a:t> </a:t>
            </a:r>
            <a:r>
              <a:rPr lang="en-US" sz="1800" b="0" i="0" u="none" strike="noStrike" cap="none">
                <a:solidFill>
                  <a:srgbClr val="DC143C"/>
                </a:solidFill>
                <a:latin typeface="Consolas"/>
                <a:ea typeface="Consolas"/>
                <a:cs typeface="Consolas"/>
                <a:sym typeface="Consolas"/>
              </a:rPr>
              <a:t>onclick=</a:t>
            </a:r>
            <a:r>
              <a:rPr lang="en-US" sz="1800" b="0" i="0" u="none" strike="noStrike" cap="none">
                <a:solidFill>
                  <a:srgbClr val="0000CD"/>
                </a:solidFill>
                <a:latin typeface="Consolas"/>
                <a:ea typeface="Consolas"/>
                <a:cs typeface="Consolas"/>
                <a:sym typeface="Consolas"/>
              </a:rPr>
              <a:t>'getElementById("demo").innerHTML=Date()'</a:t>
            </a:r>
            <a:r>
              <a:rPr lang="en-US" sz="1800" b="0" i="0" u="none" strike="noStrike" cap="none">
                <a:solidFill>
                  <a:srgbClr val="0000FF"/>
                </a:solidFill>
                <a:latin typeface="Consolas"/>
                <a:ea typeface="Consolas"/>
                <a:cs typeface="Consolas"/>
                <a:sym typeface="Consolas"/>
              </a:rPr>
              <a:t>&gt;</a:t>
            </a:r>
            <a:endParaRPr sz="1800" b="0" i="0" u="none" strike="noStrike" cap="none">
              <a:solidFill>
                <a:srgbClr val="0000FF"/>
              </a:solidFill>
              <a:latin typeface="Consolas"/>
              <a:ea typeface="Consolas"/>
              <a:cs typeface="Consolas"/>
              <a:sym typeface="Consolas"/>
            </a:endParaRPr>
          </a:p>
          <a:p>
            <a:pPr marL="0" marR="0" lvl="0" indent="457200" algn="l" rtl="0">
              <a:spcBef>
                <a:spcPts val="0"/>
              </a:spcBef>
              <a:spcAft>
                <a:spcPts val="0"/>
              </a:spcAft>
              <a:buClr>
                <a:schemeClr val="accent1"/>
              </a:buClr>
              <a:buFont typeface="Noto Sans Symbols"/>
              <a:buNone/>
            </a:pPr>
            <a:r>
              <a:rPr lang="en-US" sz="1800" b="0" i="0" u="none" strike="noStrike" cap="none">
                <a:solidFill>
                  <a:srgbClr val="000000"/>
                </a:solidFill>
                <a:latin typeface="Consolas"/>
                <a:ea typeface="Consolas"/>
                <a:cs typeface="Consolas"/>
                <a:sym typeface="Consolas"/>
              </a:rPr>
              <a:t>The time is?</a:t>
            </a:r>
            <a:endParaRPr sz="1800" b="0" i="0" u="none" strike="noStrike" cap="none">
              <a:solidFill>
                <a:srgbClr val="000000"/>
              </a:solidFill>
              <a:latin typeface="Consolas"/>
              <a:ea typeface="Consolas"/>
              <a:cs typeface="Consolas"/>
              <a:sym typeface="Consolas"/>
            </a:endParaRPr>
          </a:p>
          <a:p>
            <a:pPr marL="0" marR="0" lvl="0" indent="0" algn="l" rtl="0">
              <a:spcBef>
                <a:spcPts val="0"/>
              </a:spcBef>
              <a:spcAft>
                <a:spcPts val="0"/>
              </a:spcAft>
              <a:buClr>
                <a:schemeClr val="accent1"/>
              </a:buClr>
              <a:buFont typeface="Noto Sans Symbols"/>
              <a:buNone/>
            </a:pPr>
            <a:r>
              <a:rPr lang="en-US" sz="1800" b="0" i="0" u="none" strike="noStrike" cap="none">
                <a:solidFill>
                  <a:srgbClr val="0000FF"/>
                </a:solidFill>
                <a:latin typeface="Consolas"/>
                <a:ea typeface="Consolas"/>
                <a:cs typeface="Consolas"/>
                <a:sym typeface="Consolas"/>
              </a:rPr>
              <a:t>&lt;</a:t>
            </a:r>
            <a:r>
              <a:rPr lang="en-US" sz="1800" b="0" i="0" u="none" strike="noStrike" cap="none">
                <a:solidFill>
                  <a:srgbClr val="A52A2A"/>
                </a:solidFill>
                <a:latin typeface="Consolas"/>
                <a:ea typeface="Consolas"/>
                <a:cs typeface="Consolas"/>
                <a:sym typeface="Consolas"/>
              </a:rPr>
              <a:t>/button</a:t>
            </a:r>
            <a:r>
              <a:rPr lang="en-US" sz="1800" b="0" i="0" u="none" strike="noStrike" cap="none">
                <a:solidFill>
                  <a:srgbClr val="0000FF"/>
                </a:solidFill>
                <a:latin typeface="Consolas"/>
                <a:ea typeface="Consolas"/>
                <a:cs typeface="Consolas"/>
                <a:sym typeface="Consolas"/>
              </a:rPr>
              <a:t>&gt;</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latin typeface="Consolas"/>
                <a:ea typeface="Consolas"/>
                <a:cs typeface="Consolas"/>
                <a:sym typeface="Consolas"/>
              </a:rPr>
              <a:t>&lt;</a:t>
            </a:r>
            <a:r>
              <a:rPr lang="en-US" sz="1800" b="0" i="0" u="none" strike="noStrike" cap="none">
                <a:solidFill>
                  <a:srgbClr val="A52A2A"/>
                </a:solidFill>
                <a:latin typeface="Consolas"/>
                <a:ea typeface="Consolas"/>
                <a:cs typeface="Consolas"/>
                <a:sym typeface="Consolas"/>
              </a:rPr>
              <a:t>button</a:t>
            </a:r>
            <a:r>
              <a:rPr lang="en-US" sz="1800" b="0" i="0" u="none" strike="noStrike" cap="none">
                <a:solidFill>
                  <a:srgbClr val="000000"/>
                </a:solidFill>
                <a:latin typeface="Consolas"/>
                <a:ea typeface="Consolas"/>
                <a:cs typeface="Consolas"/>
                <a:sym typeface="Consolas"/>
              </a:rPr>
              <a:t> </a:t>
            </a:r>
            <a:r>
              <a:rPr lang="en-US" sz="1800" b="0" i="0" u="none" strike="noStrike" cap="none">
                <a:solidFill>
                  <a:srgbClr val="DC143C"/>
                </a:solidFill>
                <a:latin typeface="Consolas"/>
                <a:ea typeface="Consolas"/>
                <a:cs typeface="Consolas"/>
                <a:sym typeface="Consolas"/>
              </a:rPr>
              <a:t>onclick=</a:t>
            </a:r>
            <a:r>
              <a:rPr lang="en-US" sz="1800" b="0" i="0" u="none" strike="noStrike" cap="none">
                <a:solidFill>
                  <a:srgbClr val="0000CD"/>
                </a:solidFill>
                <a:latin typeface="Consolas"/>
                <a:ea typeface="Consolas"/>
                <a:cs typeface="Consolas"/>
                <a:sym typeface="Consolas"/>
              </a:rPr>
              <a:t>"this.innerHTML=Date()"</a:t>
            </a:r>
            <a:r>
              <a:rPr lang="en-US" sz="1800" b="0" i="0" u="none" strike="noStrike" cap="none">
                <a:solidFill>
                  <a:srgbClr val="0000FF"/>
                </a:solidFill>
                <a:latin typeface="Consolas"/>
                <a:ea typeface="Consolas"/>
                <a:cs typeface="Consolas"/>
                <a:sym typeface="Consolas"/>
              </a:rPr>
              <a:t>&gt;</a:t>
            </a:r>
            <a:r>
              <a:rPr lang="en-US" sz="1800" b="0" i="0" u="none" strike="noStrike" cap="none">
                <a:solidFill>
                  <a:srgbClr val="000000"/>
                </a:solidFill>
                <a:latin typeface="Consolas"/>
                <a:ea typeface="Consolas"/>
                <a:cs typeface="Consolas"/>
                <a:sym typeface="Consolas"/>
              </a:rPr>
              <a:t>The time is?</a:t>
            </a:r>
            <a:r>
              <a:rPr lang="en-US" sz="1800" b="0" i="0" u="none" strike="noStrike" cap="none">
                <a:solidFill>
                  <a:srgbClr val="0000FF"/>
                </a:solidFill>
                <a:latin typeface="Consolas"/>
                <a:ea typeface="Consolas"/>
                <a:cs typeface="Consolas"/>
                <a:sym typeface="Consolas"/>
              </a:rPr>
              <a:t>&lt;</a:t>
            </a:r>
            <a:r>
              <a:rPr lang="en-US" sz="1800" b="0" i="0" u="none" strike="noStrike" cap="none">
                <a:solidFill>
                  <a:srgbClr val="A52A2A"/>
                </a:solidFill>
                <a:latin typeface="Consolas"/>
                <a:ea typeface="Consolas"/>
                <a:cs typeface="Consolas"/>
                <a:sym typeface="Consolas"/>
              </a:rPr>
              <a:t>/button</a:t>
            </a:r>
            <a:r>
              <a:rPr lang="en-US" sz="1800" b="0" i="0" u="none" strike="noStrike" cap="none">
                <a:solidFill>
                  <a:srgbClr val="0000FF"/>
                </a:solidFill>
                <a:latin typeface="Consolas"/>
                <a:ea typeface="Consolas"/>
                <a:cs typeface="Consolas"/>
                <a:sym typeface="Consolas"/>
              </a:rPr>
              <a:t>&gt;</a:t>
            </a:r>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0000FF"/>
                </a:solidFill>
                <a:latin typeface="Consolas"/>
                <a:ea typeface="Consolas"/>
                <a:cs typeface="Consolas"/>
                <a:sym typeface="Consolas"/>
              </a:rPr>
              <a:t>&lt;</a:t>
            </a:r>
            <a:r>
              <a:rPr lang="en-US" sz="1800" b="0" i="0" u="none" strike="noStrike" cap="none">
                <a:solidFill>
                  <a:srgbClr val="A52A2A"/>
                </a:solidFill>
                <a:latin typeface="Consolas"/>
                <a:ea typeface="Consolas"/>
                <a:cs typeface="Consolas"/>
                <a:sym typeface="Consolas"/>
              </a:rPr>
              <a:t>button</a:t>
            </a:r>
            <a:r>
              <a:rPr lang="en-US" sz="1800" b="0" i="0" u="none" strike="noStrike" cap="none">
                <a:solidFill>
                  <a:srgbClr val="000000"/>
                </a:solidFill>
                <a:latin typeface="Consolas"/>
                <a:ea typeface="Consolas"/>
                <a:cs typeface="Consolas"/>
                <a:sym typeface="Consolas"/>
              </a:rPr>
              <a:t> </a:t>
            </a:r>
            <a:r>
              <a:rPr lang="en-US" sz="1800" b="0" i="0" u="none" strike="noStrike" cap="none">
                <a:solidFill>
                  <a:srgbClr val="DC143C"/>
                </a:solidFill>
                <a:latin typeface="Consolas"/>
                <a:ea typeface="Consolas"/>
                <a:cs typeface="Consolas"/>
                <a:sym typeface="Consolas"/>
              </a:rPr>
              <a:t>onclick=</a:t>
            </a:r>
            <a:r>
              <a:rPr lang="en-US" sz="1800" b="0" i="0" u="none" strike="noStrike" cap="none">
                <a:solidFill>
                  <a:srgbClr val="0000CD"/>
                </a:solidFill>
                <a:latin typeface="Consolas"/>
                <a:ea typeface="Consolas"/>
                <a:cs typeface="Consolas"/>
                <a:sym typeface="Consolas"/>
              </a:rPr>
              <a:t>"displayDate()"</a:t>
            </a:r>
            <a:r>
              <a:rPr lang="en-US" sz="1800" b="0" i="0" u="none" strike="noStrike" cap="none">
                <a:solidFill>
                  <a:srgbClr val="0000FF"/>
                </a:solidFill>
                <a:latin typeface="Consolas"/>
                <a:ea typeface="Consolas"/>
                <a:cs typeface="Consolas"/>
                <a:sym typeface="Consolas"/>
              </a:rPr>
              <a:t>&gt;</a:t>
            </a:r>
            <a:r>
              <a:rPr lang="en-US" sz="1800" b="0" i="0" u="none" strike="noStrike" cap="none">
                <a:solidFill>
                  <a:srgbClr val="000000"/>
                </a:solidFill>
                <a:latin typeface="Consolas"/>
                <a:ea typeface="Consolas"/>
                <a:cs typeface="Consolas"/>
                <a:sym typeface="Consolas"/>
              </a:rPr>
              <a:t>The time is?</a:t>
            </a:r>
            <a:r>
              <a:rPr lang="en-US" sz="1800" b="0" i="0" u="none" strike="noStrike" cap="none">
                <a:solidFill>
                  <a:srgbClr val="0000FF"/>
                </a:solidFill>
                <a:latin typeface="Consolas"/>
                <a:ea typeface="Consolas"/>
                <a:cs typeface="Consolas"/>
                <a:sym typeface="Consolas"/>
              </a:rPr>
              <a:t>&lt;</a:t>
            </a:r>
            <a:r>
              <a:rPr lang="en-US" sz="1800" b="0" i="0" u="none" strike="noStrike" cap="none">
                <a:solidFill>
                  <a:srgbClr val="A52A2A"/>
                </a:solidFill>
                <a:latin typeface="Consolas"/>
                <a:ea typeface="Consolas"/>
                <a:cs typeface="Consolas"/>
                <a:sym typeface="Consolas"/>
              </a:rPr>
              <a:t>/button</a:t>
            </a:r>
            <a:r>
              <a:rPr lang="en-US" sz="1800" b="0" i="0" u="none" strike="noStrike" cap="none">
                <a:solidFill>
                  <a:srgbClr val="0000FF"/>
                </a:solidFill>
                <a:latin typeface="Consolas"/>
                <a:ea typeface="Consolas"/>
                <a:cs typeface="Consolas"/>
                <a:sym typeface="Consolas"/>
              </a:rPr>
              <a:t>&gt;</a:t>
            </a:r>
            <a:endParaRPr/>
          </a:p>
          <a:p>
            <a:pPr marL="0" marR="0" lvl="0" indent="0" algn="l" rtl="0">
              <a:spcBef>
                <a:spcPts val="1000"/>
              </a:spcBef>
              <a:spcAft>
                <a:spcPts val="0"/>
              </a:spcAft>
              <a:buClr>
                <a:schemeClr val="accent1"/>
              </a:buClr>
              <a:buFont typeface="Noto Sans Symbols"/>
              <a:buNone/>
            </a:pPr>
            <a:endParaRPr sz="1800" b="0" i="0" u="none" strike="noStrike" cap="none">
              <a:solidFill>
                <a:srgbClr val="0000FF"/>
              </a:solidFill>
              <a:latin typeface="Consolas"/>
              <a:ea typeface="Consolas"/>
              <a:cs typeface="Consolas"/>
              <a:sym typeface="Consolas"/>
            </a:endParaRPr>
          </a:p>
          <a:p>
            <a:pPr marL="0" marR="0" lvl="0" indent="0" algn="l" rtl="0">
              <a:spcBef>
                <a:spcPts val="1000"/>
              </a:spcBef>
              <a:spcAft>
                <a:spcPts val="0"/>
              </a:spcAft>
              <a:buClr>
                <a:schemeClr val="accent1"/>
              </a:buClr>
              <a:buFont typeface="Noto Sans Symbols"/>
              <a:buNone/>
            </a:pPr>
            <a:r>
              <a:rPr lang="en-US" sz="1800" b="0" i="0" u="none" strike="noStrike" cap="none">
                <a:solidFill>
                  <a:srgbClr val="3F3F3F"/>
                </a:solidFill>
                <a:latin typeface="Century Gothic"/>
                <a:ea typeface="Century Gothic"/>
                <a:cs typeface="Century Gothic"/>
                <a:sym typeface="Century Gothic"/>
              </a:rPr>
              <a:t>In the last example </a:t>
            </a:r>
            <a:r>
              <a:rPr lang="en-US" sz="1800" b="1" i="1" u="none" strike="noStrike" cap="none">
                <a:solidFill>
                  <a:srgbClr val="3F3F3F"/>
                </a:solidFill>
                <a:latin typeface="Century Gothic"/>
                <a:ea typeface="Century Gothic"/>
                <a:cs typeface="Century Gothic"/>
                <a:sym typeface="Century Gothic"/>
              </a:rPr>
              <a:t>displayDate()</a:t>
            </a:r>
            <a:r>
              <a:rPr lang="en-US" sz="1800" b="0" i="0" u="none" strike="noStrike" cap="none">
                <a:solidFill>
                  <a:srgbClr val="3F3F3F"/>
                </a:solidFill>
                <a:latin typeface="Century Gothic"/>
                <a:ea typeface="Century Gothic"/>
                <a:cs typeface="Century Gothic"/>
                <a:sym typeface="Century Gothic"/>
              </a:rPr>
              <a:t> is a function defined somewhere else inside a &lt;script&gt; tag.</a:t>
            </a: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Common events</a:t>
            </a:r>
            <a:endParaRPr sz="3600" b="0" i="0" u="none" strike="noStrike" cap="none">
              <a:solidFill>
                <a:srgbClr val="262626"/>
              </a:solidFill>
              <a:latin typeface="Century Gothic"/>
              <a:ea typeface="Century Gothic"/>
              <a:cs typeface="Century Gothic"/>
              <a:sym typeface="Century Gothic"/>
            </a:endParaRPr>
          </a:p>
        </p:txBody>
      </p:sp>
      <p:graphicFrame>
        <p:nvGraphicFramePr>
          <p:cNvPr id="298" name="Google Shape;298;p40"/>
          <p:cNvGraphicFramePr/>
          <p:nvPr/>
        </p:nvGraphicFramePr>
        <p:xfrm>
          <a:off x="2287567" y="1905000"/>
          <a:ext cx="7824350" cy="3087205"/>
        </p:xfrm>
        <a:graphic>
          <a:graphicData uri="http://schemas.openxmlformats.org/drawingml/2006/table">
            <a:tbl>
              <a:tblPr>
                <a:noFill/>
                <a:tableStyleId>{1DD732F6-0D3D-4409-9295-963C0660890A}</a:tableStyleId>
              </a:tblPr>
              <a:tblGrid>
                <a:gridCol w="1813775">
                  <a:extLst>
                    <a:ext uri="{9D8B030D-6E8A-4147-A177-3AD203B41FA5}">
                      <a16:colId xmlns:a16="http://schemas.microsoft.com/office/drawing/2014/main" val="20000"/>
                    </a:ext>
                  </a:extLst>
                </a:gridCol>
                <a:gridCol w="6010575">
                  <a:extLst>
                    <a:ext uri="{9D8B030D-6E8A-4147-A177-3AD203B41FA5}">
                      <a16:colId xmlns:a16="http://schemas.microsoft.com/office/drawing/2014/main" val="20001"/>
                    </a:ext>
                  </a:extLst>
                </a:gridCol>
              </a:tblGrid>
              <a:tr h="394750">
                <a:tc>
                  <a:txBody>
                    <a:bodyPr/>
                    <a:lstStyle/>
                    <a:p>
                      <a:pPr marL="0" marR="0" lvl="0" indent="0" algn="l" rtl="0">
                        <a:spcBef>
                          <a:spcPts val="0"/>
                        </a:spcBef>
                        <a:spcAft>
                          <a:spcPts val="0"/>
                        </a:spcAft>
                        <a:buNone/>
                      </a:pPr>
                      <a:r>
                        <a:rPr lang="en-US" sz="1700" b="1" u="none" strike="noStrike" cap="none"/>
                        <a:t>Event</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700" b="1" u="none" strike="noStrike" cap="none"/>
                        <a:t>Description</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51575">
                <a:tc>
                  <a:txBody>
                    <a:bodyPr/>
                    <a:lstStyle/>
                    <a:p>
                      <a:pPr marL="0" marR="0" lvl="0" indent="0" algn="l" rtl="0">
                        <a:spcBef>
                          <a:spcPts val="0"/>
                        </a:spcBef>
                        <a:spcAft>
                          <a:spcPts val="0"/>
                        </a:spcAft>
                        <a:buNone/>
                      </a:pPr>
                      <a:r>
                        <a:rPr lang="en-US" sz="1700" u="none" strike="noStrike" cap="none"/>
                        <a:t>onchange</a:t>
                      </a:r>
                      <a:endParaRPr sz="1700" u="none" strike="noStrike" cap="none"/>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700" u="none" strike="noStrike" cap="none"/>
                        <a:t>An HTML element has been changed</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extLst>
                  <a:ext uri="{0D108BD9-81ED-4DB2-BD59-A6C34878D82A}">
                    <a16:rowId xmlns:a16="http://schemas.microsoft.com/office/drawing/2014/main" val="10001"/>
                  </a:ext>
                </a:extLst>
              </a:tr>
              <a:tr h="443750">
                <a:tc>
                  <a:txBody>
                    <a:bodyPr/>
                    <a:lstStyle/>
                    <a:p>
                      <a:pPr marL="0" marR="0" lvl="0" indent="0" algn="l" rtl="0">
                        <a:spcBef>
                          <a:spcPts val="0"/>
                        </a:spcBef>
                        <a:spcAft>
                          <a:spcPts val="0"/>
                        </a:spcAft>
                        <a:buNone/>
                      </a:pPr>
                      <a:r>
                        <a:rPr lang="en-US" sz="1700" u="none" strike="noStrike" cap="none"/>
                        <a:t>onclick</a:t>
                      </a:r>
                      <a:endParaRPr sz="1700" u="none" strike="noStrike" cap="none"/>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700" u="none" strike="noStrike" cap="none"/>
                        <a:t>The user clicks an HTML element</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60550">
                <a:tc>
                  <a:txBody>
                    <a:bodyPr/>
                    <a:lstStyle/>
                    <a:p>
                      <a:pPr marL="0" marR="0" lvl="0" indent="0" algn="l" rtl="0">
                        <a:spcBef>
                          <a:spcPts val="0"/>
                        </a:spcBef>
                        <a:spcAft>
                          <a:spcPts val="0"/>
                        </a:spcAft>
                        <a:buNone/>
                      </a:pPr>
                      <a:r>
                        <a:rPr lang="en-US" sz="1700" u="none" strike="noStrike" cap="none"/>
                        <a:t>onmouseover</a:t>
                      </a:r>
                      <a:endParaRPr sz="1700" u="none" strike="noStrike" cap="none"/>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700" u="none" strike="noStrike" cap="none"/>
                        <a:t>The user moves the mouse over an HTML element</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extLst>
                  <a:ext uri="{0D108BD9-81ED-4DB2-BD59-A6C34878D82A}">
                    <a16:rowId xmlns:a16="http://schemas.microsoft.com/office/drawing/2014/main" val="10003"/>
                  </a:ext>
                </a:extLst>
              </a:tr>
              <a:tr h="430300">
                <a:tc>
                  <a:txBody>
                    <a:bodyPr/>
                    <a:lstStyle/>
                    <a:p>
                      <a:pPr marL="0" marR="0" lvl="0" indent="0" algn="l" rtl="0">
                        <a:spcBef>
                          <a:spcPts val="0"/>
                        </a:spcBef>
                        <a:spcAft>
                          <a:spcPts val="0"/>
                        </a:spcAft>
                        <a:buNone/>
                      </a:pPr>
                      <a:r>
                        <a:rPr lang="en-US" sz="1700" u="none" strike="noStrike" cap="none"/>
                        <a:t>onmouseout</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700" u="none" strike="noStrike" cap="none"/>
                        <a:t>The user moves the mouse away from an HTML element</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70650">
                <a:tc>
                  <a:txBody>
                    <a:bodyPr/>
                    <a:lstStyle/>
                    <a:p>
                      <a:pPr marL="0" marR="0" lvl="0" indent="0" algn="l" rtl="0">
                        <a:spcBef>
                          <a:spcPts val="0"/>
                        </a:spcBef>
                        <a:spcAft>
                          <a:spcPts val="0"/>
                        </a:spcAft>
                        <a:buNone/>
                      </a:pPr>
                      <a:r>
                        <a:rPr lang="en-US" sz="1700" u="none" strike="noStrike" cap="none"/>
                        <a:t>onkeydown</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700" u="none" strike="noStrike" cap="none"/>
                        <a:t>The user pushes a keyboard key</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5F5F5"/>
                    </a:solidFill>
                  </a:tcPr>
                </a:tc>
                <a:extLst>
                  <a:ext uri="{0D108BD9-81ED-4DB2-BD59-A6C34878D82A}">
                    <a16:rowId xmlns:a16="http://schemas.microsoft.com/office/drawing/2014/main" val="10005"/>
                  </a:ext>
                </a:extLst>
              </a:tr>
              <a:tr h="430300">
                <a:tc>
                  <a:txBody>
                    <a:bodyPr/>
                    <a:lstStyle/>
                    <a:p>
                      <a:pPr marL="0" marR="0" lvl="0" indent="0" algn="l" rtl="0">
                        <a:spcBef>
                          <a:spcPts val="0"/>
                        </a:spcBef>
                        <a:spcAft>
                          <a:spcPts val="0"/>
                        </a:spcAft>
                        <a:buNone/>
                      </a:pPr>
                      <a:r>
                        <a:rPr lang="en-US" sz="1700" u="none" strike="noStrike" cap="none"/>
                        <a:t>onload</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700" u="none" strike="noStrike" cap="none"/>
                        <a:t>The browser has finished loading the page</a:t>
                      </a:r>
                      <a:endParaRPr/>
                    </a:p>
                  </a:txBody>
                  <a:tcPr marL="70500" marR="70500" marT="70500" marB="70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1"/>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262626"/>
              </a:buClr>
              <a:buFont typeface="Century Gothic"/>
              <a:buNone/>
            </a:pPr>
            <a:r>
              <a:rPr lang="en-US" sz="2500" b="1"/>
              <a:t>And the journey continues...</a:t>
            </a:r>
            <a:endParaRPr sz="2500" b="1" i="0" u="none" strike="noStrike" cap="none">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JavaScript is Case Sensitive</a:t>
            </a:r>
            <a:endParaRPr sz="3600" b="0" i="0" u="none" strike="noStrike" cap="none">
              <a:solidFill>
                <a:srgbClr val="262626"/>
              </a:solidFill>
              <a:latin typeface="Century Gothic"/>
              <a:ea typeface="Century Gothic"/>
              <a:cs typeface="Century Gothic"/>
              <a:sym typeface="Century Gothic"/>
            </a:endParaRPr>
          </a:p>
        </p:txBody>
      </p:sp>
      <p:sp>
        <p:nvSpPr>
          <p:cNvPr id="201" name="Google Shape;201;p2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68300" algn="l" rtl="0">
              <a:spcBef>
                <a:spcPts val="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All JavaScript identifiers are </a:t>
            </a:r>
            <a:r>
              <a:rPr lang="en-US" sz="2200" b="1" i="0" u="none" strike="noStrike" cap="none">
                <a:solidFill>
                  <a:srgbClr val="3F3F3F"/>
                </a:solidFill>
                <a:latin typeface="Century Gothic"/>
                <a:ea typeface="Century Gothic"/>
                <a:cs typeface="Century Gothic"/>
                <a:sym typeface="Century Gothic"/>
              </a:rPr>
              <a:t>case sensitive</a:t>
            </a:r>
            <a:r>
              <a:rPr lang="en-US" sz="2200" b="0" i="0" u="none" strike="noStrike" cap="none">
                <a:solidFill>
                  <a:srgbClr val="3F3F3F"/>
                </a:solidFill>
                <a:latin typeface="Century Gothic"/>
                <a:ea typeface="Century Gothic"/>
                <a:cs typeface="Century Gothic"/>
                <a:sym typeface="Century Gothic"/>
              </a:rPr>
              <a:t>. </a:t>
            </a:r>
            <a:endParaRPr sz="2200"/>
          </a:p>
          <a:p>
            <a:pPr marL="342900" marR="0" lvl="0" indent="-368300" algn="l" rtl="0">
              <a:spcBef>
                <a:spcPts val="100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The variables </a:t>
            </a:r>
            <a:r>
              <a:rPr lang="en-US" sz="2200" b="1" i="0" u="none" strike="noStrike" cap="none">
                <a:solidFill>
                  <a:srgbClr val="3F3F3F"/>
                </a:solidFill>
                <a:latin typeface="Century Gothic"/>
                <a:ea typeface="Century Gothic"/>
                <a:cs typeface="Century Gothic"/>
                <a:sym typeface="Century Gothic"/>
              </a:rPr>
              <a:t>lastName</a:t>
            </a:r>
            <a:r>
              <a:rPr lang="en-US" sz="2200" b="0" i="0" u="none" strike="noStrike" cap="none">
                <a:solidFill>
                  <a:srgbClr val="3F3F3F"/>
                </a:solidFill>
                <a:latin typeface="Century Gothic"/>
                <a:ea typeface="Century Gothic"/>
                <a:cs typeface="Century Gothic"/>
                <a:sym typeface="Century Gothic"/>
              </a:rPr>
              <a:t> and </a:t>
            </a:r>
            <a:r>
              <a:rPr lang="en-US" sz="2200" b="1" i="0" u="none" strike="noStrike" cap="none">
                <a:solidFill>
                  <a:srgbClr val="3F3F3F"/>
                </a:solidFill>
                <a:latin typeface="Century Gothic"/>
                <a:ea typeface="Century Gothic"/>
                <a:cs typeface="Century Gothic"/>
                <a:sym typeface="Century Gothic"/>
              </a:rPr>
              <a:t>lastname</a:t>
            </a:r>
            <a:r>
              <a:rPr lang="en-US" sz="2200" b="0" i="0" u="none" strike="noStrike" cap="none">
                <a:solidFill>
                  <a:srgbClr val="3F3F3F"/>
                </a:solidFill>
                <a:latin typeface="Century Gothic"/>
                <a:ea typeface="Century Gothic"/>
                <a:cs typeface="Century Gothic"/>
                <a:sym typeface="Century Gothic"/>
              </a:rPr>
              <a:t>, are two different variables.</a:t>
            </a:r>
            <a:endParaRPr sz="2200"/>
          </a:p>
          <a:p>
            <a:pPr marL="342900" marR="0" lvl="0" indent="-368300" algn="l" rtl="0">
              <a:spcBef>
                <a:spcPts val="1000"/>
              </a:spcBef>
              <a:spcAft>
                <a:spcPts val="0"/>
              </a:spcAft>
              <a:buClr>
                <a:schemeClr val="accent1"/>
              </a:buClr>
              <a:buSzPts val="2200"/>
              <a:buFont typeface="Noto Sans Symbols"/>
              <a:buChar char="•"/>
            </a:pPr>
            <a:r>
              <a:rPr lang="en-US" sz="2200" b="0" i="0" u="none" strike="noStrike" cap="none">
                <a:solidFill>
                  <a:srgbClr val="3F3F3F"/>
                </a:solidFill>
                <a:latin typeface="Century Gothic"/>
                <a:ea typeface="Century Gothic"/>
                <a:cs typeface="Century Gothic"/>
                <a:sym typeface="Century Gothic"/>
              </a:rPr>
              <a:t>JavaScript does not interpret </a:t>
            </a:r>
            <a:r>
              <a:rPr lang="en-US" sz="2200" b="1" i="0" u="none" strike="noStrike" cap="none">
                <a:solidFill>
                  <a:srgbClr val="3F3F3F"/>
                </a:solidFill>
                <a:latin typeface="Century Gothic"/>
                <a:ea typeface="Century Gothic"/>
                <a:cs typeface="Century Gothic"/>
                <a:sym typeface="Century Gothic"/>
              </a:rPr>
              <a:t>VAR</a:t>
            </a:r>
            <a:r>
              <a:rPr lang="en-US" sz="2200" b="0" i="0" u="none" strike="noStrike" cap="none">
                <a:solidFill>
                  <a:srgbClr val="3F3F3F"/>
                </a:solidFill>
                <a:latin typeface="Century Gothic"/>
                <a:ea typeface="Century Gothic"/>
                <a:cs typeface="Century Gothic"/>
                <a:sym typeface="Century Gothic"/>
              </a:rPr>
              <a:t> or </a:t>
            </a:r>
            <a:r>
              <a:rPr lang="en-US" sz="2200" b="1" i="0" u="none" strike="noStrike" cap="none">
                <a:solidFill>
                  <a:srgbClr val="3F3F3F"/>
                </a:solidFill>
                <a:latin typeface="Century Gothic"/>
                <a:ea typeface="Century Gothic"/>
                <a:cs typeface="Century Gothic"/>
                <a:sym typeface="Century Gothic"/>
              </a:rPr>
              <a:t>Var</a:t>
            </a:r>
            <a:r>
              <a:rPr lang="en-US" sz="2200" b="0" i="0" u="none" strike="noStrike" cap="none">
                <a:solidFill>
                  <a:srgbClr val="3F3F3F"/>
                </a:solidFill>
                <a:latin typeface="Century Gothic"/>
                <a:ea typeface="Century Gothic"/>
                <a:cs typeface="Century Gothic"/>
                <a:sym typeface="Century Gothic"/>
              </a:rPr>
              <a:t> as the keyword </a:t>
            </a:r>
            <a:r>
              <a:rPr lang="en-US" sz="2200" b="1" i="0" u="none" strike="noStrike" cap="none">
                <a:solidFill>
                  <a:srgbClr val="3F3F3F"/>
                </a:solidFill>
                <a:latin typeface="Century Gothic"/>
                <a:ea typeface="Century Gothic"/>
                <a:cs typeface="Century Gothic"/>
                <a:sym typeface="Century Gothic"/>
              </a:rPr>
              <a:t>var</a:t>
            </a:r>
            <a:r>
              <a:rPr lang="en-US" sz="2200" b="0" i="0" u="none" strike="noStrike" cap="none">
                <a:solidFill>
                  <a:srgbClr val="3F3F3F"/>
                </a:solidFill>
                <a:latin typeface="Century Gothic"/>
                <a:ea typeface="Century Gothic"/>
                <a:cs typeface="Century Gothic"/>
                <a:sym typeface="Century Gothic"/>
              </a:rPr>
              <a:t>.</a:t>
            </a:r>
            <a:endParaRPr sz="2200"/>
          </a:p>
          <a:p>
            <a:pPr marL="0" marR="0" lvl="0" indent="0" algn="l" rtl="0">
              <a:spcBef>
                <a:spcPts val="1000"/>
              </a:spcBef>
              <a:spcAft>
                <a:spcPts val="0"/>
              </a:spcAft>
              <a:buClr>
                <a:schemeClr val="accent1"/>
              </a:buClr>
              <a:buFont typeface="Noto Sans Symbols"/>
              <a:buNone/>
            </a:pPr>
            <a:endParaRPr sz="22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22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2200" b="0" i="0" u="none" strike="noStrike" cap="none">
                <a:solidFill>
                  <a:srgbClr val="000000"/>
                </a:solidFill>
                <a:latin typeface="Consolas"/>
                <a:ea typeface="Consolas"/>
                <a:cs typeface="Consolas"/>
                <a:sym typeface="Consolas"/>
              </a:rPr>
              <a:t>lastName = </a:t>
            </a:r>
            <a:r>
              <a:rPr lang="en-US" sz="2200" b="0" i="0" u="none" strike="noStrike" cap="none">
                <a:solidFill>
                  <a:srgbClr val="0000CD"/>
                </a:solidFill>
                <a:latin typeface="Consolas"/>
                <a:ea typeface="Consolas"/>
                <a:cs typeface="Consolas"/>
                <a:sym typeface="Consolas"/>
              </a:rPr>
              <a:t>"Doe"</a:t>
            </a:r>
            <a:r>
              <a:rPr lang="en-US" sz="2200" b="0" i="0" u="none" strike="noStrike" cap="none">
                <a:solidFill>
                  <a:srgbClr val="000000"/>
                </a:solidFill>
                <a:latin typeface="Consolas"/>
                <a:ea typeface="Consolas"/>
                <a:cs typeface="Consolas"/>
                <a:sym typeface="Consolas"/>
              </a:rPr>
              <a:t>;</a:t>
            </a:r>
            <a:br>
              <a:rPr lang="en-US" sz="2200" b="0" i="0" u="none" strike="noStrike" cap="none">
                <a:solidFill>
                  <a:srgbClr val="3F3F3F"/>
                </a:solidFill>
                <a:latin typeface="Century Gothic"/>
                <a:ea typeface="Century Gothic"/>
                <a:cs typeface="Century Gothic"/>
                <a:sym typeface="Century Gothic"/>
              </a:rPr>
            </a:br>
            <a:r>
              <a:rPr lang="en-US" sz="2200" b="0" i="0" u="none" strike="noStrike" cap="none">
                <a:solidFill>
                  <a:srgbClr val="000000"/>
                </a:solidFill>
                <a:latin typeface="Consolas"/>
                <a:ea typeface="Consolas"/>
                <a:cs typeface="Consolas"/>
                <a:sym typeface="Consolas"/>
              </a:rPr>
              <a:t>lastname = </a:t>
            </a:r>
            <a:r>
              <a:rPr lang="en-US" sz="2200" b="0" i="0" u="none" strike="noStrike" cap="none">
                <a:solidFill>
                  <a:srgbClr val="0000CD"/>
                </a:solidFill>
                <a:latin typeface="Consolas"/>
                <a:ea typeface="Consolas"/>
                <a:cs typeface="Consolas"/>
                <a:sym typeface="Consolas"/>
              </a:rPr>
              <a:t>"Peterson"</a:t>
            </a:r>
            <a:r>
              <a:rPr lang="en-US" sz="2200" b="0" i="0" u="none" strike="noStrike" cap="none">
                <a:solidFill>
                  <a:srgbClr val="000000"/>
                </a:solidFill>
                <a:latin typeface="Consolas"/>
                <a:ea typeface="Consolas"/>
                <a:cs typeface="Consolas"/>
                <a:sym typeface="Consolas"/>
              </a:rPr>
              <a:t>;</a:t>
            </a:r>
            <a:endParaRPr sz="22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n-US" sz="3600" b="0" i="0" u="none" strike="noStrike" cap="none">
                <a:solidFill>
                  <a:srgbClr val="262626"/>
                </a:solidFill>
                <a:latin typeface="Century Gothic"/>
                <a:ea typeface="Century Gothic"/>
                <a:cs typeface="Century Gothic"/>
                <a:sym typeface="Century Gothic"/>
              </a:rPr>
              <a:t>Variables</a:t>
            </a:r>
            <a:endParaRPr sz="3600" b="0" i="0" u="none" strike="noStrike" cap="none">
              <a:solidFill>
                <a:srgbClr val="262626"/>
              </a:solidFill>
              <a:latin typeface="Century Gothic"/>
              <a:ea typeface="Century Gothic"/>
              <a:cs typeface="Century Gothic"/>
              <a:sym typeface="Century Gothic"/>
            </a:endParaRPr>
          </a:p>
        </p:txBody>
      </p:sp>
      <p:sp>
        <p:nvSpPr>
          <p:cNvPr id="207" name="Google Shape;207;p2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93700" algn="l" rtl="0">
              <a:spcBef>
                <a:spcPts val="1000"/>
              </a:spcBef>
              <a:spcAft>
                <a:spcPts val="0"/>
              </a:spcAft>
              <a:buClr>
                <a:schemeClr val="accent1"/>
              </a:buClr>
              <a:buSzPts val="2600"/>
              <a:buFont typeface="Noto Sans Symbols"/>
              <a:buChar char="•"/>
            </a:pPr>
            <a:r>
              <a:rPr lang="en-US" sz="2600" b="0" i="0" u="none" strike="noStrike" cap="none">
                <a:solidFill>
                  <a:srgbClr val="3F3F3F"/>
                </a:solidFill>
                <a:latin typeface="Century Gothic"/>
                <a:ea typeface="Century Gothic"/>
                <a:cs typeface="Century Gothic"/>
                <a:sym typeface="Century Gothic"/>
              </a:rPr>
              <a:t>JavaScript uses the </a:t>
            </a:r>
            <a:r>
              <a:rPr lang="en-US" sz="2600" b="1" i="0" u="none" strike="noStrike" cap="none">
                <a:solidFill>
                  <a:srgbClr val="3F3F3F"/>
                </a:solidFill>
                <a:latin typeface="Century Gothic"/>
                <a:ea typeface="Century Gothic"/>
                <a:cs typeface="Century Gothic"/>
                <a:sym typeface="Century Gothic"/>
              </a:rPr>
              <a:t>var, </a:t>
            </a:r>
            <a:r>
              <a:rPr lang="en-US" sz="2600" b="1"/>
              <a:t>let </a:t>
            </a:r>
            <a:r>
              <a:rPr lang="en-US" sz="2600"/>
              <a:t>and </a:t>
            </a:r>
            <a:r>
              <a:rPr lang="en-US" sz="2600" b="1"/>
              <a:t>const</a:t>
            </a:r>
            <a:r>
              <a:rPr lang="en-US" sz="2600" b="1" i="0" u="none" strike="noStrike" cap="none">
                <a:solidFill>
                  <a:srgbClr val="3F3F3F"/>
                </a:solidFill>
                <a:latin typeface="Century Gothic"/>
                <a:ea typeface="Century Gothic"/>
                <a:cs typeface="Century Gothic"/>
                <a:sym typeface="Century Gothic"/>
              </a:rPr>
              <a:t> </a:t>
            </a:r>
            <a:r>
              <a:rPr lang="en-US" sz="2600" b="0" i="0" u="none" strike="noStrike" cap="none">
                <a:solidFill>
                  <a:srgbClr val="3F3F3F"/>
                </a:solidFill>
                <a:latin typeface="Century Gothic"/>
                <a:ea typeface="Century Gothic"/>
                <a:cs typeface="Century Gothic"/>
                <a:sym typeface="Century Gothic"/>
              </a:rPr>
              <a:t>keywords to </a:t>
            </a:r>
            <a:r>
              <a:rPr lang="en-US" sz="2600" i="0" u="none" strike="noStrike" cap="none">
                <a:solidFill>
                  <a:srgbClr val="3F3F3F"/>
                </a:solidFill>
              </a:rPr>
              <a:t>define</a:t>
            </a:r>
            <a:r>
              <a:rPr lang="en-US" sz="2600" b="0" i="0" u="none" strike="noStrike" cap="none">
                <a:solidFill>
                  <a:srgbClr val="3F3F3F"/>
                </a:solidFill>
                <a:latin typeface="Century Gothic"/>
                <a:ea typeface="Century Gothic"/>
                <a:cs typeface="Century Gothic"/>
                <a:sym typeface="Century Gothic"/>
              </a:rPr>
              <a:t> variables.</a:t>
            </a:r>
            <a:endParaRPr sz="2600" b="0" i="0" u="none" strike="noStrike" cap="none">
              <a:solidFill>
                <a:srgbClr val="3F3F3F"/>
              </a:solidFill>
              <a:latin typeface="Century Gothic"/>
              <a:ea typeface="Century Gothic"/>
              <a:cs typeface="Century Gothic"/>
              <a:sym typeface="Century Gothic"/>
            </a:endParaRPr>
          </a:p>
          <a:p>
            <a:pPr marL="342900" marR="0" lvl="0" indent="-393700" algn="l" rtl="0">
              <a:spcBef>
                <a:spcPts val="1000"/>
              </a:spcBef>
              <a:spcAft>
                <a:spcPts val="0"/>
              </a:spcAft>
              <a:buClr>
                <a:schemeClr val="accent1"/>
              </a:buClr>
              <a:buSzPts val="2600"/>
              <a:buFont typeface="Noto Sans Symbols"/>
              <a:buChar char="•"/>
            </a:pPr>
            <a:r>
              <a:rPr lang="en-US" sz="2600"/>
              <a:t>The initial value is </a:t>
            </a:r>
            <a:r>
              <a:rPr lang="en-US" sz="2600" b="1"/>
              <a:t>undefined</a:t>
            </a:r>
            <a:r>
              <a:rPr lang="en-US" sz="2600"/>
              <a:t>.</a:t>
            </a:r>
            <a:endParaRPr sz="2600"/>
          </a:p>
          <a:p>
            <a:pPr marL="0" marR="0" lvl="0" indent="0" algn="l" rtl="0">
              <a:spcBef>
                <a:spcPts val="1000"/>
              </a:spcBef>
              <a:spcAft>
                <a:spcPts val="0"/>
              </a:spcAft>
              <a:buClr>
                <a:schemeClr val="accent1"/>
              </a:buClr>
              <a:buFont typeface="Noto Sans Symbols"/>
              <a:buNone/>
            </a:pPr>
            <a:endParaRPr sz="26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endParaRPr sz="26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Font typeface="Noto Sans Symbols"/>
              <a:buNone/>
            </a:pPr>
            <a:r>
              <a:rPr lang="en-US" sz="2600" b="0" i="0" u="none" strike="noStrike" cap="none">
                <a:solidFill>
                  <a:srgbClr val="A52A2A"/>
                </a:solidFill>
                <a:latin typeface="Consolas"/>
                <a:ea typeface="Consolas"/>
                <a:cs typeface="Consolas"/>
                <a:sym typeface="Consolas"/>
              </a:rPr>
              <a:t>var</a:t>
            </a:r>
            <a:r>
              <a:rPr lang="en-US" sz="2600" b="0" i="0" u="none" strike="noStrike" cap="none">
                <a:solidFill>
                  <a:srgbClr val="000000"/>
                </a:solidFill>
                <a:latin typeface="Consolas"/>
                <a:ea typeface="Consolas"/>
                <a:cs typeface="Consolas"/>
                <a:sym typeface="Consolas"/>
              </a:rPr>
              <a:t> x = </a:t>
            </a:r>
            <a:r>
              <a:rPr lang="en-US" sz="2600" b="0" i="0" u="none" strike="noStrike" cap="none">
                <a:solidFill>
                  <a:srgbClr val="0000CD"/>
                </a:solidFill>
                <a:latin typeface="Consolas"/>
                <a:ea typeface="Consolas"/>
                <a:cs typeface="Consolas"/>
                <a:sym typeface="Consolas"/>
              </a:rPr>
              <a:t>5</a:t>
            </a:r>
            <a:r>
              <a:rPr lang="en-US" sz="2600" b="0" i="0" u="none" strike="noStrike" cap="none">
                <a:solidFill>
                  <a:srgbClr val="000000"/>
                </a:solidFill>
                <a:latin typeface="Consolas"/>
                <a:ea typeface="Consolas"/>
                <a:cs typeface="Consolas"/>
                <a:sym typeface="Consolas"/>
              </a:rPr>
              <a:t>;</a:t>
            </a:r>
            <a:br>
              <a:rPr lang="en-US" sz="2600" b="0" i="0" u="none" strike="noStrike" cap="none">
                <a:solidFill>
                  <a:srgbClr val="3F3F3F"/>
                </a:solidFill>
                <a:latin typeface="Century Gothic"/>
                <a:ea typeface="Century Gothic"/>
                <a:cs typeface="Century Gothic"/>
                <a:sym typeface="Century Gothic"/>
              </a:rPr>
            </a:br>
            <a:r>
              <a:rPr lang="en-US" sz="2600">
                <a:solidFill>
                  <a:srgbClr val="A52A2A"/>
                </a:solidFill>
                <a:latin typeface="Consolas"/>
                <a:ea typeface="Consolas"/>
                <a:cs typeface="Consolas"/>
                <a:sym typeface="Consolas"/>
              </a:rPr>
              <a:t>let</a:t>
            </a:r>
            <a:r>
              <a:rPr lang="en-US" sz="2600" b="0" i="0" u="none" strike="noStrike" cap="none">
                <a:solidFill>
                  <a:srgbClr val="000000"/>
                </a:solidFill>
                <a:latin typeface="Consolas"/>
                <a:ea typeface="Consolas"/>
                <a:cs typeface="Consolas"/>
                <a:sym typeface="Consolas"/>
              </a:rPr>
              <a:t> y = </a:t>
            </a:r>
            <a:r>
              <a:rPr lang="en-US" sz="2600" b="0" i="0" u="none" strike="noStrike" cap="none">
                <a:solidFill>
                  <a:srgbClr val="0000CD"/>
                </a:solidFill>
                <a:latin typeface="Consolas"/>
                <a:ea typeface="Consolas"/>
                <a:cs typeface="Consolas"/>
                <a:sym typeface="Consolas"/>
              </a:rPr>
              <a:t>6</a:t>
            </a:r>
            <a:r>
              <a:rPr lang="en-US" sz="2600" b="0" i="0" u="none" strike="noStrike" cap="none">
                <a:solidFill>
                  <a:srgbClr val="000000"/>
                </a:solidFill>
                <a:latin typeface="Consolas"/>
                <a:ea typeface="Consolas"/>
                <a:cs typeface="Consolas"/>
                <a:sym typeface="Consolas"/>
              </a:rPr>
              <a:t>;</a:t>
            </a:r>
            <a:br>
              <a:rPr lang="en-US" sz="2600"/>
            </a:br>
            <a:r>
              <a:rPr lang="en-US" sz="2600">
                <a:solidFill>
                  <a:srgbClr val="A52A2A"/>
                </a:solidFill>
                <a:latin typeface="Consolas"/>
                <a:ea typeface="Consolas"/>
                <a:cs typeface="Consolas"/>
                <a:sym typeface="Consolas"/>
              </a:rPr>
              <a:t>const</a:t>
            </a:r>
            <a:r>
              <a:rPr lang="en-US" sz="2600">
                <a:solidFill>
                  <a:schemeClr val="dk1"/>
                </a:solidFill>
                <a:latin typeface="Consolas"/>
                <a:ea typeface="Consolas"/>
                <a:cs typeface="Consolas"/>
                <a:sym typeface="Consolas"/>
              </a:rPr>
              <a:t> y = </a:t>
            </a:r>
            <a:r>
              <a:rPr lang="en-US" sz="2600">
                <a:solidFill>
                  <a:srgbClr val="0000CD"/>
                </a:solidFill>
                <a:latin typeface="Consolas"/>
                <a:ea typeface="Consolas"/>
                <a:cs typeface="Consolas"/>
                <a:sym typeface="Consolas"/>
              </a:rPr>
              <a:t>7</a:t>
            </a:r>
            <a:r>
              <a:rPr lang="en-US" sz="2600">
                <a:solidFill>
                  <a:schemeClr val="dk1"/>
                </a:solidFill>
                <a:latin typeface="Consolas"/>
                <a:ea typeface="Consolas"/>
                <a:cs typeface="Consolas"/>
                <a:sym typeface="Consolas"/>
              </a:rPr>
              <a:t>;</a:t>
            </a:r>
            <a:endParaRPr sz="2600" b="0" i="0" u="none" strike="noStrike" cap="none">
              <a:solidFill>
                <a:srgbClr val="3F3F3F"/>
              </a:solidFill>
              <a:latin typeface="Century Gothic"/>
              <a:ea typeface="Century Gothic"/>
              <a:cs typeface="Century Gothic"/>
              <a:sym typeface="Century Gothic"/>
            </a:endParaRPr>
          </a:p>
          <a:p>
            <a:pPr marL="342900" marR="0" lvl="0" indent="-228600" algn="l" rtl="0">
              <a:spcBef>
                <a:spcPts val="1000"/>
              </a:spcBef>
              <a:spcAft>
                <a:spcPts val="0"/>
              </a:spcAft>
              <a:buClr>
                <a:schemeClr val="accent1"/>
              </a:buClr>
              <a:buSzPts val="1800"/>
              <a:buFont typeface="Noto Sans Symbols"/>
              <a:buNone/>
            </a:pPr>
            <a:endParaRPr sz="22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Font typeface="Century Gothic"/>
              <a:buNone/>
            </a:pPr>
            <a:r>
              <a:rPr lang="en-US"/>
              <a:t>Variables</a:t>
            </a:r>
            <a:endParaRPr sz="3600" b="0" i="0" u="none" strike="noStrike" cap="none">
              <a:solidFill>
                <a:srgbClr val="262626"/>
              </a:solidFill>
              <a:latin typeface="Century Gothic"/>
              <a:ea typeface="Century Gothic"/>
              <a:cs typeface="Century Gothic"/>
              <a:sym typeface="Century Gothic"/>
            </a:endParaRPr>
          </a:p>
        </p:txBody>
      </p:sp>
      <p:sp>
        <p:nvSpPr>
          <p:cNvPr id="213" name="Google Shape;213;p26"/>
          <p:cNvSpPr txBox="1">
            <a:spLocks noGrp="1"/>
          </p:cNvSpPr>
          <p:nvPr>
            <p:ph type="body" idx="1"/>
          </p:nvPr>
        </p:nvSpPr>
        <p:spPr>
          <a:xfrm>
            <a:off x="2589200" y="1697225"/>
            <a:ext cx="8915400" cy="42141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1000"/>
              </a:spcBef>
              <a:spcAft>
                <a:spcPts val="0"/>
              </a:spcAft>
              <a:buNone/>
            </a:pPr>
            <a:r>
              <a:rPr lang="en-US" sz="2265" b="0" i="0" u="none" strike="noStrike" cap="none">
                <a:solidFill>
                  <a:srgbClr val="3F3F3F"/>
                </a:solidFill>
                <a:latin typeface="Century Gothic"/>
                <a:ea typeface="Century Gothic"/>
                <a:cs typeface="Century Gothic"/>
                <a:sym typeface="Century Gothic"/>
              </a:rPr>
              <a:t>The general rules for constructing names for variables (unique identifiers) are:</a:t>
            </a:r>
            <a:endParaRPr sz="2400"/>
          </a:p>
          <a:p>
            <a:pPr marL="631825" marR="0" lvl="0" indent="-276224" algn="l" rtl="0">
              <a:lnSpc>
                <a:spcPct val="110000"/>
              </a:lnSpc>
              <a:spcBef>
                <a:spcPts val="1000"/>
              </a:spcBef>
              <a:spcAft>
                <a:spcPts val="0"/>
              </a:spcAft>
              <a:buClr>
                <a:schemeClr val="accent1"/>
              </a:buClr>
              <a:buSzPts val="2080"/>
              <a:buFont typeface="Arial"/>
              <a:buChar char="•"/>
            </a:pPr>
            <a:r>
              <a:rPr lang="en-US" sz="2080" b="0" i="0" u="none" strike="noStrike" cap="none">
                <a:solidFill>
                  <a:srgbClr val="3F3F3F"/>
                </a:solidFill>
                <a:latin typeface="Century Gothic"/>
                <a:ea typeface="Century Gothic"/>
                <a:cs typeface="Century Gothic"/>
                <a:sym typeface="Century Gothic"/>
              </a:rPr>
              <a:t>Names can contain letters, digits, underscores, and dollar signs.</a:t>
            </a:r>
            <a:endParaRPr sz="2400"/>
          </a:p>
          <a:p>
            <a:pPr marL="631825" marR="0" lvl="0" indent="-276224" algn="l" rtl="0">
              <a:lnSpc>
                <a:spcPct val="110000"/>
              </a:lnSpc>
              <a:spcBef>
                <a:spcPts val="1000"/>
              </a:spcBef>
              <a:spcAft>
                <a:spcPts val="0"/>
              </a:spcAft>
              <a:buClr>
                <a:schemeClr val="accent1"/>
              </a:buClr>
              <a:buSzPts val="2080"/>
              <a:buFont typeface="Arial"/>
              <a:buChar char="•"/>
            </a:pPr>
            <a:r>
              <a:rPr lang="en-US" sz="2080" b="0" i="0" u="none" strike="noStrike" cap="none">
                <a:solidFill>
                  <a:srgbClr val="3F3F3F"/>
                </a:solidFill>
                <a:latin typeface="Century Gothic"/>
                <a:ea typeface="Century Gothic"/>
                <a:cs typeface="Century Gothic"/>
                <a:sym typeface="Century Gothic"/>
              </a:rPr>
              <a:t>Names must begin with a letter</a:t>
            </a:r>
            <a:endParaRPr sz="2400"/>
          </a:p>
          <a:p>
            <a:pPr marL="631825" marR="0" lvl="0" indent="-276224" algn="l" rtl="0">
              <a:lnSpc>
                <a:spcPct val="110000"/>
              </a:lnSpc>
              <a:spcBef>
                <a:spcPts val="1000"/>
              </a:spcBef>
              <a:spcAft>
                <a:spcPts val="0"/>
              </a:spcAft>
              <a:buClr>
                <a:schemeClr val="accent1"/>
              </a:buClr>
              <a:buSzPts val="2080"/>
              <a:buFont typeface="Arial"/>
              <a:buChar char="•"/>
            </a:pPr>
            <a:r>
              <a:rPr lang="en-US" sz="2080" b="0" i="0" u="none" strike="noStrike" cap="none">
                <a:solidFill>
                  <a:srgbClr val="3F3F3F"/>
                </a:solidFill>
                <a:latin typeface="Century Gothic"/>
                <a:ea typeface="Century Gothic"/>
                <a:cs typeface="Century Gothic"/>
                <a:sym typeface="Century Gothic"/>
              </a:rPr>
              <a:t>Names can also begin with $ and _</a:t>
            </a:r>
            <a:endParaRPr sz="2080" b="0" i="0" u="none" strike="noStrike" cap="none">
              <a:solidFill>
                <a:srgbClr val="3F3F3F"/>
              </a:solidFill>
              <a:latin typeface="Century Gothic"/>
              <a:ea typeface="Century Gothic"/>
              <a:cs typeface="Century Gothic"/>
              <a:sym typeface="Century Gothic"/>
            </a:endParaRPr>
          </a:p>
          <a:p>
            <a:pPr marL="631825" marR="0" lvl="0" indent="-276224" algn="l" rtl="0">
              <a:lnSpc>
                <a:spcPct val="110000"/>
              </a:lnSpc>
              <a:spcBef>
                <a:spcPts val="1000"/>
              </a:spcBef>
              <a:spcAft>
                <a:spcPts val="0"/>
              </a:spcAft>
              <a:buClr>
                <a:schemeClr val="accent1"/>
              </a:buClr>
              <a:buSzPts val="2080"/>
              <a:buFont typeface="Arial"/>
              <a:buChar char="•"/>
            </a:pPr>
            <a:r>
              <a:rPr lang="en-US" sz="2080" b="0" i="0" u="none" strike="noStrike" cap="none">
                <a:solidFill>
                  <a:srgbClr val="3F3F3F"/>
                </a:solidFill>
                <a:latin typeface="Century Gothic"/>
                <a:ea typeface="Century Gothic"/>
                <a:cs typeface="Century Gothic"/>
                <a:sym typeface="Century Gothic"/>
              </a:rPr>
              <a:t>Names are case sensitive (y and Y are different variables)</a:t>
            </a:r>
            <a:endParaRPr sz="2400"/>
          </a:p>
          <a:p>
            <a:pPr marL="631825" marR="0" lvl="0" indent="-276224" algn="l" rtl="0">
              <a:lnSpc>
                <a:spcPct val="110000"/>
              </a:lnSpc>
              <a:spcBef>
                <a:spcPts val="1000"/>
              </a:spcBef>
              <a:spcAft>
                <a:spcPts val="0"/>
              </a:spcAft>
              <a:buClr>
                <a:schemeClr val="accent1"/>
              </a:buClr>
              <a:buSzPts val="2080"/>
              <a:buFont typeface="Arial"/>
              <a:buChar char="•"/>
            </a:pPr>
            <a:r>
              <a:rPr lang="en-US" sz="2080" b="0" i="0" u="none" strike="noStrike" cap="none">
                <a:solidFill>
                  <a:srgbClr val="3F3F3F"/>
                </a:solidFill>
                <a:latin typeface="Century Gothic"/>
                <a:ea typeface="Century Gothic"/>
                <a:cs typeface="Century Gothic"/>
                <a:sym typeface="Century Gothic"/>
              </a:rPr>
              <a:t>Reserved words (like JavaScript keywords) cannot be used as names</a:t>
            </a:r>
            <a:endParaRPr sz="208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3239</Words>
  <Application>Microsoft Office PowerPoint</Application>
  <PresentationFormat>Widescreen</PresentationFormat>
  <Paragraphs>491</Paragraphs>
  <Slides>63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Consolas</vt:lpstr>
      <vt:lpstr>Segoe UI</vt:lpstr>
      <vt:lpstr>Verdana</vt:lpstr>
      <vt:lpstr>Arial</vt:lpstr>
      <vt:lpstr>Century Gothic</vt:lpstr>
      <vt:lpstr>Noto Sans Symbols</vt:lpstr>
      <vt:lpstr>Wisp</vt:lpstr>
      <vt:lpstr>Javascript</vt:lpstr>
      <vt:lpstr>About JS</vt:lpstr>
      <vt:lpstr>How to use with HTML?</vt:lpstr>
      <vt:lpstr>async &amp; defer</vt:lpstr>
      <vt:lpstr>async &amp; defer</vt:lpstr>
      <vt:lpstr>JavaScript Programs</vt:lpstr>
      <vt:lpstr>JavaScript is Case Sensitive</vt:lpstr>
      <vt:lpstr>Variables</vt:lpstr>
      <vt:lpstr>Variables</vt:lpstr>
      <vt:lpstr>One Statement, Many Variables</vt:lpstr>
      <vt:lpstr>Comparison Operators</vt:lpstr>
      <vt:lpstr>JavaScript Statements</vt:lpstr>
      <vt:lpstr>The typeof Operator</vt:lpstr>
      <vt:lpstr>Undefined and empty values</vt:lpstr>
      <vt:lpstr>Data Types</vt:lpstr>
      <vt:lpstr>Strict mode</vt:lpstr>
      <vt:lpstr>Why Strict Mode?</vt:lpstr>
      <vt:lpstr>Example: strict mode</vt:lpstr>
      <vt:lpstr>JavaScript functions</vt:lpstr>
      <vt:lpstr>Function Declarations</vt:lpstr>
      <vt:lpstr>Function Expressions</vt:lpstr>
      <vt:lpstr>Self-Invoking Functions</vt:lpstr>
      <vt:lpstr>Examples: self-invoking function</vt:lpstr>
      <vt:lpstr>Arrow functions</vt:lpstr>
      <vt:lpstr>Higher order function</vt:lpstr>
      <vt:lpstr>Higher order function: callbacks</vt:lpstr>
      <vt:lpstr>JavaScript Function bind() </vt:lpstr>
      <vt:lpstr>Closure</vt:lpstr>
      <vt:lpstr>JavaScript Objects</vt:lpstr>
      <vt:lpstr>JavaScript Sets </vt:lpstr>
      <vt:lpstr>Js maps data type</vt:lpstr>
      <vt:lpstr>Strings</vt:lpstr>
      <vt:lpstr>String</vt:lpstr>
      <vt:lpstr>String methods</vt:lpstr>
      <vt:lpstr>NaN - Not a Number</vt:lpstr>
      <vt:lpstr>Js scope</vt:lpstr>
      <vt:lpstr>Block Scope </vt:lpstr>
      <vt:lpstr>Example of block scope</vt:lpstr>
      <vt:lpstr>Local Scope </vt:lpstr>
      <vt:lpstr>Global JavaScript Variables </vt:lpstr>
      <vt:lpstr>Hoisting</vt:lpstr>
      <vt:lpstr>JavaScript this Keyword </vt:lpstr>
      <vt:lpstr>Best practices</vt:lpstr>
      <vt:lpstr>Array</vt:lpstr>
      <vt:lpstr>Creating an Array </vt:lpstr>
      <vt:lpstr>Accessing Array Elements </vt:lpstr>
      <vt:lpstr>Array methods   </vt:lpstr>
      <vt:lpstr>Spread operator</vt:lpstr>
      <vt:lpstr>Spread operator</vt:lpstr>
      <vt:lpstr>Rest operator</vt:lpstr>
      <vt:lpstr>Classes</vt:lpstr>
      <vt:lpstr>Classes</vt:lpstr>
      <vt:lpstr>Classes</vt:lpstr>
      <vt:lpstr>Prototype</vt:lpstr>
      <vt:lpstr>Prototype</vt:lpstr>
      <vt:lpstr>DOM</vt:lpstr>
      <vt:lpstr>Dom methods and properties</vt:lpstr>
      <vt:lpstr>Events</vt:lpstr>
      <vt:lpstr>Add event</vt:lpstr>
      <vt:lpstr>Remove event</vt:lpstr>
      <vt:lpstr>Example: events</vt:lpstr>
      <vt:lpstr>Common events</vt:lpstr>
      <vt:lpstr>And the journey 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ADMIN</cp:lastModifiedBy>
  <cp:revision>13</cp:revision>
  <dcterms:modified xsi:type="dcterms:W3CDTF">2022-08-27T17:31:58Z</dcterms:modified>
</cp:coreProperties>
</file>