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slide" Target="slides/slide43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797589" y="3579862"/>
            <a:ext cx="15488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Insert/replace html markup</a:t>
            </a:r>
            <a:b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$(“div.container”)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.html(“&lt;span&gt;content…&lt;/span&gt;”);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 plain text to all matching elements</a:t>
            </a:r>
            <a:b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$(“div.container”).text(“Content…”);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Append content to the end</a:t>
            </a:r>
            <a:b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$(“div.container”)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.append(“&lt;span&gt;content…&lt;/span&gt;”);</a:t>
            </a:r>
            <a:b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b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$(“&lt;span&gt;content…&lt;/span&gt;”)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.appendTo(“div.container”);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Append content to the beginning</a:t>
            </a:r>
            <a:b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$(“div.container”)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.prepend(“&lt;span&gt;content…&lt;/span&gt;”);</a:t>
            </a:r>
            <a:b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b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$(“&lt;span&gt;content…&lt;/span&gt;”)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.prependTo(“div.container”);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contents immediately after the matching elements</a:t>
            </a:r>
            <a:b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$(“div.container”)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.after(“&lt;p&gt;content…&lt;/p&gt;”);</a:t>
            </a:r>
            <a:b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b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$(“&lt;p&gt;content…&lt;/p&gt;”)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.insertAfter(“div.container”);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contents immediately before the matching elements</a:t>
            </a:r>
            <a:b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$(“div.container”)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.before(“&lt;p&gt;content…&lt;/p&gt;”);</a:t>
            </a:r>
            <a:b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b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$(“&lt;p&gt;content…&lt;/p&gt;”)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.insertBefore(“div.container”);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an element from DOM</a:t>
            </a:r>
            <a:b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$(“div.removable”).remove();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$(“div.removable”).detach(); 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deep copy of the set of matched elements.</a:t>
            </a:r>
            <a:b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$(“div.container”).clone();</a:t>
            </a:r>
            <a:endParaRPr b="1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Wrap an element around each matching element </a:t>
            </a:r>
            <a:b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$(“div.content”).wrap(“div.container”); 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Wrap an element </a:t>
            </a:r>
            <a:r>
              <a:rPr b="0" i="0" lang="en-US" sz="2800" u="none" cap="none" strike="noStrike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around all matching elements</a:t>
            </a:r>
            <a:b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$(“div.content”).wrapAll(“div.container”);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Wrap an element around the content </a:t>
            </a:r>
            <a:r>
              <a:rPr b="0" i="0" lang="en-US" sz="2800" u="none" cap="none" strike="noStrike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of each matching element </a:t>
            </a:r>
            <a:b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$(“div.content”).wrapInner(“div.content_left”);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Unwrap all matching element s from their parent</a:t>
            </a:r>
            <a:b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$(“div.content”).unwrap(“div.container”);</a:t>
            </a:r>
            <a:endParaRPr b="1" i="0" sz="2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matching elements with new content</a:t>
            </a:r>
            <a:b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$('div').replaceWith('&lt;h2&gt;New heading&lt;/h2&gt;'); 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Similarly</a:t>
            </a:r>
            <a:b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$(“&lt;h2&gt;New heading&lt;/h2&gt;”).replaceAll(“div”);</a:t>
            </a:r>
            <a:endParaRPr b="1" i="0" sz="2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Binding Event Handlers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$(‘div.active button.btn’).click(function() { });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$(‘div.active button.btn’).bind(“click”, function() { });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$(‘div.active button.btn’).on(“click”, function() { });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B80000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Dynamic event binding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$(‘div.active’).delegate(“button.btn”, “click”, function() { });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Unbinding Event Handlers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$(‘div.active button.btn’).unbind(“click”);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$(‘div.active’).off(“click”, “button.btn”);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$(‘div.active’).undelegate(“button.btn”, “click”);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jQuery?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1600201"/>
            <a:ext cx="8229600" cy="3196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open source JavaScript library that simplifies the interaction </a:t>
            </a:r>
            <a:r>
              <a:rPr b="0" i="0" lang="en-US" sz="3200" u="none" cap="none" strike="noStrike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between HTML and JavaScript.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attempt to simplify the existing DOM APIs and abstract away cross-browser issues.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hide(), show(), fadeIn(), fadeOut(), fadeToggle(), slideDown(), slideUp(), slideToggle()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toggle()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animate()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a custom animation of a set of CSS properties.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$(selector).animate({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“color”: “#fed”,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“border”: “solid 1px #ac3”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}, 400, “swing”, function() {</a:t>
            </a:r>
            <a:endParaRPr/>
          </a:p>
          <a:p>
            <a:pPr indent="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// code to run when the animation is complete</a:t>
            </a:r>
            <a:endParaRPr/>
          </a:p>
          <a:p>
            <a:pPr indent="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Manipulation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Iterate over a list of matching elements and perform some action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$(selector).each(function(index) {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var elem = $(this);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//do something with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Manipulation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serialized representation of an object, suitable for use in a URL query string or Ajax request.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obj = {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a: 1,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b: 2,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c: 3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serializedObj = $.param(obj);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a=1&amp;b=2&amp;c=3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 Element Methods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Retrieve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DOM element (not a jQuery object) matched by the jQuery object.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second_div = $(‘div’).get(1);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B8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a given element from among the matched elements and </a:t>
            </a:r>
            <a:r>
              <a:rPr b="0" i="0" lang="en-US" sz="3200" u="none" cap="none" strike="noStrike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return its index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currentSlide = $(‘img.active’).index(img);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default values for future Ajax requests.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$.ajaxSetup({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url: ‘action/id’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an ajax request.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$.ajax({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url: “action/id”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$.ajax({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url: “action/id”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type: “POST”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data: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name : “The name”,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desc : “The description”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dataType: “JSON”,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success: function(responseFromServer)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// your code...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error: function()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// your code...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br>
              <a:rPr b="1" i="0" lang="en-US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– Shorthand methods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 a ‘GET’ request to server.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525" lvl="0" marL="22542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$.get(“action/id”,</a:t>
            </a:r>
            <a:endParaRPr/>
          </a:p>
          <a:p>
            <a:pPr indent="-9525" lvl="0" marL="22542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-9525" lvl="0" marL="22542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name : “The name”,</a:t>
            </a:r>
            <a:endParaRPr/>
          </a:p>
          <a:p>
            <a:pPr indent="-9525" lvl="0" marL="22542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	desc : “The description”</a:t>
            </a:r>
            <a:endParaRPr/>
          </a:p>
          <a:p>
            <a:pPr indent="-9525" lvl="0" marL="22542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}, function(responseFromServer) {</a:t>
            </a:r>
            <a:endParaRPr/>
          </a:p>
          <a:p>
            <a:pPr indent="-9525" lvl="0" marL="22542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// your code...</a:t>
            </a:r>
            <a:endParaRPr/>
          </a:p>
          <a:p>
            <a:pPr indent="-9525" lvl="0" marL="22542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/>
          </a:p>
          <a:p>
            <a:pPr indent="-9525" lvl="0" marL="22542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dataType: “JSON”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‘POST’ request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$.post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used with same arguments.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– Shorthand methods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 from the server and </a:t>
            </a:r>
            <a:r>
              <a:rPr b="0" i="0" lang="en-US" sz="2400" u="none" cap="none" strike="noStrike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place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returned HTML into the matched element.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525" lvl="0" marL="22542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</a:t>
            </a:r>
            <a:r>
              <a:rPr b="1" i="0" lang="en-US" sz="1800" u="none" cap="none" strike="noStrike">
                <a:solidFill>
                  <a:srgbClr val="B80000"/>
                </a:solidFill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(“page.html”,</a:t>
            </a:r>
            <a:endParaRPr/>
          </a:p>
          <a:p>
            <a:pPr indent="-9525" lvl="0" marL="22542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-9525" lvl="0" marL="22542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 : “The name”,</a:t>
            </a:r>
            <a:endParaRPr/>
          </a:p>
          <a:p>
            <a:pPr indent="-9525" lvl="0" marL="22542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desc : “The description”</a:t>
            </a:r>
            <a:endParaRPr/>
          </a:p>
          <a:p>
            <a:pPr indent="-9525" lvl="0" marL="22542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}, function() {</a:t>
            </a:r>
            <a:endParaRPr/>
          </a:p>
          <a:p>
            <a:pPr indent="-9525" lvl="0" marL="22542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// your code...</a:t>
            </a:r>
            <a:endParaRPr/>
          </a:p>
          <a:p>
            <a:pPr indent="-9525" lvl="0" marL="22542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supported as url: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“page.html #content”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– Shorthand methods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Load JSON data from the server using a GET HTTP request.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525" lvl="0" marL="22542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</a:t>
            </a:r>
            <a:r>
              <a:rPr b="1" i="0" lang="en-US" sz="1800" u="none" cap="none" strike="noStrike">
                <a:solidFill>
                  <a:srgbClr val="B80000"/>
                </a:solidFill>
                <a:latin typeface="Courier New"/>
                <a:ea typeface="Courier New"/>
                <a:cs typeface="Courier New"/>
                <a:sym typeface="Courier New"/>
              </a:rPr>
              <a:t>getJSON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(“action/id”,</a:t>
            </a:r>
            <a:endParaRPr/>
          </a:p>
          <a:p>
            <a:pPr indent="-9525" lvl="0" marL="22542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9525" lvl="0" marL="22542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 : “The name”,</a:t>
            </a:r>
            <a:endParaRPr/>
          </a:p>
          <a:p>
            <a:pPr indent="-9525" lvl="0" marL="22542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desc : “The description”</a:t>
            </a:r>
            <a:endParaRPr/>
          </a:p>
          <a:p>
            <a:pPr indent="-9525" lvl="0" marL="22542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}, function() {</a:t>
            </a:r>
            <a:endParaRPr/>
          </a:p>
          <a:p>
            <a:pPr indent="-9525" lvl="0" marL="22542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your code...</a:t>
            </a:r>
            <a:endParaRPr/>
          </a:p>
          <a:p>
            <a:pPr indent="-9525" lvl="0" marL="22542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jQuery works on DOM elements, all jQuery code should run once the DOM is ready (available to </a:t>
            </a:r>
            <a:r>
              <a:rPr b="0" i="0" lang="en-US" sz="2800" u="none" cap="none" strike="noStrike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2800" u="none" cap="none" strike="noStrike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modify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 </a:t>
            </a:r>
            <a:r>
              <a:rPr b="0" i="0" lang="en-US" sz="2800" u="none" cap="none" strike="noStrike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not necessarily visible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browser).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$(document).ready(function()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your code…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80000"/>
              </a:buClr>
              <a:buFont typeface="Arial"/>
              <a:buNone/>
            </a:pPr>
            <a:r>
              <a:rPr b="0" i="0" lang="en-US" sz="2800" u="sng" cap="none" strike="noStrike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Shorthand version</a:t>
            </a:r>
            <a:endParaRPr b="1" i="0" sz="2800" u="sng" cap="none" strike="noStrike">
              <a:solidFill>
                <a:srgbClr val="B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$(function()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your code…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– Shorthand methods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Load javascript using a GET HTTP request.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525" lvl="0" marL="22542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</a:t>
            </a:r>
            <a:r>
              <a:rPr b="1" i="0" lang="en-US" sz="1800" u="none" cap="none" strike="noStrike">
                <a:solidFill>
                  <a:srgbClr val="B80000"/>
                </a:solidFill>
                <a:latin typeface="Courier New"/>
                <a:ea typeface="Courier New"/>
                <a:cs typeface="Courier New"/>
                <a:sym typeface="Courier New"/>
              </a:rPr>
              <a:t>getScript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(“url_of_script”, function() {</a:t>
            </a:r>
            <a:endParaRPr/>
          </a:p>
          <a:p>
            <a:pPr indent="-9525" lvl="0" marL="22542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// your code...</a:t>
            </a:r>
            <a:endParaRPr/>
          </a:p>
          <a:p>
            <a:pPr indent="-9525" lvl="0" marL="22542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});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Utilities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 the contents of two or more objects together into the first object.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$.extend(target, object1, ... objectN);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some JavaScript code globally.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$.globalEval(script);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Utilities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generic iterator function, which can be used to iterate over both objects and arrays.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$.each(array,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function(currentIndex, currentItem) { }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Finds the elements of an array which satisfy a filter function.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</a:t>
            </a:r>
            <a:r>
              <a:rPr b="1" i="0" lang="en-US" sz="2000" u="none" cap="none" strike="noStrike">
                <a:solidFill>
                  <a:srgbClr val="B80000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(array,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function(item, index) { // filter ... }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Utilities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for a specified value within an array and return its index.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$.inArray(item, array, fromIndex);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Finds out if the parameter is an array.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$.isArray(object);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Utilities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a well-formed JSON string and returns the resulting JavaScript object.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$.parseJSON(jsonString);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Transforms a well-formed XML string into an XML document.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 parseXML(xmlString);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Utilities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 all items in an array or object to new array of items.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$.map(array,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function(item, index) { }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the type of an object.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$.type(object);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Utilities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$.isEmptyObject(JSONobject)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$.isNumeric(value)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$.isFunction(object)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$.isWindow(object)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$.isXMLDoc(node)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$.marge(array1, array2)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$.now()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$.trim(string)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 Plugins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new property to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jQuery.fn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jQuery.fn.myPlugin = function()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plugin code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$.fn.myPlugin = function()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plugin code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use it: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$(selector).myPlugin();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 Plugins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library may be using the $ sign.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(function($) {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$.fn.myPlugin = function()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// ‘this’ refers to the element on which myPlugin is called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// plugin code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};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})(jQuery);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 Plugins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5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 chainability.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(function($) {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$.fn.myPlugin = function()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this.each(function() {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// plugin code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};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})(jQuery);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Selectors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0363" lvl="0" marL="3603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css selector, most of them are supported (may be even all of them)</a:t>
            </a:r>
            <a:endParaRPr/>
          </a:p>
          <a:p>
            <a:pPr indent="-360363" lvl="0" marL="36036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selectors like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:first, :last, :checked, :empty, :eq()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 to make life easy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 Plugins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(function($) {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$.fn.myFunction1 = function()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this.each(function() {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// plugin code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};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$.fn.myFunction2 = function()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this.each(function() {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// plugin code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};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})(jQuery);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 Plugins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(function($) {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$.fn.myFunction1 = function()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this.each(function() {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// plugin code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};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$.fn.myFunction2 = function()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this.each(function() {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// plugin code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};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})(jQuery);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53"/>
          <p:cNvSpPr/>
          <p:nvPr/>
        </p:nvSpPr>
        <p:spPr>
          <a:xfrm rot="5400000">
            <a:off x="2107389" y="1321579"/>
            <a:ext cx="4714908" cy="4643470"/>
          </a:xfrm>
          <a:prstGeom prst="noSmoking">
            <a:avLst>
              <a:gd fmla="val 12603" name="adj"/>
            </a:avLst>
          </a:prstGeom>
          <a:solidFill>
            <a:srgbClr val="EE000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 Plugins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5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(function($)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$.fn.extend({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myFunction1: function()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this.each(function()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// plugin code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});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myFunction2: function()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this.each(function()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// plugin code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});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});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})(jQuery);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5"/>
          <p:cNvSpPr txBox="1"/>
          <p:nvPr>
            <p:ph type="title"/>
          </p:nvPr>
        </p:nvSpPr>
        <p:spPr>
          <a:xfrm>
            <a:off x="1043608" y="2920925"/>
            <a:ext cx="7065818" cy="123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THAT’S ALL...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Selector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css selectors are just not enough, there are methods to </a:t>
            </a:r>
            <a:r>
              <a:rPr b="0" i="0" lang="en-US" sz="3200" u="none" cap="none" strike="noStrike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any element in the </a:t>
            </a:r>
            <a:r>
              <a:rPr b="0" i="0" lang="en-US" sz="3200" u="none" cap="none" strike="noStrike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DOM tree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Such as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.next(), .prev(), .children(), .parent(), .siblings()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methods optionally take parameters.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Chaining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jQuery function returns a </a:t>
            </a:r>
            <a:r>
              <a:rPr b="0" i="0" lang="en-US" sz="3200" u="none" cap="none" strike="noStrike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jQuery object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(modified or not),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unless a value is returned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3200" u="none" cap="none" strike="noStrike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on which more and more functions can be called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$(“div:first”)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.html(“&lt;span&gt;Something…&lt;/span&gt;”)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.css(“color”, “red”)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.fadeOut()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.hasClass(“error”)</a:t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Chained Traversal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$(“button”) 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.parent().css(“border”, “3px solid red”)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.siblings().css({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“border”: “3px solid blue”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“color”: “#fff”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});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attribute value: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$(selector).attr(“id”)</a:t>
            </a:r>
            <a:b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attribute value(s):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$(selector).attr(“id”, “elementID”)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$(selector).attr({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“id”: “userEmail”,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“placeholder”: “Email”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b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style: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$(selector).css(“color”)</a:t>
            </a:r>
            <a:b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style(s):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$(selector).css(“color”, “#fed”)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or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$(selector).css({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“color”: “#fed”,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“border”: “solid 1px #ac3”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b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