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12192000"/>
  <p:notesSz cx="6858000" cy="9144000"/>
  <p:embeddedFontLst>
    <p:embeddedFont>
      <p:font typeface="Raleway"/>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5" roundtripDataSignature="AMtx7mi+S7jJ3tKmfWU6N/hMlHkzDTHb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B79AAA-E817-4152-909C-6EB79BDC12DF}">
  <a:tblStyle styleId="{FDB79AAA-E817-4152-909C-6EB79BDC12D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b="off" i="off"/>
      <a:tcStyle>
        <a:fill>
          <a:solidFill>
            <a:srgbClr val="F5D8CA"/>
          </a:solidFill>
        </a:fill>
      </a:tcStyle>
    </a:band1H>
    <a:band2H>
      <a:tcTxStyle b="off" i="off"/>
    </a:band2H>
    <a:band1V>
      <a:tcTxStyle b="off" i="off"/>
      <a:tcStyle>
        <a:fill>
          <a:solidFill>
            <a:srgbClr val="F5D8C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6.xml"/><Relationship Id="rId75" Type="http://customschemas.google.com/relationships/presentationmetadata" Target="metadata"/><Relationship Id="rId30" Type="http://schemas.openxmlformats.org/officeDocument/2006/relationships/slide" Target="slides/slide25.xml"/><Relationship Id="rId74" Type="http://schemas.openxmlformats.org/officeDocument/2006/relationships/font" Target="fonts/Lat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regular.fntdata"/><Relationship Id="rId70" Type="http://schemas.openxmlformats.org/officeDocument/2006/relationships/font" Target="fonts/Raleway-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aleway-bold.fntdata"/><Relationship Id="rId23" Type="http://schemas.openxmlformats.org/officeDocument/2006/relationships/slide" Target="slides/slide18.xml"/><Relationship Id="rId67" Type="http://schemas.openxmlformats.org/officeDocument/2006/relationships/font" Target="fonts/Raleway-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leway-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1" name="Google Shape;1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7" name="Google Shape;1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3" name="Google Shape;18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9" name="Google Shape;18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 name="Google Shape;2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7" name="Google Shape;2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3" name="Google Shape;2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9" name="Google Shape;2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5" name="Google Shape;22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1" name="Google Shape;23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8" name="Google Shape;23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3" name="Google Shape;24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9" name="Google Shape;24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1" name="Google Shape;26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7" name="Google Shape;26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3" name="Google Shape;27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9" name="Google Shape;27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5" name="Google Shape;28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1" name="Google Shape;29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3" name="Google Shape;30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9" name="Google Shape;30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5" name="Google Shape;31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2" name="Google Shape;32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8" name="Google Shape;32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4" name="Google Shape;33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0" name="Google Shape;34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6" name="Google Shape;34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2" name="Google Shape;35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0" name="Google Shape;38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3" name="Google Shape;41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9" name="Google Shape;41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0" name="Google Shape;43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6" name="Google Shape;43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2" name="Google Shape;442;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8" name="Google Shape;448;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4" name="Google Shape;45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0" name="Google Shape;460;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6" name="Google Shape;466;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2" name="Google Shape;472;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8" name="Google Shape;47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75"/>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75"/>
          <p:cNvGrpSpPr/>
          <p:nvPr/>
        </p:nvGrpSpPr>
        <p:grpSpPr>
          <a:xfrm>
            <a:off x="1107036" y="1588427"/>
            <a:ext cx="994316" cy="61102"/>
            <a:chOff x="4580561" y="2589004"/>
            <a:chExt cx="1064464" cy="25200"/>
          </a:xfrm>
        </p:grpSpPr>
        <p:sp>
          <p:nvSpPr>
            <p:cNvPr id="12" name="Google Shape;12;p7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75"/>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5600"/>
              <a:buNone/>
              <a:defRPr sz="5600">
                <a:solidFill>
                  <a:schemeClr val="dk2"/>
                </a:solidFill>
              </a:defRPr>
            </a:lvl1pPr>
            <a:lvl2pPr lvl="1" algn="l">
              <a:lnSpc>
                <a:spcPct val="100000"/>
              </a:lnSpc>
              <a:spcBef>
                <a:spcPts val="0"/>
              </a:spcBef>
              <a:spcAft>
                <a:spcPts val="0"/>
              </a:spcAft>
              <a:buClr>
                <a:schemeClr val="dk2"/>
              </a:buClr>
              <a:buSzPts val="5600"/>
              <a:buNone/>
              <a:defRPr sz="5600">
                <a:solidFill>
                  <a:schemeClr val="dk2"/>
                </a:solidFill>
              </a:defRPr>
            </a:lvl2pPr>
            <a:lvl3pPr lvl="2" algn="l">
              <a:lnSpc>
                <a:spcPct val="100000"/>
              </a:lnSpc>
              <a:spcBef>
                <a:spcPts val="0"/>
              </a:spcBef>
              <a:spcAft>
                <a:spcPts val="0"/>
              </a:spcAft>
              <a:buClr>
                <a:schemeClr val="dk2"/>
              </a:buClr>
              <a:buSzPts val="5600"/>
              <a:buNone/>
              <a:defRPr sz="5600">
                <a:solidFill>
                  <a:schemeClr val="dk2"/>
                </a:solidFill>
              </a:defRPr>
            </a:lvl3pPr>
            <a:lvl4pPr lvl="3" algn="l">
              <a:lnSpc>
                <a:spcPct val="100000"/>
              </a:lnSpc>
              <a:spcBef>
                <a:spcPts val="0"/>
              </a:spcBef>
              <a:spcAft>
                <a:spcPts val="0"/>
              </a:spcAft>
              <a:buClr>
                <a:schemeClr val="dk2"/>
              </a:buClr>
              <a:buSzPts val="5600"/>
              <a:buNone/>
              <a:defRPr sz="5600">
                <a:solidFill>
                  <a:schemeClr val="dk2"/>
                </a:solidFill>
              </a:defRPr>
            </a:lvl4pPr>
            <a:lvl5pPr lvl="4" algn="l">
              <a:lnSpc>
                <a:spcPct val="100000"/>
              </a:lnSpc>
              <a:spcBef>
                <a:spcPts val="0"/>
              </a:spcBef>
              <a:spcAft>
                <a:spcPts val="0"/>
              </a:spcAft>
              <a:buClr>
                <a:schemeClr val="dk2"/>
              </a:buClr>
              <a:buSzPts val="5600"/>
              <a:buNone/>
              <a:defRPr sz="5600">
                <a:solidFill>
                  <a:schemeClr val="dk2"/>
                </a:solidFill>
              </a:defRPr>
            </a:lvl5pPr>
            <a:lvl6pPr lvl="5" algn="l">
              <a:lnSpc>
                <a:spcPct val="100000"/>
              </a:lnSpc>
              <a:spcBef>
                <a:spcPts val="0"/>
              </a:spcBef>
              <a:spcAft>
                <a:spcPts val="0"/>
              </a:spcAft>
              <a:buClr>
                <a:schemeClr val="dk2"/>
              </a:buClr>
              <a:buSzPts val="5600"/>
              <a:buNone/>
              <a:defRPr sz="5600">
                <a:solidFill>
                  <a:schemeClr val="dk2"/>
                </a:solidFill>
              </a:defRPr>
            </a:lvl6pPr>
            <a:lvl7pPr lvl="6" algn="l">
              <a:lnSpc>
                <a:spcPct val="100000"/>
              </a:lnSpc>
              <a:spcBef>
                <a:spcPts val="0"/>
              </a:spcBef>
              <a:spcAft>
                <a:spcPts val="0"/>
              </a:spcAft>
              <a:buClr>
                <a:schemeClr val="dk2"/>
              </a:buClr>
              <a:buSzPts val="5600"/>
              <a:buNone/>
              <a:defRPr sz="5600">
                <a:solidFill>
                  <a:schemeClr val="dk2"/>
                </a:solidFill>
              </a:defRPr>
            </a:lvl7pPr>
            <a:lvl8pPr lvl="7" algn="l">
              <a:lnSpc>
                <a:spcPct val="100000"/>
              </a:lnSpc>
              <a:spcBef>
                <a:spcPts val="0"/>
              </a:spcBef>
              <a:spcAft>
                <a:spcPts val="0"/>
              </a:spcAft>
              <a:buClr>
                <a:schemeClr val="dk2"/>
              </a:buClr>
              <a:buSzPts val="5600"/>
              <a:buNone/>
              <a:defRPr sz="5600">
                <a:solidFill>
                  <a:schemeClr val="dk2"/>
                </a:solidFill>
              </a:defRPr>
            </a:lvl8pPr>
            <a:lvl9pPr lvl="8" algn="l">
              <a:lnSpc>
                <a:spcPct val="100000"/>
              </a:lnSpc>
              <a:spcBef>
                <a:spcPts val="0"/>
              </a:spcBef>
              <a:spcAft>
                <a:spcPts val="0"/>
              </a:spcAft>
              <a:buClr>
                <a:schemeClr val="dk2"/>
              </a:buClr>
              <a:buSzPts val="5600"/>
              <a:buNone/>
              <a:defRPr sz="5600">
                <a:solidFill>
                  <a:schemeClr val="dk2"/>
                </a:solidFill>
              </a:defRPr>
            </a:lvl9pPr>
          </a:lstStyle>
          <a:p/>
        </p:txBody>
      </p:sp>
      <p:sp>
        <p:nvSpPr>
          <p:cNvPr id="15" name="Google Shape;15;p75"/>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6" name="Google Shape;16;p7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84"/>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84"/>
          <p:cNvGrpSpPr/>
          <p:nvPr/>
        </p:nvGrpSpPr>
        <p:grpSpPr>
          <a:xfrm>
            <a:off x="1107036" y="1588427"/>
            <a:ext cx="994316" cy="61102"/>
            <a:chOff x="4580561" y="2589004"/>
            <a:chExt cx="1064464" cy="25200"/>
          </a:xfrm>
        </p:grpSpPr>
        <p:sp>
          <p:nvSpPr>
            <p:cNvPr id="79" name="Google Shape;79;p8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84"/>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82" name="Google Shape;82;p84"/>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83" name="Google Shape;83;p84"/>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84" name="Google Shape;84;p8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85"/>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87" name="Google Shape;87;p8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8" name="Shape 88"/>
        <p:cNvGrpSpPr/>
        <p:nvPr/>
      </p:nvGrpSpPr>
      <p:grpSpPr>
        <a:xfrm>
          <a:off x="0" y="0"/>
          <a:ext cx="0" cy="0"/>
          <a:chOff x="0" y="0"/>
          <a:chExt cx="0" cy="0"/>
        </a:xfrm>
      </p:grpSpPr>
      <p:grpSp>
        <p:nvGrpSpPr>
          <p:cNvPr id="89" name="Google Shape;89;p86"/>
          <p:cNvGrpSpPr/>
          <p:nvPr/>
        </p:nvGrpSpPr>
        <p:grpSpPr>
          <a:xfrm>
            <a:off x="1107036" y="5558926"/>
            <a:ext cx="994316" cy="61102"/>
            <a:chOff x="4580561" y="2589004"/>
            <a:chExt cx="1064464" cy="25200"/>
          </a:xfrm>
        </p:grpSpPr>
        <p:sp>
          <p:nvSpPr>
            <p:cNvPr id="90" name="Google Shape;90;p8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86"/>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93" name="Google Shape;93;p86"/>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2100"/>
              </a:spcBef>
              <a:spcAft>
                <a:spcPts val="0"/>
              </a:spcAft>
              <a:buClr>
                <a:schemeClr val="lt1"/>
              </a:buClr>
              <a:buSzPts val="1500"/>
              <a:buChar char="○"/>
              <a:defRPr>
                <a:solidFill>
                  <a:schemeClr val="lt1"/>
                </a:solidFill>
              </a:defRPr>
            </a:lvl2pPr>
            <a:lvl3pPr indent="-323850" lvl="2" marL="1371600" algn="l">
              <a:lnSpc>
                <a:spcPct val="115000"/>
              </a:lnSpc>
              <a:spcBef>
                <a:spcPts val="2100"/>
              </a:spcBef>
              <a:spcAft>
                <a:spcPts val="0"/>
              </a:spcAft>
              <a:buClr>
                <a:schemeClr val="lt1"/>
              </a:buClr>
              <a:buSzPts val="1500"/>
              <a:buChar char="■"/>
              <a:defRPr>
                <a:solidFill>
                  <a:schemeClr val="lt1"/>
                </a:solidFill>
              </a:defRPr>
            </a:lvl3pPr>
            <a:lvl4pPr indent="-323850" lvl="3" marL="1828800" algn="l">
              <a:lnSpc>
                <a:spcPct val="115000"/>
              </a:lnSpc>
              <a:spcBef>
                <a:spcPts val="2100"/>
              </a:spcBef>
              <a:spcAft>
                <a:spcPts val="0"/>
              </a:spcAft>
              <a:buClr>
                <a:schemeClr val="lt1"/>
              </a:buClr>
              <a:buSzPts val="1500"/>
              <a:buChar char="●"/>
              <a:defRPr>
                <a:solidFill>
                  <a:schemeClr val="lt1"/>
                </a:solidFill>
              </a:defRPr>
            </a:lvl4pPr>
            <a:lvl5pPr indent="-323850" lvl="4" marL="2286000" algn="l">
              <a:lnSpc>
                <a:spcPct val="115000"/>
              </a:lnSpc>
              <a:spcBef>
                <a:spcPts val="2100"/>
              </a:spcBef>
              <a:spcAft>
                <a:spcPts val="0"/>
              </a:spcAft>
              <a:buClr>
                <a:schemeClr val="lt1"/>
              </a:buClr>
              <a:buSzPts val="1500"/>
              <a:buChar char="○"/>
              <a:defRPr>
                <a:solidFill>
                  <a:schemeClr val="lt1"/>
                </a:solidFill>
              </a:defRPr>
            </a:lvl5pPr>
            <a:lvl6pPr indent="-323850" lvl="5" marL="2743200" algn="l">
              <a:lnSpc>
                <a:spcPct val="115000"/>
              </a:lnSpc>
              <a:spcBef>
                <a:spcPts val="2100"/>
              </a:spcBef>
              <a:spcAft>
                <a:spcPts val="0"/>
              </a:spcAft>
              <a:buClr>
                <a:schemeClr val="lt1"/>
              </a:buClr>
              <a:buSzPts val="1500"/>
              <a:buChar char="■"/>
              <a:defRPr>
                <a:solidFill>
                  <a:schemeClr val="lt1"/>
                </a:solidFill>
              </a:defRPr>
            </a:lvl6pPr>
            <a:lvl7pPr indent="-323850" lvl="6" marL="3200400" algn="l">
              <a:lnSpc>
                <a:spcPct val="115000"/>
              </a:lnSpc>
              <a:spcBef>
                <a:spcPts val="2100"/>
              </a:spcBef>
              <a:spcAft>
                <a:spcPts val="0"/>
              </a:spcAft>
              <a:buClr>
                <a:schemeClr val="lt1"/>
              </a:buClr>
              <a:buSzPts val="1500"/>
              <a:buChar char="●"/>
              <a:defRPr>
                <a:solidFill>
                  <a:schemeClr val="lt1"/>
                </a:solidFill>
              </a:defRPr>
            </a:lvl7pPr>
            <a:lvl8pPr indent="-323850" lvl="7" marL="3657600" algn="l">
              <a:lnSpc>
                <a:spcPct val="115000"/>
              </a:lnSpc>
              <a:spcBef>
                <a:spcPts val="2100"/>
              </a:spcBef>
              <a:spcAft>
                <a:spcPts val="0"/>
              </a:spcAft>
              <a:buClr>
                <a:schemeClr val="lt1"/>
              </a:buClr>
              <a:buSzPts val="1500"/>
              <a:buChar char="○"/>
              <a:defRPr>
                <a:solidFill>
                  <a:schemeClr val="lt1"/>
                </a:solidFill>
              </a:defRPr>
            </a:lvl8pPr>
            <a:lvl9pPr indent="-323850" lvl="8" marL="4114800" algn="l">
              <a:lnSpc>
                <a:spcPct val="115000"/>
              </a:lnSpc>
              <a:spcBef>
                <a:spcPts val="2100"/>
              </a:spcBef>
              <a:spcAft>
                <a:spcPts val="2100"/>
              </a:spcAft>
              <a:buClr>
                <a:schemeClr val="lt1"/>
              </a:buClr>
              <a:buSzPts val="1500"/>
              <a:buChar char="■"/>
              <a:defRPr>
                <a:solidFill>
                  <a:schemeClr val="lt1"/>
                </a:solidFill>
              </a:defRPr>
            </a:lvl9pPr>
          </a:lstStyle>
          <a:p/>
        </p:txBody>
      </p:sp>
      <p:sp>
        <p:nvSpPr>
          <p:cNvPr id="94" name="Google Shape;94;p8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8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6"/>
          <p:cNvSpPr txBox="1"/>
          <p:nvPr>
            <p:ph type="title"/>
          </p:nvPr>
        </p:nvSpPr>
        <p:spPr>
          <a:xfrm>
            <a:off x="1097280" y="286603"/>
            <a:ext cx="10058400" cy="1450800"/>
          </a:xfrm>
          <a:prstGeom prst="rect">
            <a:avLst/>
          </a:prstGeom>
          <a:noFill/>
          <a:ln>
            <a:noFill/>
          </a:ln>
        </p:spPr>
        <p:txBody>
          <a:bodyPr anchorCtr="0" anchor="b" bIns="121900" lIns="121900" spcFirstLastPara="1" rIns="121900" wrap="square" tIns="121900">
            <a:noAutofit/>
          </a:bodyPr>
          <a:lstStyle>
            <a:lvl1pPr lvl="0" marR="0" algn="l">
              <a:lnSpc>
                <a:spcPct val="85000"/>
              </a:lnSpc>
              <a:spcBef>
                <a:spcPts val="0"/>
              </a:spcBef>
              <a:spcAft>
                <a:spcPts val="0"/>
              </a:spcAft>
              <a:buClr>
                <a:srgbClr val="3F3F3F"/>
              </a:buClr>
              <a:buSzPts val="3700"/>
              <a:buFont typeface="Calibri"/>
              <a:buNone/>
              <a:defRPr b="0" i="0" sz="4800" u="none" cap="none" strike="noStrike">
                <a:solidFill>
                  <a:srgbClr val="3F3F3F"/>
                </a:solidFill>
                <a:latin typeface="Calibri"/>
                <a:ea typeface="Calibri"/>
                <a:cs typeface="Calibri"/>
                <a:sym typeface="Calibri"/>
              </a:defRPr>
            </a:lvl1pPr>
            <a:lvl2pPr lvl="1" algn="l">
              <a:lnSpc>
                <a:spcPct val="100000"/>
              </a:lnSpc>
              <a:spcBef>
                <a:spcPts val="0"/>
              </a:spcBef>
              <a:spcAft>
                <a:spcPts val="0"/>
              </a:spcAft>
              <a:buSzPts val="3700"/>
              <a:buNone/>
              <a:defRPr sz="1800"/>
            </a:lvl2pPr>
            <a:lvl3pPr lvl="2" algn="l">
              <a:lnSpc>
                <a:spcPct val="100000"/>
              </a:lnSpc>
              <a:spcBef>
                <a:spcPts val="0"/>
              </a:spcBef>
              <a:spcAft>
                <a:spcPts val="0"/>
              </a:spcAft>
              <a:buSzPts val="3700"/>
              <a:buNone/>
              <a:defRPr sz="1800"/>
            </a:lvl3pPr>
            <a:lvl4pPr lvl="3" algn="l">
              <a:lnSpc>
                <a:spcPct val="100000"/>
              </a:lnSpc>
              <a:spcBef>
                <a:spcPts val="0"/>
              </a:spcBef>
              <a:spcAft>
                <a:spcPts val="0"/>
              </a:spcAft>
              <a:buSzPts val="3700"/>
              <a:buNone/>
              <a:defRPr sz="1800"/>
            </a:lvl4pPr>
            <a:lvl5pPr lvl="4" algn="l">
              <a:lnSpc>
                <a:spcPct val="100000"/>
              </a:lnSpc>
              <a:spcBef>
                <a:spcPts val="0"/>
              </a:spcBef>
              <a:spcAft>
                <a:spcPts val="0"/>
              </a:spcAft>
              <a:buSzPts val="3700"/>
              <a:buNone/>
              <a:defRPr sz="1800"/>
            </a:lvl5pPr>
            <a:lvl6pPr lvl="5" algn="l">
              <a:lnSpc>
                <a:spcPct val="100000"/>
              </a:lnSpc>
              <a:spcBef>
                <a:spcPts val="0"/>
              </a:spcBef>
              <a:spcAft>
                <a:spcPts val="0"/>
              </a:spcAft>
              <a:buSzPts val="3700"/>
              <a:buNone/>
              <a:defRPr sz="1800"/>
            </a:lvl6pPr>
            <a:lvl7pPr lvl="6" algn="l">
              <a:lnSpc>
                <a:spcPct val="100000"/>
              </a:lnSpc>
              <a:spcBef>
                <a:spcPts val="0"/>
              </a:spcBef>
              <a:spcAft>
                <a:spcPts val="0"/>
              </a:spcAft>
              <a:buSzPts val="3700"/>
              <a:buNone/>
              <a:defRPr sz="1800"/>
            </a:lvl7pPr>
            <a:lvl8pPr lvl="7" algn="l">
              <a:lnSpc>
                <a:spcPct val="100000"/>
              </a:lnSpc>
              <a:spcBef>
                <a:spcPts val="0"/>
              </a:spcBef>
              <a:spcAft>
                <a:spcPts val="0"/>
              </a:spcAft>
              <a:buSzPts val="3700"/>
              <a:buNone/>
              <a:defRPr sz="1800"/>
            </a:lvl8pPr>
            <a:lvl9pPr lvl="8" algn="l">
              <a:lnSpc>
                <a:spcPct val="100000"/>
              </a:lnSpc>
              <a:spcBef>
                <a:spcPts val="0"/>
              </a:spcBef>
              <a:spcAft>
                <a:spcPts val="0"/>
              </a:spcAft>
              <a:buSzPts val="3700"/>
              <a:buNone/>
              <a:defRPr sz="1800"/>
            </a:lvl9pPr>
          </a:lstStyle>
          <a:p/>
        </p:txBody>
      </p:sp>
      <p:sp>
        <p:nvSpPr>
          <p:cNvPr id="19" name="Google Shape;19;p76"/>
          <p:cNvSpPr txBox="1"/>
          <p:nvPr>
            <p:ph idx="1" type="body"/>
          </p:nvPr>
        </p:nvSpPr>
        <p:spPr>
          <a:xfrm>
            <a:off x="1097280" y="1845734"/>
            <a:ext cx="10058400" cy="4023300"/>
          </a:xfrm>
          <a:prstGeom prst="rect">
            <a:avLst/>
          </a:prstGeom>
          <a:noFill/>
          <a:ln>
            <a:noFill/>
          </a:ln>
        </p:spPr>
        <p:txBody>
          <a:bodyPr anchorCtr="0" anchor="t" bIns="121900" lIns="121900" spcFirstLastPara="1" rIns="121900" wrap="square" tIns="121900">
            <a:noAutofit/>
          </a:bodyPr>
          <a:lstStyle>
            <a:lvl1pPr indent="-355600" lvl="0" marL="457200" marR="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0" name="Google Shape;20;p76"/>
          <p:cNvSpPr txBox="1"/>
          <p:nvPr>
            <p:ph idx="10" type="dt"/>
          </p:nvPr>
        </p:nvSpPr>
        <p:spPr>
          <a:xfrm>
            <a:off x="1097280" y="6459785"/>
            <a:ext cx="24723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76"/>
          <p:cNvSpPr txBox="1"/>
          <p:nvPr>
            <p:ph idx="11" type="ftr"/>
          </p:nvPr>
        </p:nvSpPr>
        <p:spPr>
          <a:xfrm>
            <a:off x="3686185" y="6459785"/>
            <a:ext cx="4822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7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lt1"/>
        </a:solidFill>
      </p:bgPr>
    </p:bg>
    <p:spTree>
      <p:nvGrpSpPr>
        <p:cNvPr id="23" name="Shape 23"/>
        <p:cNvGrpSpPr/>
        <p:nvPr/>
      </p:nvGrpSpPr>
      <p:grpSpPr>
        <a:xfrm>
          <a:off x="0" y="0"/>
          <a:ext cx="0" cy="0"/>
          <a:chOff x="0" y="0"/>
          <a:chExt cx="0" cy="0"/>
        </a:xfrm>
      </p:grpSpPr>
      <p:sp>
        <p:nvSpPr>
          <p:cNvPr id="24" name="Google Shape;24;p77"/>
          <p:cNvSpPr/>
          <p:nvPr/>
        </p:nvSpPr>
        <p:spPr>
          <a:xfrm>
            <a:off x="3175" y="6400800"/>
            <a:ext cx="121887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7"/>
          <p:cNvSpPr/>
          <p:nvPr/>
        </p:nvSpPr>
        <p:spPr>
          <a:xfrm>
            <a:off x="15" y="6334316"/>
            <a:ext cx="12188700" cy="63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7"/>
          <p:cNvSpPr txBox="1"/>
          <p:nvPr>
            <p:ph type="title"/>
          </p:nvPr>
        </p:nvSpPr>
        <p:spPr>
          <a:xfrm>
            <a:off x="1097280" y="758952"/>
            <a:ext cx="10058400" cy="3566100"/>
          </a:xfrm>
          <a:prstGeom prst="rect">
            <a:avLst/>
          </a:prstGeom>
          <a:noFill/>
          <a:ln>
            <a:noFill/>
          </a:ln>
        </p:spPr>
        <p:txBody>
          <a:bodyPr anchorCtr="0" anchor="b" bIns="121900" lIns="121900" spcFirstLastPara="1" rIns="121900" wrap="square" tIns="121900">
            <a:noAutofit/>
          </a:bodyPr>
          <a:lstStyle>
            <a:lvl1pPr lvl="0" marR="0" algn="l">
              <a:lnSpc>
                <a:spcPct val="85000"/>
              </a:lnSpc>
              <a:spcBef>
                <a:spcPts val="0"/>
              </a:spcBef>
              <a:spcAft>
                <a:spcPts val="0"/>
              </a:spcAft>
              <a:buClr>
                <a:srgbClr val="262626"/>
              </a:buClr>
              <a:buSzPts val="3700"/>
              <a:buFont typeface="Calibri"/>
              <a:buNone/>
              <a:defRPr b="0" i="0" sz="8000" u="none" cap="none" strike="noStrike">
                <a:solidFill>
                  <a:srgbClr val="262626"/>
                </a:solidFill>
                <a:latin typeface="Calibri"/>
                <a:ea typeface="Calibri"/>
                <a:cs typeface="Calibri"/>
                <a:sym typeface="Calibri"/>
              </a:defRPr>
            </a:lvl1pPr>
            <a:lvl2pPr lvl="1" algn="l">
              <a:lnSpc>
                <a:spcPct val="100000"/>
              </a:lnSpc>
              <a:spcBef>
                <a:spcPts val="0"/>
              </a:spcBef>
              <a:spcAft>
                <a:spcPts val="0"/>
              </a:spcAft>
              <a:buSzPts val="3700"/>
              <a:buNone/>
              <a:defRPr sz="1800"/>
            </a:lvl2pPr>
            <a:lvl3pPr lvl="2" algn="l">
              <a:lnSpc>
                <a:spcPct val="100000"/>
              </a:lnSpc>
              <a:spcBef>
                <a:spcPts val="0"/>
              </a:spcBef>
              <a:spcAft>
                <a:spcPts val="0"/>
              </a:spcAft>
              <a:buSzPts val="3700"/>
              <a:buNone/>
              <a:defRPr sz="1800"/>
            </a:lvl3pPr>
            <a:lvl4pPr lvl="3" algn="l">
              <a:lnSpc>
                <a:spcPct val="100000"/>
              </a:lnSpc>
              <a:spcBef>
                <a:spcPts val="0"/>
              </a:spcBef>
              <a:spcAft>
                <a:spcPts val="0"/>
              </a:spcAft>
              <a:buSzPts val="3700"/>
              <a:buNone/>
              <a:defRPr sz="1800"/>
            </a:lvl4pPr>
            <a:lvl5pPr lvl="4" algn="l">
              <a:lnSpc>
                <a:spcPct val="100000"/>
              </a:lnSpc>
              <a:spcBef>
                <a:spcPts val="0"/>
              </a:spcBef>
              <a:spcAft>
                <a:spcPts val="0"/>
              </a:spcAft>
              <a:buSzPts val="3700"/>
              <a:buNone/>
              <a:defRPr sz="1800"/>
            </a:lvl5pPr>
            <a:lvl6pPr lvl="5" algn="l">
              <a:lnSpc>
                <a:spcPct val="100000"/>
              </a:lnSpc>
              <a:spcBef>
                <a:spcPts val="0"/>
              </a:spcBef>
              <a:spcAft>
                <a:spcPts val="0"/>
              </a:spcAft>
              <a:buSzPts val="3700"/>
              <a:buNone/>
              <a:defRPr sz="1800"/>
            </a:lvl6pPr>
            <a:lvl7pPr lvl="6" algn="l">
              <a:lnSpc>
                <a:spcPct val="100000"/>
              </a:lnSpc>
              <a:spcBef>
                <a:spcPts val="0"/>
              </a:spcBef>
              <a:spcAft>
                <a:spcPts val="0"/>
              </a:spcAft>
              <a:buSzPts val="3700"/>
              <a:buNone/>
              <a:defRPr sz="1800"/>
            </a:lvl7pPr>
            <a:lvl8pPr lvl="7" algn="l">
              <a:lnSpc>
                <a:spcPct val="100000"/>
              </a:lnSpc>
              <a:spcBef>
                <a:spcPts val="0"/>
              </a:spcBef>
              <a:spcAft>
                <a:spcPts val="0"/>
              </a:spcAft>
              <a:buSzPts val="3700"/>
              <a:buNone/>
              <a:defRPr sz="1800"/>
            </a:lvl8pPr>
            <a:lvl9pPr lvl="8" algn="l">
              <a:lnSpc>
                <a:spcPct val="100000"/>
              </a:lnSpc>
              <a:spcBef>
                <a:spcPts val="0"/>
              </a:spcBef>
              <a:spcAft>
                <a:spcPts val="0"/>
              </a:spcAft>
              <a:buSzPts val="3700"/>
              <a:buNone/>
              <a:defRPr sz="1800"/>
            </a:lvl9pPr>
          </a:lstStyle>
          <a:p/>
        </p:txBody>
      </p:sp>
      <p:sp>
        <p:nvSpPr>
          <p:cNvPr id="27" name="Google Shape;27;p77"/>
          <p:cNvSpPr txBox="1"/>
          <p:nvPr>
            <p:ph idx="1" type="body"/>
          </p:nvPr>
        </p:nvSpPr>
        <p:spPr>
          <a:xfrm>
            <a:off x="1097280" y="4453128"/>
            <a:ext cx="10058400" cy="1143000"/>
          </a:xfrm>
          <a:prstGeom prst="rect">
            <a:avLst/>
          </a:prstGeom>
          <a:noFill/>
          <a:ln>
            <a:noFill/>
          </a:ln>
        </p:spPr>
        <p:txBody>
          <a:bodyPr anchorCtr="0" anchor="t" bIns="121900" lIns="121900" spcFirstLastPara="1" rIns="121900" wrap="square" tIns="121900">
            <a:noAutofit/>
          </a:bodyPr>
          <a:lstStyle>
            <a:lvl1pPr indent="-228600" lvl="0" marL="457200" marR="0" algn="l">
              <a:lnSpc>
                <a:spcPct val="90000"/>
              </a:lnSpc>
              <a:spcBef>
                <a:spcPts val="1200"/>
              </a:spcBef>
              <a:spcAft>
                <a:spcPts val="0"/>
              </a:spcAft>
              <a:buClr>
                <a:schemeClr val="accent1"/>
              </a:buClr>
              <a:buSzPts val="1700"/>
              <a:buFont typeface="Calibri"/>
              <a:buNone/>
              <a:defRPr b="0" i="0" sz="2400" u="none" cap="none" strike="noStrike">
                <a:solidFill>
                  <a:schemeClr val="dk2"/>
                </a:solidFill>
                <a:latin typeface="Calibri"/>
                <a:ea typeface="Calibri"/>
                <a:cs typeface="Calibri"/>
                <a:sym typeface="Calibri"/>
              </a:defRPr>
            </a:lvl1pPr>
            <a:lvl2pPr indent="-228600" lvl="1" marL="914400" marR="0" algn="l">
              <a:lnSpc>
                <a:spcPct val="90000"/>
              </a:lnSpc>
              <a:spcBef>
                <a:spcPts val="200"/>
              </a:spcBef>
              <a:spcAft>
                <a:spcPts val="0"/>
              </a:spcAft>
              <a:buClr>
                <a:schemeClr val="accent1"/>
              </a:buClr>
              <a:buSzPts val="1500"/>
              <a:buFont typeface="Calibri"/>
              <a:buNone/>
              <a:defRPr b="0" i="0" sz="18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chemeClr val="accent1"/>
              </a:buClr>
              <a:buSzPts val="1500"/>
              <a:buFont typeface="Calibri"/>
              <a:buNone/>
              <a:defRPr b="0" i="0" sz="16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chemeClr val="accent1"/>
              </a:buClr>
              <a:buSzPts val="1500"/>
              <a:buFont typeface="Calibri"/>
              <a:buNone/>
              <a:defRPr b="0" i="0" sz="14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chemeClr val="accent1"/>
              </a:buClr>
              <a:buSzPts val="1500"/>
              <a:buFont typeface="Calibri"/>
              <a:buNone/>
              <a:defRPr b="0" i="0" sz="14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chemeClr val="accent1"/>
              </a:buClr>
              <a:buSzPts val="1500"/>
              <a:buFont typeface="Calibri"/>
              <a:buNone/>
              <a:defRPr b="0" i="0" sz="14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chemeClr val="accent1"/>
              </a:buClr>
              <a:buSzPts val="1500"/>
              <a:buFont typeface="Calibri"/>
              <a:buNone/>
              <a:defRPr b="0" i="0" sz="14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chemeClr val="accent1"/>
              </a:buClr>
              <a:buSzPts val="1500"/>
              <a:buFont typeface="Calibri"/>
              <a:buNone/>
              <a:defRPr b="0" i="0" sz="14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400"/>
              </a:spcAft>
              <a:buClr>
                <a:schemeClr val="accent1"/>
              </a:buClr>
              <a:buSzPts val="1500"/>
              <a:buFont typeface="Calibri"/>
              <a:buNone/>
              <a:defRPr b="0" i="0" sz="1400" u="none" cap="none" strike="noStrike">
                <a:solidFill>
                  <a:srgbClr val="888888"/>
                </a:solidFill>
                <a:latin typeface="Calibri"/>
                <a:ea typeface="Calibri"/>
                <a:cs typeface="Calibri"/>
                <a:sym typeface="Calibri"/>
              </a:defRPr>
            </a:lvl9pPr>
          </a:lstStyle>
          <a:p/>
        </p:txBody>
      </p:sp>
      <p:sp>
        <p:nvSpPr>
          <p:cNvPr id="28" name="Google Shape;28;p77"/>
          <p:cNvSpPr txBox="1"/>
          <p:nvPr>
            <p:ph idx="10" type="dt"/>
          </p:nvPr>
        </p:nvSpPr>
        <p:spPr>
          <a:xfrm>
            <a:off x="1097280" y="6459785"/>
            <a:ext cx="24723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77"/>
          <p:cNvSpPr txBox="1"/>
          <p:nvPr>
            <p:ph idx="11" type="ftr"/>
          </p:nvPr>
        </p:nvSpPr>
        <p:spPr>
          <a:xfrm>
            <a:off x="3686185" y="6459785"/>
            <a:ext cx="48228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7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77"/>
          <p:cNvCxnSpPr/>
          <p:nvPr/>
        </p:nvCxnSpPr>
        <p:spPr>
          <a:xfrm>
            <a:off x="1207658" y="4343400"/>
            <a:ext cx="9875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grpSp>
        <p:nvGrpSpPr>
          <p:cNvPr id="33" name="Google Shape;33;p78"/>
          <p:cNvGrpSpPr/>
          <p:nvPr/>
        </p:nvGrpSpPr>
        <p:grpSpPr>
          <a:xfrm>
            <a:off x="1107036" y="1588427"/>
            <a:ext cx="994316" cy="61102"/>
            <a:chOff x="4580561" y="2589004"/>
            <a:chExt cx="1064464" cy="25200"/>
          </a:xfrm>
        </p:grpSpPr>
        <p:sp>
          <p:nvSpPr>
            <p:cNvPr id="34" name="Google Shape;34;p7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78"/>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7" name="Google Shape;37;p7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79"/>
          <p:cNvGrpSpPr/>
          <p:nvPr/>
        </p:nvGrpSpPr>
        <p:grpSpPr>
          <a:xfrm>
            <a:off x="1107036" y="1588427"/>
            <a:ext cx="994316" cy="61102"/>
            <a:chOff x="4580561" y="2589004"/>
            <a:chExt cx="1064464" cy="25200"/>
          </a:xfrm>
        </p:grpSpPr>
        <p:sp>
          <p:nvSpPr>
            <p:cNvPr id="41" name="Google Shape;41;p7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79"/>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44" name="Google Shape;44;p79"/>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45" name="Google Shape;45;p7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8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80"/>
          <p:cNvGrpSpPr/>
          <p:nvPr/>
        </p:nvGrpSpPr>
        <p:grpSpPr>
          <a:xfrm>
            <a:off x="1107036" y="1588427"/>
            <a:ext cx="994316" cy="61102"/>
            <a:chOff x="4580561" y="2589004"/>
            <a:chExt cx="1064464" cy="25200"/>
          </a:xfrm>
        </p:grpSpPr>
        <p:sp>
          <p:nvSpPr>
            <p:cNvPr id="49" name="Google Shape;49;p8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8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80"/>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52" name="Google Shape;52;p80"/>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53" name="Google Shape;53;p80"/>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54" name="Google Shape;54;p8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81"/>
          <p:cNvGrpSpPr/>
          <p:nvPr/>
        </p:nvGrpSpPr>
        <p:grpSpPr>
          <a:xfrm>
            <a:off x="1107036" y="1588427"/>
            <a:ext cx="994316" cy="61102"/>
            <a:chOff x="4580561" y="2589004"/>
            <a:chExt cx="1064464" cy="25200"/>
          </a:xfrm>
        </p:grpSpPr>
        <p:sp>
          <p:nvSpPr>
            <p:cNvPr id="58" name="Google Shape;58;p8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81"/>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61" name="Google Shape;61;p8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8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82"/>
          <p:cNvGrpSpPr/>
          <p:nvPr/>
        </p:nvGrpSpPr>
        <p:grpSpPr>
          <a:xfrm>
            <a:off x="1107036" y="1588427"/>
            <a:ext cx="994316" cy="61102"/>
            <a:chOff x="4580561" y="2589004"/>
            <a:chExt cx="1064464" cy="25200"/>
          </a:xfrm>
        </p:grpSpPr>
        <p:sp>
          <p:nvSpPr>
            <p:cNvPr id="65" name="Google Shape;65;p8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82"/>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68" name="Google Shape;68;p82"/>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9" name="Google Shape;69;p8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0" name="Shape 70"/>
        <p:cNvGrpSpPr/>
        <p:nvPr/>
      </p:nvGrpSpPr>
      <p:grpSpPr>
        <a:xfrm>
          <a:off x="0" y="0"/>
          <a:ext cx="0" cy="0"/>
          <a:chOff x="0" y="0"/>
          <a:chExt cx="0" cy="0"/>
        </a:xfrm>
      </p:grpSpPr>
      <p:grpSp>
        <p:nvGrpSpPr>
          <p:cNvPr id="71" name="Google Shape;71;p83"/>
          <p:cNvGrpSpPr/>
          <p:nvPr/>
        </p:nvGrpSpPr>
        <p:grpSpPr>
          <a:xfrm>
            <a:off x="1107036" y="5558926"/>
            <a:ext cx="994316" cy="61102"/>
            <a:chOff x="4580561" y="2589004"/>
            <a:chExt cx="1064464" cy="25200"/>
          </a:xfrm>
        </p:grpSpPr>
        <p:sp>
          <p:nvSpPr>
            <p:cNvPr id="72" name="Google Shape;72;p8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83"/>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5" name="Google Shape;75;p8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7" name="Google Shape;7;p7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 name="Google Shape;8;p7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www.w3schools.com/html/html_examples.as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validator.w3.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developer.mozilla.org/en-US/docs/Web/API"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w3.org/QA/2002/04/valid-dtd-lis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972600" y="1763267"/>
            <a:ext cx="10250700" cy="2219700"/>
          </a:xfrm>
          <a:prstGeom prst="rect">
            <a:avLst/>
          </a:prstGeom>
          <a:noFill/>
          <a:ln>
            <a:noFill/>
          </a:ln>
        </p:spPr>
        <p:txBody>
          <a:bodyPr anchorCtr="0" anchor="b" bIns="45700" lIns="57150" spcFirstLastPara="1" rIns="91425" wrap="square" tIns="45700">
            <a:noAutofit/>
          </a:bodyPr>
          <a:lstStyle/>
          <a:p>
            <a:pPr indent="0" lvl="0" marL="0" marR="0" rtl="0" algn="l">
              <a:lnSpc>
                <a:spcPct val="85000"/>
              </a:lnSpc>
              <a:spcBef>
                <a:spcPts val="0"/>
              </a:spcBef>
              <a:spcAft>
                <a:spcPts val="0"/>
              </a:spcAft>
              <a:buClr>
                <a:srgbClr val="262626"/>
              </a:buClr>
              <a:buSzPts val="5600"/>
              <a:buFont typeface="Calibri"/>
              <a:buNone/>
            </a:pPr>
            <a:r>
              <a:rPr b="0" i="0" lang="en-US" sz="8000" u="none" cap="none" strike="noStrike">
                <a:solidFill>
                  <a:srgbClr val="262626"/>
                </a:solidFill>
                <a:latin typeface="Calibri"/>
                <a:ea typeface="Calibri"/>
                <a:cs typeface="Calibri"/>
                <a:sym typeface="Calibri"/>
              </a:rPr>
              <a:t>HTML</a:t>
            </a:r>
            <a:endParaRPr b="0" i="0" sz="8000" u="none" cap="none" strike="noStrike">
              <a:solidFill>
                <a:srgbClr val="26262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Example</a:t>
            </a:r>
            <a:endParaRPr b="0" i="0" sz="4800" u="none" cap="none" strike="noStrike">
              <a:solidFill>
                <a:srgbClr val="3F3F3F"/>
              </a:solidFill>
              <a:latin typeface="Calibri"/>
              <a:ea typeface="Calibri"/>
              <a:cs typeface="Calibri"/>
              <a:sym typeface="Calibri"/>
            </a:endParaRPr>
          </a:p>
        </p:txBody>
      </p:sp>
      <p:sp>
        <p:nvSpPr>
          <p:cNvPr id="156" name="Google Shape;156;p10"/>
          <p:cNvSpPr txBox="1"/>
          <p:nvPr>
            <p:ph idx="1" type="body"/>
          </p:nvPr>
        </p:nvSpPr>
        <p:spPr>
          <a:xfrm>
            <a:off x="1097280" y="1845734"/>
            <a:ext cx="10058400" cy="1273984"/>
          </a:xfrm>
          <a:prstGeom prst="rect">
            <a:avLst/>
          </a:prstGeom>
          <a:noFill/>
          <a:ln>
            <a:noFill/>
          </a:ln>
        </p:spPr>
        <p:txBody>
          <a:bodyPr anchorCtr="0" anchor="t" bIns="45700" lIns="0" spcFirstLastPara="1" rIns="0" wrap="square" tIns="45700">
            <a:noAutofit/>
          </a:bodyPr>
          <a:lstStyle/>
          <a:p>
            <a:pPr indent="-6350" lvl="0" marL="120650" marR="0" rtl="0" algn="l">
              <a:lnSpc>
                <a:spcPct val="90000"/>
              </a:lnSpc>
              <a:spcBef>
                <a:spcPts val="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DOCTYPE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1" lang="en-US" sz="1400" u="none" cap="none" strike="noStrike">
                <a:solidFill>
                  <a:srgbClr val="006400"/>
                </a:solidFill>
                <a:highlight>
                  <a:srgbClr val="FFFFFF"/>
                </a:highlight>
                <a:latin typeface="Consolas"/>
                <a:ea typeface="Consolas"/>
                <a:cs typeface="Consolas"/>
                <a:sym typeface="Consolas"/>
              </a:rPr>
              <a:t>&lt;!-- everything else --&gt;</a:t>
            </a:r>
            <a:endParaRPr b="0" i="1"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3F3F3F"/>
              </a:solidFill>
              <a:latin typeface="Consolas"/>
              <a:ea typeface="Consolas"/>
              <a:cs typeface="Consolas"/>
              <a:sym typeface="Consolas"/>
            </a:endParaRPr>
          </a:p>
          <a:p>
            <a:pPr indent="0" lvl="0" marL="0" marR="0" rtl="0" algn="l">
              <a:lnSpc>
                <a:spcPct val="90000"/>
              </a:lnSpc>
              <a:spcBef>
                <a:spcPts val="16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&lt;head&gt;</a:t>
            </a:r>
            <a:endParaRPr b="0" i="0" sz="4800" u="none" cap="none" strike="noStrike">
              <a:solidFill>
                <a:srgbClr val="3F3F3F"/>
              </a:solidFill>
              <a:latin typeface="Calibri"/>
              <a:ea typeface="Calibri"/>
              <a:cs typeface="Calibri"/>
              <a:sym typeface="Calibri"/>
            </a:endParaRPr>
          </a:p>
        </p:txBody>
      </p:sp>
      <p:sp>
        <p:nvSpPr>
          <p:cNvPr id="162" name="Google Shape;162;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&lt;head&gt; contains some information that the browsers use.</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Contents inside the &lt;head&gt; are not rendered but they help to render the page correctly.</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It is the first child element of the &lt;html&gt; element.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Just like most other html element, it has a opening and a closing tag.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Example</a:t>
            </a:r>
            <a:endParaRPr b="0" i="0" sz="4800" u="none" cap="none" strike="noStrike">
              <a:solidFill>
                <a:srgbClr val="3F3F3F"/>
              </a:solidFill>
              <a:latin typeface="Calibri"/>
              <a:ea typeface="Calibri"/>
              <a:cs typeface="Calibri"/>
              <a:sym typeface="Calibri"/>
            </a:endParaRPr>
          </a:p>
        </p:txBody>
      </p:sp>
      <p:sp>
        <p:nvSpPr>
          <p:cNvPr id="168" name="Google Shape;168;p12"/>
          <p:cNvSpPr txBox="1"/>
          <p:nvPr>
            <p:ph idx="1" type="body"/>
          </p:nvPr>
        </p:nvSpPr>
        <p:spPr>
          <a:xfrm>
            <a:off x="1097280" y="1845734"/>
            <a:ext cx="10058400" cy="3035548"/>
          </a:xfrm>
          <a:prstGeom prst="rect">
            <a:avLst/>
          </a:prstGeom>
          <a:noFill/>
          <a:ln>
            <a:noFill/>
          </a:ln>
        </p:spPr>
        <p:txBody>
          <a:bodyPr anchorCtr="0" anchor="t" bIns="45700" lIns="0" spcFirstLastPara="1" rIns="0" wrap="square" tIns="45700">
            <a:noAutofit/>
          </a:bodyPr>
          <a:lstStyle/>
          <a:p>
            <a:pPr indent="-6350" lvl="0" marL="120650" marR="0" rtl="0" algn="l">
              <a:lnSpc>
                <a:spcPct val="90000"/>
              </a:lnSpc>
              <a:spcBef>
                <a:spcPts val="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DOCTYPE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head</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FF"/>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1" lang="en-US" sz="1400" u="none" cap="none" strike="noStrike">
                <a:solidFill>
                  <a:srgbClr val="006400"/>
                </a:solidFill>
                <a:highlight>
                  <a:srgbClr val="FFFFFF"/>
                </a:highlight>
                <a:latin typeface="Consolas"/>
                <a:ea typeface="Consolas"/>
                <a:cs typeface="Consolas"/>
                <a:sym typeface="Consolas"/>
              </a:rPr>
              <a:t>&lt;!-- information for the browsers --&gt;</a:t>
            </a:r>
            <a:endParaRPr b="0" i="1"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head</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1" lang="en-US" sz="1400" u="none" cap="none" strike="noStrike">
                <a:solidFill>
                  <a:srgbClr val="0000FF"/>
                </a:solidFill>
                <a:highlight>
                  <a:srgbClr val="FFFFFF"/>
                </a:highlight>
                <a:latin typeface="Consolas"/>
                <a:ea typeface="Consolas"/>
                <a:cs typeface="Consolas"/>
                <a:sym typeface="Consolas"/>
              </a:rPr>
              <a:t>	...</a:t>
            </a:r>
            <a:endParaRPr b="0" i="1"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3F3F3F"/>
              </a:solidFill>
              <a:latin typeface="Consolas"/>
              <a:ea typeface="Consolas"/>
              <a:cs typeface="Consolas"/>
              <a:sym typeface="Consolas"/>
            </a:endParaRPr>
          </a:p>
          <a:p>
            <a:pPr indent="0" lvl="0" marL="0" marR="0" rtl="0" algn="l">
              <a:lnSpc>
                <a:spcPct val="90000"/>
              </a:lnSpc>
              <a:spcBef>
                <a:spcPts val="16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&lt;title&gt;</a:t>
            </a:r>
            <a:endParaRPr b="0" i="0" sz="4800" u="none" cap="none" strike="noStrike">
              <a:solidFill>
                <a:srgbClr val="3F3F3F"/>
              </a:solidFill>
              <a:latin typeface="Calibri"/>
              <a:ea typeface="Calibri"/>
              <a:cs typeface="Calibri"/>
              <a:sym typeface="Calibri"/>
            </a:endParaRPr>
          </a:p>
        </p:txBody>
      </p:sp>
      <p:sp>
        <p:nvSpPr>
          <p:cNvPr id="174" name="Google Shape;174;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&lt;title&gt; is a piece of information for the browsers.</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It is contained in the &lt;head&gt;.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It tells the browser, the title of the page, that is currently being rendered. The browser then shows this information in the tab bar or the title bar of the browser.</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Displays a title for the page in search engine results.</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Just like most other html element, it has a opening and a closing tag.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Example</a:t>
            </a:r>
            <a:endParaRPr b="0" i="0" sz="4800" u="none" cap="none" strike="noStrike">
              <a:solidFill>
                <a:srgbClr val="3F3F3F"/>
              </a:solidFill>
              <a:latin typeface="Calibri"/>
              <a:ea typeface="Calibri"/>
              <a:cs typeface="Calibri"/>
              <a:sym typeface="Calibri"/>
            </a:endParaRPr>
          </a:p>
        </p:txBody>
      </p:sp>
      <p:sp>
        <p:nvSpPr>
          <p:cNvPr id="180" name="Google Shape;180;p14"/>
          <p:cNvSpPr txBox="1"/>
          <p:nvPr>
            <p:ph idx="1" type="body"/>
          </p:nvPr>
        </p:nvSpPr>
        <p:spPr>
          <a:xfrm>
            <a:off x="1097280" y="1845734"/>
            <a:ext cx="10058400" cy="3035548"/>
          </a:xfrm>
          <a:prstGeom prst="rect">
            <a:avLst/>
          </a:prstGeom>
          <a:noFill/>
          <a:ln>
            <a:noFill/>
          </a:ln>
        </p:spPr>
        <p:txBody>
          <a:bodyPr anchorCtr="0" anchor="t" bIns="45700" lIns="0" spcFirstLastPara="1" rIns="0" wrap="square" tIns="45700">
            <a:noAutofit/>
          </a:bodyPr>
          <a:lstStyle/>
          <a:p>
            <a:pPr indent="-6350" lvl="0" marL="120650" marR="0" rtl="0" algn="l">
              <a:lnSpc>
                <a:spcPct val="90000"/>
              </a:lnSpc>
              <a:spcBef>
                <a:spcPts val="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DOCTYPE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head</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FF"/>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title</a:t>
            </a:r>
            <a:r>
              <a:rPr b="0" i="0" lang="en-US" sz="1400" u="none" cap="none" strike="noStrike">
                <a:solidFill>
                  <a:srgbClr val="0000FF"/>
                </a:solidFill>
                <a:highlight>
                  <a:srgbClr val="FFFFFF"/>
                </a:highlight>
                <a:latin typeface="Consolas"/>
                <a:ea typeface="Consolas"/>
                <a:cs typeface="Consolas"/>
                <a:sym typeface="Consolas"/>
              </a:rPr>
              <a:t>&gt;</a:t>
            </a:r>
            <a:r>
              <a:rPr b="0" i="0" lang="en-US" sz="1400" u="none" cap="none" strike="noStrike">
                <a:solidFill>
                  <a:srgbClr val="000000"/>
                </a:solidFill>
                <a:highlight>
                  <a:srgbClr val="FFFFFF"/>
                </a:highlight>
                <a:latin typeface="Consolas"/>
                <a:ea typeface="Consolas"/>
                <a:cs typeface="Consolas"/>
                <a:sym typeface="Consolas"/>
              </a:rPr>
              <a:t>Title of the page</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title</a:t>
            </a:r>
            <a:r>
              <a:rPr b="0" i="0" lang="en-US" sz="1400" u="none" cap="none" strike="noStrike">
                <a:solidFill>
                  <a:srgbClr val="0000FF"/>
                </a:solidFill>
                <a:highlight>
                  <a:srgbClr val="FFFFFF"/>
                </a:highlight>
                <a:latin typeface="Consolas"/>
                <a:ea typeface="Consolas"/>
                <a:cs typeface="Consolas"/>
                <a:sym typeface="Consolas"/>
              </a:rPr>
              <a:t>&gt;</a:t>
            </a:r>
            <a:endParaRPr b="0" i="1"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head</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1" lang="en-US" sz="1400" u="none" cap="none" strike="noStrike">
                <a:solidFill>
                  <a:srgbClr val="0000FF"/>
                </a:solidFill>
                <a:highlight>
                  <a:srgbClr val="FFFFFF"/>
                </a:highlight>
                <a:latin typeface="Consolas"/>
                <a:ea typeface="Consolas"/>
                <a:cs typeface="Consolas"/>
                <a:sym typeface="Consolas"/>
              </a:rPr>
              <a:t>	...</a:t>
            </a:r>
            <a:endParaRPr b="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3F3F3F"/>
              </a:solidFill>
              <a:latin typeface="Consolas"/>
              <a:ea typeface="Consolas"/>
              <a:cs typeface="Consolas"/>
              <a:sym typeface="Consolas"/>
            </a:endParaRPr>
          </a:p>
          <a:p>
            <a:pPr indent="0" lvl="0" marL="0" marR="0" rtl="0" algn="l">
              <a:lnSpc>
                <a:spcPct val="90000"/>
              </a:lnSpc>
              <a:spcBef>
                <a:spcPts val="16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&lt;body&gt;</a:t>
            </a:r>
            <a:endParaRPr b="0" i="0" sz="4800" u="none" cap="none" strike="noStrike">
              <a:solidFill>
                <a:srgbClr val="3F3F3F"/>
              </a:solidFill>
              <a:latin typeface="Calibri"/>
              <a:ea typeface="Calibri"/>
              <a:cs typeface="Calibri"/>
              <a:sym typeface="Calibri"/>
            </a:endParaRPr>
          </a:p>
        </p:txBody>
      </p:sp>
      <p:sp>
        <p:nvSpPr>
          <p:cNvPr id="186" name="Google Shape;186;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&lt;body&gt; contains actual content of the page that is presented to a visitor.</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It is the second and last child element of the &lt;html&gt; element.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Just like most other html element, it has a opening and a closing tag.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Example</a:t>
            </a:r>
            <a:endParaRPr b="0" i="0" sz="4800" u="none" cap="none" strike="noStrike">
              <a:solidFill>
                <a:srgbClr val="3F3F3F"/>
              </a:solidFill>
              <a:latin typeface="Calibri"/>
              <a:ea typeface="Calibri"/>
              <a:cs typeface="Calibri"/>
              <a:sym typeface="Calibri"/>
            </a:endParaRPr>
          </a:p>
        </p:txBody>
      </p:sp>
      <p:sp>
        <p:nvSpPr>
          <p:cNvPr id="192" name="Google Shape;192;p16"/>
          <p:cNvSpPr txBox="1"/>
          <p:nvPr>
            <p:ph idx="1" type="body"/>
          </p:nvPr>
        </p:nvSpPr>
        <p:spPr>
          <a:xfrm>
            <a:off x="1097280" y="1845734"/>
            <a:ext cx="10058400" cy="3035548"/>
          </a:xfrm>
          <a:prstGeom prst="rect">
            <a:avLst/>
          </a:prstGeom>
          <a:noFill/>
          <a:ln>
            <a:noFill/>
          </a:ln>
        </p:spPr>
        <p:txBody>
          <a:bodyPr anchorCtr="0" anchor="t" bIns="45700" lIns="0" spcFirstLastPara="1" rIns="0" wrap="square" tIns="45700">
            <a:noAutofit/>
          </a:bodyPr>
          <a:lstStyle/>
          <a:p>
            <a:pPr indent="-6350" lvl="0" marL="120650" marR="0" rtl="0" algn="l">
              <a:lnSpc>
                <a:spcPct val="90000"/>
              </a:lnSpc>
              <a:spcBef>
                <a:spcPts val="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DOCTYPE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head</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FF"/>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1" lang="en-US" sz="1400" u="none" cap="none" strike="noStrike">
                <a:solidFill>
                  <a:srgbClr val="006400"/>
                </a:solidFill>
                <a:highlight>
                  <a:srgbClr val="FFFFFF"/>
                </a:highlight>
                <a:latin typeface="Consolas"/>
                <a:ea typeface="Consolas"/>
                <a:cs typeface="Consolas"/>
                <a:sym typeface="Consolas"/>
              </a:rPr>
              <a:t>&lt;!-- information for the browsers --&gt;</a:t>
            </a:r>
            <a:endParaRPr b="0" i="1"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head</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1" lang="en-US" sz="1400" u="none" cap="none" strike="noStrike">
                <a:solidFill>
                  <a:srgbClr val="0000FF"/>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body</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FF"/>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1" lang="en-US" sz="1400" u="none" cap="none" strike="noStrike">
                <a:solidFill>
                  <a:srgbClr val="006400"/>
                </a:solidFill>
                <a:highlight>
                  <a:srgbClr val="FFFFFF"/>
                </a:highlight>
                <a:latin typeface="Consolas"/>
                <a:ea typeface="Consolas"/>
                <a:cs typeface="Consolas"/>
                <a:sym typeface="Consolas"/>
              </a:rPr>
              <a:t>&lt;!-- page content --&gt;</a:t>
            </a:r>
            <a:endParaRPr b="0" i="1"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body</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FF"/>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3F3F3F"/>
              </a:solidFill>
              <a:latin typeface="Consolas"/>
              <a:ea typeface="Consolas"/>
              <a:cs typeface="Consolas"/>
              <a:sym typeface="Consolas"/>
            </a:endParaRPr>
          </a:p>
          <a:p>
            <a:pPr indent="0" lvl="0" marL="0" marR="0" rtl="0" algn="l">
              <a:lnSpc>
                <a:spcPct val="90000"/>
              </a:lnSpc>
              <a:spcBef>
                <a:spcPts val="16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1097280" y="286603"/>
            <a:ext cx="10058400" cy="1450757"/>
          </a:xfrm>
          <a:prstGeom prst="rect">
            <a:avLst/>
          </a:prstGeom>
          <a:noFill/>
          <a:ln>
            <a:noFill/>
          </a:ln>
        </p:spPr>
        <p:txBody>
          <a:bodyPr anchorCtr="0" anchor="b" bIns="45700" lIns="0"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Types of HTML Elements</a:t>
            </a:r>
            <a:endParaRPr b="0" i="0" sz="4800" u="none" cap="none" strike="noStrike">
              <a:solidFill>
                <a:srgbClr val="3F3F3F"/>
              </a:solidFill>
              <a:latin typeface="Calibri"/>
              <a:ea typeface="Calibri"/>
              <a:cs typeface="Calibri"/>
              <a:sym typeface="Calibri"/>
            </a:endParaRPr>
          </a:p>
        </p:txBody>
      </p:sp>
      <p:sp>
        <p:nvSpPr>
          <p:cNvPr id="198" name="Google Shape;198;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There two types of HTML elements that used for presenting information to a visitor.</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Block elements</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Inline elements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Block elements</a:t>
            </a:r>
            <a:endParaRPr b="0" i="0" sz="4800" u="none" cap="none" strike="noStrike">
              <a:solidFill>
                <a:srgbClr val="3F3F3F"/>
              </a:solidFill>
              <a:latin typeface="Calibri"/>
              <a:ea typeface="Calibri"/>
              <a:cs typeface="Calibri"/>
              <a:sym typeface="Calibri"/>
            </a:endParaRPr>
          </a:p>
        </p:txBody>
      </p:sp>
      <p:sp>
        <p:nvSpPr>
          <p:cNvPr id="204" name="Google Shape;204;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Takes a whole block or row in a page regardless of the content by default, any element after it is displayed in the next line.</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This behavior can be changed using css style property ‘display’.</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Width is 100% of its container but can be changed using css style property ‘width’.</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Height can be variable (depending on the content) or fixed (set using css style property ‘height’).</a:t>
            </a:r>
            <a:endParaRPr b="0" i="0" sz="2000" u="none" cap="none" strike="noStrike">
              <a:solidFill>
                <a:srgbClr val="3F3F3F"/>
              </a:solidFill>
              <a:latin typeface="Calibri"/>
              <a:ea typeface="Calibri"/>
              <a:cs typeface="Calibri"/>
              <a:sym typeface="Calibri"/>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Block elements are usually used as containers. Some of which can contain anything (e.g. other containers, text, img etc). Others are basically text containers.</a:t>
            </a:r>
            <a:endParaRPr b="0" i="0" sz="2000" u="none" cap="none" strike="noStrike">
              <a:solidFill>
                <a:srgbClr val="3F3F3F"/>
              </a:solidFill>
              <a:latin typeface="Calibri"/>
              <a:ea typeface="Calibri"/>
              <a:cs typeface="Calibri"/>
              <a:sym typeface="Calibri"/>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&lt;h1&gt;, &lt;div&gt;, &lt;p&gt;, &lt;table&gt;, &lt;ul&gt;, &lt;ol&gt; etc are block elements.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p:nvPr/>
        </p:nvSpPr>
        <p:spPr>
          <a:xfrm>
            <a:off x="941294" y="1438835"/>
            <a:ext cx="10515600" cy="4840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0" name="Google Shape;210;p19"/>
          <p:cNvPicPr preferRelativeResize="0"/>
          <p:nvPr/>
        </p:nvPicPr>
        <p:blipFill rotWithShape="1">
          <a:blip r:embed="rId3">
            <a:alphaModFix/>
          </a:blip>
          <a:srcRect b="0" l="0" r="0" t="0"/>
          <a:stretch/>
        </p:blipFill>
        <p:spPr>
          <a:xfrm>
            <a:off x="3475318" y="1276630"/>
            <a:ext cx="5080000" cy="3683000"/>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What is HTML?</a:t>
            </a:r>
            <a:endParaRPr b="0" i="0" sz="4800" u="none" cap="none" strike="noStrike">
              <a:solidFill>
                <a:srgbClr val="3F3F3F"/>
              </a:solidFill>
              <a:latin typeface="Calibri"/>
              <a:ea typeface="Calibri"/>
              <a:cs typeface="Calibri"/>
              <a:sym typeface="Calibri"/>
            </a:endParaRPr>
          </a:p>
        </p:txBody>
      </p:sp>
      <p:sp>
        <p:nvSpPr>
          <p:cNvPr id="107" name="Google Shape;107;p2"/>
          <p:cNvSpPr txBox="1"/>
          <p:nvPr>
            <p:ph idx="1" type="body"/>
          </p:nvPr>
        </p:nvSpPr>
        <p:spPr>
          <a:xfrm>
            <a:off x="1196788" y="1845734"/>
            <a:ext cx="9958892" cy="4023360"/>
          </a:xfrm>
          <a:prstGeom prst="rect">
            <a:avLst/>
          </a:prstGeom>
          <a:noFill/>
          <a:ln>
            <a:noFill/>
          </a:ln>
        </p:spPr>
        <p:txBody>
          <a:bodyPr anchorCtr="0" anchor="t" bIns="45700" lIns="0" spcFirstLastPara="1" rIns="0" wrap="square" tIns="45700">
            <a:noAutofit/>
          </a:bodyPr>
          <a:lstStyle/>
          <a:p>
            <a:pPr indent="-234950" lvl="0" marL="34925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Everyone knows what HTML stands for, right?</a:t>
            </a:r>
            <a:endParaRPr/>
          </a:p>
          <a:p>
            <a:pPr indent="-234950" lvl="0" marL="34925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It’s a language for the web browsers.</a:t>
            </a:r>
            <a:endParaRPr/>
          </a:p>
          <a:p>
            <a:pPr indent="-234950" lvl="0" marL="34925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Contains instructions for browsers and information for human.</a:t>
            </a:r>
            <a:endParaRPr/>
          </a:p>
          <a:p>
            <a:pPr indent="-234950" lvl="0" marL="34925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The browser follows the instruction for the presentation of the information to the human.</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Inline elements</a:t>
            </a:r>
            <a:endParaRPr b="0" i="0" sz="4800" u="none" cap="none" strike="noStrike">
              <a:solidFill>
                <a:srgbClr val="3F3F3F"/>
              </a:solidFill>
              <a:latin typeface="Calibri"/>
              <a:ea typeface="Calibri"/>
              <a:cs typeface="Calibri"/>
              <a:sym typeface="Calibri"/>
            </a:endParaRPr>
          </a:p>
        </p:txBody>
      </p:sp>
      <p:sp>
        <p:nvSpPr>
          <p:cNvPr id="216" name="Google Shape;216;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Takes only as much space as necessary for the content.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Two inline elements will sit in the same level if there is enough space for both, that’s why they are called inline (in line) elements.</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This behavior can be changed using css style property ‘display’.</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Width and height are auto and cannot be changed using css style properties, unless the ‘display’ property is changed.</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Inline elements are usually text containers.</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They are not suitable for having block elements as child</a:t>
            </a:r>
            <a:r>
              <a:rPr lang="en-US"/>
              <a: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&lt;label&gt;, &lt;span&gt;, &lt;input&gt;, &lt;a&gt; etc are inline elements.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Attributes</a:t>
            </a:r>
            <a:endParaRPr b="0" i="0" sz="4800" u="none" cap="none" strike="noStrike">
              <a:solidFill>
                <a:srgbClr val="3F3F3F"/>
              </a:solidFill>
              <a:latin typeface="Calibri"/>
              <a:ea typeface="Calibri"/>
              <a:cs typeface="Calibri"/>
              <a:sym typeface="Calibri"/>
            </a:endParaRPr>
          </a:p>
        </p:txBody>
      </p:sp>
      <p:sp>
        <p:nvSpPr>
          <p:cNvPr id="222" name="Google Shape;222;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302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Attributes are properties of elements.</a:t>
            </a:r>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Different elements have different attributes.</a:t>
            </a:r>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Most common and frequently used attributes are “id” and “class”, which are usually used for javascript and/or styling purposes.</a:t>
            </a:r>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Attributes are usually optional, but sometimes required whether it has a value or not.</a:t>
            </a:r>
            <a:endParaRPr/>
          </a:p>
          <a:p>
            <a:pPr indent="-11112" lvl="0" marL="138112" marR="0" rtl="0" algn="l">
              <a:lnSpc>
                <a:spcPct val="90000"/>
              </a:lnSpc>
              <a:spcBef>
                <a:spcPts val="140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Some of the required attributes are:</a:t>
            </a:r>
            <a:endParaRPr/>
          </a:p>
          <a:p>
            <a:pPr indent="-354012" lvl="0" marL="481012"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href for &lt;a&gt;</a:t>
            </a:r>
            <a:endParaRPr/>
          </a:p>
          <a:p>
            <a:pPr indent="-354012" lvl="0" marL="481012"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src for &lt;img&gt;</a:t>
            </a:r>
            <a:endParaRPr/>
          </a:p>
          <a:p>
            <a:pPr indent="-354012" lvl="0" marL="481012"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type for &lt;input&gt; etc.</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097280" y="286603"/>
            <a:ext cx="10058400" cy="1450757"/>
          </a:xfrm>
          <a:prstGeom prst="rect">
            <a:avLst/>
          </a:prstGeom>
          <a:noFill/>
          <a:ln>
            <a:noFill/>
          </a:ln>
        </p:spPr>
        <p:txBody>
          <a:bodyPr anchorCtr="0" anchor="b" bIns="45700" lIns="0"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[data-*] attributes</a:t>
            </a:r>
            <a:endParaRPr b="0" i="0" sz="4800" u="none" cap="none" strike="noStrike">
              <a:solidFill>
                <a:srgbClr val="3F3F3F"/>
              </a:solidFill>
              <a:latin typeface="Calibri"/>
              <a:ea typeface="Calibri"/>
              <a:cs typeface="Calibri"/>
              <a:sym typeface="Calibri"/>
            </a:endParaRPr>
          </a:p>
        </p:txBody>
      </p:sp>
      <p:sp>
        <p:nvSpPr>
          <p:cNvPr id="228" name="Google Shape;228;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HTML5 supports [data-*] attributes which can be used to store some additional information related to that element. The asterisk (*) part of the attribute can be ABSOLUTELY ANYTHING. An element can have any number of [data-*] attributes. Following is an example:</a:t>
            </a:r>
            <a:br>
              <a:rPr b="0" i="0" lang="en-US" sz="2000" u="none" cap="none" strike="noStrike">
                <a:solidFill>
                  <a:srgbClr val="3F3F3F"/>
                </a:solidFill>
                <a:latin typeface="Calibri"/>
                <a:ea typeface="Calibri"/>
                <a:cs typeface="Calibri"/>
                <a:sym typeface="Calibri"/>
              </a:rPr>
            </a:br>
            <a:endParaRPr b="0" i="0" sz="900" u="none" cap="none" strike="noStrike">
              <a:solidFill>
                <a:srgbClr val="3F3F3F"/>
              </a:solidFill>
              <a:latin typeface="Calibri"/>
              <a:ea typeface="Calibri"/>
              <a:cs typeface="Calibri"/>
              <a:sym typeface="Calibri"/>
            </a:endParaRPr>
          </a:p>
          <a:p>
            <a:pPr indent="0" lvl="0" marL="0" marR="0" rtl="0" algn="l">
              <a:lnSpc>
                <a:spcPct val="100000"/>
              </a:lnSpc>
              <a:spcBef>
                <a:spcPts val="1400"/>
              </a:spcBef>
              <a:spcAft>
                <a:spcPts val="0"/>
              </a:spcAft>
              <a:buSzPts val="2000"/>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data-id</a:t>
            </a:r>
            <a:r>
              <a:rPr b="0" i="0" lang="en-US" sz="1400" u="none" cap="none" strike="noStrike">
                <a:solidFill>
                  <a:srgbClr val="0000FF"/>
                </a:solidFill>
                <a:highlight>
                  <a:srgbClr val="FFFFFF"/>
                </a:highlight>
                <a:latin typeface="Consolas"/>
                <a:ea typeface="Consolas"/>
                <a:cs typeface="Consolas"/>
                <a:sym typeface="Consolas"/>
              </a:rPr>
              <a:t>="container"</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data-source</a:t>
            </a:r>
            <a:r>
              <a:rPr b="0" i="0" lang="en-US" sz="1400" u="none" cap="none" strike="noStrike">
                <a:solidFill>
                  <a:srgbClr val="0000FF"/>
                </a:solidFill>
                <a:highlight>
                  <a:srgbClr val="FFFFFF"/>
                </a:highlight>
                <a:latin typeface="Consolas"/>
                <a:ea typeface="Consolas"/>
                <a:cs typeface="Consolas"/>
                <a:sym typeface="Consolas"/>
              </a:rPr>
              <a:t>="source"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data-expired</a:t>
            </a:r>
            <a:r>
              <a:rPr b="0" i="0" lang="en-US" sz="1400" u="none" cap="none" strike="noStrike">
                <a:solidFill>
                  <a:srgbClr val="0000FF"/>
                </a:solidFill>
                <a:highlight>
                  <a:srgbClr val="FFFFFF"/>
                </a:highlight>
                <a:latin typeface="Consolas"/>
                <a:ea typeface="Consolas"/>
                <a:cs typeface="Consolas"/>
                <a:sym typeface="Consolas"/>
              </a:rPr>
              <a:t>="false"&gt;</a:t>
            </a:r>
            <a:endParaRPr b="0" i="0" sz="1400" u="none" cap="none" strike="noStrike">
              <a:solidFill>
                <a:srgbClr val="0000FF"/>
              </a:solidFill>
              <a:highlight>
                <a:srgbClr val="FFFFFF"/>
              </a:highlight>
              <a:latin typeface="Consolas"/>
              <a:ea typeface="Consolas"/>
              <a:cs typeface="Consolas"/>
              <a:sym typeface="Consolas"/>
            </a:endParaRPr>
          </a:p>
          <a:p>
            <a:pPr indent="-508" lvl="1" marL="292608" marR="0" rtl="0" algn="l">
              <a:lnSpc>
                <a:spcPct val="100000"/>
              </a:lnSpc>
              <a:spcBef>
                <a:spcPts val="400"/>
              </a:spcBef>
              <a:spcAft>
                <a:spcPts val="0"/>
              </a:spcAft>
              <a:buClr>
                <a:schemeClr val="accent1"/>
              </a:buClr>
              <a:buSzPts val="1800"/>
              <a:buFont typeface="Calibri"/>
              <a:buNone/>
            </a:pPr>
            <a:r>
              <a:rPr b="0" i="0" lang="en-US" sz="1400" u="none" cap="none" strike="noStrike">
                <a:solidFill>
                  <a:srgbClr val="006400"/>
                </a:solidFill>
                <a:highlight>
                  <a:srgbClr val="FFFFFF"/>
                </a:highlight>
                <a:latin typeface="Consolas"/>
                <a:ea typeface="Consolas"/>
                <a:cs typeface="Consolas"/>
                <a:sym typeface="Consolas"/>
              </a:rPr>
              <a:t>&lt;!-- more html --&gt;</a:t>
            </a:r>
            <a:endParaRPr b="0" i="0" sz="1400" u="none" cap="none" strike="noStrike">
              <a:solidFill>
                <a:srgbClr val="0000FF"/>
              </a:solidFill>
              <a:highlight>
                <a:srgbClr val="FFFFFF"/>
              </a:highlight>
              <a:latin typeface="Consolas"/>
              <a:ea typeface="Consolas"/>
              <a:cs typeface="Consolas"/>
              <a:sym typeface="Consolas"/>
            </a:endParaRPr>
          </a:p>
          <a:p>
            <a:pPr indent="0" lvl="1" marL="0" marR="0" rtl="0" algn="l">
              <a:lnSpc>
                <a:spcPct val="10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HTML Entities</a:t>
            </a:r>
            <a:endParaRPr b="0" i="0" sz="4800" u="none" cap="none" strike="noStrike">
              <a:solidFill>
                <a:srgbClr val="3F3F3F"/>
              </a:solidFill>
              <a:latin typeface="Calibri"/>
              <a:ea typeface="Calibri"/>
              <a:cs typeface="Calibri"/>
              <a:sym typeface="Calibri"/>
            </a:endParaRPr>
          </a:p>
        </p:txBody>
      </p:sp>
      <p:sp>
        <p:nvSpPr>
          <p:cNvPr id="234" name="Google Shape;234;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Some characters are reserved in HTML. Most commonly &lt; and &gt; , which are used for tags. Characters like these should be replaced with HTML entities otherwise they might be misinterpreted by the browser as HTML reserved character. Following are some of the most commonly used entities:</a:t>
            </a:r>
            <a:endParaRPr/>
          </a:p>
          <a:p>
            <a:pPr indent="35560" lvl="0" marL="9144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graphicFrame>
        <p:nvGraphicFramePr>
          <p:cNvPr id="235" name="Google Shape;235;p23"/>
          <p:cNvGraphicFramePr/>
          <p:nvPr/>
        </p:nvGraphicFramePr>
        <p:xfrm>
          <a:off x="1198282" y="3046007"/>
          <a:ext cx="3000000" cy="3000000"/>
        </p:xfrm>
        <a:graphic>
          <a:graphicData uri="http://schemas.openxmlformats.org/drawingml/2006/table">
            <a:tbl>
              <a:tblPr bandRow="1" firstRow="1">
                <a:noFill/>
                <a:tableStyleId>{FDB79AAA-E817-4152-909C-6EB79BDC12DF}</a:tableStyleId>
              </a:tblPr>
              <a:tblGrid>
                <a:gridCol w="2709325"/>
                <a:gridCol w="2709325"/>
                <a:gridCol w="27093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Entity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Output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&amp;nbsp;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Non-breaking space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&amp;lt;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Less than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&amp;gt;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Greater than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&amp;amp;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Ampersand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&amp;copy;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Copyright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&amp;reg;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Registered trademark</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3700"/>
              <a:buFont typeface="Calibri"/>
              <a:buNone/>
            </a:pPr>
            <a:r>
              <a:rPr lang="en-US" sz="5500"/>
              <a:t>Let’s take a look at some</a:t>
            </a:r>
            <a:r>
              <a:rPr b="0" i="0" lang="en-US" sz="5500" u="none" cap="none" strike="noStrike">
                <a:solidFill>
                  <a:srgbClr val="262626"/>
                </a:solidFill>
                <a:latin typeface="Calibri"/>
                <a:ea typeface="Calibri"/>
                <a:cs typeface="Calibri"/>
                <a:sym typeface="Calibri"/>
              </a:rPr>
              <a:t> Elements</a:t>
            </a:r>
            <a:endParaRPr b="0" i="0" sz="5500" u="none" cap="none" strike="noStrike">
              <a:solidFill>
                <a:srgbClr val="26262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&lt;link&gt;</a:t>
            </a:r>
            <a:endParaRPr b="0" i="0" sz="4800" u="none" cap="none" strike="noStrike">
              <a:solidFill>
                <a:srgbClr val="3F3F3F"/>
              </a:solidFill>
              <a:latin typeface="Calibri"/>
              <a:ea typeface="Calibri"/>
              <a:cs typeface="Calibri"/>
              <a:sym typeface="Calibri"/>
            </a:endParaRPr>
          </a:p>
        </p:txBody>
      </p:sp>
      <p:sp>
        <p:nvSpPr>
          <p:cNvPr id="246" name="Google Shape;246;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lang="en-US"/>
              <a:t>Usually </a:t>
            </a:r>
            <a:r>
              <a:rPr b="0" i="0" lang="en-US" sz="2000" u="none" cap="none" strike="noStrike">
                <a:solidFill>
                  <a:srgbClr val="3F3F3F"/>
                </a:solidFill>
                <a:latin typeface="Calibri"/>
                <a:ea typeface="Calibri"/>
                <a:cs typeface="Calibri"/>
                <a:sym typeface="Calibri"/>
              </a:rPr>
              <a:t>placed in &lt;head&gt;.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Do not have a closing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Used to link favicon or external css file, can used for </a:t>
            </a:r>
            <a:r>
              <a:rPr lang="en-US"/>
              <a:t>other resources as well</a:t>
            </a:r>
            <a:r>
              <a:rPr b="0" i="0" lang="en-US" sz="2000" u="none" cap="none" strike="noStrike">
                <a:solidFill>
                  <a:srgbClr val="3F3F3F"/>
                </a:solidFill>
                <a:latin typeface="Calibri"/>
                <a:ea typeface="Calibri"/>
                <a:cs typeface="Calibri"/>
                <a:sym typeface="Calibri"/>
              </a:rPr>
              <a: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Only used by the browser, not rendered.</a:t>
            </a:r>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Examples of &lt;link&gt; :</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800" u="sng" cap="none" strike="noStrike">
                <a:solidFill>
                  <a:srgbClr val="3F3F3F"/>
                </a:solidFill>
                <a:latin typeface="Calibri"/>
                <a:ea typeface="Calibri"/>
                <a:cs typeface="Calibri"/>
                <a:sym typeface="Calibri"/>
              </a:rPr>
              <a:t>For favicon -</a:t>
            </a:r>
            <a:br>
              <a:rPr b="0" i="0" lang="en-US" sz="2000" u="none" cap="none" strike="noStrike">
                <a:solidFill>
                  <a:srgbClr val="3F3F3F"/>
                </a:solidFill>
                <a:latin typeface="Calibri"/>
                <a:ea typeface="Calibri"/>
                <a:cs typeface="Calibri"/>
                <a:sym typeface="Calibri"/>
              </a:rPr>
            </a:b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link</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rel</a:t>
            </a:r>
            <a:r>
              <a:rPr b="0" i="0" lang="en-US" sz="1400" u="none" cap="none" strike="noStrike">
                <a:solidFill>
                  <a:srgbClr val="0000FF"/>
                </a:solidFill>
                <a:highlight>
                  <a:srgbClr val="FFFFFF"/>
                </a:highlight>
                <a:latin typeface="Consolas"/>
                <a:ea typeface="Consolas"/>
                <a:cs typeface="Consolas"/>
                <a:sym typeface="Consolas"/>
              </a:rPr>
              <a:t>="icon"</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href</a:t>
            </a:r>
            <a:r>
              <a:rPr b="0" i="0" lang="en-US" sz="1400" u="none" cap="none" strike="noStrike">
                <a:solidFill>
                  <a:srgbClr val="0000FF"/>
                </a:solidFill>
                <a:highlight>
                  <a:srgbClr val="FFFFFF"/>
                </a:highlight>
                <a:latin typeface="Consolas"/>
                <a:ea typeface="Consolas"/>
                <a:cs typeface="Consolas"/>
                <a:sym typeface="Consolas"/>
              </a:rPr>
              <a:t>="favicon.ico"</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type</a:t>
            </a:r>
            <a:r>
              <a:rPr b="0" i="0" lang="en-US" sz="1400" u="none" cap="none" strike="noStrike">
                <a:solidFill>
                  <a:srgbClr val="0000FF"/>
                </a:solidFill>
                <a:highlight>
                  <a:srgbClr val="FFFFFF"/>
                </a:highlight>
                <a:latin typeface="Consolas"/>
                <a:ea typeface="Consolas"/>
                <a:cs typeface="Consolas"/>
                <a:sym typeface="Consolas"/>
              </a:rPr>
              <a:t>="image/x-icon" /&gt;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800" u="sng" cap="none" strike="noStrike">
                <a:solidFill>
                  <a:srgbClr val="3F3F3F"/>
                </a:solidFill>
                <a:latin typeface="Calibri"/>
                <a:ea typeface="Calibri"/>
                <a:cs typeface="Calibri"/>
                <a:sym typeface="Calibri"/>
              </a:rPr>
              <a:t>For external css file -</a:t>
            </a:r>
            <a:br>
              <a:rPr b="0" i="0" lang="en-US" sz="2000" u="none" cap="none" strike="noStrike">
                <a:solidFill>
                  <a:srgbClr val="3F3F3F"/>
                </a:solidFill>
                <a:latin typeface="Calibri"/>
                <a:ea typeface="Calibri"/>
                <a:cs typeface="Calibri"/>
                <a:sym typeface="Calibri"/>
              </a:rPr>
            </a:b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link</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rel</a:t>
            </a:r>
            <a:r>
              <a:rPr b="0" i="0" lang="en-US" sz="1400" u="none" cap="none" strike="noStrike">
                <a:solidFill>
                  <a:srgbClr val="0000FF"/>
                </a:solidFill>
                <a:highlight>
                  <a:srgbClr val="FFFFFF"/>
                </a:highlight>
                <a:latin typeface="Consolas"/>
                <a:ea typeface="Consolas"/>
                <a:cs typeface="Consolas"/>
                <a:sym typeface="Consolas"/>
              </a:rPr>
              <a:t>="stylesheet"</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href</a:t>
            </a:r>
            <a:r>
              <a:rPr b="0" i="0" lang="en-US" sz="1400" u="none" cap="none" strike="noStrike">
                <a:solidFill>
                  <a:srgbClr val="0000FF"/>
                </a:solidFill>
                <a:highlight>
                  <a:srgbClr val="FFFFFF"/>
                </a:highlight>
                <a:latin typeface="Consolas"/>
                <a:ea typeface="Consolas"/>
                <a:cs typeface="Consolas"/>
                <a:sym typeface="Consolas"/>
              </a:rPr>
              <a:t>="styles.css"</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&lt;script&gt;</a:t>
            </a:r>
            <a:endParaRPr b="0" i="0" sz="4800" u="none" cap="none" strike="noStrike">
              <a:solidFill>
                <a:srgbClr val="3F3F3F"/>
              </a:solidFill>
              <a:latin typeface="Calibri"/>
              <a:ea typeface="Calibri"/>
              <a:cs typeface="Calibri"/>
              <a:sym typeface="Calibri"/>
            </a:endParaRPr>
          </a:p>
        </p:txBody>
      </p:sp>
      <p:sp>
        <p:nvSpPr>
          <p:cNvPr id="252" name="Google Shape;252;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&lt;script&gt; can be placed in &lt;head&gt; or &lt;body&gt;.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Have the closing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Used to write javascript or link external js file.</a:t>
            </a:r>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Examples of &lt;script&gt; :</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800" u="sng" cap="none" strike="noStrike">
                <a:solidFill>
                  <a:srgbClr val="3F3F3F"/>
                </a:solidFill>
                <a:latin typeface="Calibri"/>
                <a:ea typeface="Calibri"/>
                <a:cs typeface="Calibri"/>
                <a:sym typeface="Calibri"/>
              </a:rPr>
              <a:t>For external js file -</a:t>
            </a:r>
            <a:br>
              <a:rPr b="0" i="0" lang="en-US" sz="2000" u="none" cap="none" strike="noStrike">
                <a:solidFill>
                  <a:srgbClr val="3F3F3F"/>
                </a:solidFill>
                <a:latin typeface="Calibri"/>
                <a:ea typeface="Calibri"/>
                <a:cs typeface="Calibri"/>
                <a:sym typeface="Calibri"/>
              </a:rPr>
            </a:b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script</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src</a:t>
            </a:r>
            <a:r>
              <a:rPr b="0" i="0" lang="en-US" sz="1400" u="none" cap="none" strike="noStrike">
                <a:solidFill>
                  <a:srgbClr val="0000FF"/>
                </a:solidFill>
                <a:highlight>
                  <a:srgbClr val="FFFFFF"/>
                </a:highlight>
                <a:latin typeface="Consolas"/>
                <a:ea typeface="Consolas"/>
                <a:cs typeface="Consolas"/>
                <a:sym typeface="Consolas"/>
              </a:rPr>
              <a:t>="scripts.js"&gt;&lt;</a:t>
            </a:r>
            <a:r>
              <a:rPr b="0" i="0" lang="en-US" sz="1400" u="none" cap="none" strike="noStrike">
                <a:solidFill>
                  <a:srgbClr val="800000"/>
                </a:solidFill>
                <a:highlight>
                  <a:srgbClr val="FFFFFF"/>
                </a:highlight>
                <a:latin typeface="Consolas"/>
                <a:ea typeface="Consolas"/>
                <a:cs typeface="Consolas"/>
                <a:sym typeface="Consolas"/>
              </a:rPr>
              <a:t>script</a:t>
            </a:r>
            <a:r>
              <a:rPr b="0" i="0" lang="en-US" sz="1400" u="none" cap="none" strike="noStrike">
                <a:solidFill>
                  <a:srgbClr val="0000FF"/>
                </a:solidFill>
                <a:highlight>
                  <a:srgbClr val="FFFFFF"/>
                </a:highlight>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800" u="sng" cap="none" strike="noStrike">
                <a:solidFill>
                  <a:srgbClr val="3F3F3F"/>
                </a:solidFill>
                <a:latin typeface="Calibri"/>
                <a:ea typeface="Calibri"/>
                <a:cs typeface="Calibri"/>
                <a:sym typeface="Calibri"/>
              </a:rPr>
              <a:t>For external css file -</a:t>
            </a:r>
            <a:br>
              <a:rPr b="0" i="0" lang="en-US" sz="2000" u="none" cap="none" strike="noStrike">
                <a:solidFill>
                  <a:srgbClr val="3F3F3F"/>
                </a:solidFill>
                <a:latin typeface="Calibri"/>
                <a:ea typeface="Calibri"/>
                <a:cs typeface="Calibri"/>
                <a:sym typeface="Calibri"/>
              </a:rPr>
            </a:b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script</a:t>
            </a:r>
            <a:r>
              <a:rPr b="0" i="0" lang="en-US" sz="1400" u="none" cap="none" strike="noStrike">
                <a:solidFill>
                  <a:srgbClr val="0000FF"/>
                </a:solidFill>
                <a:highlight>
                  <a:srgbClr val="FFFFFF"/>
                </a:highlight>
                <a:latin typeface="Consolas"/>
                <a:ea typeface="Consolas"/>
                <a:cs typeface="Consolas"/>
                <a:sym typeface="Consolas"/>
              </a:rPr>
              <a:t>&gt;</a:t>
            </a:r>
            <a:br>
              <a:rPr b="0" i="0" lang="en-US" sz="1400" u="none" cap="none" strike="noStrike">
                <a:solidFill>
                  <a:srgbClr val="0000FF"/>
                </a:solidFill>
                <a:highlight>
                  <a:srgbClr val="FFFFFF"/>
                </a:highlight>
                <a:latin typeface="Consolas"/>
                <a:ea typeface="Consolas"/>
                <a:cs typeface="Consolas"/>
                <a:sym typeface="Consolas"/>
              </a:rPr>
            </a:br>
            <a:r>
              <a:rPr b="0" i="0" lang="en-US" sz="1400" u="none" cap="none" strike="noStrike">
                <a:solidFill>
                  <a:srgbClr val="0000FF"/>
                </a:solidFill>
                <a:highlight>
                  <a:srgbClr val="FFFFFF"/>
                </a:highlight>
                <a:latin typeface="Consolas"/>
                <a:ea typeface="Consolas"/>
                <a:cs typeface="Consolas"/>
                <a:sym typeface="Consolas"/>
              </a:rPr>
              <a:t>	</a:t>
            </a:r>
            <a:r>
              <a:rPr b="0" i="0" lang="en-US" sz="1400" u="none" cap="none" strike="noStrike">
                <a:solidFill>
                  <a:srgbClr val="008000"/>
                </a:solidFill>
                <a:highlight>
                  <a:srgbClr val="FFFFFF"/>
                </a:highlight>
                <a:latin typeface="Consolas"/>
                <a:ea typeface="Consolas"/>
                <a:cs typeface="Consolas"/>
                <a:sym typeface="Consolas"/>
              </a:rPr>
              <a:t>// custom javascript...</a:t>
            </a:r>
            <a:br>
              <a:rPr b="0" i="0" lang="en-US" sz="1400" u="none" cap="none" strike="noStrike">
                <a:solidFill>
                  <a:srgbClr val="0000FF"/>
                </a:solidFill>
                <a:highlight>
                  <a:srgbClr val="FFFFFF"/>
                </a:highlight>
                <a:latin typeface="Consolas"/>
                <a:ea typeface="Consolas"/>
                <a:cs typeface="Consolas"/>
                <a:sym typeface="Consolas"/>
              </a:rPr>
            </a:b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script</a:t>
            </a:r>
            <a:r>
              <a:rPr b="0" i="0" lang="en-US" sz="1400" u="none" cap="none" strike="noStrike">
                <a:solidFill>
                  <a:srgbClr val="0000FF"/>
                </a:solidFill>
                <a:highlight>
                  <a:srgbClr val="FFFFFF"/>
                </a:highlight>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&lt;meta&gt;</a:t>
            </a:r>
            <a:endParaRPr b="0" i="0" sz="4800" u="none" cap="none" strike="noStrike">
              <a:solidFill>
                <a:srgbClr val="3F3F3F"/>
              </a:solidFill>
              <a:latin typeface="Calibri"/>
              <a:ea typeface="Calibri"/>
              <a:cs typeface="Calibri"/>
              <a:sym typeface="Calibri"/>
            </a:endParaRPr>
          </a:p>
        </p:txBody>
      </p:sp>
      <p:sp>
        <p:nvSpPr>
          <p:cNvPr id="258" name="Google Shape;258;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Used to specify page description, keywords, author, and other metadata.</a:t>
            </a:r>
            <a:endParaRPr b="0" i="0" sz="2000" u="none" cap="none" strike="noStrike">
              <a:solidFill>
                <a:srgbClr val="3F3F3F"/>
              </a:solidFill>
              <a:latin typeface="Calibri"/>
              <a:ea typeface="Calibri"/>
              <a:cs typeface="Calibri"/>
              <a:sym typeface="Calibri"/>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Meta data is used by browsers (how to display content), by search engines (keywords), and other web services.</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Examples of &lt;meta&gt; :</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meta</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charset=</a:t>
            </a:r>
            <a:r>
              <a:rPr b="0" i="0" lang="en-US" sz="1400" u="none" cap="none" strike="noStrike">
                <a:solidFill>
                  <a:srgbClr val="0000CD"/>
                </a:solidFill>
                <a:latin typeface="Consolas"/>
                <a:ea typeface="Consolas"/>
                <a:cs typeface="Consolas"/>
                <a:sym typeface="Consolas"/>
              </a:rPr>
              <a:t>"UTF-8"</a:t>
            </a:r>
            <a:r>
              <a:rPr b="0" i="0" lang="en-US" sz="1400" u="none" cap="none" strike="noStrike">
                <a:solidFill>
                  <a:srgbClr val="0000FF"/>
                </a:solidFill>
                <a:latin typeface="Consolas"/>
                <a:ea typeface="Consolas"/>
                <a:cs typeface="Consolas"/>
                <a:sym typeface="Consolas"/>
              </a:rPr>
              <a:t>&gt;</a:t>
            </a:r>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meta</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name=</a:t>
            </a:r>
            <a:r>
              <a:rPr b="0" i="0" lang="en-US" sz="1400" u="none" cap="none" strike="noStrike">
                <a:solidFill>
                  <a:srgbClr val="0000CD"/>
                </a:solidFill>
                <a:latin typeface="Consolas"/>
                <a:ea typeface="Consolas"/>
                <a:cs typeface="Consolas"/>
                <a:sym typeface="Consolas"/>
              </a:rPr>
              <a:t>"keywords"</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content=</a:t>
            </a:r>
            <a:r>
              <a:rPr b="0" i="0" lang="en-US" sz="1400" u="none" cap="none" strike="noStrike">
                <a:solidFill>
                  <a:srgbClr val="0000CD"/>
                </a:solidFill>
                <a:latin typeface="Consolas"/>
                <a:ea typeface="Consolas"/>
                <a:cs typeface="Consolas"/>
                <a:sym typeface="Consolas"/>
              </a:rPr>
              <a:t>"HTML, CSS, XML, XHTML, JavaScript"</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meta</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http-equiv=</a:t>
            </a:r>
            <a:r>
              <a:rPr b="0" i="0" lang="en-US" sz="1400" u="none" cap="none" strike="noStrike">
                <a:solidFill>
                  <a:srgbClr val="0000CD"/>
                </a:solidFill>
                <a:latin typeface="Consolas"/>
                <a:ea typeface="Consolas"/>
                <a:cs typeface="Consolas"/>
                <a:sym typeface="Consolas"/>
              </a:rPr>
              <a:t>"refresh"</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content=</a:t>
            </a:r>
            <a:r>
              <a:rPr b="0" i="0" lang="en-US" sz="1400" u="none" cap="none" strike="noStrike">
                <a:solidFill>
                  <a:srgbClr val="0000CD"/>
                </a:solidFill>
                <a:latin typeface="Consolas"/>
                <a:ea typeface="Consolas"/>
                <a:cs typeface="Consolas"/>
                <a:sym typeface="Consolas"/>
              </a:rPr>
              <a:t>"30"</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Headings</a:t>
            </a:r>
            <a:endParaRPr b="0" i="0" sz="4800" u="none" cap="none" strike="noStrike">
              <a:solidFill>
                <a:srgbClr val="3F3F3F"/>
              </a:solidFill>
              <a:latin typeface="Calibri"/>
              <a:ea typeface="Calibri"/>
              <a:cs typeface="Calibri"/>
              <a:sym typeface="Calibri"/>
            </a:endParaRPr>
          </a:p>
        </p:txBody>
      </p:sp>
      <p:sp>
        <p:nvSpPr>
          <p:cNvPr id="264" name="Google Shape;264;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HTML headings are used as page header (not page title) or section heading.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Text inside headings are bold by default. But they should not be used for that purpose.</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Useful for search engines.</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Headings are defined with &lt;h1&gt; to &lt;h6&gt; tags.</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&lt;h1&gt; defines the most important heading. &lt;h6&gt; defines the least important heading.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Line Break</a:t>
            </a:r>
            <a:endParaRPr b="0" i="0" sz="4800" u="none" cap="none" strike="noStrike">
              <a:solidFill>
                <a:srgbClr val="3F3F3F"/>
              </a:solidFill>
              <a:latin typeface="Calibri"/>
              <a:ea typeface="Calibri"/>
              <a:cs typeface="Calibri"/>
              <a:sym typeface="Calibri"/>
            </a:endParaRPr>
          </a:p>
        </p:txBody>
      </p:sp>
      <p:sp>
        <p:nvSpPr>
          <p:cNvPr id="270" name="Google Shape;270;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Works as a new line character for HTML.</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&lt;br&gt; tag.</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Building blocks</a:t>
            </a:r>
            <a:endParaRPr b="0" i="0" sz="4800" u="none" cap="none" strike="noStrike">
              <a:solidFill>
                <a:srgbClr val="3F3F3F"/>
              </a:solidFill>
              <a:latin typeface="Calibri"/>
              <a:ea typeface="Calibri"/>
              <a:cs typeface="Calibri"/>
              <a:sym typeface="Calibri"/>
            </a:endParaRPr>
          </a:p>
        </p:txBody>
      </p:sp>
      <p:sp>
        <p:nvSpPr>
          <p:cNvPr id="113" name="Google Shape;113;p3"/>
          <p:cNvSpPr txBox="1"/>
          <p:nvPr>
            <p:ph idx="1" type="body"/>
          </p:nvPr>
        </p:nvSpPr>
        <p:spPr>
          <a:xfrm>
            <a:off x="1210234" y="1845734"/>
            <a:ext cx="9945445" cy="402336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The most basic building blocks of HTML are</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Elements (i.e. tags)</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Attributes (provides additional information about an element)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Horizontal Rules</a:t>
            </a:r>
            <a:endParaRPr/>
          </a:p>
        </p:txBody>
      </p:sp>
      <p:sp>
        <p:nvSpPr>
          <p:cNvPr id="276" name="Google Shape;276;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Horizontal rules separates two section.</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Draws a horizontal line.</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&lt;hr&gt; tag.</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Un-ordered List</a:t>
            </a:r>
            <a:endParaRPr b="0" i="0" sz="4800" u="none" cap="none" strike="noStrike">
              <a:solidFill>
                <a:srgbClr val="3F3F3F"/>
              </a:solidFill>
              <a:latin typeface="Calibri"/>
              <a:ea typeface="Calibri"/>
              <a:cs typeface="Calibri"/>
              <a:sym typeface="Calibri"/>
            </a:endParaRPr>
          </a:p>
        </p:txBody>
      </p:sp>
      <p:sp>
        <p:nvSpPr>
          <p:cNvPr id="282" name="Google Shape;282;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&lt;ul&gt;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Can only have &lt;li&gt; as child element, which is a block container element.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Rendered as a list with bullet points (&lt;li&gt;).</a:t>
            </a:r>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ul</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0000FF"/>
                </a:solidFill>
                <a:latin typeface="Consolas"/>
                <a:ea typeface="Consolas"/>
                <a:cs typeface="Consolas"/>
                <a:sym typeface="Consolas"/>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&gt;content&lt;/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a:t>
            </a:r>
            <a:br>
              <a:rPr b="0" i="0" lang="en-US" sz="20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&gt;content&lt;/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&gt;content&lt;/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ul</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Ordered List</a:t>
            </a:r>
            <a:endParaRPr b="0" i="0" sz="4800" u="none" cap="none" strike="noStrike">
              <a:solidFill>
                <a:srgbClr val="3F3F3F"/>
              </a:solidFill>
              <a:latin typeface="Calibri"/>
              <a:ea typeface="Calibri"/>
              <a:cs typeface="Calibri"/>
              <a:sym typeface="Calibri"/>
            </a:endParaRPr>
          </a:p>
        </p:txBody>
      </p:sp>
      <p:sp>
        <p:nvSpPr>
          <p:cNvPr id="288" name="Google Shape;288;p3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&lt;ol&gt;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Similar to &lt;ul&gt; in terms of behavior.</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Unlike &lt;ul&gt;, &lt;ol&gt; renders numeric points instead of bullets.</a:t>
            </a:r>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ol</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0000FF"/>
                </a:solidFill>
                <a:latin typeface="Consolas"/>
                <a:ea typeface="Consolas"/>
                <a:cs typeface="Consolas"/>
                <a:sym typeface="Consolas"/>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&gt;content&lt;/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a:t>
            </a:r>
            <a:br>
              <a:rPr b="0" i="0" lang="en-US" sz="20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&gt;content&lt;/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&gt;content&lt;/</a:t>
            </a:r>
            <a:r>
              <a:rPr b="0" i="0" lang="en-US" sz="1400" u="none" cap="none" strike="noStrike">
                <a:solidFill>
                  <a:srgbClr val="A52A2A"/>
                </a:solidFill>
                <a:latin typeface="Consolas"/>
                <a:ea typeface="Consolas"/>
                <a:cs typeface="Consolas"/>
                <a:sym typeface="Consolas"/>
              </a:rPr>
              <a:t>li</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ol</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Paragraphs</a:t>
            </a:r>
            <a:endParaRPr b="0" i="0" sz="4800" u="none" cap="none" strike="noStrike">
              <a:solidFill>
                <a:srgbClr val="3F3F3F"/>
              </a:solidFill>
              <a:latin typeface="Calibri"/>
              <a:ea typeface="Calibri"/>
              <a:cs typeface="Calibri"/>
              <a:sym typeface="Calibri"/>
            </a:endParaRPr>
          </a:p>
        </p:txBody>
      </p:sp>
      <p:sp>
        <p:nvSpPr>
          <p:cNvPr id="294" name="Google Shape;294;p3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3F3F3F"/>
                </a:solidFill>
                <a:latin typeface="Calibri"/>
                <a:ea typeface="Calibri"/>
                <a:cs typeface="Calibri"/>
                <a:sym typeface="Calibri"/>
              </a:rPr>
              <a:t>Defined with &lt;p&gt; tag.</a:t>
            </a:r>
            <a:endParaRPr/>
          </a:p>
          <a:p>
            <a:pPr indent="-355600" lvl="0" marL="457200" marR="0" rtl="0" algn="l">
              <a:lnSpc>
                <a:spcPct val="90000"/>
              </a:lnSpc>
              <a:spcBef>
                <a:spcPts val="1400"/>
              </a:spcBef>
              <a:spcAft>
                <a:spcPts val="0"/>
              </a:spcAft>
              <a:buClr>
                <a:srgbClr val="000000"/>
              </a:buClr>
              <a:buSzPts val="2000"/>
              <a:buFont typeface="Arial"/>
              <a:buChar char="•"/>
            </a:pPr>
            <a:r>
              <a:rPr b="0" i="0" lang="en-US" sz="2000" u="none" cap="none" strike="noStrike">
                <a:solidFill>
                  <a:srgbClr val="3F3F3F"/>
                </a:solidFill>
                <a:latin typeface="Calibri"/>
                <a:ea typeface="Calibri"/>
                <a:cs typeface="Calibri"/>
                <a:sym typeface="Calibri"/>
              </a:rPr>
              <a:t>Block element.</a:t>
            </a:r>
            <a:endParaRPr/>
          </a:p>
          <a:p>
            <a:pPr indent="-355600" lvl="0" marL="457200" marR="0" rtl="0" algn="l">
              <a:lnSpc>
                <a:spcPct val="90000"/>
              </a:lnSpc>
              <a:spcBef>
                <a:spcPts val="1400"/>
              </a:spcBef>
              <a:spcAft>
                <a:spcPts val="0"/>
              </a:spcAft>
              <a:buClr>
                <a:srgbClr val="000000"/>
              </a:buClr>
              <a:buSzPts val="2000"/>
              <a:buFont typeface="Arial"/>
              <a:buChar char="•"/>
            </a:pPr>
            <a:r>
              <a:rPr b="0" i="0" lang="en-US" sz="2000" u="none" cap="none" strike="noStrike">
                <a:solidFill>
                  <a:srgbClr val="3F3F3F"/>
                </a:solidFill>
                <a:latin typeface="Calibri"/>
                <a:ea typeface="Calibri"/>
                <a:cs typeface="Calibri"/>
                <a:sym typeface="Calibri"/>
              </a:rPr>
              <a:t>Container for text.</a:t>
            </a:r>
            <a:endParaRPr/>
          </a:p>
          <a:p>
            <a:pPr indent="-355600" lvl="0" marL="457200" marR="0" rtl="0" algn="l">
              <a:lnSpc>
                <a:spcPct val="90000"/>
              </a:lnSpc>
              <a:spcBef>
                <a:spcPts val="1400"/>
              </a:spcBef>
              <a:spcAft>
                <a:spcPts val="0"/>
              </a:spcAft>
              <a:buClr>
                <a:srgbClr val="000000"/>
              </a:buClr>
              <a:buSzPts val="2000"/>
              <a:buFont typeface="Arial"/>
              <a:buChar char="•"/>
            </a:pPr>
            <a:r>
              <a:rPr b="0" i="0" lang="en-US" sz="2000" u="none" cap="none" strike="noStrike">
                <a:solidFill>
                  <a:srgbClr val="3F3F3F"/>
                </a:solidFill>
                <a:latin typeface="Calibri"/>
                <a:ea typeface="Calibri"/>
                <a:cs typeface="Calibri"/>
                <a:sym typeface="Calibri"/>
              </a:rPr>
              <a:t>Cannot contain other block container elements like &lt;div&gt;, &lt;ul&gt;, &lt;ol&gt;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p</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A paragraph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p</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Hyperlinks</a:t>
            </a:r>
            <a:endParaRPr b="0" i="0" sz="4800" u="none" cap="none" strike="noStrike">
              <a:solidFill>
                <a:srgbClr val="3F3F3F"/>
              </a:solidFill>
              <a:latin typeface="Calibri"/>
              <a:ea typeface="Calibri"/>
              <a:cs typeface="Calibri"/>
              <a:sym typeface="Calibri"/>
            </a:endParaRPr>
          </a:p>
        </p:txBody>
      </p:sp>
      <p:sp>
        <p:nvSpPr>
          <p:cNvPr id="300" name="Google Shape;300;p3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&lt;a&gt;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Inline element.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Can contain some other block elements like &lt;div&gt;, &lt;p&gt;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Attribute “href” contains the link of the page it points to.</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Attribute “target” tells the browser where to open this link i.e. the same window or in a new window. If “target” is not set, the link will open in the same window. “target” set to “_blank” to open in new window.</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a</a:t>
            </a:r>
            <a:r>
              <a:rPr b="0" i="0" lang="en-US" sz="1400" u="none" cap="none" strike="noStrike">
                <a:solidFill>
                  <a:srgbClr val="DC143C"/>
                </a:solidFill>
                <a:latin typeface="Consolas"/>
                <a:ea typeface="Consolas"/>
                <a:cs typeface="Consolas"/>
                <a:sym typeface="Consolas"/>
              </a:rPr>
              <a:t> href=</a:t>
            </a:r>
            <a:r>
              <a:rPr b="0" i="0" lang="en-US" sz="1400" u="none" cap="none" strike="noStrike">
                <a:solidFill>
                  <a:srgbClr val="0000CD"/>
                </a:solidFill>
                <a:latin typeface="Consolas"/>
                <a:ea typeface="Consolas"/>
                <a:cs typeface="Consolas"/>
                <a:sym typeface="Consolas"/>
              </a:rPr>
              <a:t>"some_page_url"</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chemeClr val="dk1"/>
                </a:solidFill>
                <a:latin typeface="Consolas"/>
                <a:ea typeface="Consolas"/>
                <a:cs typeface="Consolas"/>
                <a:sym typeface="Consolas"/>
              </a:rPr>
              <a:t>Link Text</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a</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&lt;input&gt;</a:t>
            </a:r>
            <a:endParaRPr b="0" i="0" sz="4800" u="none" cap="none" strike="noStrike">
              <a:solidFill>
                <a:srgbClr val="3F3F3F"/>
              </a:solidFill>
              <a:latin typeface="Calibri"/>
              <a:ea typeface="Calibri"/>
              <a:cs typeface="Calibri"/>
              <a:sym typeface="Calibri"/>
            </a:endParaRPr>
          </a:p>
        </p:txBody>
      </p:sp>
      <p:sp>
        <p:nvSpPr>
          <p:cNvPr id="306" name="Google Shape;306;p3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Inline element.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Do no have closing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Can be of various types (e.g. text, password, button, submit, reset, checkbox, radio etc).</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Attribute “type” specifies the type of input.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input</a:t>
            </a:r>
            <a:r>
              <a:rPr b="0" i="0" lang="en-US" sz="1400" u="none" cap="none" strike="noStrike">
                <a:solidFill>
                  <a:srgbClr val="DC143C"/>
                </a:solidFill>
                <a:latin typeface="Consolas"/>
                <a:ea typeface="Consolas"/>
                <a:cs typeface="Consolas"/>
                <a:sym typeface="Consolas"/>
              </a:rPr>
              <a:t> type=</a:t>
            </a:r>
            <a:r>
              <a:rPr b="0" i="0" lang="en-US" sz="1400" u="none" cap="none" strike="noStrike">
                <a:solidFill>
                  <a:srgbClr val="0000CD"/>
                </a:solidFill>
                <a:latin typeface="Consolas"/>
                <a:ea typeface="Consolas"/>
                <a:cs typeface="Consolas"/>
                <a:sym typeface="Consolas"/>
              </a:rPr>
              <a:t>"checkbox" /</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0000FF"/>
                </a:solidFill>
                <a:latin typeface="Consolas"/>
                <a:ea typeface="Consolas"/>
                <a:cs typeface="Consolas"/>
                <a:sym typeface="Consolas"/>
              </a:rPr>
            </a:b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input</a:t>
            </a:r>
            <a:r>
              <a:rPr b="0" i="0" lang="en-US" sz="1400" u="none" cap="none" strike="noStrike">
                <a:solidFill>
                  <a:srgbClr val="DC143C"/>
                </a:solidFill>
                <a:latin typeface="Consolas"/>
                <a:ea typeface="Consolas"/>
                <a:cs typeface="Consolas"/>
                <a:sym typeface="Consolas"/>
              </a:rPr>
              <a:t> type=</a:t>
            </a:r>
            <a:r>
              <a:rPr b="0" i="0" lang="en-US" sz="1400" u="none" cap="none" strike="noStrike">
                <a:solidFill>
                  <a:srgbClr val="0000CD"/>
                </a:solidFill>
                <a:latin typeface="Consolas"/>
                <a:ea typeface="Consolas"/>
                <a:cs typeface="Consolas"/>
                <a:sym typeface="Consolas"/>
              </a:rPr>
              <a:t>"radio" /</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0000FF"/>
                </a:solidFill>
                <a:latin typeface="Consolas"/>
                <a:ea typeface="Consolas"/>
                <a:cs typeface="Consolas"/>
                <a:sym typeface="Consolas"/>
              </a:rPr>
            </a:b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input</a:t>
            </a:r>
            <a:r>
              <a:rPr b="0" i="0" lang="en-US" sz="1400" u="none" cap="none" strike="noStrike">
                <a:solidFill>
                  <a:srgbClr val="DC143C"/>
                </a:solidFill>
                <a:latin typeface="Consolas"/>
                <a:ea typeface="Consolas"/>
                <a:cs typeface="Consolas"/>
                <a:sym typeface="Consolas"/>
              </a:rPr>
              <a:t> type=</a:t>
            </a:r>
            <a:r>
              <a:rPr b="0" i="0" lang="en-US" sz="1400" u="none" cap="none" strike="noStrike">
                <a:solidFill>
                  <a:srgbClr val="0000CD"/>
                </a:solidFill>
                <a:latin typeface="Consolas"/>
                <a:ea typeface="Consolas"/>
                <a:cs typeface="Consolas"/>
                <a:sym typeface="Consolas"/>
              </a:rPr>
              <a:t>"text" /</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&lt;select&gt;</a:t>
            </a:r>
            <a:endParaRPr b="0" i="0" sz="4800" u="none" cap="none" strike="noStrike">
              <a:solidFill>
                <a:srgbClr val="3F3F3F"/>
              </a:solidFill>
              <a:latin typeface="Calibri"/>
              <a:ea typeface="Calibri"/>
              <a:cs typeface="Calibri"/>
              <a:sym typeface="Calibri"/>
            </a:endParaRPr>
          </a:p>
        </p:txBody>
      </p:sp>
      <p:sp>
        <p:nvSpPr>
          <p:cNvPr id="312" name="Google Shape;312;p3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Inline element.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Can only have &lt;option&gt; as child.</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Renders a drop-down list.</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Only one option can be selected at a time, unless “multiple” attribute is set.</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select </a:t>
            </a:r>
            <a:r>
              <a:rPr b="0" i="0" lang="en-US" sz="1400" u="none" cap="none" strike="noStrike">
                <a:solidFill>
                  <a:srgbClr val="FF0000"/>
                </a:solidFill>
                <a:latin typeface="Consolas"/>
                <a:ea typeface="Consolas"/>
                <a:cs typeface="Consolas"/>
                <a:sym typeface="Consolas"/>
              </a:rPr>
              <a:t>multiple=</a:t>
            </a:r>
            <a:r>
              <a:rPr b="0" i="0" lang="en-US" sz="1400" u="none" cap="none" strike="noStrike">
                <a:solidFill>
                  <a:srgbClr val="0000FF"/>
                </a:solidFill>
                <a:latin typeface="Consolas"/>
                <a:ea typeface="Consolas"/>
                <a:cs typeface="Consolas"/>
                <a:sym typeface="Consolas"/>
              </a:rPr>
              <a:t>"multiple"&gt;</a:t>
            </a:r>
            <a:br>
              <a:rPr b="0" i="0" lang="en-US" sz="1400" u="none" cap="none" strike="noStrike">
                <a:solidFill>
                  <a:srgbClr val="0000FF"/>
                </a:solidFill>
                <a:latin typeface="Consolas"/>
                <a:ea typeface="Consolas"/>
                <a:cs typeface="Consolas"/>
                <a:sym typeface="Consolas"/>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option </a:t>
            </a:r>
            <a:r>
              <a:rPr b="0" i="0" lang="en-US" sz="1400" u="none" cap="none" strike="noStrike">
                <a:solidFill>
                  <a:srgbClr val="FF0000"/>
                </a:solidFill>
                <a:latin typeface="Consolas"/>
                <a:ea typeface="Consolas"/>
                <a:cs typeface="Consolas"/>
                <a:sym typeface="Consolas"/>
              </a:rPr>
              <a:t>value=</a:t>
            </a:r>
            <a:r>
              <a:rPr b="0" i="0" lang="en-US" sz="1400" u="none" cap="none" strike="noStrike">
                <a:solidFill>
                  <a:srgbClr val="0000FF"/>
                </a:solidFill>
                <a:latin typeface="Consolas"/>
                <a:ea typeface="Consolas"/>
                <a:cs typeface="Consolas"/>
                <a:sym typeface="Consolas"/>
              </a:rPr>
              <a:t>"1"&gt;1&lt;/</a:t>
            </a:r>
            <a:r>
              <a:rPr b="0" i="0" lang="en-US" sz="1400" u="none" cap="none" strike="noStrike">
                <a:solidFill>
                  <a:srgbClr val="A52A2A"/>
                </a:solidFill>
                <a:latin typeface="Consolas"/>
                <a:ea typeface="Consolas"/>
                <a:cs typeface="Consolas"/>
                <a:sym typeface="Consolas"/>
              </a:rPr>
              <a:t>option</a:t>
            </a:r>
            <a:r>
              <a:rPr b="0" i="0" lang="en-US" sz="1400" u="none" cap="none" strike="noStrike">
                <a:solidFill>
                  <a:srgbClr val="0000FF"/>
                </a:solidFill>
                <a:latin typeface="Consolas"/>
                <a:ea typeface="Consolas"/>
                <a:cs typeface="Consolas"/>
                <a:sym typeface="Consolas"/>
              </a:rPr>
              <a:t>&gt;</a:t>
            </a:r>
            <a:br>
              <a:rPr b="0" i="0" lang="en-US" sz="20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option </a:t>
            </a:r>
            <a:r>
              <a:rPr b="0" i="0" lang="en-US" sz="1400" u="none" cap="none" strike="noStrike">
                <a:solidFill>
                  <a:srgbClr val="FF0000"/>
                </a:solidFill>
                <a:latin typeface="Consolas"/>
                <a:ea typeface="Consolas"/>
                <a:cs typeface="Consolas"/>
                <a:sym typeface="Consolas"/>
              </a:rPr>
              <a:t>value=</a:t>
            </a:r>
            <a:r>
              <a:rPr b="0" i="0" lang="en-US" sz="1400" u="none" cap="none" strike="noStrike">
                <a:solidFill>
                  <a:srgbClr val="0000FF"/>
                </a:solidFill>
                <a:latin typeface="Consolas"/>
                <a:ea typeface="Consolas"/>
                <a:cs typeface="Consolas"/>
                <a:sym typeface="Consolas"/>
              </a:rPr>
              <a:t>"2"&gt;2&lt;/</a:t>
            </a:r>
            <a:r>
              <a:rPr b="0" i="0" lang="en-US" sz="1400" u="none" cap="none" strike="noStrike">
                <a:solidFill>
                  <a:srgbClr val="A52A2A"/>
                </a:solidFill>
                <a:latin typeface="Consolas"/>
                <a:ea typeface="Consolas"/>
                <a:cs typeface="Consolas"/>
                <a:sym typeface="Consolas"/>
              </a:rPr>
              <a:t>option</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option </a:t>
            </a:r>
            <a:r>
              <a:rPr b="0" i="0" lang="en-US" sz="1400" u="none" cap="none" strike="noStrike">
                <a:solidFill>
                  <a:srgbClr val="FF0000"/>
                </a:solidFill>
                <a:latin typeface="Consolas"/>
                <a:ea typeface="Consolas"/>
                <a:cs typeface="Consolas"/>
                <a:sym typeface="Consolas"/>
              </a:rPr>
              <a:t>value=</a:t>
            </a:r>
            <a:r>
              <a:rPr b="0" i="0" lang="en-US" sz="1400" u="none" cap="none" strike="noStrike">
                <a:solidFill>
                  <a:srgbClr val="0000FF"/>
                </a:solidFill>
                <a:latin typeface="Consolas"/>
                <a:ea typeface="Consolas"/>
                <a:cs typeface="Consolas"/>
                <a:sym typeface="Consolas"/>
              </a:rPr>
              <a:t>"3"&gt;3&lt;/</a:t>
            </a:r>
            <a:r>
              <a:rPr b="0" i="0" lang="en-US" sz="1400" u="none" cap="none" strike="noStrike">
                <a:solidFill>
                  <a:srgbClr val="A52A2A"/>
                </a:solidFill>
                <a:latin typeface="Consolas"/>
                <a:ea typeface="Consolas"/>
                <a:cs typeface="Consolas"/>
                <a:sym typeface="Consolas"/>
              </a:rPr>
              <a:t>option</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select</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Text formatting elements</a:t>
            </a:r>
            <a:endParaRPr b="0" i="0" sz="4800" u="none" cap="none" strike="noStrike">
              <a:solidFill>
                <a:srgbClr val="3F3F3F"/>
              </a:solidFill>
              <a:latin typeface="Calibri"/>
              <a:ea typeface="Calibri"/>
              <a:cs typeface="Calibri"/>
              <a:sym typeface="Calibri"/>
            </a:endParaRPr>
          </a:p>
        </p:txBody>
      </p:sp>
      <p:sp>
        <p:nvSpPr>
          <p:cNvPr id="318" name="Google Shape;318;p3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27000" lvl="0" marL="91440"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There are some inline elements which are used for formatting texts.</a:t>
            </a:r>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 &lt;strong&gt; : </a:t>
            </a:r>
            <a:r>
              <a:rPr b="1" i="0" lang="en-US" sz="2000" u="none" cap="none" strike="noStrike">
                <a:solidFill>
                  <a:srgbClr val="3F3F3F"/>
                </a:solidFill>
                <a:latin typeface="Calibri"/>
                <a:ea typeface="Calibri"/>
                <a:cs typeface="Calibri"/>
                <a:sym typeface="Calibri"/>
              </a:rPr>
              <a:t>bold</a:t>
            </a:r>
            <a:endParaRPr b="0" i="0" sz="2000" u="none" cap="none" strike="noStrike">
              <a:solidFill>
                <a:srgbClr val="3F3F3F"/>
              </a:solidFill>
              <a:latin typeface="Calibri"/>
              <a:ea typeface="Calibri"/>
              <a:cs typeface="Calibri"/>
              <a:sym typeface="Calibri"/>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 &lt;em&gt; : </a:t>
            </a:r>
            <a:r>
              <a:rPr b="0" i="1" lang="en-US" sz="2000" u="none" cap="none" strike="noStrike">
                <a:solidFill>
                  <a:srgbClr val="3F3F3F"/>
                </a:solidFill>
                <a:latin typeface="Calibri"/>
                <a:ea typeface="Calibri"/>
                <a:cs typeface="Calibri"/>
                <a:sym typeface="Calibri"/>
              </a:rPr>
              <a:t>italic</a:t>
            </a:r>
            <a:endParaRPr b="0" i="0" sz="2000" u="none" cap="none" strike="noStrike">
              <a:solidFill>
                <a:srgbClr val="3F3F3F"/>
              </a:solidFill>
              <a:latin typeface="Calibri"/>
              <a:ea typeface="Calibri"/>
              <a:cs typeface="Calibri"/>
              <a:sym typeface="Calibri"/>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 &lt;ins&gt; : </a:t>
            </a:r>
            <a:r>
              <a:rPr b="0" i="0" lang="en-US" sz="2000" u="sng" cap="none" strike="noStrike">
                <a:solidFill>
                  <a:srgbClr val="3F3F3F"/>
                </a:solidFill>
                <a:latin typeface="Calibri"/>
                <a:ea typeface="Calibri"/>
                <a:cs typeface="Calibri"/>
                <a:sym typeface="Calibri"/>
              </a:rPr>
              <a:t>underline</a:t>
            </a:r>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 &lt;del&gt; : </a:t>
            </a:r>
            <a:r>
              <a:rPr b="0" i="0" lang="en-US" sz="2000" u="none" cap="none" strike="sngStrike">
                <a:solidFill>
                  <a:srgbClr val="3F3F3F"/>
                </a:solidFill>
                <a:latin typeface="Calibri"/>
                <a:ea typeface="Calibri"/>
                <a:cs typeface="Calibri"/>
                <a:sym typeface="Calibri"/>
              </a:rPr>
              <a:t>strikethrough</a:t>
            </a:r>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 &lt;mark&gt; : </a:t>
            </a:r>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 &lt;sup&gt; : superscript</a:t>
            </a:r>
            <a:endParaRPr/>
          </a:p>
          <a:p>
            <a:pPr indent="-127000" lvl="0" marL="91440"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3F3F3F"/>
                </a:solidFill>
                <a:latin typeface="Calibri"/>
                <a:ea typeface="Calibri"/>
                <a:cs typeface="Calibri"/>
                <a:sym typeface="Calibri"/>
              </a:rPr>
              <a:t>- &lt;sub&gt; : subscript</a:t>
            </a:r>
            <a:endParaRPr b="0" i="0" sz="2000" u="none" cap="none" strike="noStrike">
              <a:solidFill>
                <a:srgbClr val="3F3F3F"/>
              </a:solidFill>
              <a:latin typeface="Calibri"/>
              <a:ea typeface="Calibri"/>
              <a:cs typeface="Calibri"/>
              <a:sym typeface="Calibri"/>
            </a:endParaRPr>
          </a:p>
        </p:txBody>
      </p:sp>
      <p:sp>
        <p:nvSpPr>
          <p:cNvPr id="319" name="Google Shape;319;p37"/>
          <p:cNvSpPr/>
          <p:nvPr/>
        </p:nvSpPr>
        <p:spPr>
          <a:xfrm>
            <a:off x="2690620" y="4104948"/>
            <a:ext cx="1022100" cy="3495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highlight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Iframes</a:t>
            </a:r>
            <a:endParaRPr b="0" i="0" sz="4800" u="none" cap="none" strike="noStrike">
              <a:solidFill>
                <a:srgbClr val="3F3F3F"/>
              </a:solidFill>
              <a:latin typeface="Calibri"/>
              <a:ea typeface="Calibri"/>
              <a:cs typeface="Calibri"/>
              <a:sym typeface="Calibri"/>
            </a:endParaRPr>
          </a:p>
        </p:txBody>
      </p:sp>
      <p:sp>
        <p:nvSpPr>
          <p:cNvPr id="325" name="Google Shape;325;p3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&lt;iframe&gt;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Used to display a web page within a web page.</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Must have “src” attribute, which contains the link of the page that will be display within the iframe.</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Do not have any child elements</a:t>
            </a:r>
            <a:endParaRPr b="0" i="0" sz="2000" u="none" cap="none" strike="noStrike">
              <a:solidFill>
                <a:srgbClr val="3F3F3F"/>
              </a:solidFill>
              <a:latin typeface="Calibri"/>
              <a:ea typeface="Calibri"/>
              <a:cs typeface="Calibri"/>
              <a:sym typeface="Calibri"/>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iframe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src=</a:t>
            </a:r>
            <a:r>
              <a:rPr b="0" i="0" lang="en-US" sz="1400" u="none" cap="none" strike="noStrike">
                <a:solidFill>
                  <a:srgbClr val="0000CD"/>
                </a:solidFill>
                <a:latin typeface="Consolas"/>
                <a:ea typeface="Consolas"/>
                <a:cs typeface="Consolas"/>
                <a:sym typeface="Consolas"/>
              </a:rPr>
              <a:t>"some_page_url"</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width=</a:t>
            </a:r>
            <a:r>
              <a:rPr b="0" i="0" lang="en-US" sz="1400" u="none" cap="none" strike="noStrike">
                <a:solidFill>
                  <a:srgbClr val="0000CD"/>
                </a:solidFill>
                <a:latin typeface="Consolas"/>
                <a:ea typeface="Consolas"/>
                <a:cs typeface="Consolas"/>
                <a:sym typeface="Consolas"/>
              </a:rPr>
              <a:t>"200"</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height=</a:t>
            </a:r>
            <a:r>
              <a:rPr b="0" i="0" lang="en-US" sz="1400" u="none" cap="none" strike="noStrike">
                <a:solidFill>
                  <a:srgbClr val="0000CD"/>
                </a:solidFill>
                <a:latin typeface="Consolas"/>
                <a:ea typeface="Consolas"/>
                <a:cs typeface="Consolas"/>
                <a:sym typeface="Consolas"/>
              </a:rPr>
              <a:t>"200"</a:t>
            </a:r>
            <a:r>
              <a:rPr b="0" i="0" lang="en-US" sz="1400" u="none" cap="none" strike="noStrike">
                <a:solidFill>
                  <a:srgbClr val="0000FF"/>
                </a:solidFill>
                <a:latin typeface="Consolas"/>
                <a:ea typeface="Consolas"/>
                <a:cs typeface="Consolas"/>
                <a:sym typeface="Consolas"/>
              </a:rPr>
              <a:t>&gt;&lt;</a:t>
            </a:r>
            <a:r>
              <a:rPr b="0" i="0" lang="en-US" sz="1400" u="none" cap="none" strike="noStrike">
                <a:solidFill>
                  <a:srgbClr val="A52A2A"/>
                </a:solidFill>
                <a:latin typeface="Consolas"/>
                <a:ea typeface="Consolas"/>
                <a:cs typeface="Consolas"/>
                <a:sym typeface="Consolas"/>
              </a:rPr>
              <a:t>/iframe</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Images</a:t>
            </a:r>
            <a:endParaRPr b="0" i="0" sz="4800" u="none" cap="none" strike="noStrike">
              <a:solidFill>
                <a:srgbClr val="3F3F3F"/>
              </a:solidFill>
              <a:latin typeface="Calibri"/>
              <a:ea typeface="Calibri"/>
              <a:cs typeface="Calibri"/>
              <a:sym typeface="Calibri"/>
            </a:endParaRPr>
          </a:p>
        </p:txBody>
      </p:sp>
      <p:sp>
        <p:nvSpPr>
          <p:cNvPr id="331" name="Google Shape;331;p3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&lt;img&gt; tag.</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Do not have a closing tag.</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Must have “src” attribute, which contains the link of the image.</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Must have “alt” attribute, which specifies alternate text for the image and will be visible in case the image could not be loaded.</a:t>
            </a:r>
            <a:endParaRPr/>
          </a:p>
          <a:p>
            <a:pPr indent="-6350" lvl="0" marL="107950" marR="0" rtl="0" algn="l">
              <a:lnSpc>
                <a:spcPct val="90000"/>
              </a:lnSpc>
              <a:spcBef>
                <a:spcPts val="1400"/>
              </a:spcBef>
              <a:spcAft>
                <a:spcPts val="0"/>
              </a:spcAft>
              <a:buClr>
                <a:srgbClr val="E48312"/>
              </a:buClr>
              <a:buSzPts val="2000"/>
              <a:buFont typeface="Calibri"/>
              <a:buNone/>
            </a:pPr>
            <a:br>
              <a:rPr b="0" i="0" lang="en-US" sz="2000" u="none" cap="none" strike="noStrike">
                <a:solidFill>
                  <a:srgbClr val="3F3F3F"/>
                </a:solidFill>
                <a:latin typeface="Calibri"/>
                <a:ea typeface="Calibri"/>
                <a:cs typeface="Calibri"/>
                <a:sym typeface="Calibri"/>
              </a:rPr>
            </a:br>
            <a:r>
              <a:rPr b="0" i="0" lang="en-US" sz="2000" u="none" cap="none" strike="noStrike">
                <a:solidFill>
                  <a:srgbClr val="3F3F3F"/>
                </a:solidFill>
                <a:latin typeface="Calibri"/>
                <a:ea typeface="Calibri"/>
                <a:cs typeface="Calibri"/>
                <a:sym typeface="Calibri"/>
              </a:rPr>
              <a:t>Example:</a:t>
            </a:r>
            <a:endParaRPr/>
          </a:p>
          <a:p>
            <a:pPr indent="-6350" lvl="0" marL="107950" marR="0" rtl="0" algn="l">
              <a:lnSpc>
                <a:spcPct val="90000"/>
              </a:lnSpc>
              <a:spcBef>
                <a:spcPts val="140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img</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src=</a:t>
            </a:r>
            <a:r>
              <a:rPr b="0" i="0" lang="en-US" sz="1400" u="none" cap="none" strike="noStrike">
                <a:solidFill>
                  <a:srgbClr val="0000CD"/>
                </a:solidFill>
                <a:latin typeface="Consolas"/>
                <a:ea typeface="Consolas"/>
                <a:cs typeface="Consolas"/>
                <a:sym typeface="Consolas"/>
              </a:rPr>
              <a:t>"html5.gif"</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alt=</a:t>
            </a:r>
            <a:r>
              <a:rPr b="0" i="0" lang="en-US" sz="1400" u="none" cap="none" strike="noStrike">
                <a:solidFill>
                  <a:srgbClr val="0000CD"/>
                </a:solidFill>
                <a:latin typeface="Consolas"/>
                <a:ea typeface="Consolas"/>
                <a:cs typeface="Consolas"/>
                <a:sym typeface="Consolas"/>
              </a:rPr>
              <a:t>"The official HTML5 Icon"</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HTML Elements</a:t>
            </a:r>
            <a:endParaRPr b="0" i="0" sz="4800" u="none" cap="none" strike="noStrike">
              <a:solidFill>
                <a:srgbClr val="3F3F3F"/>
              </a:solidFill>
              <a:latin typeface="Calibri"/>
              <a:ea typeface="Calibri"/>
              <a:cs typeface="Calibri"/>
              <a:sym typeface="Calibri"/>
            </a:endParaRPr>
          </a:p>
        </p:txBody>
      </p:sp>
      <p:sp>
        <p:nvSpPr>
          <p:cNvPr id="119" name="Google Shape;119;p4"/>
          <p:cNvSpPr txBox="1"/>
          <p:nvPr>
            <p:ph idx="1" type="body"/>
          </p:nvPr>
        </p:nvSpPr>
        <p:spPr>
          <a:xfrm>
            <a:off x="1097280" y="1845734"/>
            <a:ext cx="10058399" cy="4023360"/>
          </a:xfrm>
          <a:prstGeom prst="rect">
            <a:avLst/>
          </a:prstGeom>
          <a:noFill/>
          <a:ln>
            <a:noFill/>
          </a:ln>
        </p:spPr>
        <p:txBody>
          <a:bodyPr anchorCtr="0" anchor="t" bIns="45700" lIns="0" spcFirstLastPara="1" rIns="0" wrap="square" tIns="45700">
            <a:noAutofit/>
          </a:bodyPr>
          <a:lstStyle/>
          <a:p>
            <a:pPr indent="-349250" lvl="0" marL="46355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HTML elements are also called tags.</a:t>
            </a:r>
            <a:endParaRPr/>
          </a:p>
          <a:p>
            <a:pPr indent="-349250" lvl="0" marL="46355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An element usually starts with </a:t>
            </a:r>
            <a:r>
              <a:rPr b="0" i="0" lang="en-US" sz="1800" u="none" cap="none" strike="noStrike">
                <a:solidFill>
                  <a:srgbClr val="3F3F3F"/>
                </a:solidFill>
                <a:latin typeface="Consolas"/>
                <a:ea typeface="Consolas"/>
                <a:cs typeface="Consolas"/>
                <a:sym typeface="Consolas"/>
              </a:rPr>
              <a:t>&lt;tag_name&gt;</a:t>
            </a:r>
            <a:r>
              <a:rPr b="0" i="0" lang="en-US" sz="1800" u="none" cap="none" strike="noStrike">
                <a:solidFill>
                  <a:srgbClr val="3F3F3F"/>
                </a:solidFill>
                <a:latin typeface="Courier New"/>
                <a:ea typeface="Courier New"/>
                <a:cs typeface="Courier New"/>
                <a:sym typeface="Courier New"/>
              </a:rPr>
              <a:t> </a:t>
            </a:r>
            <a:r>
              <a:rPr b="0" i="0" lang="en-US" sz="2000" u="none" cap="none" strike="noStrike">
                <a:solidFill>
                  <a:srgbClr val="3F3F3F"/>
                </a:solidFill>
                <a:latin typeface="Calibri"/>
                <a:ea typeface="Calibri"/>
                <a:cs typeface="Calibri"/>
                <a:sym typeface="Calibri"/>
              </a:rPr>
              <a:t>(opening tag) and ends with </a:t>
            </a:r>
            <a:r>
              <a:rPr b="0" i="0" lang="en-US" sz="1800" u="none" cap="none" strike="noStrike">
                <a:solidFill>
                  <a:srgbClr val="3F3F3F"/>
                </a:solidFill>
                <a:latin typeface="Consolas"/>
                <a:ea typeface="Consolas"/>
                <a:cs typeface="Consolas"/>
                <a:sym typeface="Consolas"/>
              </a:rPr>
              <a:t>&lt;/tag_name&gt; </a:t>
            </a:r>
            <a:r>
              <a:rPr b="0" i="0" lang="en-US" sz="2000" u="none" cap="none" strike="noStrike">
                <a:solidFill>
                  <a:srgbClr val="3F3F3F"/>
                </a:solidFill>
                <a:latin typeface="Calibri"/>
                <a:ea typeface="Calibri"/>
                <a:cs typeface="Calibri"/>
                <a:sym typeface="Calibri"/>
              </a:rPr>
              <a:t>(closing tag).</a:t>
            </a:r>
            <a:endParaRPr/>
          </a:p>
          <a:p>
            <a:pPr indent="-349250" lvl="0" marL="46355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 element (parent) can have other elements (childs) within its opening and closing tags depending on the type of element it is.</a:t>
            </a:r>
            <a:endParaRPr/>
          </a:p>
          <a:p>
            <a:pPr indent="-349250" lvl="0" marL="46355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Some elements do not have a closing tag. These elements cannot have any children. These elements are called </a:t>
            </a:r>
            <a:r>
              <a:rPr b="1" i="0" lang="en-US" sz="2000" u="none" cap="none" strike="noStrike">
                <a:solidFill>
                  <a:srgbClr val="3F3F3F"/>
                </a:solidFill>
                <a:latin typeface="Calibri"/>
                <a:ea typeface="Calibri"/>
                <a:cs typeface="Calibri"/>
                <a:sym typeface="Calibri"/>
              </a:rPr>
              <a:t>void elements</a:t>
            </a:r>
            <a:r>
              <a:rPr b="0" i="0" lang="en-US" sz="2000" u="none" cap="none" strike="noStrike">
                <a:solidFill>
                  <a:srgbClr val="3F3F3F"/>
                </a:solidFill>
                <a:latin typeface="Calibri"/>
                <a:ea typeface="Calibri"/>
                <a:cs typeface="Calibri"/>
                <a:sym typeface="Calibri"/>
              </a:rPr>
              <a:t> or </a:t>
            </a:r>
            <a:r>
              <a:rPr b="1" i="0" lang="en-US" sz="2000" u="none" cap="none" strike="noStrike">
                <a:solidFill>
                  <a:srgbClr val="3F3F3F"/>
                </a:solidFill>
                <a:latin typeface="Calibri"/>
                <a:ea typeface="Calibri"/>
                <a:cs typeface="Calibri"/>
                <a:sym typeface="Calibri"/>
              </a:rPr>
              <a:t>singleton tags</a:t>
            </a:r>
            <a:r>
              <a:rPr b="0" i="0" lang="en-US" sz="2000" u="none" cap="none" strike="noStrike">
                <a:solidFill>
                  <a:srgbClr val="3F3F3F"/>
                </a:solidFill>
                <a:latin typeface="Calibri"/>
                <a:ea typeface="Calibri"/>
                <a:cs typeface="Calibri"/>
                <a:sym typeface="Calibri"/>
              </a:rPr>
              <a:t> and they look like this: </a:t>
            </a:r>
            <a:r>
              <a:rPr b="0" i="0" lang="en-US" sz="1800" u="none" cap="none" strike="noStrike">
                <a:solidFill>
                  <a:srgbClr val="3F3F3F"/>
                </a:solidFill>
                <a:latin typeface="Consolas"/>
                <a:ea typeface="Consolas"/>
                <a:cs typeface="Consolas"/>
                <a:sym typeface="Consolas"/>
              </a:rPr>
              <a:t>&lt;tag_name /&gt; </a:t>
            </a:r>
            <a:r>
              <a:rPr b="0" i="0" lang="en-US" sz="2000" u="none" cap="none" strike="noStrike">
                <a:solidFill>
                  <a:srgbClr val="3F3F3F"/>
                </a:solidFill>
                <a:latin typeface="Calibri"/>
                <a:ea typeface="Calibri"/>
                <a:cs typeface="Calibri"/>
                <a:sym typeface="Calibri"/>
              </a:rPr>
              <a:t>or just </a:t>
            </a:r>
            <a:r>
              <a:rPr b="0" i="0" lang="en-US" sz="1800" u="none" cap="none" strike="noStrike">
                <a:solidFill>
                  <a:srgbClr val="3F3F3F"/>
                </a:solidFill>
                <a:latin typeface="Consolas"/>
                <a:ea typeface="Consolas"/>
                <a:cs typeface="Consolas"/>
                <a:sym typeface="Consolas"/>
              </a:rPr>
              <a:t>&lt;tag_name&gt;</a:t>
            </a:r>
            <a:r>
              <a:rPr b="0" i="0" lang="en-US" sz="2000" u="none" cap="none" strike="noStrike">
                <a:solidFill>
                  <a:srgbClr val="3F3F3F"/>
                </a:solidFill>
                <a:latin typeface="Calibri"/>
                <a:ea typeface="Calibri"/>
                <a:cs typeface="Calibri"/>
                <a:sym typeface="Calibri"/>
              </a:rPr>
              <a:t>.</a:t>
            </a:r>
            <a:endParaRPr/>
          </a:p>
          <a:p>
            <a:pPr indent="-349250" lvl="0" marL="46355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Best practice is to use lowercase for tag names.</a:t>
            </a:r>
            <a:endParaRPr/>
          </a:p>
          <a:p>
            <a:pPr indent="-222250" lvl="0" marL="463550" marR="0" rtl="0" algn="l">
              <a:lnSpc>
                <a:spcPct val="90000"/>
              </a:lnSpc>
              <a:spcBef>
                <a:spcPts val="1400"/>
              </a:spcBef>
              <a:spcAft>
                <a:spcPts val="0"/>
              </a:spcAft>
              <a:buClr>
                <a:schemeClr val="accent1"/>
              </a:buClr>
              <a:buSzPts val="2000"/>
              <a:buFont typeface="Arial"/>
              <a:buNone/>
            </a:pPr>
            <a:r>
              <a:t/>
            </a:r>
            <a:endParaRPr b="0" i="0" sz="2000" u="none" cap="none" strike="noStrike">
              <a:solidFill>
                <a:srgbClr val="3F3F3F"/>
              </a:solidFill>
              <a:latin typeface="Calibri"/>
              <a:ea typeface="Calibri"/>
              <a:cs typeface="Calibri"/>
              <a:sym typeface="Calibri"/>
            </a:endParaRPr>
          </a:p>
          <a:p>
            <a:pPr indent="-222250" lvl="0" marL="463550" marR="0" rtl="0" algn="l">
              <a:lnSpc>
                <a:spcPct val="90000"/>
              </a:lnSpc>
              <a:spcBef>
                <a:spcPts val="1400"/>
              </a:spcBef>
              <a:spcAft>
                <a:spcPts val="0"/>
              </a:spcAft>
              <a:buClr>
                <a:schemeClr val="accent1"/>
              </a:buClr>
              <a:buSzPts val="2000"/>
              <a:buFont typeface="Arial"/>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Tables</a:t>
            </a:r>
            <a:endParaRPr b="0" i="0" sz="4800" u="none" cap="none" strike="noStrike">
              <a:solidFill>
                <a:srgbClr val="3F3F3F"/>
              </a:solidFill>
              <a:latin typeface="Calibri"/>
              <a:ea typeface="Calibri"/>
              <a:cs typeface="Calibri"/>
              <a:sym typeface="Calibri"/>
            </a:endParaRPr>
          </a:p>
        </p:txBody>
      </p:sp>
      <p:sp>
        <p:nvSpPr>
          <p:cNvPr id="337" name="Google Shape;337;p4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Defined with &lt;table&gt; tag.</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Used for presenting data as a table-like structure.</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Usually consists have &lt;tr&gt; tags (represents a table row).</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&lt;tr&gt; tags contain &lt;td&gt; (table data) or  &lt;th&gt; (table header).</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&lt;td&gt; and &lt;th&gt; both represents a table cell, where &lt;td&gt; is used for data and &lt;th&gt; is used for header.</a:t>
            </a:r>
            <a:endParaRPr/>
          </a:p>
          <a:p>
            <a:pPr indent="-355600" lvl="0" marL="457200" marR="0" rtl="0" algn="l">
              <a:lnSpc>
                <a:spcPct val="90000"/>
              </a:lnSpc>
              <a:spcBef>
                <a:spcPts val="1400"/>
              </a:spcBef>
              <a:spcAft>
                <a:spcPts val="0"/>
              </a:spcAft>
              <a:buClr>
                <a:srgbClr val="E48312"/>
              </a:buClr>
              <a:buSzPts val="2000"/>
              <a:buFont typeface="Arial"/>
              <a:buChar char="•"/>
            </a:pPr>
            <a:r>
              <a:rPr b="0" i="0" lang="en-US" sz="2000" u="none" cap="none" strike="noStrike">
                <a:solidFill>
                  <a:srgbClr val="3F3F3F"/>
                </a:solidFill>
                <a:latin typeface="Calibri"/>
                <a:ea typeface="Calibri"/>
                <a:cs typeface="Calibri"/>
                <a:sym typeface="Calibri"/>
              </a:rPr>
              <a:t>Tables are heavy and suggested to avoid using unless necessary.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Example of &lt;table&gt;</a:t>
            </a:r>
            <a:endParaRPr b="0" i="0" sz="4800" u="none" cap="none" strike="noStrike">
              <a:solidFill>
                <a:srgbClr val="3F3F3F"/>
              </a:solidFill>
              <a:latin typeface="Calibri"/>
              <a:ea typeface="Calibri"/>
              <a:cs typeface="Calibri"/>
              <a:sym typeface="Calibri"/>
            </a:endParaRPr>
          </a:p>
        </p:txBody>
      </p:sp>
      <p:sp>
        <p:nvSpPr>
          <p:cNvPr id="343" name="Google Shape;343;p4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6350" lvl="0" marL="107950" marR="0" rtl="0" algn="l">
              <a:lnSpc>
                <a:spcPct val="90000"/>
              </a:lnSpc>
              <a:spcBef>
                <a:spcPts val="0"/>
              </a:spcBef>
              <a:spcAft>
                <a:spcPts val="0"/>
              </a:spcAft>
              <a:buClr>
                <a:srgbClr val="E48312"/>
              </a:buClr>
              <a:buSzPts val="2000"/>
              <a:buFont typeface="Calibri"/>
              <a:buNone/>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table</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style=</a:t>
            </a:r>
            <a:r>
              <a:rPr b="0" i="0" lang="en-US" sz="1400" u="none" cap="none" strike="noStrike">
                <a:solidFill>
                  <a:srgbClr val="0000CD"/>
                </a:solidFill>
                <a:latin typeface="Consolas"/>
                <a:ea typeface="Consolas"/>
                <a:cs typeface="Consolas"/>
                <a:sym typeface="Consolas"/>
              </a:rPr>
              <a:t>"width:100%"</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tr</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th</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First Name</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/th</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th</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Last Name</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/th</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 </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th</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Age</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/th</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/tr</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tr</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Jill</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Smith</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 </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50</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/tr</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tr</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Eve</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Jackson</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 </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r>
              <a:rPr b="0" i="0" lang="en-US" sz="1400" u="none" cap="none" strike="noStrike">
                <a:solidFill>
                  <a:srgbClr val="000000"/>
                </a:solidFill>
                <a:latin typeface="Consolas"/>
                <a:ea typeface="Consolas"/>
                <a:cs typeface="Consolas"/>
                <a:sym typeface="Consolas"/>
              </a:rPr>
              <a:t>94</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/td</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/tr</a:t>
            </a:r>
            <a:r>
              <a:rPr b="0" i="0" lang="en-US" sz="1400" u="none" cap="none" strike="noStrike">
                <a:solidFill>
                  <a:srgbClr val="0000FF"/>
                </a:solidFill>
                <a:latin typeface="Consolas"/>
                <a:ea typeface="Consolas"/>
                <a:cs typeface="Consolas"/>
                <a:sym typeface="Consolas"/>
              </a:rPr>
              <a:t>&gt;</a:t>
            </a:r>
            <a:br>
              <a:rPr b="0" i="0" lang="en-US" sz="1400" u="none" cap="none" strike="noStrike">
                <a:solidFill>
                  <a:srgbClr val="3F3F3F"/>
                </a:solidFill>
                <a:latin typeface="Calibri"/>
                <a:ea typeface="Calibri"/>
                <a:cs typeface="Calibri"/>
                <a:sym typeface="Calibri"/>
              </a:rPr>
            </a:b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/table</a:t>
            </a:r>
            <a:r>
              <a:rPr b="0" i="0" lang="en-US" sz="1400" u="none" cap="none" strike="noStrike">
                <a:solidFill>
                  <a:srgbClr val="0000FF"/>
                </a:solidFill>
                <a:latin typeface="Consolas"/>
                <a:ea typeface="Consolas"/>
                <a:cs typeface="Consolas"/>
                <a:sym typeface="Consolas"/>
              </a:rPr>
              <a:t>&gt;</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Example of a simple page</a:t>
            </a:r>
            <a:endParaRPr b="0" i="0" sz="4800" u="none" cap="none" strike="noStrike">
              <a:solidFill>
                <a:srgbClr val="3F3F3F"/>
              </a:solidFill>
              <a:latin typeface="Calibri"/>
              <a:ea typeface="Calibri"/>
              <a:cs typeface="Calibri"/>
              <a:sym typeface="Calibri"/>
            </a:endParaRPr>
          </a:p>
        </p:txBody>
      </p:sp>
      <p:sp>
        <p:nvSpPr>
          <p:cNvPr id="349" name="Google Shape;349;p42"/>
          <p:cNvSpPr txBox="1"/>
          <p:nvPr>
            <p:ph idx="1" type="body"/>
          </p:nvPr>
        </p:nvSpPr>
        <p:spPr>
          <a:xfrm>
            <a:off x="1196788" y="1845734"/>
            <a:ext cx="9958892" cy="4023360"/>
          </a:xfrm>
          <a:prstGeom prst="rect">
            <a:avLst/>
          </a:prstGeom>
          <a:noFill/>
          <a:ln>
            <a:noFill/>
          </a:ln>
        </p:spPr>
        <p:txBody>
          <a:bodyPr anchorCtr="0" anchor="t" bIns="45700" lIns="0" spcFirstLastPara="1" rIns="0" wrap="square" tIns="45700">
            <a:noAutofit/>
          </a:bodyPr>
          <a:lstStyle/>
          <a:p>
            <a:pPr indent="-6350" lvl="0" marL="120650" marR="0" rtl="0" algn="l">
              <a:lnSpc>
                <a:spcPct val="90000"/>
              </a:lnSpc>
              <a:spcBef>
                <a:spcPts val="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DOCTYPE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1" lang="en-US" sz="1400" u="none" cap="none" strike="noStrike">
                <a:solidFill>
                  <a:srgbClr val="006400"/>
                </a:solidFill>
                <a:highlight>
                  <a:srgbClr val="FFFFFF"/>
                </a:highlight>
                <a:latin typeface="Consolas"/>
                <a:ea typeface="Consolas"/>
                <a:cs typeface="Consolas"/>
                <a:sym typeface="Consolas"/>
              </a:rPr>
              <a:t>&lt;!-- other elements --&gt;</a:t>
            </a:r>
            <a:endParaRPr b="0" i="1"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title</a:t>
            </a:r>
            <a:r>
              <a:rPr b="0" i="0" lang="en-US" sz="1400" u="none" cap="none" strike="noStrike">
                <a:solidFill>
                  <a:srgbClr val="0000FF"/>
                </a:solidFill>
                <a:highlight>
                  <a:srgbClr val="FFFFFF"/>
                </a:highlight>
                <a:latin typeface="Consolas"/>
                <a:ea typeface="Consolas"/>
                <a:cs typeface="Consolas"/>
                <a:sym typeface="Consolas"/>
              </a:rPr>
              <a:t>&gt;</a:t>
            </a:r>
            <a:r>
              <a:rPr b="0" i="0" lang="en-US" sz="1400" u="none" cap="none" strike="noStrike">
                <a:solidFill>
                  <a:srgbClr val="000000"/>
                </a:solidFill>
                <a:highlight>
                  <a:srgbClr val="FFFFFF"/>
                </a:highlight>
                <a:latin typeface="Consolas"/>
                <a:ea typeface="Consolas"/>
                <a:cs typeface="Consolas"/>
                <a:sym typeface="Consolas"/>
              </a:rPr>
              <a:t>Title of the page</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title</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link</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rel</a:t>
            </a:r>
            <a:r>
              <a:rPr b="0" i="0" lang="en-US" sz="1400" u="none" cap="none" strike="noStrike">
                <a:solidFill>
                  <a:srgbClr val="0000FF"/>
                </a:solidFill>
                <a:highlight>
                  <a:srgbClr val="FFFFFF"/>
                </a:highlight>
                <a:latin typeface="Consolas"/>
                <a:ea typeface="Consolas"/>
                <a:cs typeface="Consolas"/>
                <a:sym typeface="Consolas"/>
              </a:rPr>
              <a:t>="stylesheet"</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href</a:t>
            </a:r>
            <a:r>
              <a:rPr b="0" i="0" lang="en-US" sz="1400" u="none" cap="none" strike="noStrike">
                <a:solidFill>
                  <a:srgbClr val="0000FF"/>
                </a:solidFill>
                <a:highlight>
                  <a:srgbClr val="FFFFFF"/>
                </a:highlight>
                <a:latin typeface="Consolas"/>
                <a:ea typeface="Consolas"/>
                <a:cs typeface="Consolas"/>
                <a:sym typeface="Consolas"/>
              </a:rPr>
              <a:t>="styles.css"</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head</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body</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class</a:t>
            </a:r>
            <a:r>
              <a:rPr b="0" i="0" lang="en-US" sz="1400" u="none" cap="none" strike="noStrike">
                <a:solidFill>
                  <a:srgbClr val="0000FF"/>
                </a:solidFill>
                <a:highlight>
                  <a:srgbClr val="FFFFFF"/>
                </a:highlight>
                <a:latin typeface="Consolas"/>
                <a:ea typeface="Consolas"/>
                <a:cs typeface="Consolas"/>
                <a:sym typeface="Consolas"/>
              </a:rPr>
              <a:t>="content"&gt;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latin typeface="Consolas"/>
                <a:ea typeface="Consolas"/>
                <a:cs typeface="Consolas"/>
                <a:sym typeface="Consolas"/>
              </a:rPr>
              <a:t>			&lt;</a:t>
            </a:r>
            <a:r>
              <a:rPr b="0" i="0" lang="en-US" sz="1400" u="none" cap="none" strike="noStrike">
                <a:solidFill>
                  <a:srgbClr val="A52A2A"/>
                </a:solidFill>
                <a:latin typeface="Consolas"/>
                <a:ea typeface="Consolas"/>
                <a:cs typeface="Consolas"/>
                <a:sym typeface="Consolas"/>
              </a:rPr>
              <a:t>img</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src=</a:t>
            </a:r>
            <a:r>
              <a:rPr b="0" i="0" lang="en-US" sz="1400" u="none" cap="none" strike="noStrike">
                <a:solidFill>
                  <a:srgbClr val="0000CD"/>
                </a:solidFill>
                <a:latin typeface="Consolas"/>
                <a:ea typeface="Consolas"/>
                <a:cs typeface="Consolas"/>
                <a:sym typeface="Consolas"/>
              </a:rPr>
              <a:t>"html5.gif"</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alt=</a:t>
            </a:r>
            <a:r>
              <a:rPr b="0" i="0" lang="en-US" sz="1400" u="none" cap="none" strike="noStrike">
                <a:solidFill>
                  <a:srgbClr val="0000CD"/>
                </a:solidFill>
                <a:latin typeface="Consolas"/>
                <a:ea typeface="Consolas"/>
                <a:cs typeface="Consolas"/>
                <a:sym typeface="Consolas"/>
              </a:rPr>
              <a:t>"The official HTML5 Icon"</a:t>
            </a:r>
            <a:r>
              <a:rPr b="0" i="0" lang="en-US" sz="1400" u="none" cap="none" strike="noStrike">
                <a:solidFill>
                  <a:srgbClr val="0000FF"/>
                </a:solidFill>
                <a:latin typeface="Consolas"/>
                <a:ea typeface="Consolas"/>
                <a:cs typeface="Consolas"/>
                <a:sym typeface="Consolas"/>
              </a:rPr>
              <a:t>&gt;</a:t>
            </a:r>
            <a:endParaRPr b="0" i="0" sz="1400" u="none" cap="none" strike="noStrike">
              <a:solidFill>
                <a:srgbClr val="3F3F3F"/>
              </a:solidFill>
              <a:latin typeface="Calibri"/>
              <a:ea typeface="Calibri"/>
              <a:cs typeface="Calibri"/>
              <a:sym typeface="Calibri"/>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p</a:t>
            </a:r>
            <a:r>
              <a:rPr b="0" i="0" lang="en-US" sz="1400" u="none" cap="none" strike="noStrike">
                <a:solidFill>
                  <a:srgbClr val="0000FF"/>
                </a:solidFill>
                <a:highlight>
                  <a:srgbClr val="FFFFFF"/>
                </a:highlight>
                <a:latin typeface="Consolas"/>
                <a:ea typeface="Consolas"/>
                <a:cs typeface="Consolas"/>
                <a:sym typeface="Consolas"/>
              </a:rPr>
              <a:t>&gt;</a:t>
            </a:r>
            <a:r>
              <a:rPr b="0" i="0" lang="en-US" sz="1400" u="none" cap="none" strike="noStrike">
                <a:solidFill>
                  <a:srgbClr val="000000"/>
                </a:solidFill>
                <a:highlight>
                  <a:srgbClr val="FFFFFF"/>
                </a:highlight>
                <a:latin typeface="Consolas"/>
                <a:ea typeface="Consolas"/>
                <a:cs typeface="Consolas"/>
                <a:sym typeface="Consolas"/>
              </a:rPr>
              <a:t>The content...</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p</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script</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src</a:t>
            </a:r>
            <a:r>
              <a:rPr b="0" i="0" lang="en-US" sz="1400" u="none" cap="none" strike="noStrike">
                <a:solidFill>
                  <a:srgbClr val="0000FF"/>
                </a:solidFill>
                <a:highlight>
                  <a:srgbClr val="FFFFFF"/>
                </a:highlight>
                <a:latin typeface="Consolas"/>
                <a:ea typeface="Consolas"/>
                <a:cs typeface="Consolas"/>
                <a:sym typeface="Consolas"/>
              </a:rPr>
              <a:t>="scripts.js"&gt;&lt;/</a:t>
            </a:r>
            <a:r>
              <a:rPr b="0" i="0" lang="en-US" sz="1400" u="none" cap="none" strike="noStrike">
                <a:solidFill>
                  <a:srgbClr val="800000"/>
                </a:solidFill>
                <a:highlight>
                  <a:srgbClr val="FFFFFF"/>
                </a:highlight>
                <a:latin typeface="Consolas"/>
                <a:ea typeface="Consolas"/>
                <a:cs typeface="Consolas"/>
                <a:sym typeface="Consolas"/>
              </a:rPr>
              <a:t>script</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body</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html</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3F3F3F"/>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More Examples</a:t>
            </a:r>
            <a:endParaRPr b="0" i="0" sz="4800" u="none" cap="none" strike="noStrike">
              <a:solidFill>
                <a:srgbClr val="3F3F3F"/>
              </a:solidFill>
              <a:latin typeface="Calibri"/>
              <a:ea typeface="Calibri"/>
              <a:cs typeface="Calibri"/>
              <a:sym typeface="Calibri"/>
            </a:endParaRPr>
          </a:p>
        </p:txBody>
      </p:sp>
      <p:sp>
        <p:nvSpPr>
          <p:cNvPr id="355" name="Google Shape;355;p4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More examples can be found at: </a:t>
            </a:r>
            <a:r>
              <a:rPr b="0" i="0" lang="en-US" sz="2000" u="sng" cap="none" strike="noStrike">
                <a:solidFill>
                  <a:schemeClr val="hlink"/>
                </a:solidFill>
                <a:latin typeface="Calibri"/>
                <a:ea typeface="Calibri"/>
                <a:cs typeface="Calibri"/>
                <a:sym typeface="Calibri"/>
                <a:hlinkClick r:id="rId3"/>
              </a:rPr>
              <a:t>http://www.w3schools.com/html/html_examples.asp</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1097275" y="286600"/>
            <a:ext cx="10058400" cy="5160300"/>
          </a:xfrm>
          <a:prstGeom prst="rect">
            <a:avLst/>
          </a:prstGeom>
          <a:noFill/>
          <a:ln>
            <a:noFill/>
          </a:ln>
        </p:spPr>
        <p:txBody>
          <a:bodyPr anchorCtr="0" anchor="ctr" bIns="121900" lIns="121900" spcFirstLastPara="1" rIns="121900" wrap="square" tIns="121900">
            <a:noAutofit/>
          </a:bodyPr>
          <a:lstStyle/>
          <a:p>
            <a:pPr indent="0" lvl="0" marL="0" rtl="0" algn="ctr">
              <a:lnSpc>
                <a:spcPct val="85000"/>
              </a:lnSpc>
              <a:spcBef>
                <a:spcPts val="0"/>
              </a:spcBef>
              <a:spcAft>
                <a:spcPts val="0"/>
              </a:spcAft>
              <a:buSzPts val="3700"/>
              <a:buNone/>
            </a:pPr>
            <a:r>
              <a:rPr lang="en-US"/>
              <a:t>There’s more than what we’ve just seen so far...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5"/>
          <p:cNvPicPr preferRelativeResize="0"/>
          <p:nvPr/>
        </p:nvPicPr>
        <p:blipFill rotWithShape="1">
          <a:blip r:embed="rId3">
            <a:alphaModFix/>
          </a:blip>
          <a:srcRect b="0" l="0" r="0" t="0"/>
          <a:stretch/>
        </p:blipFill>
        <p:spPr>
          <a:xfrm>
            <a:off x="3014563" y="313000"/>
            <a:ext cx="6162875" cy="6162875"/>
          </a:xfrm>
          <a:prstGeom prst="rect">
            <a:avLst/>
          </a:prstGeom>
          <a:noFill/>
          <a:ln>
            <a:noFill/>
          </a:ln>
        </p:spPr>
      </p:pic>
      <p:sp>
        <p:nvSpPr>
          <p:cNvPr id="366" name="Google Shape;366;p45"/>
          <p:cNvSpPr txBox="1"/>
          <p:nvPr/>
        </p:nvSpPr>
        <p:spPr>
          <a:xfrm>
            <a:off x="4985850" y="3917450"/>
            <a:ext cx="2220300" cy="7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n-US" sz="5200" u="none" cap="none" strike="noStrike">
                <a:solidFill>
                  <a:srgbClr val="FFFFFF"/>
                </a:solidFill>
                <a:latin typeface="Lato"/>
                <a:ea typeface="Lato"/>
                <a:cs typeface="Lato"/>
                <a:sym typeface="Lato"/>
              </a:rPr>
              <a:t>DOM</a:t>
            </a:r>
            <a:endParaRPr b="1" i="0" sz="5200" u="none" cap="none" strike="noStrike">
              <a:solidFill>
                <a:srgbClr val="FFFFFF"/>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1097275" y="286594"/>
            <a:ext cx="10058400" cy="1539000"/>
          </a:xfrm>
          <a:prstGeom prst="rect">
            <a:avLst/>
          </a:prstGeom>
          <a:noFill/>
          <a:ln>
            <a:noFill/>
          </a:ln>
        </p:spPr>
        <p:txBody>
          <a:bodyPr anchorCtr="0" anchor="ctr" bIns="121900" lIns="121900" spcFirstLastPara="1" rIns="121900" wrap="square" tIns="121900">
            <a:noAutofit/>
          </a:bodyPr>
          <a:lstStyle/>
          <a:p>
            <a:pPr indent="0" lvl="0" marL="0" rtl="0" algn="ctr">
              <a:lnSpc>
                <a:spcPct val="85000"/>
              </a:lnSpc>
              <a:spcBef>
                <a:spcPts val="0"/>
              </a:spcBef>
              <a:spcAft>
                <a:spcPts val="0"/>
              </a:spcAft>
              <a:buSzPts val="3700"/>
              <a:buNone/>
            </a:pPr>
            <a:r>
              <a:rPr lang="en-US"/>
              <a:t>The Dev Tools</a:t>
            </a:r>
            <a:endParaRPr/>
          </a:p>
        </p:txBody>
      </p:sp>
      <p:pic>
        <p:nvPicPr>
          <p:cNvPr id="372" name="Google Shape;372;p46"/>
          <p:cNvPicPr preferRelativeResize="0"/>
          <p:nvPr/>
        </p:nvPicPr>
        <p:blipFill rotWithShape="1">
          <a:blip r:embed="rId3">
            <a:alphaModFix/>
          </a:blip>
          <a:srcRect b="0" l="0" r="0" t="0"/>
          <a:stretch/>
        </p:blipFill>
        <p:spPr>
          <a:xfrm>
            <a:off x="2743200" y="1977994"/>
            <a:ext cx="6705600" cy="3657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7"/>
          <p:cNvPicPr preferRelativeResize="0"/>
          <p:nvPr/>
        </p:nvPicPr>
        <p:blipFill rotWithShape="1">
          <a:blip r:embed="rId3">
            <a:alphaModFix/>
          </a:blip>
          <a:srcRect b="0" l="0" r="0" t="0"/>
          <a:stretch/>
        </p:blipFill>
        <p:spPr>
          <a:xfrm>
            <a:off x="398825" y="345650"/>
            <a:ext cx="11394349" cy="6166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Editors</a:t>
            </a:r>
            <a:endParaRPr b="0" i="0" sz="4800" u="none" cap="none" strike="noStrike">
              <a:solidFill>
                <a:srgbClr val="3F3F3F"/>
              </a:solidFill>
              <a:latin typeface="Calibri"/>
              <a:ea typeface="Calibri"/>
              <a:cs typeface="Calibri"/>
              <a:sym typeface="Calibri"/>
            </a:endParaRPr>
          </a:p>
        </p:txBody>
      </p:sp>
      <p:sp>
        <p:nvSpPr>
          <p:cNvPr id="383" name="Google Shape;383;p4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1112" lvl="0" marL="138112"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There are a lot of HTML editors out there. Some of the powerful ones are:</a:t>
            </a:r>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VS Code</a:t>
            </a:r>
            <a:endParaRPr b="0" i="0" sz="2000" u="none" cap="none" strike="noStrike">
              <a:solidFill>
                <a:srgbClr val="3F3F3F"/>
              </a:solidFill>
              <a:latin typeface="Calibri"/>
              <a:ea typeface="Calibri"/>
              <a:cs typeface="Calibri"/>
              <a:sym typeface="Calibri"/>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Visual Studio </a:t>
            </a:r>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Sublime Text</a:t>
            </a:r>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WebStorm</a:t>
            </a:r>
            <a:endParaRPr b="0" i="0" sz="2000" u="none" cap="none" strike="noStrike">
              <a:solidFill>
                <a:srgbClr val="3F3F3F"/>
              </a:solidFill>
              <a:latin typeface="Calibri"/>
              <a:ea typeface="Calibri"/>
              <a:cs typeface="Calibri"/>
              <a:sym typeface="Calibri"/>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PhpStorm</a:t>
            </a:r>
            <a:endParaRPr b="0" i="0" sz="2000" u="none" cap="none" strike="noStrike">
              <a:solidFill>
                <a:srgbClr val="3F3F3F"/>
              </a:solidFill>
              <a:latin typeface="Calibri"/>
              <a:ea typeface="Calibri"/>
              <a:cs typeface="Calibri"/>
              <a:sym typeface="Calibri"/>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Adobe Dreamweaver</a:t>
            </a:r>
            <a:endParaRPr/>
          </a:p>
          <a:p>
            <a:pPr indent="-3302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and many more…</a:t>
            </a:r>
            <a:endParaRPr b="0" i="0" sz="2000" u="none" cap="none" strike="noStrike">
              <a:solidFill>
                <a:srgbClr val="3F3F3F"/>
              </a:solidFill>
              <a:latin typeface="Calibri"/>
              <a:ea typeface="Calibri"/>
              <a:cs typeface="Calibri"/>
              <a:sym typeface="Calibri"/>
            </a:endParaRPr>
          </a:p>
        </p:txBody>
      </p:sp>
      <p:grpSp>
        <p:nvGrpSpPr>
          <p:cNvPr id="384" name="Google Shape;384;p48"/>
          <p:cNvGrpSpPr/>
          <p:nvPr/>
        </p:nvGrpSpPr>
        <p:grpSpPr>
          <a:xfrm>
            <a:off x="3037034" y="2844428"/>
            <a:ext cx="1411943" cy="174812"/>
            <a:chOff x="3052482" y="2366682"/>
            <a:chExt cx="1411943" cy="174812"/>
          </a:xfrm>
        </p:grpSpPr>
        <p:sp>
          <p:nvSpPr>
            <p:cNvPr id="385" name="Google Shape;385;p48"/>
            <p:cNvSpPr/>
            <p:nvPr/>
          </p:nvSpPr>
          <p:spPr>
            <a:xfrm>
              <a:off x="3052482" y="2366683"/>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6" name="Google Shape;386;p48"/>
            <p:cNvSpPr/>
            <p:nvPr/>
          </p:nvSpPr>
          <p:spPr>
            <a:xfrm>
              <a:off x="3352800" y="2366682"/>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48"/>
            <p:cNvSpPr/>
            <p:nvPr/>
          </p:nvSpPr>
          <p:spPr>
            <a:xfrm>
              <a:off x="3662082" y="2366683"/>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8" name="Google Shape;388;p48"/>
            <p:cNvSpPr/>
            <p:nvPr/>
          </p:nvSpPr>
          <p:spPr>
            <a:xfrm>
              <a:off x="3962400" y="2366682"/>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9" name="Google Shape;389;p48"/>
            <p:cNvSpPr/>
            <p:nvPr/>
          </p:nvSpPr>
          <p:spPr>
            <a:xfrm>
              <a:off x="4276166" y="2366682"/>
              <a:ext cx="188259" cy="174811"/>
            </a:xfrm>
            <a:prstGeom prst="star5">
              <a:avLst>
                <a:gd fmla="val 19098" name="adj"/>
                <a:gd fmla="val 105146" name="hf"/>
                <a:gd fmla="val 110557" name="vf"/>
              </a:avLst>
            </a:prstGeom>
            <a:solidFill>
              <a:srgbClr val="FBE6CC"/>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90" name="Google Shape;390;p48"/>
          <p:cNvGrpSpPr/>
          <p:nvPr/>
        </p:nvGrpSpPr>
        <p:grpSpPr>
          <a:xfrm>
            <a:off x="3039277" y="3306774"/>
            <a:ext cx="1098177" cy="174812"/>
            <a:chOff x="3052482" y="2828365"/>
            <a:chExt cx="1098177" cy="174812"/>
          </a:xfrm>
        </p:grpSpPr>
        <p:sp>
          <p:nvSpPr>
            <p:cNvPr id="391" name="Google Shape;391;p48"/>
            <p:cNvSpPr/>
            <p:nvPr/>
          </p:nvSpPr>
          <p:spPr>
            <a:xfrm>
              <a:off x="3052482" y="2828366"/>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48"/>
            <p:cNvSpPr/>
            <p:nvPr/>
          </p:nvSpPr>
          <p:spPr>
            <a:xfrm>
              <a:off x="3352800" y="2828365"/>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48"/>
            <p:cNvSpPr/>
            <p:nvPr/>
          </p:nvSpPr>
          <p:spPr>
            <a:xfrm>
              <a:off x="3662082" y="2828366"/>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4" name="Google Shape;394;p48"/>
            <p:cNvSpPr/>
            <p:nvPr/>
          </p:nvSpPr>
          <p:spPr>
            <a:xfrm>
              <a:off x="3962400" y="2828365"/>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95" name="Google Shape;395;p48"/>
          <p:cNvGrpSpPr/>
          <p:nvPr/>
        </p:nvGrpSpPr>
        <p:grpSpPr>
          <a:xfrm>
            <a:off x="2864223" y="3751727"/>
            <a:ext cx="1098177" cy="174812"/>
            <a:chOff x="2900082" y="3290047"/>
            <a:chExt cx="1098177" cy="174812"/>
          </a:xfrm>
        </p:grpSpPr>
        <p:sp>
          <p:nvSpPr>
            <p:cNvPr id="396" name="Google Shape;396;p48"/>
            <p:cNvSpPr/>
            <p:nvPr/>
          </p:nvSpPr>
          <p:spPr>
            <a:xfrm>
              <a:off x="2900082" y="3290048"/>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p48"/>
            <p:cNvSpPr/>
            <p:nvPr/>
          </p:nvSpPr>
          <p:spPr>
            <a:xfrm>
              <a:off x="3200400" y="3290047"/>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8" name="Google Shape;398;p48"/>
            <p:cNvSpPr/>
            <p:nvPr/>
          </p:nvSpPr>
          <p:spPr>
            <a:xfrm>
              <a:off x="3509682" y="3290048"/>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48"/>
            <p:cNvSpPr/>
            <p:nvPr/>
          </p:nvSpPr>
          <p:spPr>
            <a:xfrm>
              <a:off x="3810000" y="3290047"/>
              <a:ext cx="188259" cy="174811"/>
            </a:xfrm>
            <a:prstGeom prst="star5">
              <a:avLst>
                <a:gd fmla="val 19098" name="adj"/>
                <a:gd fmla="val 105146" name="hf"/>
                <a:gd fmla="val 110557" name="vf"/>
              </a:avLst>
            </a:prstGeom>
            <a:solidFill>
              <a:srgbClr val="FBE6CC"/>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00" name="Google Shape;400;p48"/>
          <p:cNvGrpSpPr/>
          <p:nvPr/>
        </p:nvGrpSpPr>
        <p:grpSpPr>
          <a:xfrm>
            <a:off x="2738959" y="4213411"/>
            <a:ext cx="1098177" cy="174812"/>
            <a:chOff x="2873188" y="3751727"/>
            <a:chExt cx="1098177" cy="174812"/>
          </a:xfrm>
        </p:grpSpPr>
        <p:sp>
          <p:nvSpPr>
            <p:cNvPr id="401" name="Google Shape;401;p48"/>
            <p:cNvSpPr/>
            <p:nvPr/>
          </p:nvSpPr>
          <p:spPr>
            <a:xfrm>
              <a:off x="2873188" y="3751728"/>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48"/>
            <p:cNvSpPr/>
            <p:nvPr/>
          </p:nvSpPr>
          <p:spPr>
            <a:xfrm>
              <a:off x="3173506" y="3751727"/>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3" name="Google Shape;403;p48"/>
            <p:cNvSpPr/>
            <p:nvPr/>
          </p:nvSpPr>
          <p:spPr>
            <a:xfrm>
              <a:off x="3482788" y="3751728"/>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4" name="Google Shape;404;p48"/>
            <p:cNvSpPr/>
            <p:nvPr/>
          </p:nvSpPr>
          <p:spPr>
            <a:xfrm>
              <a:off x="3783106" y="3751727"/>
              <a:ext cx="188259" cy="174811"/>
            </a:xfrm>
            <a:prstGeom prst="star5">
              <a:avLst>
                <a:gd fmla="val 19098" name="adj"/>
                <a:gd fmla="val 105146" name="hf"/>
                <a:gd fmla="val 110557" name="vf"/>
              </a:avLst>
            </a:prstGeom>
            <a:solidFill>
              <a:srgbClr val="FBE6CC"/>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05" name="Google Shape;405;p48"/>
          <p:cNvGrpSpPr/>
          <p:nvPr/>
        </p:nvGrpSpPr>
        <p:grpSpPr>
          <a:xfrm>
            <a:off x="2552698" y="2401442"/>
            <a:ext cx="1411943" cy="174812"/>
            <a:chOff x="3052482" y="2366682"/>
            <a:chExt cx="1411943" cy="174812"/>
          </a:xfrm>
        </p:grpSpPr>
        <p:sp>
          <p:nvSpPr>
            <p:cNvPr id="406" name="Google Shape;406;p48"/>
            <p:cNvSpPr/>
            <p:nvPr/>
          </p:nvSpPr>
          <p:spPr>
            <a:xfrm>
              <a:off x="3052482" y="2366683"/>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48"/>
            <p:cNvSpPr/>
            <p:nvPr/>
          </p:nvSpPr>
          <p:spPr>
            <a:xfrm>
              <a:off x="3352800" y="2366682"/>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8" name="Google Shape;408;p48"/>
            <p:cNvSpPr/>
            <p:nvPr/>
          </p:nvSpPr>
          <p:spPr>
            <a:xfrm>
              <a:off x="3662082" y="2366683"/>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9" name="Google Shape;409;p48"/>
            <p:cNvSpPr/>
            <p:nvPr/>
          </p:nvSpPr>
          <p:spPr>
            <a:xfrm>
              <a:off x="3962400" y="2366682"/>
              <a:ext cx="188259" cy="174811"/>
            </a:xfrm>
            <a:prstGeom prst="star5">
              <a:avLst>
                <a:gd fmla="val 19098" name="adj"/>
                <a:gd fmla="val 105146" name="hf"/>
                <a:gd fmla="val 110557" name="vf"/>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0" name="Google Shape;410;p48"/>
            <p:cNvSpPr/>
            <p:nvPr/>
          </p:nvSpPr>
          <p:spPr>
            <a:xfrm>
              <a:off x="4276166" y="2366682"/>
              <a:ext cx="188259" cy="174811"/>
            </a:xfrm>
            <a:prstGeom prst="star5">
              <a:avLst>
                <a:gd fmla="val 19098" name="adj"/>
                <a:gd fmla="val 105146" name="hf"/>
                <a:gd fmla="val 110557" name="vf"/>
              </a:avLst>
            </a:prstGeom>
            <a:solidFill>
              <a:srgbClr val="FBE6CC"/>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HTML Validation</a:t>
            </a:r>
            <a:endParaRPr b="0" i="0" sz="4800" u="none" cap="none" strike="noStrike">
              <a:solidFill>
                <a:srgbClr val="3F3F3F"/>
              </a:solidFill>
              <a:latin typeface="Calibri"/>
              <a:ea typeface="Calibri"/>
              <a:cs typeface="Calibri"/>
              <a:sym typeface="Calibri"/>
            </a:endParaRPr>
          </a:p>
        </p:txBody>
      </p:sp>
      <p:sp>
        <p:nvSpPr>
          <p:cNvPr id="416" name="Google Shape;416;p4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228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There are rules to follow when writing HTML.</a:t>
            </a:r>
            <a:endParaRPr/>
          </a:p>
          <a:p>
            <a:pPr indent="-228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Even if these rules are ignored, it doesn’t break a page (beware SOMETIMES it does).</a:t>
            </a:r>
            <a:endParaRPr/>
          </a:p>
          <a:p>
            <a:pPr indent="-228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Best practice is to follow these rules.</a:t>
            </a:r>
            <a:endParaRPr/>
          </a:p>
          <a:p>
            <a:pPr indent="-228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HTML can be validated at: </a:t>
            </a:r>
            <a:r>
              <a:rPr b="0" i="0" lang="en-US" sz="2000" u="sng" cap="none" strike="noStrike">
                <a:solidFill>
                  <a:schemeClr val="hlink"/>
                </a:solidFill>
                <a:latin typeface="Calibri"/>
                <a:ea typeface="Calibri"/>
                <a:cs typeface="Calibri"/>
                <a:sym typeface="Calibri"/>
                <a:hlinkClick r:id="rId3"/>
              </a:rPr>
              <a:t>http://validator.w3.org/</a:t>
            </a:r>
            <a:endParaRPr b="0" i="0" sz="2000" u="none" cap="none" strike="noStrike">
              <a:solidFill>
                <a:srgbClr val="3F3F3F"/>
              </a:solidFill>
              <a:latin typeface="Calibri"/>
              <a:ea typeface="Calibri"/>
              <a:cs typeface="Calibri"/>
              <a:sym typeface="Calibri"/>
            </a:endParaRPr>
          </a:p>
          <a:p>
            <a:pPr indent="-101600" lvl="0" marL="457200" marR="0" rtl="0" algn="l">
              <a:lnSpc>
                <a:spcPct val="90000"/>
              </a:lnSpc>
              <a:spcBef>
                <a:spcPts val="1400"/>
              </a:spcBef>
              <a:spcAft>
                <a:spcPts val="0"/>
              </a:spcAft>
              <a:buClr>
                <a:schemeClr val="accent1"/>
              </a:buClr>
              <a:buSzPts val="2000"/>
              <a:buFont typeface="Arial"/>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HTML Elements</a:t>
            </a:r>
            <a:endParaRPr b="0" i="0" sz="4800" u="none" cap="none" strike="noStrike">
              <a:solidFill>
                <a:srgbClr val="3F3F3F"/>
              </a:solidFill>
              <a:latin typeface="Calibri"/>
              <a:ea typeface="Calibri"/>
              <a:cs typeface="Calibri"/>
              <a:sym typeface="Calibri"/>
            </a:endParaRPr>
          </a:p>
        </p:txBody>
      </p:sp>
      <p:sp>
        <p:nvSpPr>
          <p:cNvPr id="125" name="Google Shape;125;p5"/>
          <p:cNvSpPr txBox="1"/>
          <p:nvPr>
            <p:ph idx="1" type="body"/>
          </p:nvPr>
        </p:nvSpPr>
        <p:spPr>
          <a:xfrm>
            <a:off x="1196788" y="1845734"/>
            <a:ext cx="9958892" cy="2027019"/>
          </a:xfrm>
          <a:prstGeom prst="rect">
            <a:avLst/>
          </a:prstGeom>
          <a:noFill/>
          <a:ln>
            <a:noFill/>
          </a:ln>
        </p:spPr>
        <p:txBody>
          <a:bodyPr anchorCtr="0" anchor="t" bIns="45700" lIns="0" spcFirstLastPara="1" rIns="0" wrap="square" tIns="45700">
            <a:noAutofit/>
          </a:bodyPr>
          <a:lstStyle/>
          <a:p>
            <a:pPr indent="-3175" lvl="0" marL="53975"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Example:</a:t>
            </a:r>
            <a:endParaRPr b="0" i="0" sz="1400" u="none" cap="none" strike="noStrike">
              <a:solidFill>
                <a:srgbClr val="0000FF"/>
              </a:solidFill>
              <a:highlight>
                <a:srgbClr val="FFFFFF"/>
              </a:highlight>
              <a:latin typeface="Consolas"/>
              <a:ea typeface="Consolas"/>
              <a:cs typeface="Consolas"/>
              <a:sym typeface="Consolas"/>
            </a:endParaRPr>
          </a:p>
          <a:p>
            <a:pPr indent="-3175" lvl="0" marL="53975" marR="0" rtl="0" algn="l">
              <a:lnSpc>
                <a:spcPct val="90000"/>
              </a:lnSpc>
              <a:spcBef>
                <a:spcPts val="140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3175" lvl="1" marL="53975" marR="0" rtl="0" algn="l">
              <a:lnSpc>
                <a:spcPct val="9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p</a:t>
            </a:r>
            <a:r>
              <a:rPr b="0" i="0" lang="en-US" sz="1400" u="none" cap="none" strike="noStrike">
                <a:solidFill>
                  <a:srgbClr val="0000FF"/>
                </a:solidFill>
                <a:highlight>
                  <a:srgbClr val="FFFFFF"/>
                </a:highlight>
                <a:latin typeface="Consolas"/>
                <a:ea typeface="Consolas"/>
                <a:cs typeface="Consolas"/>
                <a:sym typeface="Consolas"/>
              </a:rPr>
              <a:t>&gt;</a:t>
            </a:r>
            <a:r>
              <a:rPr b="0" i="0" lang="en-US" sz="1400" u="none" cap="none" strike="noStrike">
                <a:solidFill>
                  <a:srgbClr val="000000"/>
                </a:solidFill>
                <a:highlight>
                  <a:srgbClr val="FFFFFF"/>
                </a:highlight>
                <a:latin typeface="Consolas"/>
                <a:ea typeface="Consolas"/>
                <a:cs typeface="Consolas"/>
                <a:sym typeface="Consolas"/>
              </a:rPr>
              <a:t>Another element</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p</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3175" lvl="1" marL="53975" marR="0" rtl="0" algn="l">
              <a:lnSpc>
                <a:spcPct val="9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endParaRPr/>
          </a:p>
          <a:p>
            <a:pPr indent="-3175" lvl="0" marL="53975" marR="0" rtl="0" algn="l">
              <a:lnSpc>
                <a:spcPct val="90000"/>
              </a:lnSpc>
              <a:spcBef>
                <a:spcPts val="160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br</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00"/>
              </a:solidFill>
              <a:highlight>
                <a:srgbClr val="FFFFFF"/>
              </a:highlight>
              <a:latin typeface="Consolas"/>
              <a:ea typeface="Consolas"/>
              <a:cs typeface="Consolas"/>
              <a:sym typeface="Consolas"/>
            </a:endParaRPr>
          </a:p>
          <a:p>
            <a:pPr indent="-3175" lvl="0" marL="53975" marR="0" rtl="0" algn="l">
              <a:lnSpc>
                <a:spcPct val="90000"/>
              </a:lnSpc>
              <a:spcBef>
                <a:spcPts val="1400"/>
              </a:spcBef>
              <a:spcAft>
                <a:spcPts val="0"/>
              </a:spcAft>
              <a:buClr>
                <a:schemeClr val="accent1"/>
              </a:buClr>
              <a:buSzPts val="20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img</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src</a:t>
            </a:r>
            <a:r>
              <a:rPr b="0" i="0" lang="en-US" sz="1400" u="none" cap="none" strike="noStrike">
                <a:solidFill>
                  <a:srgbClr val="0000FF"/>
                </a:solidFill>
                <a:highlight>
                  <a:srgbClr val="FFFFFF"/>
                </a:highlight>
                <a:latin typeface="Consolas"/>
                <a:ea typeface="Consolas"/>
                <a:cs typeface="Consolas"/>
                <a:sym typeface="Consolas"/>
              </a:rPr>
              <a:t>="nature.png"</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alt</a:t>
            </a:r>
            <a:r>
              <a:rPr b="0" i="0" lang="en-US" sz="1400" u="none" cap="none" strike="noStrike">
                <a:solidFill>
                  <a:srgbClr val="0000FF"/>
                </a:solidFill>
                <a:highlight>
                  <a:srgbClr val="FFFFFF"/>
                </a:highlight>
                <a:latin typeface="Consolas"/>
                <a:ea typeface="Consolas"/>
                <a:cs typeface="Consolas"/>
                <a:sym typeface="Consolas"/>
              </a:rPr>
              <a:t>=""</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0000FF"/>
                </a:solidFill>
                <a:highlight>
                  <a:srgbClr val="FFFFFF"/>
                </a:highlight>
                <a:latin typeface="Consolas"/>
                <a:ea typeface="Consolas"/>
                <a:cs typeface="Consolas"/>
                <a:sym typeface="Consolas"/>
              </a:rPr>
              <a:t>/&gt;</a:t>
            </a:r>
            <a:endParaRPr/>
          </a:p>
        </p:txBody>
      </p:sp>
      <p:sp>
        <p:nvSpPr>
          <p:cNvPr id="126" name="Google Shape;126;p5"/>
          <p:cNvSpPr txBox="1"/>
          <p:nvPr/>
        </p:nvSpPr>
        <p:spPr>
          <a:xfrm>
            <a:off x="1196788" y="4087906"/>
            <a:ext cx="9958892" cy="1781188"/>
          </a:xfrm>
          <a:prstGeom prst="rect">
            <a:avLst/>
          </a:prstGeom>
          <a:noFill/>
          <a:ln>
            <a:noFill/>
          </a:ln>
        </p:spPr>
        <p:txBody>
          <a:bodyPr anchorCtr="0" anchor="t" bIns="45700" lIns="0" spcFirstLastPara="1" rIns="0" wrap="square" tIns="45700">
            <a:noAutofit/>
          </a:bodyPr>
          <a:lstStyle/>
          <a:p>
            <a:pPr indent="-3175" lvl="0" marL="53975" marR="0" rtl="0" algn="l">
              <a:lnSpc>
                <a:spcPct val="90000"/>
              </a:lnSpc>
              <a:spcBef>
                <a:spcPts val="0"/>
              </a:spcBef>
              <a:spcAft>
                <a:spcPts val="0"/>
              </a:spcAft>
              <a:buClr>
                <a:srgbClr val="E48312"/>
              </a:buClr>
              <a:buSzPts val="2000"/>
              <a:buFont typeface="Calibri"/>
              <a:buNone/>
            </a:pPr>
            <a:r>
              <a:rPr b="0" i="0" lang="en-US" sz="2000" u="none" cap="none" strike="noStrike">
                <a:solidFill>
                  <a:srgbClr val="3F3F3F"/>
                </a:solidFill>
                <a:latin typeface="Calibri"/>
                <a:ea typeface="Calibri"/>
                <a:cs typeface="Calibri"/>
                <a:sym typeface="Calibri"/>
              </a:rPr>
              <a:t>In this example</a:t>
            </a:r>
            <a:endParaRPr b="0" i="0" sz="1400" u="none" cap="none" strike="noStrike">
              <a:solidFill>
                <a:srgbClr val="0000FF"/>
              </a:solidFill>
              <a:highlight>
                <a:srgbClr val="FFFFFF"/>
              </a:highlight>
              <a:latin typeface="Consolas"/>
              <a:ea typeface="Consolas"/>
              <a:cs typeface="Consolas"/>
              <a:sym typeface="Consolas"/>
            </a:endParaRPr>
          </a:p>
          <a:p>
            <a:pPr indent="-3175" lvl="0" marL="53975" marR="0" rtl="0" algn="l">
              <a:lnSpc>
                <a:spcPct val="90000"/>
              </a:lnSpc>
              <a:spcBef>
                <a:spcPts val="1400"/>
              </a:spcBef>
              <a:spcAft>
                <a:spcPts val="0"/>
              </a:spcAft>
              <a:buClr>
                <a:srgbClr val="E48312"/>
              </a:buClr>
              <a:buSzPts val="2000"/>
              <a:buFont typeface="Calibri"/>
              <a:buNone/>
            </a:pPr>
            <a:r>
              <a:rPr b="0" i="0" lang="en-US" sz="2000" u="none" cap="none" strike="noStrike">
                <a:solidFill>
                  <a:srgbClr val="3F3F3F"/>
                </a:solidFill>
                <a:latin typeface="Calibri"/>
                <a:ea typeface="Calibri"/>
                <a:cs typeface="Calibri"/>
                <a:sym typeface="Calibri"/>
              </a:rPr>
              <a:t> -</a:t>
            </a: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r>
              <a:rPr b="0" i="0" lang="en-US" sz="2000" u="none" cap="none" strike="noStrike">
                <a:solidFill>
                  <a:srgbClr val="3F3F3F"/>
                </a:solidFill>
                <a:latin typeface="Calibri"/>
                <a:ea typeface="Calibri"/>
                <a:cs typeface="Calibri"/>
                <a:sym typeface="Calibri"/>
              </a:rPr>
              <a:t> is a parent,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p</a:t>
            </a:r>
            <a:r>
              <a:rPr b="0" i="0" lang="en-US" sz="1400" u="none" cap="none" strike="noStrike">
                <a:solidFill>
                  <a:srgbClr val="0000FF"/>
                </a:solidFill>
                <a:highlight>
                  <a:srgbClr val="FFFFFF"/>
                </a:highlight>
                <a:latin typeface="Consolas"/>
                <a:ea typeface="Consolas"/>
                <a:cs typeface="Consolas"/>
                <a:sym typeface="Consolas"/>
              </a:rPr>
              <a:t>&gt;</a:t>
            </a:r>
            <a:r>
              <a:rPr b="0" i="0" lang="en-US" sz="2000" u="none" cap="none" strike="noStrike">
                <a:solidFill>
                  <a:srgbClr val="3F3F3F"/>
                </a:solidFill>
                <a:latin typeface="Calibri"/>
                <a:ea typeface="Calibri"/>
                <a:cs typeface="Calibri"/>
                <a:sym typeface="Calibri"/>
              </a:rPr>
              <a:t> is a child of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br>
              <a:rPr b="0" i="0" lang="en-US" sz="1400" u="none" cap="none" strike="noStrike">
                <a:solidFill>
                  <a:srgbClr val="0000FF"/>
                </a:solidFill>
                <a:highlight>
                  <a:srgbClr val="FFFFFF"/>
                </a:highlight>
                <a:latin typeface="Consolas"/>
                <a:ea typeface="Consolas"/>
                <a:cs typeface="Consolas"/>
                <a:sym typeface="Consolas"/>
              </a:rPr>
            </a:br>
            <a:r>
              <a:rPr b="0" i="0" lang="en-US" sz="2000" u="none" cap="none" strike="noStrike">
                <a:solidFill>
                  <a:srgbClr val="3F3F3F"/>
                </a:solidFill>
                <a:latin typeface="Calibri"/>
                <a:ea typeface="Calibri"/>
                <a:cs typeface="Calibri"/>
                <a:sym typeface="Calibri"/>
              </a:rPr>
              <a:t> -</a:t>
            </a: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br</a:t>
            </a:r>
            <a:r>
              <a:rPr b="0" i="0" lang="en-US" sz="1400" u="none" cap="none" strike="noStrike">
                <a:solidFill>
                  <a:srgbClr val="0000FF"/>
                </a:solidFill>
                <a:highlight>
                  <a:srgbClr val="FFFFFF"/>
                </a:highlight>
                <a:latin typeface="Consolas"/>
                <a:ea typeface="Consolas"/>
                <a:cs typeface="Consolas"/>
                <a:sym typeface="Consolas"/>
              </a:rPr>
              <a:t>&gt;</a:t>
            </a:r>
            <a:r>
              <a:rPr b="0" i="0" lang="en-US" sz="2000" u="none" cap="none" strike="noStrike">
                <a:solidFill>
                  <a:srgbClr val="3F3F3F"/>
                </a:solidFill>
                <a:latin typeface="Calibri"/>
                <a:ea typeface="Calibri"/>
                <a:cs typeface="Calibri"/>
                <a:sym typeface="Calibri"/>
              </a:rPr>
              <a:t> is a void element or singleton tag, and a sibling of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br>
              <a:rPr b="0" i="0" lang="en-US" sz="1400" u="none" cap="none" strike="noStrike">
                <a:solidFill>
                  <a:srgbClr val="0000FF"/>
                </a:solidFill>
                <a:highlight>
                  <a:srgbClr val="FFFFFF"/>
                </a:highlight>
                <a:latin typeface="Consolas"/>
                <a:ea typeface="Consolas"/>
                <a:cs typeface="Consolas"/>
                <a:sym typeface="Consolas"/>
              </a:rPr>
            </a:br>
            <a:r>
              <a:rPr b="0" i="0" lang="en-US" sz="2000" u="none" cap="none" strike="noStrike">
                <a:solidFill>
                  <a:srgbClr val="3F3F3F"/>
                </a:solidFill>
                <a:latin typeface="Calibri"/>
                <a:ea typeface="Calibri"/>
                <a:cs typeface="Calibri"/>
                <a:sym typeface="Calibri"/>
              </a:rPr>
              <a:t> -</a:t>
            </a:r>
            <a:r>
              <a:rPr b="0" i="0" lang="en-US" sz="1400" u="none" cap="none" strike="noStrike">
                <a:solidFill>
                  <a:srgbClr val="0000FF"/>
                </a:solidFill>
                <a:highlight>
                  <a:srgbClr val="FFFFFF"/>
                </a:highlight>
                <a:latin typeface="Consolas"/>
                <a:ea typeface="Consolas"/>
                <a:cs typeface="Consolas"/>
                <a:sym typeface="Consolas"/>
              </a:rPr>
              <a:t> &lt;</a:t>
            </a:r>
            <a:r>
              <a:rPr b="0" i="0" lang="en-US" sz="1400" u="none" cap="none" strike="noStrike">
                <a:solidFill>
                  <a:srgbClr val="800000"/>
                </a:solidFill>
                <a:highlight>
                  <a:srgbClr val="FFFFFF"/>
                </a:highlight>
                <a:latin typeface="Consolas"/>
                <a:ea typeface="Consolas"/>
                <a:cs typeface="Consolas"/>
                <a:sym typeface="Consolas"/>
              </a:rPr>
              <a:t>img</a:t>
            </a:r>
            <a:r>
              <a:rPr b="0" i="0" lang="en-US" sz="1400" u="none" cap="none" strike="noStrike">
                <a:solidFill>
                  <a:srgbClr val="0000FF"/>
                </a:solidFill>
                <a:highlight>
                  <a:srgbClr val="FFFFFF"/>
                </a:highlight>
                <a:latin typeface="Consolas"/>
                <a:ea typeface="Consolas"/>
                <a:cs typeface="Consolas"/>
                <a:sym typeface="Consolas"/>
              </a:rPr>
              <a:t>&gt;</a:t>
            </a:r>
            <a:r>
              <a:rPr b="0" i="0" lang="en-US" sz="2000" u="none" cap="none" strike="noStrike">
                <a:solidFill>
                  <a:srgbClr val="3F3F3F"/>
                </a:solidFill>
                <a:latin typeface="Calibri"/>
                <a:ea typeface="Calibri"/>
                <a:cs typeface="Calibri"/>
                <a:sym typeface="Calibri"/>
              </a:rPr>
              <a:t> is another void element, and a sibling of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div</a:t>
            </a:r>
            <a:r>
              <a:rPr b="0" i="0" lang="en-US" sz="1400" u="none" cap="none" strike="noStrike">
                <a:solidFill>
                  <a:srgbClr val="0000FF"/>
                </a:solidFill>
                <a:highlight>
                  <a:srgbClr val="FFFFFF"/>
                </a:highlight>
                <a:latin typeface="Consolas"/>
                <a:ea typeface="Consolas"/>
                <a:cs typeface="Consolas"/>
                <a:sym typeface="Consolas"/>
              </a:rPr>
              <a:t>&gt;</a:t>
            </a:r>
            <a:r>
              <a:rPr b="0" i="0" lang="en-US" sz="2000" u="none" cap="none" strike="noStrike">
                <a:solidFill>
                  <a:srgbClr val="3F3F3F"/>
                </a:solidFill>
                <a:latin typeface="Calibri"/>
                <a:ea typeface="Calibri"/>
                <a:cs typeface="Calibri"/>
                <a:sym typeface="Calibri"/>
              </a:rPr>
              <a:t> and </a:t>
            </a: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br</a:t>
            </a:r>
            <a:r>
              <a:rPr b="0" i="0" lang="en-US" sz="1400" u="none" cap="none" strike="noStrike">
                <a:solidFill>
                  <a:srgbClr val="0000FF"/>
                </a:solidFill>
                <a:highlight>
                  <a:srgbClr val="FFFFFF"/>
                </a:highlight>
                <a:latin typeface="Consolas"/>
                <a:ea typeface="Consolas"/>
                <a:cs typeface="Consolas"/>
                <a:sym typeface="Consolas"/>
              </a:rPr>
              <a:t>&gt;</a:t>
            </a:r>
            <a:endParaRPr b="0" i="0" sz="4000" u="none" cap="none" strike="noStrike">
              <a:solidFill>
                <a:srgbClr val="3F3F3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3700"/>
              <a:buFont typeface="Calibri"/>
              <a:buNone/>
            </a:pPr>
            <a:r>
              <a:rPr b="0" i="0" lang="en-US" sz="8000" u="none" cap="none" strike="noStrike">
                <a:solidFill>
                  <a:srgbClr val="262626"/>
                </a:solidFill>
                <a:latin typeface="Calibri"/>
                <a:ea typeface="Calibri"/>
                <a:cs typeface="Calibri"/>
                <a:sym typeface="Calibri"/>
              </a:rPr>
              <a:t>HTML5</a:t>
            </a:r>
            <a:endParaRPr/>
          </a:p>
        </p:txBody>
      </p:sp>
      <p:sp>
        <p:nvSpPr>
          <p:cNvPr id="422" name="Google Shape;422;p5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700"/>
              <a:buFont typeface="Calibri"/>
              <a:buNone/>
            </a:pPr>
            <a:r>
              <a:rPr b="0" i="0" lang="en-US" sz="2400" u="none" cap="none" strike="noStrike">
                <a:solidFill>
                  <a:schemeClr val="dk2"/>
                </a:solidFill>
                <a:latin typeface="Calibri"/>
                <a:ea typeface="Calibri"/>
                <a:cs typeface="Calibri"/>
                <a:sym typeface="Calibri"/>
              </a:rPr>
              <a:t>HTML5 IS THE LATEST AND GREATEST VERSION OF HTML WITH A LOT OF GOODIES.</a:t>
            </a:r>
            <a:endParaRPr b="0" i="0" sz="2400" u="none" cap="none" strike="noStrike">
              <a:solidFill>
                <a:schemeClr val="dk2"/>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1"/>
          <p:cNvPicPr preferRelativeResize="0"/>
          <p:nvPr/>
        </p:nvPicPr>
        <p:blipFill rotWithShape="1">
          <a:blip r:embed="rId3">
            <a:alphaModFix/>
          </a:blip>
          <a:srcRect b="0" l="0" r="0" t="0"/>
          <a:stretch/>
        </p:blipFill>
        <p:spPr>
          <a:xfrm>
            <a:off x="3714750" y="1047750"/>
            <a:ext cx="4762500" cy="4762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New elements in HTML5</a:t>
            </a:r>
            <a:endParaRPr b="0" i="0" sz="4800" u="none" cap="none" strike="noStrike">
              <a:solidFill>
                <a:srgbClr val="3F3F3F"/>
              </a:solidFill>
              <a:latin typeface="Calibri"/>
              <a:ea typeface="Calibri"/>
              <a:cs typeface="Calibri"/>
              <a:sym typeface="Calibri"/>
            </a:endParaRPr>
          </a:p>
        </p:txBody>
      </p:sp>
      <p:sp>
        <p:nvSpPr>
          <p:cNvPr id="433" name="Google Shape;433;p5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01600" lvl="0" marL="91440" marR="0" rtl="0" algn="l">
              <a:lnSpc>
                <a:spcPct val="90000"/>
              </a:lnSpc>
              <a:spcBef>
                <a:spcPts val="0"/>
              </a:spcBef>
              <a:spcAft>
                <a:spcPts val="0"/>
              </a:spcAft>
              <a:buClr>
                <a:schemeClr val="accent1"/>
              </a:buClr>
              <a:buSzPts val="1600"/>
              <a:buFont typeface="Calibri"/>
              <a:buChar char=" "/>
            </a:pPr>
            <a:r>
              <a:rPr b="0" i="0" lang="en-US" sz="1600" u="none" cap="none" strike="noStrike">
                <a:solidFill>
                  <a:srgbClr val="3F3F3F"/>
                </a:solidFill>
                <a:latin typeface="Calibri"/>
                <a:ea typeface="Calibri"/>
                <a:cs typeface="Calibri"/>
                <a:sym typeface="Calibri"/>
              </a:rPr>
              <a:t>A lot of new elements has been introduced in HTML 5. Some of which are as follows</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&lt;header&gt;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&lt;footer&gt;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&lt;nav&gt;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&lt;section&gt;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&lt;article&gt;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&lt;aside&gt;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&lt;figure&gt;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&lt;canvas&gt;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&lt;audio&gt;</a:t>
            </a:r>
            <a:endParaRPr/>
          </a:p>
          <a:p>
            <a:pPr indent="-228600" lvl="0" marL="457200" marR="0" rtl="0" algn="l">
              <a:lnSpc>
                <a:spcPct val="90000"/>
              </a:lnSpc>
              <a:spcBef>
                <a:spcPts val="800"/>
              </a:spcBef>
              <a:spcAft>
                <a:spcPts val="0"/>
              </a:spcAft>
              <a:buClr>
                <a:schemeClr val="accent1"/>
              </a:buClr>
              <a:buSzPts val="1600"/>
              <a:buFont typeface="Arial"/>
              <a:buChar char=" "/>
            </a:pPr>
            <a:r>
              <a:rPr b="0" i="0" lang="en-US" sz="1600" u="none" cap="none" strike="noStrike">
                <a:solidFill>
                  <a:srgbClr val="3F3F3F"/>
                </a:solidFill>
                <a:latin typeface="Calibri"/>
                <a:ea typeface="Calibri"/>
                <a:cs typeface="Calibri"/>
                <a:sym typeface="Calibri"/>
              </a:rPr>
              <a:t>&lt;video&gt;</a:t>
            </a:r>
            <a:endParaRPr b="0" i="0" sz="1600" u="none" cap="none" strike="noStrike">
              <a:solidFill>
                <a:srgbClr val="3F3F3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3"/>
          <p:cNvSpPr/>
          <p:nvPr/>
        </p:nvSpPr>
        <p:spPr>
          <a:xfrm>
            <a:off x="994521" y="1465729"/>
            <a:ext cx="10367683" cy="3765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39" name="Google Shape;439;p53"/>
          <p:cNvPicPr preferRelativeResize="0"/>
          <p:nvPr/>
        </p:nvPicPr>
        <p:blipFill rotWithShape="1">
          <a:blip r:embed="rId3">
            <a:alphaModFix/>
          </a:blip>
          <a:srcRect b="0" l="0" r="0" t="0"/>
          <a:stretch/>
        </p:blipFill>
        <p:spPr>
          <a:xfrm>
            <a:off x="3804397" y="126905"/>
            <a:ext cx="4747932" cy="613044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Canvas</a:t>
            </a:r>
            <a:endParaRPr b="0" i="0" sz="4800" u="none" cap="none" strike="noStrike">
              <a:solidFill>
                <a:srgbClr val="3F3F3F"/>
              </a:solidFill>
              <a:latin typeface="Calibri"/>
              <a:ea typeface="Calibri"/>
              <a:cs typeface="Calibri"/>
              <a:sym typeface="Calibri"/>
            </a:endParaRPr>
          </a:p>
        </p:txBody>
      </p:sp>
      <p:sp>
        <p:nvSpPr>
          <p:cNvPr id="445" name="Google Shape;445;p5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Just like the name suggests HTML5 Canvas is a container for drawing. It has several methods for graphics related tasks.</a:t>
            </a:r>
            <a:endParaRPr/>
          </a:p>
          <a:p>
            <a:pPr indent="-91440" lvl="0" marL="91440" marR="0" rtl="0" algn="l">
              <a:lnSpc>
                <a:spcPct val="150000"/>
              </a:lnSpc>
              <a:spcBef>
                <a:spcPts val="1400"/>
              </a:spcBef>
              <a:spcAft>
                <a:spcPts val="0"/>
              </a:spcAft>
              <a:buClr>
                <a:schemeClr val="accent1"/>
              </a:buClr>
              <a:buSzPts val="1400"/>
              <a:buFont typeface="Calibri"/>
              <a:buChar char=" "/>
            </a:pPr>
            <a:r>
              <a:rPr b="0" i="0" lang="en-US" sz="1400" u="none" cap="none" strike="noStrike">
                <a:solidFill>
                  <a:srgbClr val="0000FF"/>
                </a:solidFill>
                <a:latin typeface="Consolas"/>
                <a:ea typeface="Consolas"/>
                <a:cs typeface="Consolas"/>
                <a:sym typeface="Consolas"/>
              </a:rPr>
              <a:t>&lt;</a:t>
            </a:r>
            <a:r>
              <a:rPr b="0" i="0" lang="en-US" sz="1400" u="none" cap="none" strike="noStrike">
                <a:solidFill>
                  <a:srgbClr val="A52A2A"/>
                </a:solidFill>
                <a:latin typeface="Consolas"/>
                <a:ea typeface="Consolas"/>
                <a:cs typeface="Consolas"/>
                <a:sym typeface="Consolas"/>
              </a:rPr>
              <a:t>canvas</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id=</a:t>
            </a:r>
            <a:r>
              <a:rPr b="0" i="0" lang="en-US" sz="1400" u="none" cap="none" strike="noStrike">
                <a:solidFill>
                  <a:srgbClr val="0000CD"/>
                </a:solidFill>
                <a:latin typeface="Consolas"/>
                <a:ea typeface="Consolas"/>
                <a:cs typeface="Consolas"/>
                <a:sym typeface="Consolas"/>
              </a:rPr>
              <a:t>"myCanvas"</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width=</a:t>
            </a:r>
            <a:r>
              <a:rPr b="0" i="0" lang="en-US" sz="1400" u="none" cap="none" strike="noStrike">
                <a:solidFill>
                  <a:srgbClr val="0000CD"/>
                </a:solidFill>
                <a:latin typeface="Consolas"/>
                <a:ea typeface="Consolas"/>
                <a:cs typeface="Consolas"/>
                <a:sym typeface="Consolas"/>
              </a:rPr>
              <a:t>"200"</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height=</a:t>
            </a:r>
            <a:r>
              <a:rPr b="0" i="0" lang="en-US" sz="1400" u="none" cap="none" strike="noStrike">
                <a:solidFill>
                  <a:srgbClr val="0000CD"/>
                </a:solidFill>
                <a:latin typeface="Consolas"/>
                <a:ea typeface="Consolas"/>
                <a:cs typeface="Consolas"/>
                <a:sym typeface="Consolas"/>
              </a:rPr>
              <a:t>"100"</a:t>
            </a:r>
            <a:r>
              <a:rPr b="0" i="0" lang="en-US" sz="1400" u="none" cap="none" strike="noStrike">
                <a:solidFill>
                  <a:srgbClr val="DC143C"/>
                </a:solidFill>
                <a:latin typeface="Consolas"/>
                <a:ea typeface="Consolas"/>
                <a:cs typeface="Consolas"/>
                <a:sym typeface="Consolas"/>
              </a:rPr>
              <a:t> style=</a:t>
            </a:r>
            <a:r>
              <a:rPr b="0" i="0" lang="en-US" sz="1400" u="none" cap="none" strike="noStrike">
                <a:solidFill>
                  <a:srgbClr val="0000CD"/>
                </a:solidFill>
                <a:latin typeface="Consolas"/>
                <a:ea typeface="Consolas"/>
                <a:cs typeface="Consolas"/>
                <a:sym typeface="Consolas"/>
              </a:rPr>
              <a:t>"border:1px solid #000000;"</a:t>
            </a:r>
            <a:r>
              <a:rPr b="0" i="0" lang="en-US" sz="1400" u="none" cap="none" strike="noStrike">
                <a:solidFill>
                  <a:srgbClr val="0000FF"/>
                </a:solidFill>
                <a:latin typeface="Consolas"/>
                <a:ea typeface="Consolas"/>
                <a:cs typeface="Consolas"/>
                <a:sym typeface="Consolas"/>
              </a:rPr>
              <a:t>&gt;&lt;</a:t>
            </a:r>
            <a:r>
              <a:rPr b="0" i="0" lang="en-US" sz="1400" u="none" cap="none" strike="noStrike">
                <a:solidFill>
                  <a:srgbClr val="A52A2A"/>
                </a:solidFill>
                <a:latin typeface="Consolas"/>
                <a:ea typeface="Consolas"/>
                <a:cs typeface="Consolas"/>
                <a:sym typeface="Consolas"/>
              </a:rPr>
              <a:t>/canvas</a:t>
            </a:r>
            <a:r>
              <a:rPr b="0" i="0" lang="en-US" sz="1400" u="none" cap="none" strike="noStrike">
                <a:solidFill>
                  <a:srgbClr val="0000FF"/>
                </a:solidFill>
                <a:latin typeface="Consolas"/>
                <a:ea typeface="Consolas"/>
                <a:cs typeface="Consolas"/>
                <a:sym typeface="Consolas"/>
              </a:rPr>
              <a:t>&gt;</a:t>
            </a:r>
            <a:endParaRPr/>
          </a:p>
          <a:p>
            <a:pPr indent="-91440" lvl="0" marL="91440" marR="0" rtl="0" algn="l">
              <a:lnSpc>
                <a:spcPct val="50000"/>
              </a:lnSpc>
              <a:spcBef>
                <a:spcPts val="1400"/>
              </a:spcBef>
              <a:spcAft>
                <a:spcPts val="0"/>
              </a:spcAft>
              <a:buClr>
                <a:schemeClr val="accent1"/>
              </a:buClr>
              <a:buSzPts val="1400"/>
              <a:buFont typeface="Calibri"/>
              <a:buChar char=" "/>
            </a:pPr>
            <a:br>
              <a:rPr b="0" i="0" lang="en-US" sz="1400" u="none" cap="none" strike="noStrike">
                <a:solidFill>
                  <a:srgbClr val="0000FF"/>
                </a:solidFill>
                <a:highlight>
                  <a:srgbClr val="FFFFFF"/>
                </a:highlight>
                <a:latin typeface="Consolas"/>
                <a:ea typeface="Consolas"/>
                <a:cs typeface="Consolas"/>
                <a:sym typeface="Consolas"/>
              </a:rPr>
            </a:br>
            <a:br>
              <a:rPr b="0" i="0" lang="en-US" sz="1400" u="none" cap="none" strike="noStrike">
                <a:solidFill>
                  <a:srgbClr val="0000FF"/>
                </a:solidFill>
                <a:highlight>
                  <a:srgbClr val="FFFFFF"/>
                </a:highlight>
                <a:latin typeface="Consolas"/>
                <a:ea typeface="Consolas"/>
                <a:cs typeface="Consolas"/>
                <a:sym typeface="Consolas"/>
              </a:rPr>
            </a:br>
            <a:r>
              <a:rPr b="0" i="0" lang="en-US" sz="1400" u="none" cap="none" strike="noStrike">
                <a:solidFill>
                  <a:srgbClr val="0000FF"/>
                </a:solidFill>
                <a:highlight>
                  <a:srgbClr val="FFFFFF"/>
                </a:highlight>
                <a:latin typeface="Consolas"/>
                <a:ea typeface="Consolas"/>
                <a:cs typeface="Consolas"/>
                <a:sym typeface="Consolas"/>
              </a:rPr>
              <a:t>var</a:t>
            </a:r>
            <a:r>
              <a:rPr b="0" i="0" lang="en-US" sz="1400" u="none" cap="none" strike="noStrike">
                <a:solidFill>
                  <a:srgbClr val="000000"/>
                </a:solidFill>
                <a:highlight>
                  <a:srgbClr val="FFFFFF"/>
                </a:highlight>
                <a:latin typeface="Consolas"/>
                <a:ea typeface="Consolas"/>
                <a:cs typeface="Consolas"/>
                <a:sym typeface="Consolas"/>
              </a:rPr>
              <a:t> c = document.getElementById(</a:t>
            </a:r>
            <a:r>
              <a:rPr b="0" i="0" lang="en-US" sz="1400" u="none" cap="none" strike="noStrike">
                <a:solidFill>
                  <a:srgbClr val="A31515"/>
                </a:solidFill>
                <a:highlight>
                  <a:srgbClr val="FFFFFF"/>
                </a:highlight>
                <a:latin typeface="Consolas"/>
                <a:ea typeface="Consolas"/>
                <a:cs typeface="Consolas"/>
                <a:sym typeface="Consolas"/>
              </a:rPr>
              <a:t>"myCanvas"</a:t>
            </a:r>
            <a:r>
              <a:rPr b="0" i="0" lang="en-US" sz="1400" u="none" cap="none" strike="noStrike">
                <a:solidFill>
                  <a:srgbClr val="000000"/>
                </a:solidFill>
                <a:highlight>
                  <a:srgbClr val="FFFFFF"/>
                </a:highlight>
                <a:latin typeface="Consolas"/>
                <a:ea typeface="Consolas"/>
                <a:cs typeface="Consolas"/>
                <a:sym typeface="Consolas"/>
              </a:rPr>
              <a:t>);</a:t>
            </a:r>
            <a:endParaRPr/>
          </a:p>
          <a:p>
            <a:pPr indent="-91440" lvl="0" marL="91440" marR="0" rtl="0" algn="l">
              <a:lnSpc>
                <a:spcPct val="50000"/>
              </a:lnSpc>
              <a:spcBef>
                <a:spcPts val="1400"/>
              </a:spcBef>
              <a:spcAft>
                <a:spcPts val="0"/>
              </a:spcAft>
              <a:buClr>
                <a:schemeClr val="accent1"/>
              </a:buClr>
              <a:buSzPts val="1400"/>
              <a:buFont typeface="Calibri"/>
              <a:buChar char=" "/>
            </a:pPr>
            <a:r>
              <a:rPr b="0" i="0" lang="en-US" sz="1400" u="none" cap="none" strike="noStrike">
                <a:solidFill>
                  <a:srgbClr val="0000FF"/>
                </a:solidFill>
                <a:highlight>
                  <a:srgbClr val="FFFFFF"/>
                </a:highlight>
                <a:latin typeface="Consolas"/>
                <a:ea typeface="Consolas"/>
                <a:cs typeface="Consolas"/>
                <a:sym typeface="Consolas"/>
              </a:rPr>
              <a:t>var</a:t>
            </a:r>
            <a:r>
              <a:rPr b="0" i="0" lang="en-US" sz="1400" u="none" cap="none" strike="noStrike">
                <a:solidFill>
                  <a:srgbClr val="000000"/>
                </a:solidFill>
                <a:highlight>
                  <a:srgbClr val="FFFFFF"/>
                </a:highlight>
                <a:latin typeface="Consolas"/>
                <a:ea typeface="Consolas"/>
                <a:cs typeface="Consolas"/>
                <a:sym typeface="Consolas"/>
              </a:rPr>
              <a:t> ctx = c.getContext(</a:t>
            </a:r>
            <a:r>
              <a:rPr b="0" i="0" lang="en-US" sz="1400" u="none" cap="none" strike="noStrike">
                <a:solidFill>
                  <a:srgbClr val="A31515"/>
                </a:solidFill>
                <a:highlight>
                  <a:srgbClr val="FFFFFF"/>
                </a:highlight>
                <a:latin typeface="Consolas"/>
                <a:ea typeface="Consolas"/>
                <a:cs typeface="Consolas"/>
                <a:sym typeface="Consolas"/>
              </a:rPr>
              <a:t>"2d"</a:t>
            </a:r>
            <a:r>
              <a:rPr b="0" i="0" lang="en-US" sz="1400" u="none" cap="none" strike="noStrike">
                <a:solidFill>
                  <a:srgbClr val="000000"/>
                </a:solidFill>
                <a:highlight>
                  <a:srgbClr val="FFFFFF"/>
                </a:highlight>
                <a:latin typeface="Consolas"/>
                <a:ea typeface="Consolas"/>
                <a:cs typeface="Consolas"/>
                <a:sym typeface="Consolas"/>
              </a:rPr>
              <a:t>);</a:t>
            </a:r>
            <a:endParaRPr/>
          </a:p>
          <a:p>
            <a:pPr indent="-91440" lvl="0" marL="91440" marR="0" rtl="0" algn="l">
              <a:lnSpc>
                <a:spcPct val="50000"/>
              </a:lnSpc>
              <a:spcBef>
                <a:spcPts val="1400"/>
              </a:spcBef>
              <a:spcAft>
                <a:spcPts val="0"/>
              </a:spcAft>
              <a:buClr>
                <a:schemeClr val="accent1"/>
              </a:buClr>
              <a:buSzPts val="1400"/>
              <a:buFont typeface="Calibri"/>
              <a:buChar char=" "/>
            </a:pPr>
            <a:r>
              <a:rPr b="0" i="0" lang="en-US" sz="1400" u="none" cap="none" strike="noStrike">
                <a:solidFill>
                  <a:srgbClr val="000000"/>
                </a:solidFill>
                <a:highlight>
                  <a:srgbClr val="FFFFFF"/>
                </a:highlight>
                <a:latin typeface="Consolas"/>
                <a:ea typeface="Consolas"/>
                <a:cs typeface="Consolas"/>
                <a:sym typeface="Consolas"/>
              </a:rPr>
              <a:t>ctx.fillStyle = </a:t>
            </a:r>
            <a:r>
              <a:rPr b="0" i="0" lang="en-US" sz="1400" u="none" cap="none" strike="noStrike">
                <a:solidFill>
                  <a:srgbClr val="A31515"/>
                </a:solidFill>
                <a:highlight>
                  <a:srgbClr val="FFFFFF"/>
                </a:highlight>
                <a:latin typeface="Consolas"/>
                <a:ea typeface="Consolas"/>
                <a:cs typeface="Consolas"/>
                <a:sym typeface="Consolas"/>
              </a:rPr>
              <a:t>"#FF0000"</a:t>
            </a:r>
            <a:r>
              <a:rPr b="0" i="0" lang="en-US" sz="1400" u="none" cap="none" strike="noStrike">
                <a:solidFill>
                  <a:srgbClr val="000000"/>
                </a:solidFill>
                <a:highlight>
                  <a:srgbClr val="FFFFFF"/>
                </a:highlight>
                <a:latin typeface="Consolas"/>
                <a:ea typeface="Consolas"/>
                <a:cs typeface="Consolas"/>
                <a:sym typeface="Consolas"/>
              </a:rPr>
              <a:t>;</a:t>
            </a:r>
            <a:endParaRPr/>
          </a:p>
          <a:p>
            <a:pPr indent="-91440" lvl="0" marL="91440" marR="0" rtl="0" algn="l">
              <a:lnSpc>
                <a:spcPct val="50000"/>
              </a:lnSpc>
              <a:spcBef>
                <a:spcPts val="1400"/>
              </a:spcBef>
              <a:spcAft>
                <a:spcPts val="0"/>
              </a:spcAft>
              <a:buClr>
                <a:schemeClr val="accent1"/>
              </a:buClr>
              <a:buSzPts val="1400"/>
              <a:buFont typeface="Calibri"/>
              <a:buChar char=" "/>
            </a:pPr>
            <a:r>
              <a:rPr b="0" i="0" lang="en-US" sz="1400" u="none" cap="none" strike="noStrike">
                <a:solidFill>
                  <a:srgbClr val="000000"/>
                </a:solidFill>
                <a:highlight>
                  <a:srgbClr val="FFFFFF"/>
                </a:highlight>
                <a:latin typeface="Consolas"/>
                <a:ea typeface="Consolas"/>
                <a:cs typeface="Consolas"/>
                <a:sym typeface="Consolas"/>
              </a:rPr>
              <a:t>ctx.fillRect(0, 0, 150, 75);</a:t>
            </a:r>
            <a:endParaRPr/>
          </a:p>
          <a:p>
            <a:pPr indent="-2538" lvl="0" marL="91440" marR="0" rtl="0" algn="l">
              <a:lnSpc>
                <a:spcPct val="50000"/>
              </a:lnSpc>
              <a:spcBef>
                <a:spcPts val="1400"/>
              </a:spcBef>
              <a:spcAft>
                <a:spcPts val="0"/>
              </a:spcAft>
              <a:buClr>
                <a:schemeClr val="accent1"/>
              </a:buClr>
              <a:buSzPts val="1400"/>
              <a:buFont typeface="Calibri"/>
              <a:buNone/>
            </a:pPr>
            <a:r>
              <a:t/>
            </a:r>
            <a:endParaRPr b="0" i="0" sz="1400" u="none" cap="none" strike="noStrike">
              <a:solidFill>
                <a:srgbClr val="000000"/>
              </a:solidFill>
              <a:highlight>
                <a:srgbClr val="FFFFFF"/>
              </a:highlight>
              <a:latin typeface="Consolas"/>
              <a:ea typeface="Consolas"/>
              <a:cs typeface="Consolas"/>
              <a:sym typeface="Consolas"/>
            </a:endParaRPr>
          </a:p>
          <a:p>
            <a:pPr indent="0" lvl="0" marL="0" marR="0" rtl="0" algn="l">
              <a:lnSpc>
                <a:spcPct val="50000"/>
              </a:lnSpc>
              <a:spcBef>
                <a:spcPts val="1400"/>
              </a:spcBef>
              <a:spcAft>
                <a:spcPts val="0"/>
              </a:spcAft>
              <a:buSzPts val="2000"/>
              <a:buNone/>
            </a:pPr>
            <a:r>
              <a:rPr b="0" i="0" lang="en-US" sz="2000" u="none" cap="none" strike="noStrike">
                <a:solidFill>
                  <a:srgbClr val="000000"/>
                </a:solidFill>
                <a:highlight>
                  <a:srgbClr val="FFFFFF"/>
                </a:highlight>
                <a:latin typeface="Calibri"/>
                <a:ea typeface="Calibri"/>
                <a:cs typeface="Calibri"/>
                <a:sym typeface="Calibri"/>
              </a:rPr>
              <a:t>The code above draws a rectangle in the canvas.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Audio</a:t>
            </a:r>
            <a:endParaRPr b="0" i="0" sz="4800" u="none" cap="none" strike="noStrike">
              <a:solidFill>
                <a:srgbClr val="3F3F3F"/>
              </a:solidFill>
              <a:latin typeface="Calibri"/>
              <a:ea typeface="Calibri"/>
              <a:cs typeface="Calibri"/>
              <a:sym typeface="Calibri"/>
            </a:endParaRPr>
          </a:p>
        </p:txBody>
      </p:sp>
      <p:sp>
        <p:nvSpPr>
          <p:cNvPr id="451" name="Google Shape;451;p5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HTML5 standard for embedding audio files in a page.</a:t>
            </a:r>
            <a:endParaRPr/>
          </a:p>
          <a:p>
            <a:pPr indent="0" lvl="0" marL="0" marR="0" rtl="0" algn="l">
              <a:lnSpc>
                <a:spcPct val="100000"/>
              </a:lnSpc>
              <a:spcBef>
                <a:spcPts val="1400"/>
              </a:spcBef>
              <a:spcAft>
                <a:spcPts val="0"/>
              </a:spcAft>
              <a:buSzPts val="2000"/>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audio</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controls</a:t>
            </a:r>
            <a:r>
              <a:rPr b="0" i="0" lang="en-US" sz="1400" u="none" cap="none" strike="noStrike">
                <a:solidFill>
                  <a:srgbClr val="0000FF"/>
                </a:solidFill>
                <a:highlight>
                  <a:srgbClr val="FFFFFF"/>
                </a:highlight>
                <a:latin typeface="Consolas"/>
                <a:ea typeface="Consolas"/>
                <a:cs typeface="Consolas"/>
                <a:sym typeface="Consolas"/>
              </a:rPr>
              <a:t>&gt;</a:t>
            </a:r>
            <a:endParaRPr/>
          </a:p>
          <a:p>
            <a:pPr indent="-508" lvl="1" marL="292608" marR="0" rtl="0" algn="l">
              <a:lnSpc>
                <a:spcPct val="10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source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src</a:t>
            </a:r>
            <a:r>
              <a:rPr b="0" i="0" lang="en-US" sz="1400" u="none" cap="none" strike="noStrike">
                <a:solidFill>
                  <a:srgbClr val="0000FF"/>
                </a:solidFill>
                <a:highlight>
                  <a:srgbClr val="FFFFFF"/>
                </a:highlight>
                <a:latin typeface="Consolas"/>
                <a:ea typeface="Consolas"/>
                <a:cs typeface="Consolas"/>
                <a:sym typeface="Consolas"/>
              </a:rPr>
              <a:t>="sample.ogg"</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type</a:t>
            </a:r>
            <a:r>
              <a:rPr b="0" i="0" lang="en-US" sz="1400" u="none" cap="none" strike="noStrike">
                <a:solidFill>
                  <a:srgbClr val="0000FF"/>
                </a:solidFill>
                <a:highlight>
                  <a:srgbClr val="FFFFFF"/>
                </a:highlight>
                <a:latin typeface="Consolas"/>
                <a:ea typeface="Consolas"/>
                <a:cs typeface="Consolas"/>
                <a:sym typeface="Consolas"/>
              </a:rPr>
              <a:t>="audio/ogg"&gt;</a:t>
            </a:r>
            <a:endParaRPr/>
          </a:p>
          <a:p>
            <a:pPr indent="-508" lvl="1" marL="292608" marR="0" rtl="0" algn="l">
              <a:lnSpc>
                <a:spcPct val="10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source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src</a:t>
            </a:r>
            <a:r>
              <a:rPr b="0" i="0" lang="en-US" sz="1400" u="none" cap="none" strike="noStrike">
                <a:solidFill>
                  <a:srgbClr val="0000FF"/>
                </a:solidFill>
                <a:highlight>
                  <a:srgbClr val="FFFFFF"/>
                </a:highlight>
                <a:latin typeface="Consolas"/>
                <a:ea typeface="Consolas"/>
                <a:cs typeface="Consolas"/>
                <a:sym typeface="Consolas"/>
              </a:rPr>
              <a:t>="sample.mp3"</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type</a:t>
            </a:r>
            <a:r>
              <a:rPr b="0" i="0" lang="en-US" sz="1400" u="none" cap="none" strike="noStrike">
                <a:solidFill>
                  <a:srgbClr val="0000FF"/>
                </a:solidFill>
                <a:highlight>
                  <a:srgbClr val="FFFFFF"/>
                </a:highlight>
                <a:latin typeface="Consolas"/>
                <a:ea typeface="Consolas"/>
                <a:cs typeface="Consolas"/>
                <a:sym typeface="Consolas"/>
              </a:rPr>
              <a:t>="audio/mpeg"&gt;</a:t>
            </a:r>
            <a:endParaRPr/>
          </a:p>
          <a:p>
            <a:pPr indent="-508" lvl="1" marL="292608" marR="0" rtl="0" algn="l">
              <a:lnSpc>
                <a:spcPct val="10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Your browser does not support the audio element.</a:t>
            </a:r>
            <a:endParaRPr/>
          </a:p>
          <a:p>
            <a:pPr indent="0" lvl="1" marL="0" marR="0" rtl="0" algn="l">
              <a:lnSpc>
                <a:spcPct val="100000"/>
              </a:lnSpc>
              <a:spcBef>
                <a:spcPts val="600"/>
              </a:spcBef>
              <a:spcAft>
                <a:spcPts val="0"/>
              </a:spcAft>
              <a:buClr>
                <a:srgbClr val="E48312"/>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audio</a:t>
            </a:r>
            <a:r>
              <a:rPr b="0" i="0" lang="en-US" sz="1400" u="none" cap="none" strike="noStrike">
                <a:solidFill>
                  <a:srgbClr val="0000FF"/>
                </a:solidFill>
                <a:highlight>
                  <a:srgbClr val="FFFFFF"/>
                </a:highlight>
                <a:latin typeface="Consolas"/>
                <a:ea typeface="Consolas"/>
                <a:cs typeface="Consolas"/>
                <a:sym typeface="Consolas"/>
              </a:rPr>
              <a:t>&gt;</a:t>
            </a:r>
            <a:endParaRPr b="0" i="0" sz="1400" u="none" cap="none" strike="noStrike">
              <a:solidFill>
                <a:srgbClr val="0000FF"/>
              </a:solidFill>
              <a:highlight>
                <a:srgbClr val="FFFFFF"/>
              </a:highlight>
              <a:latin typeface="Consolas"/>
              <a:ea typeface="Consolas"/>
              <a:cs typeface="Consolas"/>
              <a:sym typeface="Consolas"/>
            </a:endParaRPr>
          </a:p>
          <a:p>
            <a:pPr indent="-6350" lvl="1" marL="120650" marR="0" rtl="0" algn="l">
              <a:lnSpc>
                <a:spcPct val="100000"/>
              </a:lnSpc>
              <a:spcBef>
                <a:spcPts val="600"/>
              </a:spcBef>
              <a:spcAft>
                <a:spcPts val="0"/>
              </a:spcAft>
              <a:buClr>
                <a:srgbClr val="E48312"/>
              </a:buClr>
              <a:buSzPts val="1800"/>
              <a:buFont typeface="Calibri"/>
              <a:buNone/>
            </a:pPr>
            <a:r>
              <a:t/>
            </a:r>
            <a:endParaRPr b="0" i="0" sz="20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100000"/>
              </a:lnSpc>
              <a:spcBef>
                <a:spcPts val="600"/>
              </a:spcBef>
              <a:spcAft>
                <a:spcPts val="0"/>
              </a:spcAft>
              <a:buClr>
                <a:srgbClr val="E48312"/>
              </a:buClr>
              <a:buSzPts val="1800"/>
              <a:buFont typeface="Calibri"/>
              <a:buNone/>
            </a:pPr>
            <a:r>
              <a:rPr b="0" i="0" lang="en-US" sz="2000" u="none" cap="none" strike="noStrike">
                <a:solidFill>
                  <a:srgbClr val="3F3F3F"/>
                </a:solidFill>
                <a:highlight>
                  <a:srgbClr val="FFFFFF"/>
                </a:highlight>
                <a:latin typeface="Calibri"/>
                <a:ea typeface="Calibri"/>
                <a:cs typeface="Calibri"/>
                <a:sym typeface="Calibri"/>
              </a:rPr>
              <a:t>It’s not supported in IE8 and below.</a:t>
            </a:r>
            <a:endParaRPr b="0" i="0" sz="1400" u="none" cap="none" strike="noStrike">
              <a:solidFill>
                <a:srgbClr val="000000"/>
              </a:solidFill>
              <a:highlight>
                <a:srgbClr val="FFFFFF"/>
              </a:highlight>
              <a:latin typeface="Consolas"/>
              <a:ea typeface="Consolas"/>
              <a:cs typeface="Consolas"/>
              <a:sym typeface="Consolas"/>
            </a:endParaRPr>
          </a:p>
          <a:p>
            <a:pPr indent="-2538" lvl="0" marL="91440" marR="0" rtl="0" algn="l">
              <a:lnSpc>
                <a:spcPct val="50000"/>
              </a:lnSpc>
              <a:spcBef>
                <a:spcPts val="1600"/>
              </a:spcBef>
              <a:spcAft>
                <a:spcPts val="0"/>
              </a:spcAft>
              <a:buClr>
                <a:schemeClr val="accent1"/>
              </a:buClr>
              <a:buSzPts val="1400"/>
              <a:buFont typeface="Calibri"/>
              <a:buNone/>
            </a:pPr>
            <a:r>
              <a:t/>
            </a:r>
            <a:endParaRPr b="0" i="0" sz="1400" u="none" cap="none" strike="noStrike">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Attributes for &lt;audio&gt;</a:t>
            </a:r>
            <a:endParaRPr b="0" i="0" sz="4800" u="none" cap="none" strike="noStrike">
              <a:solidFill>
                <a:srgbClr val="3F3F3F"/>
              </a:solidFill>
              <a:latin typeface="Calibri"/>
              <a:ea typeface="Calibri"/>
              <a:cs typeface="Calibri"/>
              <a:sym typeface="Calibri"/>
            </a:endParaRPr>
          </a:p>
        </p:txBody>
      </p:sp>
      <p:sp>
        <p:nvSpPr>
          <p:cNvPr id="457" name="Google Shape;457;p5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49250" lvl="0" marL="577850" marR="0" rtl="0" algn="l">
              <a:lnSpc>
                <a:spcPct val="90000"/>
              </a:lnSpc>
              <a:spcBef>
                <a:spcPts val="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autoplay</a:t>
            </a:r>
            <a:endParaRPr b="0" i="0" sz="2000" u="none" cap="none" strike="noStrike">
              <a:solidFill>
                <a:srgbClr val="3F3F3F"/>
              </a:solidFill>
              <a:latin typeface="Calibri"/>
              <a:ea typeface="Calibri"/>
              <a:cs typeface="Calibri"/>
              <a:sym typeface="Calibri"/>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controls</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loop</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muted</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preload</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src</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Video</a:t>
            </a:r>
            <a:endParaRPr b="0" i="0" sz="4800" u="none" cap="none" strike="noStrike">
              <a:solidFill>
                <a:srgbClr val="3F3F3F"/>
              </a:solidFill>
              <a:latin typeface="Calibri"/>
              <a:ea typeface="Calibri"/>
              <a:cs typeface="Calibri"/>
              <a:sym typeface="Calibri"/>
            </a:endParaRPr>
          </a:p>
        </p:txBody>
      </p:sp>
      <p:sp>
        <p:nvSpPr>
          <p:cNvPr id="463" name="Google Shape;463;p5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HTML5 standard for embedding video in a page.</a:t>
            </a:r>
            <a:endParaRPr/>
          </a:p>
          <a:p>
            <a:pPr indent="0" lvl="0" marL="0" marR="0" rtl="0" algn="l">
              <a:lnSpc>
                <a:spcPct val="100000"/>
              </a:lnSpc>
              <a:spcBef>
                <a:spcPts val="1400"/>
              </a:spcBef>
              <a:spcAft>
                <a:spcPts val="0"/>
              </a:spcAft>
              <a:buSzPts val="2000"/>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video</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width=</a:t>
            </a:r>
            <a:r>
              <a:rPr b="0" i="0" lang="en-US" sz="1400" u="none" cap="none" strike="noStrike">
                <a:solidFill>
                  <a:srgbClr val="0000CD"/>
                </a:solidFill>
                <a:latin typeface="Consolas"/>
                <a:ea typeface="Consolas"/>
                <a:cs typeface="Consolas"/>
                <a:sym typeface="Consolas"/>
              </a:rPr>
              <a:t>"320"</a:t>
            </a: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DC143C"/>
                </a:solidFill>
                <a:latin typeface="Consolas"/>
                <a:ea typeface="Consolas"/>
                <a:cs typeface="Consolas"/>
                <a:sym typeface="Consolas"/>
              </a:rPr>
              <a:t>height=</a:t>
            </a:r>
            <a:r>
              <a:rPr b="0" i="0" lang="en-US" sz="1400" u="none" cap="none" strike="noStrike">
                <a:solidFill>
                  <a:srgbClr val="0000CD"/>
                </a:solidFill>
                <a:latin typeface="Consolas"/>
                <a:ea typeface="Consolas"/>
                <a:cs typeface="Consolas"/>
                <a:sym typeface="Consolas"/>
              </a:rPr>
              <a:t>"240"</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controls</a:t>
            </a:r>
            <a:r>
              <a:rPr b="0" i="0" lang="en-US" sz="1400" u="none" cap="none" strike="noStrike">
                <a:solidFill>
                  <a:srgbClr val="0000FF"/>
                </a:solidFill>
                <a:highlight>
                  <a:srgbClr val="FFFFFF"/>
                </a:highlight>
                <a:latin typeface="Consolas"/>
                <a:ea typeface="Consolas"/>
                <a:cs typeface="Consolas"/>
                <a:sym typeface="Consolas"/>
              </a:rPr>
              <a:t>&gt;</a:t>
            </a:r>
            <a:endParaRPr/>
          </a:p>
          <a:p>
            <a:pPr indent="-508" lvl="1" marL="292608" marR="0" rtl="0" algn="l">
              <a:lnSpc>
                <a:spcPct val="100000"/>
              </a:lnSpc>
              <a:spcBef>
                <a:spcPts val="4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source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src</a:t>
            </a:r>
            <a:r>
              <a:rPr b="0" i="0" lang="en-US" sz="1400" u="none" cap="none" strike="noStrike">
                <a:solidFill>
                  <a:srgbClr val="0000FF"/>
                </a:solidFill>
                <a:highlight>
                  <a:srgbClr val="FFFFFF"/>
                </a:highlight>
                <a:latin typeface="Consolas"/>
                <a:ea typeface="Consolas"/>
                <a:cs typeface="Consolas"/>
                <a:sym typeface="Consolas"/>
              </a:rPr>
              <a:t>="sample.mp4"</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type</a:t>
            </a:r>
            <a:r>
              <a:rPr b="0" i="0" lang="en-US" sz="1400" u="none" cap="none" strike="noStrike">
                <a:solidFill>
                  <a:srgbClr val="0000FF"/>
                </a:solidFill>
                <a:highlight>
                  <a:srgbClr val="FFFFFF"/>
                </a:highlight>
                <a:latin typeface="Consolas"/>
                <a:ea typeface="Consolas"/>
                <a:cs typeface="Consolas"/>
                <a:sym typeface="Consolas"/>
              </a:rPr>
              <a:t>="video/mp4"&gt;</a:t>
            </a:r>
            <a:endParaRPr/>
          </a:p>
          <a:p>
            <a:pPr indent="-508" lvl="1" marL="292608" marR="0" rtl="0" algn="l">
              <a:lnSpc>
                <a:spcPct val="10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source</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src</a:t>
            </a:r>
            <a:r>
              <a:rPr b="0" i="0" lang="en-US" sz="1400" u="none" cap="none" strike="noStrike">
                <a:solidFill>
                  <a:srgbClr val="0000FF"/>
                </a:solidFill>
                <a:highlight>
                  <a:srgbClr val="FFFFFF"/>
                </a:highlight>
                <a:latin typeface="Consolas"/>
                <a:ea typeface="Consolas"/>
                <a:cs typeface="Consolas"/>
                <a:sym typeface="Consolas"/>
              </a:rPr>
              <a:t>="sample.ogg"</a:t>
            </a:r>
            <a:r>
              <a:rPr b="0" i="0" lang="en-US" sz="1400" u="none" cap="none" strike="noStrike">
                <a:solidFill>
                  <a:srgbClr val="000000"/>
                </a:solidFill>
                <a:highlight>
                  <a:srgbClr val="FFFFFF"/>
                </a:highlight>
                <a:latin typeface="Consolas"/>
                <a:ea typeface="Consolas"/>
                <a:cs typeface="Consolas"/>
                <a:sym typeface="Consolas"/>
              </a:rPr>
              <a:t> </a:t>
            </a:r>
            <a:r>
              <a:rPr b="0" i="0" lang="en-US" sz="1400" u="none" cap="none" strike="noStrike">
                <a:solidFill>
                  <a:srgbClr val="FF0000"/>
                </a:solidFill>
                <a:highlight>
                  <a:srgbClr val="FFFFFF"/>
                </a:highlight>
                <a:latin typeface="Consolas"/>
                <a:ea typeface="Consolas"/>
                <a:cs typeface="Consolas"/>
                <a:sym typeface="Consolas"/>
              </a:rPr>
              <a:t>type</a:t>
            </a:r>
            <a:r>
              <a:rPr b="0" i="0" lang="en-US" sz="1400" u="none" cap="none" strike="noStrike">
                <a:solidFill>
                  <a:srgbClr val="0000FF"/>
                </a:solidFill>
                <a:highlight>
                  <a:srgbClr val="FFFFFF"/>
                </a:highlight>
                <a:latin typeface="Consolas"/>
                <a:ea typeface="Consolas"/>
                <a:cs typeface="Consolas"/>
                <a:sym typeface="Consolas"/>
              </a:rPr>
              <a:t>="video/ogg"&gt;</a:t>
            </a:r>
            <a:endParaRPr/>
          </a:p>
          <a:p>
            <a:pPr indent="-508" lvl="1" marL="292608" marR="0" rtl="0" algn="l">
              <a:lnSpc>
                <a:spcPct val="100000"/>
              </a:lnSpc>
              <a:spcBef>
                <a:spcPts val="600"/>
              </a:spcBef>
              <a:spcAft>
                <a:spcPts val="0"/>
              </a:spcAft>
              <a:buClr>
                <a:schemeClr val="accent1"/>
              </a:buClr>
              <a:buSzPts val="1800"/>
              <a:buFont typeface="Calibri"/>
              <a:buNone/>
            </a:pPr>
            <a:r>
              <a:rPr b="0" i="0" lang="en-US" sz="1400" u="none" cap="none" strike="noStrike">
                <a:solidFill>
                  <a:srgbClr val="000000"/>
                </a:solidFill>
                <a:highlight>
                  <a:srgbClr val="FFFFFF"/>
                </a:highlight>
                <a:latin typeface="Consolas"/>
                <a:ea typeface="Consolas"/>
                <a:cs typeface="Consolas"/>
                <a:sym typeface="Consolas"/>
              </a:rPr>
              <a:t>Your browser does not support the video element.</a:t>
            </a:r>
            <a:endParaRPr/>
          </a:p>
          <a:p>
            <a:pPr indent="0" lvl="1" marL="0" marR="0" rtl="0" algn="l">
              <a:lnSpc>
                <a:spcPct val="100000"/>
              </a:lnSpc>
              <a:spcBef>
                <a:spcPts val="600"/>
              </a:spcBef>
              <a:spcAft>
                <a:spcPts val="0"/>
              </a:spcAft>
              <a:buClr>
                <a:schemeClr val="accent1"/>
              </a:buClr>
              <a:buSzPts val="1800"/>
              <a:buFont typeface="Calibri"/>
              <a:buNone/>
            </a:pPr>
            <a:r>
              <a:rPr b="0" i="0" lang="en-US" sz="1400" u="none" cap="none" strike="noStrike">
                <a:solidFill>
                  <a:srgbClr val="0000FF"/>
                </a:solidFill>
                <a:highlight>
                  <a:srgbClr val="FFFFFF"/>
                </a:highlight>
                <a:latin typeface="Consolas"/>
                <a:ea typeface="Consolas"/>
                <a:cs typeface="Consolas"/>
                <a:sym typeface="Consolas"/>
              </a:rPr>
              <a:t>&lt;/</a:t>
            </a:r>
            <a:r>
              <a:rPr b="0" i="0" lang="en-US" sz="1400" u="none" cap="none" strike="noStrike">
                <a:solidFill>
                  <a:srgbClr val="800000"/>
                </a:solidFill>
                <a:highlight>
                  <a:srgbClr val="FFFFFF"/>
                </a:highlight>
                <a:latin typeface="Consolas"/>
                <a:ea typeface="Consolas"/>
                <a:cs typeface="Consolas"/>
                <a:sym typeface="Consolas"/>
              </a:rPr>
              <a:t>video</a:t>
            </a:r>
            <a:r>
              <a:rPr b="0" i="0" lang="en-US" sz="1400" u="none" cap="none" strike="noStrike">
                <a:solidFill>
                  <a:srgbClr val="0000FF"/>
                </a:solidFill>
                <a:highlight>
                  <a:srgbClr val="FFFFFF"/>
                </a:highlight>
                <a:latin typeface="Consolas"/>
                <a:ea typeface="Consolas"/>
                <a:cs typeface="Consolas"/>
                <a:sym typeface="Consolas"/>
              </a:rPr>
              <a:t>&gt;</a:t>
            </a:r>
            <a:endParaRPr/>
          </a:p>
          <a:p>
            <a:pPr indent="-6350" lvl="1" marL="120650" marR="0" rtl="0" algn="l">
              <a:lnSpc>
                <a:spcPct val="100000"/>
              </a:lnSpc>
              <a:spcBef>
                <a:spcPts val="600"/>
              </a:spcBef>
              <a:spcAft>
                <a:spcPts val="0"/>
              </a:spcAft>
              <a:buClr>
                <a:schemeClr val="accent1"/>
              </a:buClr>
              <a:buSzPts val="1800"/>
              <a:buFont typeface="Calibri"/>
              <a:buNone/>
            </a:pPr>
            <a:r>
              <a:t/>
            </a:r>
            <a:endParaRPr b="0" i="0" sz="2000" u="none" cap="none" strike="noStrike">
              <a:solidFill>
                <a:srgbClr val="000000"/>
              </a:solidFill>
              <a:highlight>
                <a:srgbClr val="FFFFFF"/>
              </a:highlight>
              <a:latin typeface="Consolas"/>
              <a:ea typeface="Consolas"/>
              <a:cs typeface="Consolas"/>
              <a:sym typeface="Consolas"/>
            </a:endParaRPr>
          </a:p>
          <a:p>
            <a:pPr indent="-6350" lvl="1" marL="120650" marR="0" rtl="0" algn="l">
              <a:lnSpc>
                <a:spcPct val="100000"/>
              </a:lnSpc>
              <a:spcBef>
                <a:spcPts val="600"/>
              </a:spcBef>
              <a:spcAft>
                <a:spcPts val="0"/>
              </a:spcAft>
              <a:buClr>
                <a:schemeClr val="accent1"/>
              </a:buClr>
              <a:buSzPts val="1800"/>
              <a:buFont typeface="Calibri"/>
              <a:buNone/>
            </a:pPr>
            <a:r>
              <a:rPr b="0" i="0" lang="en-US" sz="2000" u="none" cap="none" strike="noStrike">
                <a:solidFill>
                  <a:srgbClr val="3F3F3F"/>
                </a:solidFill>
                <a:highlight>
                  <a:srgbClr val="FFFFFF"/>
                </a:highlight>
                <a:latin typeface="Calibri"/>
                <a:ea typeface="Calibri"/>
                <a:cs typeface="Calibri"/>
                <a:sym typeface="Calibri"/>
              </a:rPr>
              <a:t>It’s not supported in IE8 and below.</a:t>
            </a:r>
            <a:endParaRPr b="0" i="0" sz="2000" u="none" cap="none" strike="noStrike">
              <a:solidFill>
                <a:srgbClr val="000000"/>
              </a:solidFill>
              <a:highlight>
                <a:srgbClr val="FFFFFF"/>
              </a:highlight>
              <a:latin typeface="Consolas"/>
              <a:ea typeface="Consolas"/>
              <a:cs typeface="Consolas"/>
              <a:sym typeface="Consolas"/>
            </a:endParaRPr>
          </a:p>
          <a:p>
            <a:pPr indent="-2538" lvl="0" marL="91440" marR="0" rtl="0" algn="l">
              <a:lnSpc>
                <a:spcPct val="50000"/>
              </a:lnSpc>
              <a:spcBef>
                <a:spcPts val="1600"/>
              </a:spcBef>
              <a:spcAft>
                <a:spcPts val="0"/>
              </a:spcAft>
              <a:buClr>
                <a:schemeClr val="accent1"/>
              </a:buClr>
              <a:buSzPts val="1400"/>
              <a:buFont typeface="Calibri"/>
              <a:buNone/>
            </a:pPr>
            <a:r>
              <a:t/>
            </a:r>
            <a:endParaRPr b="0" i="0" sz="1400" u="none" cap="none" strike="noStrike">
              <a:solidFill>
                <a:srgbClr val="000000"/>
              </a:solidFill>
              <a:highlight>
                <a:srgbClr val="FFFFFF"/>
              </a:highlight>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Attributes for &lt;video&gt;</a:t>
            </a:r>
            <a:endParaRPr b="0" i="0" sz="4800" u="none" cap="none" strike="noStrike">
              <a:solidFill>
                <a:srgbClr val="3F3F3F"/>
              </a:solidFill>
              <a:latin typeface="Calibri"/>
              <a:ea typeface="Calibri"/>
              <a:cs typeface="Calibri"/>
              <a:sym typeface="Calibri"/>
            </a:endParaRPr>
          </a:p>
        </p:txBody>
      </p:sp>
      <p:sp>
        <p:nvSpPr>
          <p:cNvPr id="469" name="Google Shape;469;p5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49250" lvl="0" marL="577850" marR="0" rtl="0" algn="l">
              <a:lnSpc>
                <a:spcPct val="90000"/>
              </a:lnSpc>
              <a:spcBef>
                <a:spcPts val="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autoplay</a:t>
            </a:r>
            <a:endParaRPr b="0" i="0" sz="2000" u="none" cap="none" strike="noStrike">
              <a:solidFill>
                <a:srgbClr val="3F3F3F"/>
              </a:solidFill>
              <a:latin typeface="Calibri"/>
              <a:ea typeface="Calibri"/>
              <a:cs typeface="Calibri"/>
              <a:sym typeface="Calibri"/>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controls</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height</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width</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loop</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muted</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poster</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preload</a:t>
            </a:r>
            <a:endParaRPr/>
          </a:p>
          <a:p>
            <a:pPr indent="-349250" lvl="0" marL="577850" marR="0" rtl="0" algn="l">
              <a:lnSpc>
                <a:spcPct val="90000"/>
              </a:lnSpc>
              <a:spcBef>
                <a:spcPts val="1400"/>
              </a:spcBef>
              <a:spcAft>
                <a:spcPts val="0"/>
              </a:spcAft>
              <a:buClr>
                <a:schemeClr val="accent1"/>
              </a:buClr>
              <a:buSzPts val="2000"/>
              <a:buFont typeface="Calibri"/>
              <a:buAutoNum type="arabicPeriod"/>
            </a:pPr>
            <a:r>
              <a:rPr b="0" i="0" lang="en-US" sz="2000" u="none" cap="none" strike="noStrike">
                <a:solidFill>
                  <a:srgbClr val="3F3F3F"/>
                </a:solidFill>
                <a:latin typeface="Calibri"/>
                <a:ea typeface="Calibri"/>
                <a:cs typeface="Calibri"/>
                <a:sym typeface="Calibri"/>
              </a:rPr>
              <a:t>src</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9"/>
          <p:cNvSpPr txBox="1"/>
          <p:nvPr>
            <p:ph type="title"/>
          </p:nvPr>
        </p:nvSpPr>
        <p:spPr>
          <a:xfrm>
            <a:off x="1097275" y="286600"/>
            <a:ext cx="10058400" cy="1075200"/>
          </a:xfrm>
          <a:prstGeom prst="rect">
            <a:avLst/>
          </a:prstGeom>
          <a:noFill/>
          <a:ln>
            <a:noFill/>
          </a:ln>
        </p:spPr>
        <p:txBody>
          <a:bodyPr anchorCtr="0" anchor="b" bIns="45700" lIns="0" spcFirstLastPara="1" rIns="91425" wrap="square" tIns="45700">
            <a:noAutofit/>
          </a:bodyPr>
          <a:lstStyle/>
          <a:p>
            <a:pPr indent="0" lvl="0" marL="0" marR="0" rtl="0" algn="ctr">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New APIs in HTML5</a:t>
            </a:r>
            <a:endParaRPr b="0" i="0" sz="4800" u="none" cap="none" strike="noStrike">
              <a:solidFill>
                <a:srgbClr val="3F3F3F"/>
              </a:solidFill>
              <a:latin typeface="Calibri"/>
              <a:ea typeface="Calibri"/>
              <a:cs typeface="Calibri"/>
              <a:sym typeface="Calibri"/>
            </a:endParaRPr>
          </a:p>
        </p:txBody>
      </p:sp>
      <p:pic>
        <p:nvPicPr>
          <p:cNvPr id="475" name="Google Shape;475;p59"/>
          <p:cNvPicPr preferRelativeResize="0"/>
          <p:nvPr/>
        </p:nvPicPr>
        <p:blipFill rotWithShape="1">
          <a:blip r:embed="rId3">
            <a:alphaModFix/>
          </a:blip>
          <a:srcRect b="0" l="0" r="0" t="0"/>
          <a:stretch/>
        </p:blipFill>
        <p:spPr>
          <a:xfrm>
            <a:off x="3463488" y="1737350"/>
            <a:ext cx="5325975" cy="439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097280" y="286603"/>
            <a:ext cx="10058400" cy="1450757"/>
          </a:xfrm>
          <a:prstGeom prst="rect">
            <a:avLst/>
          </a:prstGeom>
          <a:noFill/>
          <a:ln>
            <a:noFill/>
          </a:ln>
        </p:spPr>
        <p:txBody>
          <a:bodyPr anchorCtr="0" anchor="b" bIns="45700" lIns="0"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HTML page</a:t>
            </a:r>
            <a:endParaRPr b="0" i="0" sz="4800" u="none" cap="none" strike="noStrike">
              <a:solidFill>
                <a:srgbClr val="3F3F3F"/>
              </a:solidFill>
              <a:latin typeface="Calibri"/>
              <a:ea typeface="Calibri"/>
              <a:cs typeface="Calibri"/>
              <a:sym typeface="Calibri"/>
            </a:endParaRPr>
          </a:p>
        </p:txBody>
      </p:sp>
      <p:sp>
        <p:nvSpPr>
          <p:cNvPr id="132" name="Google Shape;132;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An HTML page, at least, should have the following elements:</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DOCTYPE declaration</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&lt;html&gt;</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&lt;head&gt;</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&lt;title&gt;</a:t>
            </a:r>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&lt;body&gt;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type="title"/>
          </p:nvPr>
        </p:nvSpPr>
        <p:spPr>
          <a:xfrm>
            <a:off x="1097280" y="286603"/>
            <a:ext cx="10058400" cy="1450800"/>
          </a:xfrm>
          <a:prstGeom prst="rect">
            <a:avLst/>
          </a:prstGeom>
          <a:noFill/>
          <a:ln>
            <a:noFill/>
          </a:ln>
        </p:spPr>
        <p:txBody>
          <a:bodyPr anchorCtr="0" anchor="b" bIns="45700" lIns="0"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New APIs in HTML5</a:t>
            </a:r>
            <a:endParaRPr b="0" i="0" sz="4800" u="none" cap="none" strike="noStrike">
              <a:solidFill>
                <a:srgbClr val="3F3F3F"/>
              </a:solidFill>
              <a:latin typeface="Calibri"/>
              <a:ea typeface="Calibri"/>
              <a:cs typeface="Calibri"/>
              <a:sym typeface="Calibri"/>
            </a:endParaRPr>
          </a:p>
        </p:txBody>
      </p:sp>
      <p:sp>
        <p:nvSpPr>
          <p:cNvPr id="481" name="Google Shape;481;p6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2000"/>
              <a:buNone/>
            </a:pPr>
            <a:r>
              <a:rPr b="0" i="0" lang="en-US" sz="1600" u="none" cap="none" strike="noStrike">
                <a:solidFill>
                  <a:srgbClr val="3F3F3F"/>
                </a:solidFill>
                <a:latin typeface="Calibri"/>
                <a:ea typeface="Calibri"/>
                <a:cs typeface="Calibri"/>
                <a:sym typeface="Calibri"/>
              </a:rPr>
              <a:t>HTML 5 comes with a lot of APIs which can be used using JS. Some of which are as follows</a:t>
            </a:r>
            <a:endParaRPr/>
          </a:p>
          <a:p>
            <a:pPr indent="0" lvl="0" marL="0" rtl="0" algn="l">
              <a:spcBef>
                <a:spcPts val="800"/>
              </a:spcBef>
              <a:spcAft>
                <a:spcPts val="0"/>
              </a:spcAft>
              <a:buSzPts val="2000"/>
              <a:buNone/>
            </a:pPr>
            <a:r>
              <a:rPr lang="en-US" sz="1600"/>
              <a:t>History</a:t>
            </a:r>
            <a:endParaRPr/>
          </a:p>
          <a:p>
            <a:pPr indent="0" lvl="0" marL="0" rtl="0" algn="l">
              <a:spcBef>
                <a:spcPts val="800"/>
              </a:spcBef>
              <a:spcAft>
                <a:spcPts val="0"/>
              </a:spcAft>
              <a:buSzPts val="2000"/>
              <a:buNone/>
            </a:pPr>
            <a:r>
              <a:rPr lang="en-US" sz="1600"/>
              <a:t>Fetch</a:t>
            </a:r>
            <a:endParaRPr/>
          </a:p>
          <a:p>
            <a:pPr indent="0" lvl="0" marL="0" rtl="0" algn="l">
              <a:spcBef>
                <a:spcPts val="800"/>
              </a:spcBef>
              <a:spcAft>
                <a:spcPts val="0"/>
              </a:spcAft>
              <a:buSzPts val="2000"/>
              <a:buNone/>
            </a:pPr>
            <a:r>
              <a:rPr lang="en-US" sz="1600"/>
              <a:t>Resize Observers</a:t>
            </a:r>
            <a:endParaRPr sz="1600"/>
          </a:p>
          <a:p>
            <a:pPr indent="0" lvl="0" marL="0" marR="0" rtl="0" algn="l">
              <a:lnSpc>
                <a:spcPct val="90000"/>
              </a:lnSpc>
              <a:spcBef>
                <a:spcPts val="800"/>
              </a:spcBef>
              <a:spcAft>
                <a:spcPts val="0"/>
              </a:spcAft>
              <a:buSzPts val="2000"/>
              <a:buNone/>
            </a:pPr>
            <a:r>
              <a:rPr b="0" i="0" lang="en-US" sz="1600" u="none" cap="none" strike="noStrike">
                <a:solidFill>
                  <a:srgbClr val="3F3F3F"/>
                </a:solidFill>
                <a:latin typeface="Calibri"/>
                <a:ea typeface="Calibri"/>
                <a:cs typeface="Calibri"/>
                <a:sym typeface="Calibri"/>
              </a:rPr>
              <a:t>Geolocation</a:t>
            </a:r>
            <a:endParaRPr/>
          </a:p>
          <a:p>
            <a:pPr indent="0" lvl="0" marL="0" marR="0" rtl="0" algn="l">
              <a:lnSpc>
                <a:spcPct val="90000"/>
              </a:lnSpc>
              <a:spcBef>
                <a:spcPts val="800"/>
              </a:spcBef>
              <a:spcAft>
                <a:spcPts val="0"/>
              </a:spcAft>
              <a:buSzPts val="2000"/>
              <a:buNone/>
            </a:pPr>
            <a:r>
              <a:rPr b="0" i="0" lang="en-US" sz="1600" u="none" cap="none" strike="noStrike">
                <a:solidFill>
                  <a:srgbClr val="3F3F3F"/>
                </a:solidFill>
                <a:latin typeface="Calibri"/>
                <a:ea typeface="Calibri"/>
                <a:cs typeface="Calibri"/>
                <a:sym typeface="Calibri"/>
              </a:rPr>
              <a:t>Storage</a:t>
            </a:r>
            <a:endParaRPr/>
          </a:p>
          <a:p>
            <a:pPr indent="0" lvl="0" marL="0" marR="0" rtl="0" algn="l">
              <a:lnSpc>
                <a:spcPct val="90000"/>
              </a:lnSpc>
              <a:spcBef>
                <a:spcPts val="800"/>
              </a:spcBef>
              <a:spcAft>
                <a:spcPts val="0"/>
              </a:spcAft>
              <a:buSzPts val="2000"/>
              <a:buNone/>
            </a:pPr>
            <a:r>
              <a:rPr b="0" i="0" lang="en-US" sz="1600" u="none" cap="none" strike="noStrike">
                <a:solidFill>
                  <a:srgbClr val="3F3F3F"/>
                </a:solidFill>
                <a:latin typeface="Calibri"/>
                <a:ea typeface="Calibri"/>
                <a:cs typeface="Calibri"/>
                <a:sym typeface="Calibri"/>
              </a:rPr>
              <a:t>Web Workers</a:t>
            </a:r>
            <a:endParaRPr b="0" i="0" sz="1600" u="none" cap="none" strike="noStrike">
              <a:solidFill>
                <a:srgbClr val="3F3F3F"/>
              </a:solidFill>
              <a:latin typeface="Calibri"/>
              <a:ea typeface="Calibri"/>
              <a:cs typeface="Calibri"/>
              <a:sym typeface="Calibri"/>
            </a:endParaRPr>
          </a:p>
          <a:p>
            <a:pPr indent="0" lvl="0" marL="0" marR="0" rtl="0" algn="l">
              <a:lnSpc>
                <a:spcPct val="90000"/>
              </a:lnSpc>
              <a:spcBef>
                <a:spcPts val="800"/>
              </a:spcBef>
              <a:spcAft>
                <a:spcPts val="0"/>
              </a:spcAft>
              <a:buSzPts val="2000"/>
              <a:buNone/>
            </a:pPr>
            <a:r>
              <a:rPr lang="en-US" sz="1600"/>
              <a:t>Service Workers</a:t>
            </a:r>
            <a:endParaRPr/>
          </a:p>
          <a:p>
            <a:pPr indent="0" lvl="0" marL="0" marR="0" rtl="0" algn="l">
              <a:lnSpc>
                <a:spcPct val="90000"/>
              </a:lnSpc>
              <a:spcBef>
                <a:spcPts val="800"/>
              </a:spcBef>
              <a:spcAft>
                <a:spcPts val="0"/>
              </a:spcAft>
              <a:buClr>
                <a:schemeClr val="accent1"/>
              </a:buClr>
              <a:buSzPts val="1600"/>
              <a:buFont typeface="Arial"/>
              <a:buNone/>
            </a:pPr>
            <a:r>
              <a:t/>
            </a:r>
            <a:endParaRPr sz="1600"/>
          </a:p>
          <a:p>
            <a:pPr indent="0" lvl="0" marL="0" marR="0" rtl="0" algn="l">
              <a:lnSpc>
                <a:spcPct val="90000"/>
              </a:lnSpc>
              <a:spcBef>
                <a:spcPts val="800"/>
              </a:spcBef>
              <a:spcAft>
                <a:spcPts val="0"/>
              </a:spcAft>
              <a:buClr>
                <a:schemeClr val="accent1"/>
              </a:buClr>
              <a:buSzPts val="1600"/>
              <a:buFont typeface="Arial"/>
              <a:buNone/>
            </a:pPr>
            <a:r>
              <a:rPr lang="en-US" sz="1600"/>
              <a:t>And a lot more: </a:t>
            </a:r>
            <a:r>
              <a:rPr lang="en-US" sz="1600" u="sng">
                <a:solidFill>
                  <a:schemeClr val="hlink"/>
                </a:solidFill>
                <a:hlinkClick r:id="rId3"/>
              </a:rPr>
              <a:t>https://developer.mozilla.org/en-US/docs/Web/API</a:t>
            </a: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73"/>
          <p:cNvPicPr preferRelativeResize="0"/>
          <p:nvPr/>
        </p:nvPicPr>
        <p:blipFill rotWithShape="1">
          <a:blip r:embed="rId3">
            <a:alphaModFix/>
          </a:blip>
          <a:srcRect b="0" l="0" r="0" t="0"/>
          <a:stretch/>
        </p:blipFill>
        <p:spPr>
          <a:xfrm>
            <a:off x="2505613" y="933691"/>
            <a:ext cx="7180774" cy="49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1097280" y="286603"/>
            <a:ext cx="10058400" cy="1450800"/>
          </a:xfrm>
          <a:prstGeom prst="rect">
            <a:avLst/>
          </a:prstGeom>
          <a:noFill/>
          <a:ln>
            <a:noFill/>
          </a:ln>
        </p:spPr>
        <p:txBody>
          <a:bodyPr anchorCtr="0" anchor="b" bIns="45700" lIns="0"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DOCTYPE</a:t>
            </a:r>
            <a:endParaRPr b="0" i="0" sz="4800" u="none" cap="none" strike="noStrike">
              <a:solidFill>
                <a:srgbClr val="3F3F3F"/>
              </a:solidFill>
              <a:latin typeface="Calibri"/>
              <a:ea typeface="Calibri"/>
              <a:cs typeface="Calibri"/>
              <a:sym typeface="Calibri"/>
            </a:endParaRPr>
          </a:p>
        </p:txBody>
      </p:sp>
      <p:sp>
        <p:nvSpPr>
          <p:cNvPr id="138" name="Google Shape;138;p7"/>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2000"/>
              <a:buNone/>
            </a:pPr>
            <a:r>
              <a:rPr b="0" i="0" lang="en-US" sz="2000" u="none" cap="none" strike="noStrike">
                <a:solidFill>
                  <a:srgbClr val="3F3F3F"/>
                </a:solidFill>
                <a:latin typeface="Calibri"/>
                <a:ea typeface="Calibri"/>
                <a:cs typeface="Calibri"/>
                <a:sym typeface="Calibri"/>
              </a:rPr>
              <a:t>DOCTYPE defines the type of the document. It tells the browser the kind of the page it is going to render. All html page should have its DOCTYPE declaration set on the first line.</a:t>
            </a:r>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It’s best to use HTML5 for developing web application, since almost all popular browsers support all (or most) features of it.</a:t>
            </a:r>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SzPts val="2000"/>
              <a:buNone/>
            </a:pPr>
            <a:r>
              <a:rPr b="0" i="0" lang="en-US" sz="2000" u="none" cap="none" strike="noStrike">
                <a:solidFill>
                  <a:srgbClr val="3F3F3F"/>
                </a:solidFill>
                <a:latin typeface="Calibri"/>
                <a:ea typeface="Calibri"/>
                <a:cs typeface="Calibri"/>
                <a:sym typeface="Calibri"/>
              </a:rPr>
              <a:t>DOCTYPE declaration:</a:t>
            </a:r>
            <a:endParaRPr/>
          </a:p>
          <a:p>
            <a:pPr indent="0" lvl="0" marL="0" marR="0" rtl="0" algn="l">
              <a:lnSpc>
                <a:spcPct val="90000"/>
              </a:lnSpc>
              <a:spcBef>
                <a:spcPts val="1400"/>
              </a:spcBef>
              <a:spcAft>
                <a:spcPts val="0"/>
              </a:spcAft>
              <a:buSzPts val="2000"/>
              <a:buNone/>
            </a:pPr>
            <a:r>
              <a:rPr lang="en-US" sz="1400" u="sng">
                <a:solidFill>
                  <a:schemeClr val="hlink"/>
                </a:solidFill>
                <a:highlight>
                  <a:srgbClr val="FFFFFF"/>
                </a:highlight>
                <a:latin typeface="Consolas"/>
                <a:ea typeface="Consolas"/>
                <a:cs typeface="Consolas"/>
                <a:sym typeface="Consolas"/>
                <a:hlinkClick r:id="rId3"/>
              </a:rPr>
              <a:t>https://www.w3.org/QA/2002/04/valid-dtd-list.html</a:t>
            </a:r>
            <a:endParaRPr b="0" i="0" sz="1400" u="none" cap="none" strike="noStrik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1097280" y="286603"/>
            <a:ext cx="10058400" cy="1450757"/>
          </a:xfrm>
          <a:prstGeom prst="rect">
            <a:avLst/>
          </a:prstGeom>
          <a:noFill/>
          <a:ln>
            <a:noFill/>
          </a:ln>
        </p:spPr>
        <p:txBody>
          <a:bodyPr anchorCtr="0" anchor="b" bIns="45700" lIns="0" spcFirstLastPara="1" rIns="91425" wrap="square" tIns="45700">
            <a:noAutofit/>
          </a:bodyPr>
          <a:lstStyle/>
          <a:p>
            <a:pPr indent="0" lvl="0" marL="0" marR="0" rtl="0" algn="ctr">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DOCTYPE</a:t>
            </a:r>
            <a:endParaRPr b="0" i="0" sz="4800" u="none" cap="none" strike="noStrike">
              <a:solidFill>
                <a:srgbClr val="3F3F3F"/>
              </a:solidFill>
              <a:latin typeface="Calibri"/>
              <a:ea typeface="Calibri"/>
              <a:cs typeface="Calibri"/>
              <a:sym typeface="Calibri"/>
            </a:endParaRPr>
          </a:p>
        </p:txBody>
      </p:sp>
      <p:pic>
        <p:nvPicPr>
          <p:cNvPr id="144" name="Google Shape;144;p8"/>
          <p:cNvPicPr preferRelativeResize="0"/>
          <p:nvPr/>
        </p:nvPicPr>
        <p:blipFill rotWithShape="1">
          <a:blip r:embed="rId3">
            <a:alphaModFix/>
          </a:blip>
          <a:srcRect b="0" l="0" r="0" t="0"/>
          <a:stretch/>
        </p:blipFill>
        <p:spPr>
          <a:xfrm>
            <a:off x="3714750" y="2244985"/>
            <a:ext cx="4762500" cy="3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700"/>
              <a:buFont typeface="Calibri"/>
              <a:buNone/>
            </a:pPr>
            <a:r>
              <a:rPr b="0" i="0" lang="en-US" sz="4800" u="none" cap="none" strike="noStrike">
                <a:solidFill>
                  <a:srgbClr val="3F3F3F"/>
                </a:solidFill>
                <a:latin typeface="Calibri"/>
                <a:ea typeface="Calibri"/>
                <a:cs typeface="Calibri"/>
                <a:sym typeface="Calibri"/>
              </a:rPr>
              <a:t>&lt;html&gt;</a:t>
            </a:r>
            <a:endParaRPr b="0" i="0" sz="4800" u="none" cap="none" strike="noStrike">
              <a:solidFill>
                <a:srgbClr val="3F3F3F"/>
              </a:solidFill>
              <a:latin typeface="Calibri"/>
              <a:ea typeface="Calibri"/>
              <a:cs typeface="Calibri"/>
              <a:sym typeface="Calibri"/>
            </a:endParaRPr>
          </a:p>
        </p:txBody>
      </p:sp>
      <p:sp>
        <p:nvSpPr>
          <p:cNvPr id="150" name="Google Shape;150;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0" lvl="0" marL="457200" marR="0" rtl="0" algn="l">
              <a:lnSpc>
                <a:spcPct val="90000"/>
              </a:lnSpc>
              <a:spcBef>
                <a:spcPts val="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&lt;html&gt; is THE container.</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It is a wrapper for everything from the page content to any other piece of information related to the page or instruction for the browser.</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It has only two child elements, &lt;head&gt; and &lt;body&gt;.</a:t>
            </a:r>
            <a:endParaRPr/>
          </a:p>
          <a:p>
            <a:pPr indent="-355600" lvl="0" marL="457200" marR="0" rtl="0" algn="l">
              <a:lnSpc>
                <a:spcPct val="90000"/>
              </a:lnSpc>
              <a:spcBef>
                <a:spcPts val="1400"/>
              </a:spcBef>
              <a:spcAft>
                <a:spcPts val="0"/>
              </a:spcAft>
              <a:buClr>
                <a:schemeClr val="accent1"/>
              </a:buClr>
              <a:buSzPts val="2000"/>
              <a:buFont typeface="Arial"/>
              <a:buChar char="•"/>
            </a:pPr>
            <a:r>
              <a:rPr b="0" i="0" lang="en-US" sz="2000" u="none" cap="none" strike="noStrike">
                <a:solidFill>
                  <a:srgbClr val="3F3F3F"/>
                </a:solidFill>
                <a:latin typeface="Calibri"/>
                <a:ea typeface="Calibri"/>
                <a:cs typeface="Calibri"/>
                <a:sym typeface="Calibri"/>
              </a:rPr>
              <a:t>Just like most other html element, it has a opening and a closing tag. Everything else in that page are inside these tags, except the DOCTYPE declaration.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