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90" r:id="rId2"/>
    <p:sldId id="292" r:id="rId3"/>
    <p:sldId id="291" r:id="rId4"/>
    <p:sldId id="293" r:id="rId5"/>
    <p:sldId id="294" r:id="rId6"/>
    <p:sldId id="296" r:id="rId7"/>
    <p:sldId id="297" r:id="rId8"/>
    <p:sldId id="256" r:id="rId9"/>
    <p:sldId id="257" r:id="rId10"/>
    <p:sldId id="258" r:id="rId11"/>
    <p:sldId id="259" r:id="rId12"/>
    <p:sldId id="260" r:id="rId13"/>
    <p:sldId id="261" r:id="rId14"/>
    <p:sldId id="262" r:id="rId15"/>
    <p:sldId id="263" r:id="rId16"/>
    <p:sldId id="264" r:id="rId17"/>
    <p:sldId id="265" r:id="rId18"/>
    <p:sldId id="266" r:id="rId19"/>
    <p:sldId id="267" r:id="rId20"/>
    <p:sldId id="269" r:id="rId21"/>
    <p:sldId id="270" r:id="rId22"/>
    <p:sldId id="271" r:id="rId23"/>
    <p:sldId id="268" r:id="rId24"/>
    <p:sldId id="273" r:id="rId25"/>
    <p:sldId id="274" r:id="rId26"/>
    <p:sldId id="275" r:id="rId27"/>
    <p:sldId id="272" r:id="rId28"/>
    <p:sldId id="278" r:id="rId29"/>
    <p:sldId id="280" r:id="rId30"/>
    <p:sldId id="281" r:id="rId31"/>
    <p:sldId id="282" r:id="rId32"/>
    <p:sldId id="283" r:id="rId33"/>
    <p:sldId id="284" r:id="rId34"/>
    <p:sldId id="285" r:id="rId35"/>
    <p:sldId id="286" r:id="rId36"/>
    <p:sldId id="287" r:id="rId37"/>
    <p:sldId id="288" r:id="rId38"/>
    <p:sldId id="298" r:id="rId39"/>
    <p:sldId id="299" r:id="rId40"/>
    <p:sldId id="27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30D529-C179-42D7-A6D4-92601419D1B3}" type="datetimeFigureOut">
              <a:rPr lang="en-US" smtClean="0"/>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C8C35F-5D59-40EC-89D0-00ADFD20FF5E}" type="slidenum">
              <a:rPr lang="en-US" smtClean="0"/>
              <a:t>‹#›</a:t>
            </a:fld>
            <a:endParaRPr lang="en-US"/>
          </a:p>
        </p:txBody>
      </p:sp>
    </p:spTree>
    <p:extLst>
      <p:ext uri="{BB962C8B-B14F-4D97-AF65-F5344CB8AC3E}">
        <p14:creationId xmlns:p14="http://schemas.microsoft.com/office/powerpoint/2010/main" val="1791686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4c6410a16d_0_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4c6410a16d_0_6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24c6410a16d_0_6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4c6410a16d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4c6410a16d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g24c6410a16d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32</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4c6410a16d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4c6410a16d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24c6410a16d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4c6410a16d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4c6410a16d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24c6410a16d_0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4c6410a16d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4c6410a16d_0_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24c6410a16d_0_4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4c6410a16d_0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4c6410a16d_0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24c6410a16d_0_5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483C01-9E6F-4A43-A170-685B575FA02A}"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4B81C14-64A9-425E-88A6-1D8ADA958BA7}" type="slidenum">
              <a:rPr lang="en-US" smtClean="0"/>
              <a:t>‹#›</a:t>
            </a:fld>
            <a:endParaRPr lang="en-US"/>
          </a:p>
        </p:txBody>
      </p:sp>
    </p:spTree>
    <p:extLst>
      <p:ext uri="{BB962C8B-B14F-4D97-AF65-F5344CB8AC3E}">
        <p14:creationId xmlns:p14="http://schemas.microsoft.com/office/powerpoint/2010/main" val="1194627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48CB1-6BD2-4DF6-B7B0-F34CB7C057A7}"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81C14-64A9-425E-88A6-1D8ADA958BA7}" type="slidenum">
              <a:rPr lang="en-US" smtClean="0"/>
              <a:t>‹#›</a:t>
            </a:fld>
            <a:endParaRPr lang="en-US"/>
          </a:p>
        </p:txBody>
      </p:sp>
    </p:spTree>
    <p:extLst>
      <p:ext uri="{BB962C8B-B14F-4D97-AF65-F5344CB8AC3E}">
        <p14:creationId xmlns:p14="http://schemas.microsoft.com/office/powerpoint/2010/main" val="1830187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488B3C-24EC-4829-82C0-F53E73F6740E}"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81C14-64A9-425E-88A6-1D8ADA958BA7}" type="slidenum">
              <a:rPr lang="en-US" smtClean="0"/>
              <a:t>‹#›</a:t>
            </a:fld>
            <a:endParaRPr lang="en-US"/>
          </a:p>
        </p:txBody>
      </p:sp>
    </p:spTree>
    <p:extLst>
      <p:ext uri="{BB962C8B-B14F-4D97-AF65-F5344CB8AC3E}">
        <p14:creationId xmlns:p14="http://schemas.microsoft.com/office/powerpoint/2010/main" val="1397032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D4BAF4-D122-4A77-A7DD-95E2A89810A2}"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81C14-64A9-425E-88A6-1D8ADA958BA7}" type="slidenum">
              <a:rPr lang="en-US" smtClean="0"/>
              <a:t>‹#›</a:t>
            </a:fld>
            <a:endParaRPr lang="en-US"/>
          </a:p>
        </p:txBody>
      </p:sp>
    </p:spTree>
    <p:extLst>
      <p:ext uri="{BB962C8B-B14F-4D97-AF65-F5344CB8AC3E}">
        <p14:creationId xmlns:p14="http://schemas.microsoft.com/office/powerpoint/2010/main" val="1707581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A0B447E-9906-45CD-A004-162930D31F15}" type="datetime1">
              <a:rPr lang="en-US" smtClean="0"/>
              <a:t>4/29/2024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4B81C14-64A9-425E-88A6-1D8ADA958BA7}" type="slidenum">
              <a:rPr lang="en-US" smtClean="0"/>
              <a:t>‹#›</a:t>
            </a:fld>
            <a:endParaRPr lang="en-US"/>
          </a:p>
        </p:txBody>
      </p:sp>
    </p:spTree>
    <p:extLst>
      <p:ext uri="{BB962C8B-B14F-4D97-AF65-F5344CB8AC3E}">
        <p14:creationId xmlns:p14="http://schemas.microsoft.com/office/powerpoint/2010/main" val="1737313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DA021F-D33D-4219-8C17-1A8CE7450D58}" type="datetime1">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B81C14-64A9-425E-88A6-1D8ADA958BA7}" type="slidenum">
              <a:rPr lang="en-US" smtClean="0"/>
              <a:t>‹#›</a:t>
            </a:fld>
            <a:endParaRPr lang="en-US"/>
          </a:p>
        </p:txBody>
      </p:sp>
    </p:spTree>
    <p:extLst>
      <p:ext uri="{BB962C8B-B14F-4D97-AF65-F5344CB8AC3E}">
        <p14:creationId xmlns:p14="http://schemas.microsoft.com/office/powerpoint/2010/main" val="3439503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5E7105-FF58-45FB-BF46-3E0F706FE868}" type="datetime1">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B81C14-64A9-425E-88A6-1D8ADA958BA7}" type="slidenum">
              <a:rPr lang="en-US" smtClean="0"/>
              <a:t>‹#›</a:t>
            </a:fld>
            <a:endParaRPr lang="en-US"/>
          </a:p>
        </p:txBody>
      </p:sp>
    </p:spTree>
    <p:extLst>
      <p:ext uri="{BB962C8B-B14F-4D97-AF65-F5344CB8AC3E}">
        <p14:creationId xmlns:p14="http://schemas.microsoft.com/office/powerpoint/2010/main" val="3413601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42FF3D-AB51-4A2E-B675-C726B521DFD0}" type="datetime1">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B81C14-64A9-425E-88A6-1D8ADA958BA7}" type="slidenum">
              <a:rPr lang="en-US" smtClean="0"/>
              <a:t>‹#›</a:t>
            </a:fld>
            <a:endParaRPr lang="en-US"/>
          </a:p>
        </p:txBody>
      </p:sp>
    </p:spTree>
    <p:extLst>
      <p:ext uri="{BB962C8B-B14F-4D97-AF65-F5344CB8AC3E}">
        <p14:creationId xmlns:p14="http://schemas.microsoft.com/office/powerpoint/2010/main" val="2430524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DC5F48-F664-41E8-8644-B5A9080BD47B}" type="datetime1">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B81C14-64A9-425E-88A6-1D8ADA958BA7}" type="slidenum">
              <a:rPr lang="en-US" smtClean="0"/>
              <a:t>‹#›</a:t>
            </a:fld>
            <a:endParaRPr lang="en-US"/>
          </a:p>
        </p:txBody>
      </p:sp>
    </p:spTree>
    <p:extLst>
      <p:ext uri="{BB962C8B-B14F-4D97-AF65-F5344CB8AC3E}">
        <p14:creationId xmlns:p14="http://schemas.microsoft.com/office/powerpoint/2010/main" val="1935491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929DBA-3B4E-402A-BF98-B3456E332AA8}" type="datetime1">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4B81C14-64A9-425E-88A6-1D8ADA958BA7}" type="slidenum">
              <a:rPr lang="en-US" smtClean="0"/>
              <a:t>‹#›</a:t>
            </a:fld>
            <a:endParaRPr lang="en-US"/>
          </a:p>
        </p:txBody>
      </p:sp>
    </p:spTree>
    <p:extLst>
      <p:ext uri="{BB962C8B-B14F-4D97-AF65-F5344CB8AC3E}">
        <p14:creationId xmlns:p14="http://schemas.microsoft.com/office/powerpoint/2010/main" val="3056365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E78F4-CD39-4CA1-9566-57EB450B611F}" type="datetime1">
              <a:rPr lang="en-US" smtClean="0"/>
              <a:t>4/29/2024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4B81C14-64A9-425E-88A6-1D8ADA958BA7}" type="slidenum">
              <a:rPr lang="en-US" smtClean="0"/>
              <a:t>‹#›</a:t>
            </a:fld>
            <a:endParaRPr lang="en-US"/>
          </a:p>
        </p:txBody>
      </p:sp>
    </p:spTree>
    <p:extLst>
      <p:ext uri="{BB962C8B-B14F-4D97-AF65-F5344CB8AC3E}">
        <p14:creationId xmlns:p14="http://schemas.microsoft.com/office/powerpoint/2010/main" val="2842603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C1C6353-D016-4D44-8E84-487689627A8E}" type="datetime1">
              <a:rPr lang="en-US" smtClean="0"/>
              <a:t>4/29/2024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4B81C14-64A9-425E-88A6-1D8ADA958BA7}" type="slidenum">
              <a:rPr lang="en-US" smtClean="0"/>
              <a:t>‹#›</a:t>
            </a:fld>
            <a:endParaRPr lang="en-US"/>
          </a:p>
        </p:txBody>
      </p:sp>
    </p:spTree>
    <p:extLst>
      <p:ext uri="{BB962C8B-B14F-4D97-AF65-F5344CB8AC3E}">
        <p14:creationId xmlns:p14="http://schemas.microsoft.com/office/powerpoint/2010/main" val="4922982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764482-A662-6A57-98C4-FE7801F840A0}"/>
              </a:ext>
            </a:extLst>
          </p:cNvPr>
          <p:cNvSpPr>
            <a:spLocks noGrp="1"/>
          </p:cNvSpPr>
          <p:nvPr>
            <p:ph type="ctrTitle"/>
          </p:nvPr>
        </p:nvSpPr>
        <p:spPr/>
        <p:txBody>
          <a:bodyPr/>
          <a:lstStyle/>
          <a:p>
            <a:r>
              <a:rPr lang="en-US" dirty="0"/>
              <a:t>Workshop on Data Science</a:t>
            </a:r>
          </a:p>
        </p:txBody>
      </p:sp>
      <p:sp>
        <p:nvSpPr>
          <p:cNvPr id="5" name="Subtitle 4">
            <a:extLst>
              <a:ext uri="{FF2B5EF4-FFF2-40B4-BE49-F238E27FC236}">
                <a16:creationId xmlns:a16="http://schemas.microsoft.com/office/drawing/2014/main" id="{67572397-79DB-6F34-0329-1985536748DA}"/>
              </a:ext>
            </a:extLst>
          </p:cNvPr>
          <p:cNvSpPr>
            <a:spLocks noGrp="1"/>
          </p:cNvSpPr>
          <p:nvPr>
            <p:ph type="subTitle" idx="1"/>
          </p:nvPr>
        </p:nvSpPr>
        <p:spPr/>
        <p:txBody>
          <a:bodyPr/>
          <a:lstStyle/>
          <a:p>
            <a:r>
              <a:rPr lang="en-US" dirty="0"/>
              <a:t>DAY 3</a:t>
            </a:r>
          </a:p>
        </p:txBody>
      </p:sp>
      <p:sp>
        <p:nvSpPr>
          <p:cNvPr id="2" name="Slide Number Placeholder 1">
            <a:extLst>
              <a:ext uri="{FF2B5EF4-FFF2-40B4-BE49-F238E27FC236}">
                <a16:creationId xmlns:a16="http://schemas.microsoft.com/office/drawing/2014/main" id="{4DEC371C-7C4E-50BE-E08F-616812E39247}"/>
              </a:ext>
            </a:extLst>
          </p:cNvPr>
          <p:cNvSpPr>
            <a:spLocks noGrp="1"/>
          </p:cNvSpPr>
          <p:nvPr>
            <p:ph type="sldNum" sz="quarter" idx="12"/>
          </p:nvPr>
        </p:nvSpPr>
        <p:spPr/>
        <p:txBody>
          <a:bodyPr/>
          <a:lstStyle/>
          <a:p>
            <a:fld id="{64B81C14-64A9-425E-88A6-1D8ADA958BA7}" type="slidenum">
              <a:rPr lang="en-US" smtClean="0"/>
              <a:t>1</a:t>
            </a:fld>
            <a:endParaRPr lang="en-US"/>
          </a:p>
        </p:txBody>
      </p:sp>
    </p:spTree>
    <p:extLst>
      <p:ext uri="{BB962C8B-B14F-4D97-AF65-F5344CB8AC3E}">
        <p14:creationId xmlns:p14="http://schemas.microsoft.com/office/powerpoint/2010/main" val="2148286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C3C87-49C3-844F-FF2D-A45730BBADED}"/>
              </a:ext>
            </a:extLst>
          </p:cNvPr>
          <p:cNvSpPr>
            <a:spLocks noGrp="1"/>
          </p:cNvSpPr>
          <p:nvPr>
            <p:ph type="title"/>
          </p:nvPr>
        </p:nvSpPr>
        <p:spPr/>
        <p:txBody>
          <a:bodyPr/>
          <a:lstStyle/>
          <a:p>
            <a:r>
              <a:rPr lang="en-US" dirty="0"/>
              <a:t>Steps involved in k-means</a:t>
            </a:r>
          </a:p>
        </p:txBody>
      </p:sp>
      <p:pic>
        <p:nvPicPr>
          <p:cNvPr id="5" name="Content Placeholder 4">
            <a:extLst>
              <a:ext uri="{FF2B5EF4-FFF2-40B4-BE49-F238E27FC236}">
                <a16:creationId xmlns:a16="http://schemas.microsoft.com/office/drawing/2014/main" id="{68FE5EF3-6A5F-3013-6A2F-6CD4750EFA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1739" y="2120900"/>
            <a:ext cx="8854872" cy="4051300"/>
          </a:xfrm>
        </p:spPr>
      </p:pic>
      <p:sp>
        <p:nvSpPr>
          <p:cNvPr id="3" name="Slide Number Placeholder 2">
            <a:extLst>
              <a:ext uri="{FF2B5EF4-FFF2-40B4-BE49-F238E27FC236}">
                <a16:creationId xmlns:a16="http://schemas.microsoft.com/office/drawing/2014/main" id="{DB184F22-F49F-1627-B778-0FF545F5702C}"/>
              </a:ext>
            </a:extLst>
          </p:cNvPr>
          <p:cNvSpPr>
            <a:spLocks noGrp="1"/>
          </p:cNvSpPr>
          <p:nvPr>
            <p:ph type="sldNum" sz="quarter" idx="12"/>
          </p:nvPr>
        </p:nvSpPr>
        <p:spPr/>
        <p:txBody>
          <a:bodyPr/>
          <a:lstStyle/>
          <a:p>
            <a:fld id="{64B81C14-64A9-425E-88A6-1D8ADA958BA7}" type="slidenum">
              <a:rPr lang="en-US" smtClean="0"/>
              <a:t>10</a:t>
            </a:fld>
            <a:endParaRPr lang="en-US"/>
          </a:p>
        </p:txBody>
      </p:sp>
    </p:spTree>
    <p:extLst>
      <p:ext uri="{BB962C8B-B14F-4D97-AF65-F5344CB8AC3E}">
        <p14:creationId xmlns:p14="http://schemas.microsoft.com/office/powerpoint/2010/main" val="1486946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77F78-5ABE-1DE6-FA9B-79E0C416AB9A}"/>
              </a:ext>
            </a:extLst>
          </p:cNvPr>
          <p:cNvSpPr>
            <a:spLocks noGrp="1"/>
          </p:cNvSpPr>
          <p:nvPr>
            <p:ph type="title"/>
          </p:nvPr>
        </p:nvSpPr>
        <p:spPr/>
        <p:txBody>
          <a:bodyPr/>
          <a:lstStyle/>
          <a:p>
            <a:r>
              <a:rPr lang="en-US" dirty="0"/>
              <a:t>Steps involved in k-means</a:t>
            </a:r>
          </a:p>
        </p:txBody>
      </p:sp>
      <p:pic>
        <p:nvPicPr>
          <p:cNvPr id="5" name="Content Placeholder 4">
            <a:extLst>
              <a:ext uri="{FF2B5EF4-FFF2-40B4-BE49-F238E27FC236}">
                <a16:creationId xmlns:a16="http://schemas.microsoft.com/office/drawing/2014/main" id="{0F9CEC08-74F8-3231-4DC5-6D5E1FA13F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159" y="2164543"/>
            <a:ext cx="9848215" cy="3881180"/>
          </a:xfrm>
        </p:spPr>
      </p:pic>
      <p:sp>
        <p:nvSpPr>
          <p:cNvPr id="3" name="Slide Number Placeholder 2">
            <a:extLst>
              <a:ext uri="{FF2B5EF4-FFF2-40B4-BE49-F238E27FC236}">
                <a16:creationId xmlns:a16="http://schemas.microsoft.com/office/drawing/2014/main" id="{F3B0BB92-772A-28D4-A21C-12950E5BDF8E}"/>
              </a:ext>
            </a:extLst>
          </p:cNvPr>
          <p:cNvSpPr>
            <a:spLocks noGrp="1"/>
          </p:cNvSpPr>
          <p:nvPr>
            <p:ph type="sldNum" sz="quarter" idx="12"/>
          </p:nvPr>
        </p:nvSpPr>
        <p:spPr/>
        <p:txBody>
          <a:bodyPr/>
          <a:lstStyle/>
          <a:p>
            <a:fld id="{64B81C14-64A9-425E-88A6-1D8ADA958BA7}" type="slidenum">
              <a:rPr lang="en-US" smtClean="0"/>
              <a:t>11</a:t>
            </a:fld>
            <a:endParaRPr lang="en-US"/>
          </a:p>
        </p:txBody>
      </p:sp>
    </p:spTree>
    <p:extLst>
      <p:ext uri="{BB962C8B-B14F-4D97-AF65-F5344CB8AC3E}">
        <p14:creationId xmlns:p14="http://schemas.microsoft.com/office/powerpoint/2010/main" val="1118679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003F1-F094-1666-9FA6-394325933FE4}"/>
              </a:ext>
            </a:extLst>
          </p:cNvPr>
          <p:cNvSpPr>
            <a:spLocks noGrp="1"/>
          </p:cNvSpPr>
          <p:nvPr>
            <p:ph type="title"/>
          </p:nvPr>
        </p:nvSpPr>
        <p:spPr/>
        <p:txBody>
          <a:bodyPr/>
          <a:lstStyle/>
          <a:p>
            <a:r>
              <a:rPr lang="en-US" dirty="0"/>
              <a:t>Steps involved in k-means</a:t>
            </a:r>
          </a:p>
        </p:txBody>
      </p:sp>
      <p:pic>
        <p:nvPicPr>
          <p:cNvPr id="5" name="Content Placeholder 4">
            <a:extLst>
              <a:ext uri="{FF2B5EF4-FFF2-40B4-BE49-F238E27FC236}">
                <a16:creationId xmlns:a16="http://schemas.microsoft.com/office/drawing/2014/main" id="{5C7F0440-0302-B322-2EA6-55764CB94D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9359" y="2150344"/>
            <a:ext cx="9899015" cy="3929147"/>
          </a:xfrm>
        </p:spPr>
      </p:pic>
      <p:sp>
        <p:nvSpPr>
          <p:cNvPr id="3" name="Slide Number Placeholder 2">
            <a:extLst>
              <a:ext uri="{FF2B5EF4-FFF2-40B4-BE49-F238E27FC236}">
                <a16:creationId xmlns:a16="http://schemas.microsoft.com/office/drawing/2014/main" id="{658362C5-875D-5580-2027-1F422770159A}"/>
              </a:ext>
            </a:extLst>
          </p:cNvPr>
          <p:cNvSpPr>
            <a:spLocks noGrp="1"/>
          </p:cNvSpPr>
          <p:nvPr>
            <p:ph type="sldNum" sz="quarter" idx="12"/>
          </p:nvPr>
        </p:nvSpPr>
        <p:spPr/>
        <p:txBody>
          <a:bodyPr/>
          <a:lstStyle/>
          <a:p>
            <a:fld id="{64B81C14-64A9-425E-88A6-1D8ADA958BA7}" type="slidenum">
              <a:rPr lang="en-US" smtClean="0"/>
              <a:t>12</a:t>
            </a:fld>
            <a:endParaRPr lang="en-US"/>
          </a:p>
        </p:txBody>
      </p:sp>
    </p:spTree>
    <p:extLst>
      <p:ext uri="{BB962C8B-B14F-4D97-AF65-F5344CB8AC3E}">
        <p14:creationId xmlns:p14="http://schemas.microsoft.com/office/powerpoint/2010/main" val="2397033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BDCA7-3D0B-CC71-F358-9157CEEB9A35}"/>
              </a:ext>
            </a:extLst>
          </p:cNvPr>
          <p:cNvSpPr>
            <a:spLocks noGrp="1"/>
          </p:cNvSpPr>
          <p:nvPr>
            <p:ph type="title"/>
          </p:nvPr>
        </p:nvSpPr>
        <p:spPr/>
        <p:txBody>
          <a:bodyPr/>
          <a:lstStyle/>
          <a:p>
            <a:r>
              <a:rPr lang="en-US" dirty="0"/>
              <a:t>Steps involved in k-means</a:t>
            </a:r>
          </a:p>
        </p:txBody>
      </p:sp>
      <p:pic>
        <p:nvPicPr>
          <p:cNvPr id="5" name="Content Placeholder 4">
            <a:extLst>
              <a:ext uri="{FF2B5EF4-FFF2-40B4-BE49-F238E27FC236}">
                <a16:creationId xmlns:a16="http://schemas.microsoft.com/office/drawing/2014/main" id="{E4360099-2417-36AD-45DE-12237D730C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1356" y="2120900"/>
            <a:ext cx="9615637" cy="4051300"/>
          </a:xfrm>
        </p:spPr>
      </p:pic>
      <p:sp>
        <p:nvSpPr>
          <p:cNvPr id="3" name="Slide Number Placeholder 2">
            <a:extLst>
              <a:ext uri="{FF2B5EF4-FFF2-40B4-BE49-F238E27FC236}">
                <a16:creationId xmlns:a16="http://schemas.microsoft.com/office/drawing/2014/main" id="{38B82CCD-9437-A376-7EB8-1C873746C084}"/>
              </a:ext>
            </a:extLst>
          </p:cNvPr>
          <p:cNvSpPr>
            <a:spLocks noGrp="1"/>
          </p:cNvSpPr>
          <p:nvPr>
            <p:ph type="sldNum" sz="quarter" idx="12"/>
          </p:nvPr>
        </p:nvSpPr>
        <p:spPr/>
        <p:txBody>
          <a:bodyPr/>
          <a:lstStyle/>
          <a:p>
            <a:fld id="{64B81C14-64A9-425E-88A6-1D8ADA958BA7}" type="slidenum">
              <a:rPr lang="en-US" smtClean="0"/>
              <a:t>13</a:t>
            </a:fld>
            <a:endParaRPr lang="en-US"/>
          </a:p>
        </p:txBody>
      </p:sp>
    </p:spTree>
    <p:extLst>
      <p:ext uri="{BB962C8B-B14F-4D97-AF65-F5344CB8AC3E}">
        <p14:creationId xmlns:p14="http://schemas.microsoft.com/office/powerpoint/2010/main" val="2152690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C7CED-1A96-989B-0EA1-45486B723961}"/>
              </a:ext>
            </a:extLst>
          </p:cNvPr>
          <p:cNvSpPr>
            <a:spLocks noGrp="1"/>
          </p:cNvSpPr>
          <p:nvPr>
            <p:ph type="title"/>
          </p:nvPr>
        </p:nvSpPr>
        <p:spPr/>
        <p:txBody>
          <a:bodyPr/>
          <a:lstStyle/>
          <a:p>
            <a:r>
              <a:rPr lang="en-US" dirty="0"/>
              <a:t>Steps involved in k-means</a:t>
            </a:r>
          </a:p>
        </p:txBody>
      </p:sp>
      <p:pic>
        <p:nvPicPr>
          <p:cNvPr id="5" name="Content Placeholder 4">
            <a:extLst>
              <a:ext uri="{FF2B5EF4-FFF2-40B4-BE49-F238E27FC236}">
                <a16:creationId xmlns:a16="http://schemas.microsoft.com/office/drawing/2014/main" id="{4F1056E6-D40D-6B9A-3766-1545EBC470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7850" y="2120900"/>
            <a:ext cx="9362650" cy="4051300"/>
          </a:xfrm>
        </p:spPr>
      </p:pic>
      <p:sp>
        <p:nvSpPr>
          <p:cNvPr id="3" name="Slide Number Placeholder 2">
            <a:extLst>
              <a:ext uri="{FF2B5EF4-FFF2-40B4-BE49-F238E27FC236}">
                <a16:creationId xmlns:a16="http://schemas.microsoft.com/office/drawing/2014/main" id="{E3FF614B-9718-74C5-AC88-0CFB1975E899}"/>
              </a:ext>
            </a:extLst>
          </p:cNvPr>
          <p:cNvSpPr>
            <a:spLocks noGrp="1"/>
          </p:cNvSpPr>
          <p:nvPr>
            <p:ph type="sldNum" sz="quarter" idx="12"/>
          </p:nvPr>
        </p:nvSpPr>
        <p:spPr/>
        <p:txBody>
          <a:bodyPr/>
          <a:lstStyle/>
          <a:p>
            <a:fld id="{64B81C14-64A9-425E-88A6-1D8ADA958BA7}" type="slidenum">
              <a:rPr lang="en-US" smtClean="0"/>
              <a:t>14</a:t>
            </a:fld>
            <a:endParaRPr lang="en-US"/>
          </a:p>
        </p:txBody>
      </p:sp>
    </p:spTree>
    <p:extLst>
      <p:ext uri="{BB962C8B-B14F-4D97-AF65-F5344CB8AC3E}">
        <p14:creationId xmlns:p14="http://schemas.microsoft.com/office/powerpoint/2010/main" val="2882933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CA44D-15C6-D785-5625-B011A2CF4705}"/>
              </a:ext>
            </a:extLst>
          </p:cNvPr>
          <p:cNvSpPr>
            <a:spLocks noGrp="1"/>
          </p:cNvSpPr>
          <p:nvPr>
            <p:ph type="title"/>
          </p:nvPr>
        </p:nvSpPr>
        <p:spPr/>
        <p:txBody>
          <a:bodyPr/>
          <a:lstStyle/>
          <a:p>
            <a:r>
              <a:rPr lang="en-US" dirty="0"/>
              <a:t>Steps involved in k-means</a:t>
            </a:r>
          </a:p>
        </p:txBody>
      </p:sp>
      <p:pic>
        <p:nvPicPr>
          <p:cNvPr id="5" name="Content Placeholder 4">
            <a:extLst>
              <a:ext uri="{FF2B5EF4-FFF2-40B4-BE49-F238E27FC236}">
                <a16:creationId xmlns:a16="http://schemas.microsoft.com/office/drawing/2014/main" id="{86B79C8E-09DB-F4B7-5B06-E8FE0A8BC1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3659" y="2120900"/>
            <a:ext cx="9691031" cy="4051300"/>
          </a:xfrm>
        </p:spPr>
      </p:pic>
      <p:sp>
        <p:nvSpPr>
          <p:cNvPr id="3" name="Slide Number Placeholder 2">
            <a:extLst>
              <a:ext uri="{FF2B5EF4-FFF2-40B4-BE49-F238E27FC236}">
                <a16:creationId xmlns:a16="http://schemas.microsoft.com/office/drawing/2014/main" id="{797C056B-13A4-0A9E-05F6-7E1671613D57}"/>
              </a:ext>
            </a:extLst>
          </p:cNvPr>
          <p:cNvSpPr>
            <a:spLocks noGrp="1"/>
          </p:cNvSpPr>
          <p:nvPr>
            <p:ph type="sldNum" sz="quarter" idx="12"/>
          </p:nvPr>
        </p:nvSpPr>
        <p:spPr/>
        <p:txBody>
          <a:bodyPr/>
          <a:lstStyle/>
          <a:p>
            <a:fld id="{64B81C14-64A9-425E-88A6-1D8ADA958BA7}" type="slidenum">
              <a:rPr lang="en-US" smtClean="0"/>
              <a:t>15</a:t>
            </a:fld>
            <a:endParaRPr lang="en-US"/>
          </a:p>
        </p:txBody>
      </p:sp>
    </p:spTree>
    <p:extLst>
      <p:ext uri="{BB962C8B-B14F-4D97-AF65-F5344CB8AC3E}">
        <p14:creationId xmlns:p14="http://schemas.microsoft.com/office/powerpoint/2010/main" val="4244807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0D5C3-3831-BDAB-BEF2-B856B47DA528}"/>
              </a:ext>
            </a:extLst>
          </p:cNvPr>
          <p:cNvSpPr>
            <a:spLocks noGrp="1"/>
          </p:cNvSpPr>
          <p:nvPr>
            <p:ph type="title"/>
          </p:nvPr>
        </p:nvSpPr>
        <p:spPr/>
        <p:txBody>
          <a:bodyPr/>
          <a:lstStyle/>
          <a:p>
            <a:r>
              <a:rPr lang="en-US" dirty="0"/>
              <a:t>Steps involved in k-means</a:t>
            </a:r>
          </a:p>
        </p:txBody>
      </p:sp>
      <p:pic>
        <p:nvPicPr>
          <p:cNvPr id="5" name="Content Placeholder 4">
            <a:extLst>
              <a:ext uri="{FF2B5EF4-FFF2-40B4-BE49-F238E27FC236}">
                <a16:creationId xmlns:a16="http://schemas.microsoft.com/office/drawing/2014/main" id="{2AA6DA5B-1DD1-832C-C9A9-AD17E6916B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0942" y="2120900"/>
            <a:ext cx="9596466" cy="4051300"/>
          </a:xfrm>
        </p:spPr>
      </p:pic>
      <p:sp>
        <p:nvSpPr>
          <p:cNvPr id="3" name="Slide Number Placeholder 2">
            <a:extLst>
              <a:ext uri="{FF2B5EF4-FFF2-40B4-BE49-F238E27FC236}">
                <a16:creationId xmlns:a16="http://schemas.microsoft.com/office/drawing/2014/main" id="{B062EF97-ED31-3705-EA4E-DCEBC2F37D89}"/>
              </a:ext>
            </a:extLst>
          </p:cNvPr>
          <p:cNvSpPr>
            <a:spLocks noGrp="1"/>
          </p:cNvSpPr>
          <p:nvPr>
            <p:ph type="sldNum" sz="quarter" idx="12"/>
          </p:nvPr>
        </p:nvSpPr>
        <p:spPr/>
        <p:txBody>
          <a:bodyPr/>
          <a:lstStyle/>
          <a:p>
            <a:fld id="{64B81C14-64A9-425E-88A6-1D8ADA958BA7}" type="slidenum">
              <a:rPr lang="en-US" smtClean="0"/>
              <a:t>16</a:t>
            </a:fld>
            <a:endParaRPr lang="en-US"/>
          </a:p>
        </p:txBody>
      </p:sp>
    </p:spTree>
    <p:extLst>
      <p:ext uri="{BB962C8B-B14F-4D97-AF65-F5344CB8AC3E}">
        <p14:creationId xmlns:p14="http://schemas.microsoft.com/office/powerpoint/2010/main" val="917416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F0C7-7418-AD95-3EAF-D09CDE893BC3}"/>
              </a:ext>
            </a:extLst>
          </p:cNvPr>
          <p:cNvSpPr>
            <a:spLocks noGrp="1"/>
          </p:cNvSpPr>
          <p:nvPr>
            <p:ph type="title"/>
          </p:nvPr>
        </p:nvSpPr>
        <p:spPr/>
        <p:txBody>
          <a:bodyPr/>
          <a:lstStyle/>
          <a:p>
            <a:r>
              <a:rPr lang="en-US" dirty="0"/>
              <a:t>Steps involved in k-means</a:t>
            </a:r>
          </a:p>
        </p:txBody>
      </p:sp>
      <p:pic>
        <p:nvPicPr>
          <p:cNvPr id="5" name="Content Placeholder 4">
            <a:extLst>
              <a:ext uri="{FF2B5EF4-FFF2-40B4-BE49-F238E27FC236}">
                <a16:creationId xmlns:a16="http://schemas.microsoft.com/office/drawing/2014/main" id="{588C3C9E-E5A0-676A-76EA-17055FC0A0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179" y="2120900"/>
            <a:ext cx="9653991" cy="4051300"/>
          </a:xfrm>
        </p:spPr>
      </p:pic>
      <p:sp>
        <p:nvSpPr>
          <p:cNvPr id="3" name="Slide Number Placeholder 2">
            <a:extLst>
              <a:ext uri="{FF2B5EF4-FFF2-40B4-BE49-F238E27FC236}">
                <a16:creationId xmlns:a16="http://schemas.microsoft.com/office/drawing/2014/main" id="{3D93AC9F-9CB2-ED5E-8E9A-C45B57B372AF}"/>
              </a:ext>
            </a:extLst>
          </p:cNvPr>
          <p:cNvSpPr>
            <a:spLocks noGrp="1"/>
          </p:cNvSpPr>
          <p:nvPr>
            <p:ph type="sldNum" sz="quarter" idx="12"/>
          </p:nvPr>
        </p:nvSpPr>
        <p:spPr/>
        <p:txBody>
          <a:bodyPr/>
          <a:lstStyle/>
          <a:p>
            <a:fld id="{64B81C14-64A9-425E-88A6-1D8ADA958BA7}" type="slidenum">
              <a:rPr lang="en-US" smtClean="0"/>
              <a:t>17</a:t>
            </a:fld>
            <a:endParaRPr lang="en-US"/>
          </a:p>
        </p:txBody>
      </p:sp>
    </p:spTree>
    <p:extLst>
      <p:ext uri="{BB962C8B-B14F-4D97-AF65-F5344CB8AC3E}">
        <p14:creationId xmlns:p14="http://schemas.microsoft.com/office/powerpoint/2010/main" val="871769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F2291-532E-DD36-AD91-635A49026000}"/>
              </a:ext>
            </a:extLst>
          </p:cNvPr>
          <p:cNvSpPr>
            <a:spLocks noGrp="1"/>
          </p:cNvSpPr>
          <p:nvPr>
            <p:ph type="title"/>
          </p:nvPr>
        </p:nvSpPr>
        <p:spPr/>
        <p:txBody>
          <a:bodyPr/>
          <a:lstStyle/>
          <a:p>
            <a:r>
              <a:rPr lang="en-US" dirty="0"/>
              <a:t>Steps involved in k-means</a:t>
            </a:r>
          </a:p>
        </p:txBody>
      </p:sp>
      <p:pic>
        <p:nvPicPr>
          <p:cNvPr id="5" name="Content Placeholder 4">
            <a:extLst>
              <a:ext uri="{FF2B5EF4-FFF2-40B4-BE49-F238E27FC236}">
                <a16:creationId xmlns:a16="http://schemas.microsoft.com/office/drawing/2014/main" id="{061E17F6-1A01-E8C0-175D-91297AAD94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535" y="2120900"/>
            <a:ext cx="9535279" cy="4051300"/>
          </a:xfrm>
        </p:spPr>
      </p:pic>
      <p:sp>
        <p:nvSpPr>
          <p:cNvPr id="3" name="Slide Number Placeholder 2">
            <a:extLst>
              <a:ext uri="{FF2B5EF4-FFF2-40B4-BE49-F238E27FC236}">
                <a16:creationId xmlns:a16="http://schemas.microsoft.com/office/drawing/2014/main" id="{50BCA981-3A6B-BD86-2CC6-BBB5956D722E}"/>
              </a:ext>
            </a:extLst>
          </p:cNvPr>
          <p:cNvSpPr>
            <a:spLocks noGrp="1"/>
          </p:cNvSpPr>
          <p:nvPr>
            <p:ph type="sldNum" sz="quarter" idx="12"/>
          </p:nvPr>
        </p:nvSpPr>
        <p:spPr/>
        <p:txBody>
          <a:bodyPr/>
          <a:lstStyle/>
          <a:p>
            <a:fld id="{64B81C14-64A9-425E-88A6-1D8ADA958BA7}" type="slidenum">
              <a:rPr lang="en-US" smtClean="0"/>
              <a:t>18</a:t>
            </a:fld>
            <a:endParaRPr lang="en-US"/>
          </a:p>
        </p:txBody>
      </p:sp>
    </p:spTree>
    <p:extLst>
      <p:ext uri="{BB962C8B-B14F-4D97-AF65-F5344CB8AC3E}">
        <p14:creationId xmlns:p14="http://schemas.microsoft.com/office/powerpoint/2010/main" val="2691834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1CB9-697D-D9C8-015D-B6D0A8308B07}"/>
              </a:ext>
            </a:extLst>
          </p:cNvPr>
          <p:cNvSpPr>
            <a:spLocks noGrp="1"/>
          </p:cNvSpPr>
          <p:nvPr>
            <p:ph type="title"/>
          </p:nvPr>
        </p:nvSpPr>
        <p:spPr/>
        <p:txBody>
          <a:bodyPr/>
          <a:lstStyle/>
          <a:p>
            <a:r>
              <a:rPr lang="en-US" dirty="0"/>
              <a:t>Steps involved in k-means</a:t>
            </a:r>
          </a:p>
        </p:txBody>
      </p:sp>
      <p:pic>
        <p:nvPicPr>
          <p:cNvPr id="5" name="Content Placeholder 4">
            <a:extLst>
              <a:ext uri="{FF2B5EF4-FFF2-40B4-BE49-F238E27FC236}">
                <a16:creationId xmlns:a16="http://schemas.microsoft.com/office/drawing/2014/main" id="{3A84907A-03AB-7100-F22E-D15994D43F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4667" y="2120900"/>
            <a:ext cx="9709015" cy="4051300"/>
          </a:xfrm>
        </p:spPr>
      </p:pic>
      <p:sp>
        <p:nvSpPr>
          <p:cNvPr id="3" name="Slide Number Placeholder 2">
            <a:extLst>
              <a:ext uri="{FF2B5EF4-FFF2-40B4-BE49-F238E27FC236}">
                <a16:creationId xmlns:a16="http://schemas.microsoft.com/office/drawing/2014/main" id="{122E79FB-2D0D-1A8E-D8A2-F0974702EE86}"/>
              </a:ext>
            </a:extLst>
          </p:cNvPr>
          <p:cNvSpPr>
            <a:spLocks noGrp="1"/>
          </p:cNvSpPr>
          <p:nvPr>
            <p:ph type="sldNum" sz="quarter" idx="12"/>
          </p:nvPr>
        </p:nvSpPr>
        <p:spPr/>
        <p:txBody>
          <a:bodyPr/>
          <a:lstStyle/>
          <a:p>
            <a:fld id="{64B81C14-64A9-425E-88A6-1D8ADA958BA7}" type="slidenum">
              <a:rPr lang="en-US" smtClean="0"/>
              <a:t>19</a:t>
            </a:fld>
            <a:endParaRPr lang="en-US"/>
          </a:p>
        </p:txBody>
      </p:sp>
    </p:spTree>
    <p:extLst>
      <p:ext uri="{BB962C8B-B14F-4D97-AF65-F5344CB8AC3E}">
        <p14:creationId xmlns:p14="http://schemas.microsoft.com/office/powerpoint/2010/main" val="3332592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39C71-B5F8-EE8C-E70D-23A394F61D51}"/>
              </a:ext>
            </a:extLst>
          </p:cNvPr>
          <p:cNvSpPr>
            <a:spLocks noGrp="1"/>
          </p:cNvSpPr>
          <p:nvPr>
            <p:ph type="title"/>
          </p:nvPr>
        </p:nvSpPr>
        <p:spPr/>
        <p:txBody>
          <a:bodyPr/>
          <a:lstStyle/>
          <a:p>
            <a:r>
              <a:rPr lang="en-US" dirty="0"/>
              <a:t>Today’s agenda</a:t>
            </a:r>
          </a:p>
        </p:txBody>
      </p:sp>
      <p:sp>
        <p:nvSpPr>
          <p:cNvPr id="3" name="Content Placeholder 2">
            <a:extLst>
              <a:ext uri="{FF2B5EF4-FFF2-40B4-BE49-F238E27FC236}">
                <a16:creationId xmlns:a16="http://schemas.microsoft.com/office/drawing/2014/main" id="{EF91BCA3-52F6-3BFB-46CC-3887B8A976B6}"/>
              </a:ext>
            </a:extLst>
          </p:cNvPr>
          <p:cNvSpPr>
            <a:spLocks noGrp="1"/>
          </p:cNvSpPr>
          <p:nvPr>
            <p:ph idx="1"/>
          </p:nvPr>
        </p:nvSpPr>
        <p:spPr/>
        <p:txBody>
          <a:bodyPr/>
          <a:lstStyle/>
          <a:p>
            <a:r>
              <a:rPr lang="en-US" dirty="0"/>
              <a:t>Unsupervised learning Theory</a:t>
            </a:r>
          </a:p>
          <a:p>
            <a:r>
              <a:rPr lang="en-US" dirty="0"/>
              <a:t>k means clustering</a:t>
            </a:r>
          </a:p>
          <a:p>
            <a:r>
              <a:rPr lang="en-US" dirty="0"/>
              <a:t>Association rule</a:t>
            </a:r>
          </a:p>
          <a:p>
            <a:r>
              <a:rPr lang="en-US" dirty="0"/>
              <a:t>Dimensionality reduction</a:t>
            </a:r>
          </a:p>
          <a:p>
            <a:r>
              <a:rPr lang="en-US" dirty="0"/>
              <a:t>Bonus: Hands on exp of unsupervised learning concepts and Analysis of data</a:t>
            </a:r>
          </a:p>
        </p:txBody>
      </p:sp>
      <p:sp>
        <p:nvSpPr>
          <p:cNvPr id="4" name="Slide Number Placeholder 3">
            <a:extLst>
              <a:ext uri="{FF2B5EF4-FFF2-40B4-BE49-F238E27FC236}">
                <a16:creationId xmlns:a16="http://schemas.microsoft.com/office/drawing/2014/main" id="{47177FDC-0B49-9950-D75E-656663B202B0}"/>
              </a:ext>
            </a:extLst>
          </p:cNvPr>
          <p:cNvSpPr>
            <a:spLocks noGrp="1"/>
          </p:cNvSpPr>
          <p:nvPr>
            <p:ph type="sldNum" sz="quarter" idx="12"/>
          </p:nvPr>
        </p:nvSpPr>
        <p:spPr/>
        <p:txBody>
          <a:bodyPr/>
          <a:lstStyle/>
          <a:p>
            <a:fld id="{64B81C14-64A9-425E-88A6-1D8ADA958BA7}" type="slidenum">
              <a:rPr lang="en-US" smtClean="0"/>
              <a:t>2</a:t>
            </a:fld>
            <a:endParaRPr lang="en-US"/>
          </a:p>
        </p:txBody>
      </p:sp>
    </p:spTree>
    <p:extLst>
      <p:ext uri="{BB962C8B-B14F-4D97-AF65-F5344CB8AC3E}">
        <p14:creationId xmlns:p14="http://schemas.microsoft.com/office/powerpoint/2010/main" val="2859199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5B78-EFC9-44F1-AC93-AE2B15CE7634}"/>
              </a:ext>
            </a:extLst>
          </p:cNvPr>
          <p:cNvSpPr>
            <a:spLocks noGrp="1"/>
          </p:cNvSpPr>
          <p:nvPr>
            <p:ph type="title"/>
          </p:nvPr>
        </p:nvSpPr>
        <p:spPr/>
        <p:txBody>
          <a:bodyPr/>
          <a:lstStyle/>
          <a:p>
            <a:r>
              <a:rPr lang="en-US" dirty="0"/>
              <a:t>Steps involved in k-means</a:t>
            </a:r>
          </a:p>
        </p:txBody>
      </p:sp>
      <p:pic>
        <p:nvPicPr>
          <p:cNvPr id="5" name="Content Placeholder 4">
            <a:extLst>
              <a:ext uri="{FF2B5EF4-FFF2-40B4-BE49-F238E27FC236}">
                <a16:creationId xmlns:a16="http://schemas.microsoft.com/office/drawing/2014/main" id="{14EC0F81-A8A6-6418-B826-022B65B206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7755" y="2120900"/>
            <a:ext cx="9682840" cy="4051300"/>
          </a:xfrm>
        </p:spPr>
      </p:pic>
      <p:sp>
        <p:nvSpPr>
          <p:cNvPr id="3" name="Slide Number Placeholder 2">
            <a:extLst>
              <a:ext uri="{FF2B5EF4-FFF2-40B4-BE49-F238E27FC236}">
                <a16:creationId xmlns:a16="http://schemas.microsoft.com/office/drawing/2014/main" id="{31FFDD95-C81B-0F16-44C0-4F40190E7B33}"/>
              </a:ext>
            </a:extLst>
          </p:cNvPr>
          <p:cNvSpPr>
            <a:spLocks noGrp="1"/>
          </p:cNvSpPr>
          <p:nvPr>
            <p:ph type="sldNum" sz="quarter" idx="12"/>
          </p:nvPr>
        </p:nvSpPr>
        <p:spPr/>
        <p:txBody>
          <a:bodyPr/>
          <a:lstStyle/>
          <a:p>
            <a:fld id="{64B81C14-64A9-425E-88A6-1D8ADA958BA7}" type="slidenum">
              <a:rPr lang="en-US" smtClean="0"/>
              <a:t>20</a:t>
            </a:fld>
            <a:endParaRPr lang="en-US"/>
          </a:p>
        </p:txBody>
      </p:sp>
    </p:spTree>
    <p:extLst>
      <p:ext uri="{BB962C8B-B14F-4D97-AF65-F5344CB8AC3E}">
        <p14:creationId xmlns:p14="http://schemas.microsoft.com/office/powerpoint/2010/main" val="630496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980F-6339-B4DD-2D46-51AF20E3A1DE}"/>
              </a:ext>
            </a:extLst>
          </p:cNvPr>
          <p:cNvSpPr>
            <a:spLocks noGrp="1"/>
          </p:cNvSpPr>
          <p:nvPr>
            <p:ph type="title"/>
          </p:nvPr>
        </p:nvSpPr>
        <p:spPr/>
        <p:txBody>
          <a:bodyPr/>
          <a:lstStyle/>
          <a:p>
            <a:r>
              <a:rPr lang="en-US" dirty="0"/>
              <a:t>Steps involved in k-means</a:t>
            </a:r>
          </a:p>
        </p:txBody>
      </p:sp>
      <p:pic>
        <p:nvPicPr>
          <p:cNvPr id="5" name="Content Placeholder 4">
            <a:extLst>
              <a:ext uri="{FF2B5EF4-FFF2-40B4-BE49-F238E27FC236}">
                <a16:creationId xmlns:a16="http://schemas.microsoft.com/office/drawing/2014/main" id="{4143D5BC-6539-425C-2643-7C241B3276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5763" y="2120900"/>
            <a:ext cx="9066824" cy="4051300"/>
          </a:xfrm>
        </p:spPr>
      </p:pic>
      <p:sp>
        <p:nvSpPr>
          <p:cNvPr id="3" name="Slide Number Placeholder 2">
            <a:extLst>
              <a:ext uri="{FF2B5EF4-FFF2-40B4-BE49-F238E27FC236}">
                <a16:creationId xmlns:a16="http://schemas.microsoft.com/office/drawing/2014/main" id="{B4AB9C24-A4AA-2CCA-EA15-CB4DDD27E549}"/>
              </a:ext>
            </a:extLst>
          </p:cNvPr>
          <p:cNvSpPr>
            <a:spLocks noGrp="1"/>
          </p:cNvSpPr>
          <p:nvPr>
            <p:ph type="sldNum" sz="quarter" idx="12"/>
          </p:nvPr>
        </p:nvSpPr>
        <p:spPr/>
        <p:txBody>
          <a:bodyPr/>
          <a:lstStyle/>
          <a:p>
            <a:fld id="{64B81C14-64A9-425E-88A6-1D8ADA958BA7}" type="slidenum">
              <a:rPr lang="en-US" smtClean="0"/>
              <a:t>21</a:t>
            </a:fld>
            <a:endParaRPr lang="en-US"/>
          </a:p>
        </p:txBody>
      </p:sp>
    </p:spTree>
    <p:extLst>
      <p:ext uri="{BB962C8B-B14F-4D97-AF65-F5344CB8AC3E}">
        <p14:creationId xmlns:p14="http://schemas.microsoft.com/office/powerpoint/2010/main" val="2114309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22630-B45D-9417-67C8-EA931AB277D5}"/>
              </a:ext>
            </a:extLst>
          </p:cNvPr>
          <p:cNvSpPr>
            <a:spLocks noGrp="1"/>
          </p:cNvSpPr>
          <p:nvPr>
            <p:ph type="title"/>
          </p:nvPr>
        </p:nvSpPr>
        <p:spPr/>
        <p:txBody>
          <a:bodyPr/>
          <a:lstStyle/>
          <a:p>
            <a:r>
              <a:rPr lang="en-US" dirty="0"/>
              <a:t>Elbow method</a:t>
            </a:r>
          </a:p>
        </p:txBody>
      </p:sp>
      <p:pic>
        <p:nvPicPr>
          <p:cNvPr id="5" name="Content Placeholder 4">
            <a:extLst>
              <a:ext uri="{FF2B5EF4-FFF2-40B4-BE49-F238E27FC236}">
                <a16:creationId xmlns:a16="http://schemas.microsoft.com/office/drawing/2014/main" id="{59A9C970-A9B5-65AD-CD45-E54A978114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2604" y="2120900"/>
            <a:ext cx="5933141" cy="4051300"/>
          </a:xfrm>
        </p:spPr>
      </p:pic>
      <p:sp>
        <p:nvSpPr>
          <p:cNvPr id="3" name="Slide Number Placeholder 2">
            <a:extLst>
              <a:ext uri="{FF2B5EF4-FFF2-40B4-BE49-F238E27FC236}">
                <a16:creationId xmlns:a16="http://schemas.microsoft.com/office/drawing/2014/main" id="{4EA3231C-DBA3-488E-4524-26FB7B955289}"/>
              </a:ext>
            </a:extLst>
          </p:cNvPr>
          <p:cNvSpPr>
            <a:spLocks noGrp="1"/>
          </p:cNvSpPr>
          <p:nvPr>
            <p:ph type="sldNum" sz="quarter" idx="12"/>
          </p:nvPr>
        </p:nvSpPr>
        <p:spPr/>
        <p:txBody>
          <a:bodyPr/>
          <a:lstStyle/>
          <a:p>
            <a:fld id="{64B81C14-64A9-425E-88A6-1D8ADA958BA7}" type="slidenum">
              <a:rPr lang="en-US" smtClean="0"/>
              <a:t>22</a:t>
            </a:fld>
            <a:endParaRPr lang="en-US"/>
          </a:p>
        </p:txBody>
      </p:sp>
    </p:spTree>
    <p:extLst>
      <p:ext uri="{BB962C8B-B14F-4D97-AF65-F5344CB8AC3E}">
        <p14:creationId xmlns:p14="http://schemas.microsoft.com/office/powerpoint/2010/main" val="1607618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1671-2B53-3166-D114-E2373D9BD83C}"/>
              </a:ext>
            </a:extLst>
          </p:cNvPr>
          <p:cNvSpPr>
            <a:spLocks noGrp="1"/>
          </p:cNvSpPr>
          <p:nvPr>
            <p:ph type="title"/>
          </p:nvPr>
        </p:nvSpPr>
        <p:spPr/>
        <p:txBody>
          <a:bodyPr/>
          <a:lstStyle/>
          <a:p>
            <a:r>
              <a:rPr lang="en-US" dirty="0"/>
              <a:t>Elbow method</a:t>
            </a:r>
          </a:p>
        </p:txBody>
      </p:sp>
      <p:pic>
        <p:nvPicPr>
          <p:cNvPr id="5" name="Content Placeholder 4">
            <a:extLst>
              <a:ext uri="{FF2B5EF4-FFF2-40B4-BE49-F238E27FC236}">
                <a16:creationId xmlns:a16="http://schemas.microsoft.com/office/drawing/2014/main" id="{145F8095-80B5-28FD-2600-9930BE616BE2}"/>
              </a:ext>
            </a:extLst>
          </p:cNvPr>
          <p:cNvPicPr>
            <a:picLocks noGrp="1" noChangeAspect="1"/>
          </p:cNvPicPr>
          <p:nvPr>
            <p:ph idx="1"/>
          </p:nvPr>
        </p:nvPicPr>
        <p:blipFill>
          <a:blip r:embed="rId2"/>
          <a:stretch>
            <a:fillRect/>
          </a:stretch>
        </p:blipFill>
        <p:spPr>
          <a:xfrm>
            <a:off x="2498540" y="2933637"/>
            <a:ext cx="7201270" cy="2425825"/>
          </a:xfrm>
        </p:spPr>
      </p:pic>
      <p:sp>
        <p:nvSpPr>
          <p:cNvPr id="3" name="Slide Number Placeholder 2">
            <a:extLst>
              <a:ext uri="{FF2B5EF4-FFF2-40B4-BE49-F238E27FC236}">
                <a16:creationId xmlns:a16="http://schemas.microsoft.com/office/drawing/2014/main" id="{AAB21EBF-6D63-5534-DD83-E28518421CBF}"/>
              </a:ext>
            </a:extLst>
          </p:cNvPr>
          <p:cNvSpPr>
            <a:spLocks noGrp="1"/>
          </p:cNvSpPr>
          <p:nvPr>
            <p:ph type="sldNum" sz="quarter" idx="12"/>
          </p:nvPr>
        </p:nvSpPr>
        <p:spPr/>
        <p:txBody>
          <a:bodyPr/>
          <a:lstStyle/>
          <a:p>
            <a:fld id="{64B81C14-64A9-425E-88A6-1D8ADA958BA7}" type="slidenum">
              <a:rPr lang="en-US" smtClean="0"/>
              <a:t>23</a:t>
            </a:fld>
            <a:endParaRPr lang="en-US"/>
          </a:p>
        </p:txBody>
      </p:sp>
    </p:spTree>
    <p:extLst>
      <p:ext uri="{BB962C8B-B14F-4D97-AF65-F5344CB8AC3E}">
        <p14:creationId xmlns:p14="http://schemas.microsoft.com/office/powerpoint/2010/main" val="3184088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31383-EF29-BA8C-5DBF-AA88F54A89F0}"/>
              </a:ext>
            </a:extLst>
          </p:cNvPr>
          <p:cNvSpPr>
            <a:spLocks noGrp="1"/>
          </p:cNvSpPr>
          <p:nvPr>
            <p:ph type="title"/>
          </p:nvPr>
        </p:nvSpPr>
        <p:spPr/>
        <p:txBody>
          <a:bodyPr/>
          <a:lstStyle/>
          <a:p>
            <a:r>
              <a:rPr lang="en-US" dirty="0"/>
              <a:t>Elbow method</a:t>
            </a:r>
          </a:p>
        </p:txBody>
      </p:sp>
      <p:pic>
        <p:nvPicPr>
          <p:cNvPr id="5" name="Picture 4">
            <a:extLst>
              <a:ext uri="{FF2B5EF4-FFF2-40B4-BE49-F238E27FC236}">
                <a16:creationId xmlns:a16="http://schemas.microsoft.com/office/drawing/2014/main" id="{07AD7384-CC0A-CBEF-3C4B-CC41082EC902}"/>
              </a:ext>
            </a:extLst>
          </p:cNvPr>
          <p:cNvPicPr>
            <a:picLocks noChangeAspect="1"/>
          </p:cNvPicPr>
          <p:nvPr/>
        </p:nvPicPr>
        <p:blipFill>
          <a:blip r:embed="rId2"/>
          <a:stretch>
            <a:fillRect/>
          </a:stretch>
        </p:blipFill>
        <p:spPr>
          <a:xfrm>
            <a:off x="2478614" y="2568742"/>
            <a:ext cx="6667843" cy="3384724"/>
          </a:xfrm>
          <a:prstGeom prst="rect">
            <a:avLst/>
          </a:prstGeom>
        </p:spPr>
      </p:pic>
      <p:sp>
        <p:nvSpPr>
          <p:cNvPr id="3" name="Slide Number Placeholder 2">
            <a:extLst>
              <a:ext uri="{FF2B5EF4-FFF2-40B4-BE49-F238E27FC236}">
                <a16:creationId xmlns:a16="http://schemas.microsoft.com/office/drawing/2014/main" id="{C01DF771-18DE-C68E-C3BA-A1EE0CAA1BCC}"/>
              </a:ext>
            </a:extLst>
          </p:cNvPr>
          <p:cNvSpPr>
            <a:spLocks noGrp="1"/>
          </p:cNvSpPr>
          <p:nvPr>
            <p:ph type="sldNum" sz="quarter" idx="12"/>
          </p:nvPr>
        </p:nvSpPr>
        <p:spPr/>
        <p:txBody>
          <a:bodyPr/>
          <a:lstStyle/>
          <a:p>
            <a:fld id="{64B81C14-64A9-425E-88A6-1D8ADA958BA7}" type="slidenum">
              <a:rPr lang="en-US" smtClean="0"/>
              <a:t>24</a:t>
            </a:fld>
            <a:endParaRPr lang="en-US"/>
          </a:p>
        </p:txBody>
      </p:sp>
    </p:spTree>
    <p:extLst>
      <p:ext uri="{BB962C8B-B14F-4D97-AF65-F5344CB8AC3E}">
        <p14:creationId xmlns:p14="http://schemas.microsoft.com/office/powerpoint/2010/main" val="449530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3CCE7-FDCB-B1E0-A141-EA83610E3391}"/>
              </a:ext>
            </a:extLst>
          </p:cNvPr>
          <p:cNvSpPr>
            <a:spLocks noGrp="1"/>
          </p:cNvSpPr>
          <p:nvPr>
            <p:ph type="title"/>
          </p:nvPr>
        </p:nvSpPr>
        <p:spPr/>
        <p:txBody>
          <a:bodyPr/>
          <a:lstStyle/>
          <a:p>
            <a:r>
              <a:rPr lang="en-US" dirty="0"/>
              <a:t>Elbow method</a:t>
            </a:r>
          </a:p>
        </p:txBody>
      </p:sp>
      <p:pic>
        <p:nvPicPr>
          <p:cNvPr id="5" name="Content Placeholder 4">
            <a:extLst>
              <a:ext uri="{FF2B5EF4-FFF2-40B4-BE49-F238E27FC236}">
                <a16:creationId xmlns:a16="http://schemas.microsoft.com/office/drawing/2014/main" id="{FE555B98-63B6-74A9-9C83-E59548216DE2}"/>
              </a:ext>
            </a:extLst>
          </p:cNvPr>
          <p:cNvPicPr>
            <a:picLocks noGrp="1" noChangeAspect="1"/>
          </p:cNvPicPr>
          <p:nvPr>
            <p:ph idx="1"/>
          </p:nvPr>
        </p:nvPicPr>
        <p:blipFill>
          <a:blip r:embed="rId2"/>
          <a:stretch>
            <a:fillRect/>
          </a:stretch>
        </p:blipFill>
        <p:spPr>
          <a:xfrm>
            <a:off x="2622371" y="2511341"/>
            <a:ext cx="6953607" cy="3270418"/>
          </a:xfrm>
        </p:spPr>
      </p:pic>
      <p:sp>
        <p:nvSpPr>
          <p:cNvPr id="3" name="Slide Number Placeholder 2">
            <a:extLst>
              <a:ext uri="{FF2B5EF4-FFF2-40B4-BE49-F238E27FC236}">
                <a16:creationId xmlns:a16="http://schemas.microsoft.com/office/drawing/2014/main" id="{7ABFCF01-8A47-DAD5-2E4F-5B28AA2218B6}"/>
              </a:ext>
            </a:extLst>
          </p:cNvPr>
          <p:cNvSpPr>
            <a:spLocks noGrp="1"/>
          </p:cNvSpPr>
          <p:nvPr>
            <p:ph type="sldNum" sz="quarter" idx="12"/>
          </p:nvPr>
        </p:nvSpPr>
        <p:spPr/>
        <p:txBody>
          <a:bodyPr/>
          <a:lstStyle/>
          <a:p>
            <a:fld id="{64B81C14-64A9-425E-88A6-1D8ADA958BA7}" type="slidenum">
              <a:rPr lang="en-US" smtClean="0"/>
              <a:t>25</a:t>
            </a:fld>
            <a:endParaRPr lang="en-US"/>
          </a:p>
        </p:txBody>
      </p:sp>
    </p:spTree>
    <p:extLst>
      <p:ext uri="{BB962C8B-B14F-4D97-AF65-F5344CB8AC3E}">
        <p14:creationId xmlns:p14="http://schemas.microsoft.com/office/powerpoint/2010/main" val="1150276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0AC56-E988-8B26-E0AC-F906A76BE4BE}"/>
              </a:ext>
            </a:extLst>
          </p:cNvPr>
          <p:cNvSpPr>
            <a:spLocks noGrp="1"/>
          </p:cNvSpPr>
          <p:nvPr>
            <p:ph type="title"/>
          </p:nvPr>
        </p:nvSpPr>
        <p:spPr/>
        <p:txBody>
          <a:bodyPr/>
          <a:lstStyle/>
          <a:p>
            <a:r>
              <a:rPr lang="en-US" dirty="0"/>
              <a:t>Elbow method</a:t>
            </a:r>
          </a:p>
        </p:txBody>
      </p:sp>
      <p:pic>
        <p:nvPicPr>
          <p:cNvPr id="5" name="Content Placeholder 4">
            <a:extLst>
              <a:ext uri="{FF2B5EF4-FFF2-40B4-BE49-F238E27FC236}">
                <a16:creationId xmlns:a16="http://schemas.microsoft.com/office/drawing/2014/main" id="{280D8A1A-27D2-A873-A08A-DC31E18B380B}"/>
              </a:ext>
            </a:extLst>
          </p:cNvPr>
          <p:cNvPicPr>
            <a:picLocks noGrp="1" noChangeAspect="1"/>
          </p:cNvPicPr>
          <p:nvPr>
            <p:ph idx="1"/>
          </p:nvPr>
        </p:nvPicPr>
        <p:blipFill>
          <a:blip r:embed="rId2"/>
          <a:stretch>
            <a:fillRect/>
          </a:stretch>
        </p:blipFill>
        <p:spPr>
          <a:xfrm>
            <a:off x="2371533" y="2536742"/>
            <a:ext cx="7455283" cy="3219615"/>
          </a:xfrm>
        </p:spPr>
      </p:pic>
      <p:sp>
        <p:nvSpPr>
          <p:cNvPr id="3" name="Slide Number Placeholder 2">
            <a:extLst>
              <a:ext uri="{FF2B5EF4-FFF2-40B4-BE49-F238E27FC236}">
                <a16:creationId xmlns:a16="http://schemas.microsoft.com/office/drawing/2014/main" id="{D8F9603B-3865-4F36-86AF-FF0C3D1F87E2}"/>
              </a:ext>
            </a:extLst>
          </p:cNvPr>
          <p:cNvSpPr>
            <a:spLocks noGrp="1"/>
          </p:cNvSpPr>
          <p:nvPr>
            <p:ph type="sldNum" sz="quarter" idx="12"/>
          </p:nvPr>
        </p:nvSpPr>
        <p:spPr/>
        <p:txBody>
          <a:bodyPr/>
          <a:lstStyle/>
          <a:p>
            <a:fld id="{64B81C14-64A9-425E-88A6-1D8ADA958BA7}" type="slidenum">
              <a:rPr lang="en-US" smtClean="0"/>
              <a:t>26</a:t>
            </a:fld>
            <a:endParaRPr lang="en-US"/>
          </a:p>
        </p:txBody>
      </p:sp>
    </p:spTree>
    <p:extLst>
      <p:ext uri="{BB962C8B-B14F-4D97-AF65-F5344CB8AC3E}">
        <p14:creationId xmlns:p14="http://schemas.microsoft.com/office/powerpoint/2010/main" val="3944943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E55D9-2B58-0D7F-78B5-66C5022483A8}"/>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FD688CA9-1F08-60F2-369F-FDDEF728E53D}"/>
              </a:ext>
            </a:extLst>
          </p:cNvPr>
          <p:cNvSpPr>
            <a:spLocks noGrp="1"/>
          </p:cNvSpPr>
          <p:nvPr>
            <p:ph idx="1"/>
          </p:nvPr>
        </p:nvSpPr>
        <p:spPr/>
        <p:txBody>
          <a:bodyPr>
            <a:normAutofit/>
          </a:bodyPr>
          <a:lstStyle/>
          <a:p>
            <a:r>
              <a:rPr lang="en-US" dirty="0"/>
              <a:t>So k-means has the problem call initialization sensitivity means your final cluster and centroids depends on how you pick your random point in initialization stage which means your final result is sensitive or it is dependent on how you initialize this is the problem k-means has.</a:t>
            </a:r>
          </a:p>
          <a:p>
            <a:r>
              <a:rPr lang="en-US" dirty="0"/>
              <a:t>K-means has problems when clusters are of</a:t>
            </a:r>
          </a:p>
          <a:p>
            <a:pPr lvl="1"/>
            <a:r>
              <a:rPr lang="en-US" dirty="0"/>
              <a:t>Different</a:t>
            </a:r>
          </a:p>
          <a:p>
            <a:pPr lvl="1"/>
            <a:r>
              <a:rPr lang="en-US" dirty="0"/>
              <a:t> Sizes</a:t>
            </a:r>
          </a:p>
          <a:p>
            <a:pPr lvl="1"/>
            <a:r>
              <a:rPr lang="en-US" dirty="0"/>
              <a:t>Densities</a:t>
            </a:r>
          </a:p>
          <a:p>
            <a:pPr lvl="1"/>
            <a:r>
              <a:rPr lang="en-US" dirty="0"/>
              <a:t>Non-globular shapes</a:t>
            </a:r>
          </a:p>
          <a:p>
            <a:r>
              <a:rPr lang="en-US" dirty="0"/>
              <a:t>K-means has problems when the data</a:t>
            </a:r>
          </a:p>
          <a:p>
            <a:pPr lvl="1"/>
            <a:r>
              <a:rPr lang="en-US" dirty="0"/>
              <a:t>contains outliers.</a:t>
            </a:r>
          </a:p>
          <a:p>
            <a:endParaRPr lang="en-US" dirty="0"/>
          </a:p>
        </p:txBody>
      </p:sp>
      <p:sp>
        <p:nvSpPr>
          <p:cNvPr id="4" name="Slide Number Placeholder 3">
            <a:extLst>
              <a:ext uri="{FF2B5EF4-FFF2-40B4-BE49-F238E27FC236}">
                <a16:creationId xmlns:a16="http://schemas.microsoft.com/office/drawing/2014/main" id="{4631E7E7-44E0-1960-5F04-4AD0F3700F2D}"/>
              </a:ext>
            </a:extLst>
          </p:cNvPr>
          <p:cNvSpPr>
            <a:spLocks noGrp="1"/>
          </p:cNvSpPr>
          <p:nvPr>
            <p:ph type="sldNum" sz="quarter" idx="12"/>
          </p:nvPr>
        </p:nvSpPr>
        <p:spPr/>
        <p:txBody>
          <a:bodyPr/>
          <a:lstStyle/>
          <a:p>
            <a:fld id="{64B81C14-64A9-425E-88A6-1D8ADA958BA7}" type="slidenum">
              <a:rPr lang="en-US" smtClean="0"/>
              <a:t>27</a:t>
            </a:fld>
            <a:endParaRPr lang="en-US"/>
          </a:p>
        </p:txBody>
      </p:sp>
    </p:spTree>
    <p:extLst>
      <p:ext uri="{BB962C8B-B14F-4D97-AF65-F5344CB8AC3E}">
        <p14:creationId xmlns:p14="http://schemas.microsoft.com/office/powerpoint/2010/main" val="983053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txBox="1">
            <a:spLocks noGrp="1"/>
          </p:cNvSpPr>
          <p:nvPr>
            <p:ph type="ctrTitle"/>
          </p:nvPr>
        </p:nvSpPr>
        <p:spPr>
          <a:xfrm>
            <a:off x="1069848" y="1399032"/>
            <a:ext cx="9966960" cy="3035808"/>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9600"/>
              <a:buFont typeface="Rockwell"/>
              <a:buNone/>
            </a:pPr>
            <a:r>
              <a:rPr lang="en-US"/>
              <a:t>Association Rule Learning</a:t>
            </a:r>
            <a:endParaRPr/>
          </a:p>
        </p:txBody>
      </p:sp>
      <p:sp>
        <p:nvSpPr>
          <p:cNvPr id="109" name="Google Shape;109;p3"/>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70"/>
              <a:buNone/>
            </a:pPr>
            <a:r>
              <a:rPr lang="en-US"/>
              <a:t>Apriori</a:t>
            </a:r>
            <a:endParaRPr/>
          </a:p>
        </p:txBody>
      </p:sp>
      <p:sp>
        <p:nvSpPr>
          <p:cNvPr id="110" name="Google Shape;110;p3"/>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Association Rule Learning </a:t>
            </a:r>
            <a:endParaRPr/>
          </a:p>
        </p:txBody>
      </p:sp>
      <p:sp>
        <p:nvSpPr>
          <p:cNvPr id="123" name="Google Shape;123;p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a:spcBef>
                <a:spcPts val="0"/>
              </a:spcBef>
              <a:buSzPts val="1700"/>
            </a:pPr>
            <a:r>
              <a:rPr lang="en-US" dirty="0"/>
              <a:t>   Association Rule Learning is a rule-based machine learning method for discovering interesting relationship between variables in large database. </a:t>
            </a:r>
            <a:endParaRPr dirty="0"/>
          </a:p>
          <a:p>
            <a:pPr>
              <a:spcBef>
                <a:spcPts val="0"/>
              </a:spcBef>
              <a:buSzPts val="1700"/>
            </a:pPr>
            <a:r>
              <a:rPr lang="en-US" dirty="0"/>
              <a:t>   It is intended to identity strong rules discovered in database using some       measures of interestingness.</a:t>
            </a:r>
            <a:endParaRPr dirty="0"/>
          </a:p>
          <a:p>
            <a:pPr marL="353696" indent="-342900">
              <a:spcBef>
                <a:spcPts val="0"/>
              </a:spcBef>
              <a:buSzPts val="1530"/>
            </a:pPr>
            <a:r>
              <a:rPr lang="en-US" dirty="0"/>
              <a:t>For example, the rule {onions, potatoes }     { burger} found in the sale data of a supermarket would indicate that is a customer buys onions and potatoes together, they are likely to also buy burger.</a:t>
            </a:r>
            <a:endParaRPr dirty="0"/>
          </a:p>
          <a:p>
            <a:pPr marL="353696" indent="-342900">
              <a:spcBef>
                <a:spcPts val="0"/>
              </a:spcBef>
              <a:buSzPts val="1530"/>
            </a:pPr>
            <a:r>
              <a:rPr lang="en-US" dirty="0"/>
              <a:t>Many algorithms for generating association rules have been proposed. Some well known algorithms are </a:t>
            </a:r>
            <a:r>
              <a:rPr lang="en-US" dirty="0" err="1"/>
              <a:t>Apriori</a:t>
            </a:r>
            <a:r>
              <a:rPr lang="en-US" dirty="0"/>
              <a:t>, Eclat and FP- Growth.</a:t>
            </a:r>
            <a:endParaRPr dirty="0"/>
          </a:p>
          <a:p>
            <a:pPr marL="182880" lvl="0" indent="0" algn="l" rtl="0">
              <a:lnSpc>
                <a:spcPct val="90000"/>
              </a:lnSpc>
              <a:spcBef>
                <a:spcPts val="0"/>
              </a:spcBef>
              <a:spcAft>
                <a:spcPts val="0"/>
              </a:spcAft>
              <a:buNone/>
            </a:pPr>
            <a:endParaRPr dirty="0"/>
          </a:p>
        </p:txBody>
      </p:sp>
      <p:sp>
        <p:nvSpPr>
          <p:cNvPr id="124" name="Google Shape;124;p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29</a:t>
            </a:fld>
            <a:endParaRPr/>
          </a:p>
        </p:txBody>
      </p:sp>
      <p:sp>
        <p:nvSpPr>
          <p:cNvPr id="125" name="Google Shape;125;p5"/>
          <p:cNvSpPr/>
          <p:nvPr/>
        </p:nvSpPr>
        <p:spPr>
          <a:xfrm>
            <a:off x="6178635" y="3338400"/>
            <a:ext cx="297600" cy="181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ckwell"/>
              <a:ea typeface="Rockwell"/>
              <a:cs typeface="Rockwell"/>
              <a:sym typeface="Rockwe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30577-0B91-9CDB-88A4-BEBFEC7CDED3}"/>
              </a:ext>
            </a:extLst>
          </p:cNvPr>
          <p:cNvSpPr>
            <a:spLocks noGrp="1"/>
          </p:cNvSpPr>
          <p:nvPr>
            <p:ph type="title"/>
          </p:nvPr>
        </p:nvSpPr>
        <p:spPr/>
        <p:txBody>
          <a:bodyPr/>
          <a:lstStyle/>
          <a:p>
            <a:r>
              <a:rPr lang="en-US" dirty="0"/>
              <a:t>Unsupervised learning</a:t>
            </a:r>
          </a:p>
        </p:txBody>
      </p:sp>
      <p:sp>
        <p:nvSpPr>
          <p:cNvPr id="3" name="Content Placeholder 2">
            <a:extLst>
              <a:ext uri="{FF2B5EF4-FFF2-40B4-BE49-F238E27FC236}">
                <a16:creationId xmlns:a16="http://schemas.microsoft.com/office/drawing/2014/main" id="{00DA0BDC-E20C-A12F-DFC0-C2E2028B987D}"/>
              </a:ext>
            </a:extLst>
          </p:cNvPr>
          <p:cNvSpPr>
            <a:spLocks noGrp="1"/>
          </p:cNvSpPr>
          <p:nvPr>
            <p:ph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Unsupervised learning is a type of machine learning technique where algorithms are able to learn from data without any kind of human supervision. This is unlike supervised learning, where the data is labelled and the algorithm learns by comparing its predictions to the labels.</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In unsupervised learning, the data is unlabeled, meaning it doesn't have any predefined categories or classifications. The algorithms are tasked with finding hidden patterns or structures within this data on their own. This can be useful for a variety of tasks,</a:t>
            </a:r>
          </a:p>
        </p:txBody>
      </p:sp>
      <p:sp>
        <p:nvSpPr>
          <p:cNvPr id="4" name="Slide Number Placeholder 3">
            <a:extLst>
              <a:ext uri="{FF2B5EF4-FFF2-40B4-BE49-F238E27FC236}">
                <a16:creationId xmlns:a16="http://schemas.microsoft.com/office/drawing/2014/main" id="{08F2828F-B4AD-1DC5-EAD1-FCAE4944BC7F}"/>
              </a:ext>
            </a:extLst>
          </p:cNvPr>
          <p:cNvSpPr>
            <a:spLocks noGrp="1"/>
          </p:cNvSpPr>
          <p:nvPr>
            <p:ph type="sldNum" sz="quarter" idx="12"/>
          </p:nvPr>
        </p:nvSpPr>
        <p:spPr/>
        <p:txBody>
          <a:bodyPr/>
          <a:lstStyle/>
          <a:p>
            <a:fld id="{64B81C14-64A9-425E-88A6-1D8ADA958BA7}" type="slidenum">
              <a:rPr lang="en-US" smtClean="0"/>
              <a:t>3</a:t>
            </a:fld>
            <a:endParaRPr lang="en-US"/>
          </a:p>
        </p:txBody>
      </p:sp>
    </p:spTree>
    <p:extLst>
      <p:ext uri="{BB962C8B-B14F-4D97-AF65-F5344CB8AC3E}">
        <p14:creationId xmlns:p14="http://schemas.microsoft.com/office/powerpoint/2010/main" val="2147246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Apriori</a:t>
            </a:r>
            <a:endParaRPr/>
          </a:p>
        </p:txBody>
      </p:sp>
      <p:sp>
        <p:nvSpPr>
          <p:cNvPr id="131" name="Google Shape;131;p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lvl="0" algn="l" rtl="0">
              <a:lnSpc>
                <a:spcPct val="90000"/>
              </a:lnSpc>
              <a:spcBef>
                <a:spcPts val="0"/>
              </a:spcBef>
              <a:spcAft>
                <a:spcPts val="0"/>
              </a:spcAft>
              <a:buSzPts val="1700"/>
            </a:pPr>
            <a:r>
              <a:rPr lang="en-US" dirty="0" err="1"/>
              <a:t>Apriori</a:t>
            </a:r>
            <a:r>
              <a:rPr lang="en-US" dirty="0"/>
              <a:t> algorithm is given by R. Agrawal and R. Srikant in 1994 for finding frequent </a:t>
            </a:r>
            <a:r>
              <a:rPr lang="en-US" dirty="0" err="1"/>
              <a:t>itemsets</a:t>
            </a:r>
            <a:r>
              <a:rPr lang="en-US" dirty="0"/>
              <a:t> in a dataset for </a:t>
            </a:r>
            <a:r>
              <a:rPr lang="en-US" dirty="0" err="1"/>
              <a:t>boolean</a:t>
            </a:r>
            <a:r>
              <a:rPr lang="en-US" dirty="0"/>
              <a:t> association rule.</a:t>
            </a:r>
          </a:p>
          <a:p>
            <a:pPr lvl="0" algn="l" rtl="0">
              <a:lnSpc>
                <a:spcPct val="90000"/>
              </a:lnSpc>
              <a:spcBef>
                <a:spcPts val="0"/>
              </a:spcBef>
              <a:spcAft>
                <a:spcPts val="0"/>
              </a:spcAft>
              <a:buSzPts val="1700"/>
            </a:pPr>
            <a:r>
              <a:rPr lang="en-US" dirty="0"/>
              <a:t>Name of the algorithm is </a:t>
            </a:r>
            <a:r>
              <a:rPr lang="en-US" dirty="0" err="1"/>
              <a:t>Apriori</a:t>
            </a:r>
            <a:r>
              <a:rPr lang="en-US" dirty="0"/>
              <a:t> because it uses prior knowledge of frequent itemset properties.</a:t>
            </a:r>
          </a:p>
          <a:p>
            <a:pPr lvl="0" algn="l" rtl="0">
              <a:lnSpc>
                <a:spcPct val="90000"/>
              </a:lnSpc>
              <a:spcBef>
                <a:spcPts val="0"/>
              </a:spcBef>
              <a:spcAft>
                <a:spcPts val="0"/>
              </a:spcAft>
              <a:buSzPts val="1700"/>
            </a:pPr>
            <a:r>
              <a:rPr lang="en-US" dirty="0" err="1"/>
              <a:t>Apriori</a:t>
            </a:r>
            <a:r>
              <a:rPr lang="en-US" dirty="0"/>
              <a:t> algorithm uses frequent </a:t>
            </a:r>
            <a:r>
              <a:rPr lang="en-US" dirty="0" err="1"/>
              <a:t>itemsets</a:t>
            </a:r>
            <a:r>
              <a:rPr lang="en-US" dirty="0"/>
              <a:t> to generate association rules. It is based on the concept that a subset of a frequent itemset must also be frequent itemset.</a:t>
            </a:r>
            <a:endParaRPr dirty="0"/>
          </a:p>
          <a:p>
            <a:pPr marL="182880" lvl="0" indent="0" algn="l" rtl="0">
              <a:lnSpc>
                <a:spcPct val="90000"/>
              </a:lnSpc>
              <a:spcBef>
                <a:spcPts val="0"/>
              </a:spcBef>
              <a:spcAft>
                <a:spcPts val="0"/>
              </a:spcAft>
              <a:buNone/>
            </a:pPr>
            <a:endParaRPr dirty="0"/>
          </a:p>
        </p:txBody>
      </p:sp>
      <p:sp>
        <p:nvSpPr>
          <p:cNvPr id="132" name="Google Shape;132;p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Apriori contd.</a:t>
            </a:r>
            <a:endParaRPr/>
          </a:p>
        </p:txBody>
      </p:sp>
      <p:sp>
        <p:nvSpPr>
          <p:cNvPr id="138" name="Google Shape;138;p7"/>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a:spcBef>
                <a:spcPts val="0"/>
              </a:spcBef>
              <a:buSzPts val="1700"/>
            </a:pPr>
            <a:r>
              <a:rPr lang="en-US" b="1" dirty="0"/>
              <a:t>How </a:t>
            </a:r>
            <a:r>
              <a:rPr lang="en-US" b="1" dirty="0" err="1"/>
              <a:t>apriori</a:t>
            </a:r>
            <a:r>
              <a:rPr lang="en-US" b="1" dirty="0"/>
              <a:t> algorithms works? </a:t>
            </a:r>
            <a:endParaRPr b="1" dirty="0"/>
          </a:p>
          <a:p>
            <a:pPr lvl="1">
              <a:spcBef>
                <a:spcPts val="0"/>
              </a:spcBef>
              <a:spcAft>
                <a:spcPts val="0"/>
              </a:spcAft>
              <a:buSzPts val="1530"/>
            </a:pPr>
            <a:r>
              <a:rPr lang="en-US" dirty="0" err="1"/>
              <a:t>Apriori</a:t>
            </a:r>
            <a:r>
              <a:rPr lang="en-US" dirty="0"/>
              <a:t> algorithm has three parts Support, Confidence and Lift.</a:t>
            </a:r>
            <a:endParaRPr dirty="0"/>
          </a:p>
          <a:p>
            <a:pPr marL="542925" lvl="1" indent="-285750">
              <a:spcBef>
                <a:spcPts val="200"/>
              </a:spcBef>
              <a:spcAft>
                <a:spcPts val="0"/>
              </a:spcAft>
              <a:buSzPts val="1800"/>
            </a:pPr>
            <a:r>
              <a:rPr lang="en-US" sz="1800" b="1" dirty="0"/>
              <a:t>Support</a:t>
            </a:r>
            <a:r>
              <a:rPr lang="en-US" sz="1800" dirty="0"/>
              <a:t>:</a:t>
            </a:r>
            <a:endParaRPr sz="1800" dirty="0"/>
          </a:p>
          <a:p>
            <a:pPr marL="0" lvl="0" indent="0" algn="l" rtl="0">
              <a:lnSpc>
                <a:spcPct val="90000"/>
              </a:lnSpc>
              <a:spcBef>
                <a:spcPts val="200"/>
              </a:spcBef>
              <a:spcAft>
                <a:spcPts val="0"/>
              </a:spcAft>
              <a:buNone/>
            </a:pPr>
            <a:endParaRPr dirty="0"/>
          </a:p>
          <a:p>
            <a:pPr marL="0" lvl="0" indent="0" algn="l" rtl="0">
              <a:lnSpc>
                <a:spcPct val="90000"/>
              </a:lnSpc>
              <a:spcBef>
                <a:spcPts val="0"/>
              </a:spcBef>
              <a:spcAft>
                <a:spcPts val="0"/>
              </a:spcAft>
              <a:buNone/>
            </a:pPr>
            <a:endParaRPr dirty="0"/>
          </a:p>
          <a:p>
            <a:pPr marL="0" lvl="0" indent="0" algn="l" rtl="0">
              <a:lnSpc>
                <a:spcPct val="90000"/>
              </a:lnSpc>
              <a:spcBef>
                <a:spcPts val="0"/>
              </a:spcBef>
              <a:spcAft>
                <a:spcPts val="0"/>
              </a:spcAft>
              <a:buNone/>
            </a:pPr>
            <a:endParaRPr dirty="0"/>
          </a:p>
          <a:p>
            <a:pPr marL="0" lvl="0" indent="0" algn="l" rtl="0">
              <a:lnSpc>
                <a:spcPct val="90000"/>
              </a:lnSpc>
              <a:spcBef>
                <a:spcPts val="0"/>
              </a:spcBef>
              <a:spcAft>
                <a:spcPts val="0"/>
              </a:spcAft>
              <a:buNone/>
            </a:pPr>
            <a:endParaRPr dirty="0"/>
          </a:p>
          <a:p>
            <a:pPr marL="0" lvl="0" indent="0" algn="l" rtl="0">
              <a:lnSpc>
                <a:spcPct val="90000"/>
              </a:lnSpc>
              <a:spcBef>
                <a:spcPts val="0"/>
              </a:spcBef>
              <a:spcAft>
                <a:spcPts val="0"/>
              </a:spcAft>
              <a:buNone/>
            </a:pPr>
            <a:endParaRPr dirty="0"/>
          </a:p>
          <a:p>
            <a:pPr marL="0" lvl="0" indent="0" algn="l" rtl="0">
              <a:lnSpc>
                <a:spcPct val="90000"/>
              </a:lnSpc>
              <a:spcBef>
                <a:spcPts val="0"/>
              </a:spcBef>
              <a:spcAft>
                <a:spcPts val="0"/>
              </a:spcAft>
              <a:buNone/>
            </a:pPr>
            <a:endParaRPr dirty="0"/>
          </a:p>
          <a:p>
            <a:pPr marL="0" lvl="0" indent="0" algn="l" rtl="0">
              <a:lnSpc>
                <a:spcPct val="90000"/>
              </a:lnSpc>
              <a:spcBef>
                <a:spcPts val="0"/>
              </a:spcBef>
              <a:spcAft>
                <a:spcPts val="0"/>
              </a:spcAft>
              <a:buNone/>
            </a:pPr>
            <a:endParaRPr dirty="0"/>
          </a:p>
          <a:p>
            <a:pPr marL="0" lvl="0" indent="0" algn="l" rtl="0">
              <a:lnSpc>
                <a:spcPct val="90000"/>
              </a:lnSpc>
              <a:spcBef>
                <a:spcPts val="0"/>
              </a:spcBef>
              <a:spcAft>
                <a:spcPts val="0"/>
              </a:spcAft>
              <a:buNone/>
            </a:pPr>
            <a:endParaRPr dirty="0"/>
          </a:p>
          <a:p>
            <a:pPr marL="0" lvl="0" indent="0" algn="l" rtl="0">
              <a:lnSpc>
                <a:spcPct val="90000"/>
              </a:lnSpc>
              <a:spcBef>
                <a:spcPts val="0"/>
              </a:spcBef>
              <a:spcAft>
                <a:spcPts val="0"/>
              </a:spcAft>
              <a:buNone/>
            </a:pPr>
            <a:endParaRPr dirty="0"/>
          </a:p>
          <a:p>
            <a:pPr marL="0" lvl="0" indent="0" algn="l" rtl="0">
              <a:lnSpc>
                <a:spcPct val="90000"/>
              </a:lnSpc>
              <a:spcBef>
                <a:spcPts val="0"/>
              </a:spcBef>
              <a:spcAft>
                <a:spcPts val="0"/>
              </a:spcAft>
              <a:buNone/>
            </a:pPr>
            <a:r>
              <a:rPr lang="en-US" sz="1800" dirty="0"/>
              <a:t> </a:t>
            </a:r>
            <a:endParaRPr sz="1800" dirty="0"/>
          </a:p>
        </p:txBody>
      </p:sp>
      <p:sp>
        <p:nvSpPr>
          <p:cNvPr id="139" name="Google Shape;139;p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31</a:t>
            </a:fld>
            <a:endParaRPr/>
          </a:p>
        </p:txBody>
      </p:sp>
      <p:pic>
        <p:nvPicPr>
          <p:cNvPr id="140" name="Google Shape;140;p7"/>
          <p:cNvPicPr preferRelativeResize="0"/>
          <p:nvPr/>
        </p:nvPicPr>
        <p:blipFill>
          <a:blip r:embed="rId3">
            <a:alphaModFix/>
          </a:blip>
          <a:stretch>
            <a:fillRect/>
          </a:stretch>
        </p:blipFill>
        <p:spPr>
          <a:xfrm>
            <a:off x="2064250" y="3379663"/>
            <a:ext cx="5372100" cy="2143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24c6410a16d_0_14"/>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solidFill>
                  <a:schemeClr val="dk1"/>
                </a:solidFill>
              </a:rPr>
              <a:t>Apriori contd.</a:t>
            </a:r>
            <a:endParaRPr/>
          </a:p>
        </p:txBody>
      </p:sp>
      <p:sp>
        <p:nvSpPr>
          <p:cNvPr id="147" name="Google Shape;147;g24c6410a16d_0_14"/>
          <p:cNvSpPr txBox="1">
            <a:spLocks noGrp="1"/>
          </p:cNvSpPr>
          <p:nvPr>
            <p:ph type="body" idx="1"/>
          </p:nvPr>
        </p:nvSpPr>
        <p:spPr>
          <a:xfrm>
            <a:off x="1069848" y="2121408"/>
            <a:ext cx="10058400" cy="4050900"/>
          </a:xfrm>
          <a:prstGeom prst="rect">
            <a:avLst/>
          </a:prstGeom>
        </p:spPr>
        <p:txBody>
          <a:bodyPr spcFirstLastPara="1" wrap="square" lIns="91425" tIns="45700" rIns="91425" bIns="45700" anchor="t" anchorCtr="0">
            <a:normAutofit/>
          </a:bodyPr>
          <a:lstStyle/>
          <a:p>
            <a:pPr marL="474345" indent="-342900">
              <a:buSzPts val="1530"/>
            </a:pPr>
            <a:r>
              <a:rPr lang="en-US" dirty="0"/>
              <a:t>Let's consider an example we have 100 People, Let's say there's 10 People who have seen ex-machina out of 100 so our Support ,10/100 = 10%</a:t>
            </a:r>
            <a:endParaRPr dirty="0"/>
          </a:p>
          <a:p>
            <a:pPr marL="0" lvl="0" indent="0" algn="l" rtl="0">
              <a:spcBef>
                <a:spcPts val="1200"/>
              </a:spcBef>
              <a:spcAft>
                <a:spcPts val="0"/>
              </a:spcAft>
              <a:buNone/>
            </a:pPr>
            <a:endParaRPr dirty="0"/>
          </a:p>
        </p:txBody>
      </p:sp>
      <p:sp>
        <p:nvSpPr>
          <p:cNvPr id="148" name="Google Shape;148;g24c6410a16d_0_14"/>
          <p:cNvSpPr txBox="1">
            <a:spLocks noGrp="1"/>
          </p:cNvSpPr>
          <p:nvPr>
            <p:ph type="sldNum" idx="12"/>
          </p:nvPr>
        </p:nvSpPr>
        <p:spPr>
          <a:xfrm>
            <a:off x="11311128" y="6272784"/>
            <a:ext cx="6402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24c6410a16d_0_23"/>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solidFill>
                  <a:schemeClr val="dk1"/>
                </a:solidFill>
              </a:rPr>
              <a:t>Apriori contd.</a:t>
            </a:r>
            <a:endParaRPr/>
          </a:p>
        </p:txBody>
      </p:sp>
      <p:sp>
        <p:nvSpPr>
          <p:cNvPr id="155" name="Google Shape;155;g24c6410a16d_0_23"/>
          <p:cNvSpPr txBox="1">
            <a:spLocks noGrp="1"/>
          </p:cNvSpPr>
          <p:nvPr>
            <p:ph type="body" idx="1"/>
          </p:nvPr>
        </p:nvSpPr>
        <p:spPr>
          <a:xfrm>
            <a:off x="1069848" y="2121408"/>
            <a:ext cx="10058400" cy="4050900"/>
          </a:xfrm>
          <a:prstGeom prst="rect">
            <a:avLst/>
          </a:prstGeom>
        </p:spPr>
        <p:txBody>
          <a:bodyPr spcFirstLastPara="1" wrap="square" lIns="91425" tIns="45700" rIns="91425" bIns="45700" anchor="t" anchorCtr="0">
            <a:normAutofit/>
          </a:bodyPr>
          <a:lstStyle/>
          <a:p>
            <a:pPr marL="474345" lvl="0" indent="-342900" algn="l" rtl="0">
              <a:spcBef>
                <a:spcPts val="1200"/>
              </a:spcBef>
              <a:spcAft>
                <a:spcPts val="0"/>
              </a:spcAft>
              <a:buSzPts val="1530"/>
            </a:pPr>
            <a:r>
              <a:rPr lang="en-US" dirty="0"/>
              <a:t>We need to find the confidence,</a:t>
            </a:r>
            <a:endParaRPr dirty="0"/>
          </a:p>
          <a:p>
            <a:pPr marL="0" lvl="0" indent="0" algn="l" rtl="0">
              <a:spcBef>
                <a:spcPts val="1200"/>
              </a:spcBef>
              <a:spcAft>
                <a:spcPts val="0"/>
              </a:spcAft>
              <a:buNone/>
            </a:pPr>
            <a:endParaRPr dirty="0"/>
          </a:p>
        </p:txBody>
      </p:sp>
      <p:sp>
        <p:nvSpPr>
          <p:cNvPr id="156" name="Google Shape;156;g24c6410a16d_0_23"/>
          <p:cNvSpPr txBox="1">
            <a:spLocks noGrp="1"/>
          </p:cNvSpPr>
          <p:nvPr>
            <p:ph type="sldNum" idx="12"/>
          </p:nvPr>
        </p:nvSpPr>
        <p:spPr>
          <a:xfrm>
            <a:off x="11311128" y="6272784"/>
            <a:ext cx="6402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33</a:t>
            </a:fld>
            <a:endParaRPr/>
          </a:p>
        </p:txBody>
      </p:sp>
      <p:pic>
        <p:nvPicPr>
          <p:cNvPr id="157" name="Google Shape;157;g24c6410a16d_0_23"/>
          <p:cNvPicPr preferRelativeResize="0"/>
          <p:nvPr/>
        </p:nvPicPr>
        <p:blipFill>
          <a:blip r:embed="rId3">
            <a:alphaModFix/>
          </a:blip>
          <a:stretch>
            <a:fillRect/>
          </a:stretch>
        </p:blipFill>
        <p:spPr>
          <a:xfrm>
            <a:off x="1864025" y="2719375"/>
            <a:ext cx="7109400" cy="1765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24c6410a16d_0_36"/>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solidFill>
                  <a:schemeClr val="dk1"/>
                </a:solidFill>
              </a:rPr>
              <a:t>Apriori contd.</a:t>
            </a:r>
            <a:endParaRPr/>
          </a:p>
        </p:txBody>
      </p:sp>
      <p:sp>
        <p:nvSpPr>
          <p:cNvPr id="164" name="Google Shape;164;g24c6410a16d_0_36"/>
          <p:cNvSpPr txBox="1">
            <a:spLocks noGrp="1"/>
          </p:cNvSpPr>
          <p:nvPr>
            <p:ph type="body" idx="1"/>
          </p:nvPr>
        </p:nvSpPr>
        <p:spPr>
          <a:xfrm>
            <a:off x="1069848" y="2121408"/>
            <a:ext cx="10058400" cy="4050900"/>
          </a:xfrm>
          <a:prstGeom prst="rect">
            <a:avLst/>
          </a:prstGeom>
        </p:spPr>
        <p:txBody>
          <a:bodyPr spcFirstLastPara="1" wrap="square" lIns="91425" tIns="45700" rIns="91425" bIns="45700" anchor="t" anchorCtr="0">
            <a:normAutofit/>
          </a:bodyPr>
          <a:lstStyle/>
          <a:p>
            <a:pPr marL="474345" indent="-342900">
              <a:buSzPts val="1530"/>
            </a:pPr>
            <a:r>
              <a:rPr lang="en-US" dirty="0"/>
              <a:t>Let's consider same example, we have 100 People, 40 People out 100 have seen </a:t>
            </a:r>
            <a:r>
              <a:rPr lang="en-US" dirty="0" err="1"/>
              <a:t>intersteller</a:t>
            </a:r>
            <a:r>
              <a:rPr lang="en-US" dirty="0"/>
              <a:t>, and 7 people out of 40 have seen ex-machina. Means 7 people out of 40 People who have seen movies </a:t>
            </a:r>
            <a:r>
              <a:rPr lang="en-US" dirty="0" err="1"/>
              <a:t>intersteller</a:t>
            </a:r>
            <a:r>
              <a:rPr lang="en-US" dirty="0"/>
              <a:t> and ex-machina only 7 people who have seen both movie, so our Confidence is</a:t>
            </a:r>
            <a:endParaRPr dirty="0"/>
          </a:p>
          <a:p>
            <a:pPr marL="457200" indent="0">
              <a:buNone/>
            </a:pPr>
            <a:r>
              <a:rPr lang="en-US" dirty="0"/>
              <a:t>                             Confidence 7/40 = 17.5%</a:t>
            </a:r>
            <a:endParaRPr dirty="0"/>
          </a:p>
          <a:p>
            <a:pPr marL="0" lvl="0" indent="0" algn="l" rtl="0">
              <a:spcBef>
                <a:spcPts val="1200"/>
              </a:spcBef>
              <a:spcAft>
                <a:spcPts val="0"/>
              </a:spcAft>
              <a:buNone/>
            </a:pPr>
            <a:endParaRPr dirty="0"/>
          </a:p>
        </p:txBody>
      </p:sp>
      <p:sp>
        <p:nvSpPr>
          <p:cNvPr id="165" name="Google Shape;165;g24c6410a16d_0_36"/>
          <p:cNvSpPr txBox="1">
            <a:spLocks noGrp="1"/>
          </p:cNvSpPr>
          <p:nvPr>
            <p:ph type="sldNum" idx="12"/>
          </p:nvPr>
        </p:nvSpPr>
        <p:spPr>
          <a:xfrm>
            <a:off x="11311128" y="6272784"/>
            <a:ext cx="6402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24c6410a16d_0_44"/>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solidFill>
                  <a:schemeClr val="dk1"/>
                </a:solidFill>
              </a:rPr>
              <a:t>Apriori contd.</a:t>
            </a:r>
            <a:endParaRPr/>
          </a:p>
        </p:txBody>
      </p:sp>
      <p:sp>
        <p:nvSpPr>
          <p:cNvPr id="172" name="Google Shape;172;g24c6410a16d_0_44"/>
          <p:cNvSpPr txBox="1">
            <a:spLocks noGrp="1"/>
          </p:cNvSpPr>
          <p:nvPr>
            <p:ph type="body" idx="1"/>
          </p:nvPr>
        </p:nvSpPr>
        <p:spPr>
          <a:xfrm>
            <a:off x="1069848" y="2121408"/>
            <a:ext cx="10058400" cy="4050900"/>
          </a:xfrm>
          <a:prstGeom prst="rect">
            <a:avLst/>
          </a:prstGeom>
        </p:spPr>
        <p:txBody>
          <a:bodyPr spcFirstLastPara="1" wrap="square" lIns="91425" tIns="45700" rIns="91425" bIns="45700" anchor="t" anchorCtr="0">
            <a:normAutofit/>
          </a:bodyPr>
          <a:lstStyle/>
          <a:p>
            <a:pPr marL="474345" indent="-342900">
              <a:buSzPts val="1530"/>
            </a:pPr>
            <a:r>
              <a:rPr lang="en-US" dirty="0"/>
              <a:t>And last step is the Lift.</a:t>
            </a:r>
            <a:endParaRPr dirty="0"/>
          </a:p>
          <a:p>
            <a:endParaRPr dirty="0"/>
          </a:p>
          <a:p>
            <a:endParaRPr dirty="0"/>
          </a:p>
          <a:p>
            <a:endParaRPr dirty="0"/>
          </a:p>
          <a:p>
            <a:endParaRPr dirty="0"/>
          </a:p>
          <a:p>
            <a:endParaRPr dirty="0"/>
          </a:p>
          <a:p>
            <a:endParaRPr dirty="0"/>
          </a:p>
          <a:p>
            <a:pPr marL="474345" indent="-342900">
              <a:buSzPts val="1530"/>
            </a:pPr>
            <a:r>
              <a:rPr lang="en-US" dirty="0"/>
              <a:t>Lift = 17.5 / 10 = 1.75</a:t>
            </a:r>
            <a:endParaRPr dirty="0"/>
          </a:p>
        </p:txBody>
      </p:sp>
      <p:sp>
        <p:nvSpPr>
          <p:cNvPr id="173" name="Google Shape;173;g24c6410a16d_0_44"/>
          <p:cNvSpPr txBox="1">
            <a:spLocks noGrp="1"/>
          </p:cNvSpPr>
          <p:nvPr>
            <p:ph type="sldNum" idx="12"/>
          </p:nvPr>
        </p:nvSpPr>
        <p:spPr>
          <a:xfrm>
            <a:off x="11311128" y="6272784"/>
            <a:ext cx="6402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35</a:t>
            </a:fld>
            <a:endParaRPr/>
          </a:p>
        </p:txBody>
      </p:sp>
      <p:pic>
        <p:nvPicPr>
          <p:cNvPr id="174" name="Google Shape;174;g24c6410a16d_0_44"/>
          <p:cNvPicPr preferRelativeResize="0"/>
          <p:nvPr/>
        </p:nvPicPr>
        <p:blipFill>
          <a:blip r:embed="rId3">
            <a:alphaModFix/>
          </a:blip>
          <a:stretch>
            <a:fillRect/>
          </a:stretch>
        </p:blipFill>
        <p:spPr>
          <a:xfrm>
            <a:off x="2372700" y="2651478"/>
            <a:ext cx="5246025" cy="21957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24c6410a16d_0_53"/>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solidFill>
                  <a:schemeClr val="dk1"/>
                </a:solidFill>
              </a:rPr>
              <a:t>Apriori contd.</a:t>
            </a:r>
            <a:endParaRPr/>
          </a:p>
        </p:txBody>
      </p:sp>
      <p:sp>
        <p:nvSpPr>
          <p:cNvPr id="181" name="Google Shape;181;g24c6410a16d_0_53"/>
          <p:cNvSpPr txBox="1">
            <a:spLocks noGrp="1"/>
          </p:cNvSpPr>
          <p:nvPr>
            <p:ph type="body" idx="1"/>
          </p:nvPr>
        </p:nvSpPr>
        <p:spPr>
          <a:xfrm>
            <a:off x="1069848" y="2121408"/>
            <a:ext cx="10058400" cy="4050900"/>
          </a:xfrm>
          <a:prstGeom prst="rect">
            <a:avLst/>
          </a:prstGeom>
        </p:spPr>
        <p:txBody>
          <a:bodyPr spcFirstLastPara="1" wrap="square" lIns="91425" tIns="45700" rIns="91425" bIns="45700" anchor="t" anchorCtr="0">
            <a:normAutofit/>
          </a:bodyPr>
          <a:lstStyle/>
          <a:p>
            <a:pPr marL="474345" indent="-342900">
              <a:buSzPts val="1530"/>
            </a:pPr>
            <a:r>
              <a:rPr lang="en-US" b="1" dirty="0"/>
              <a:t>Step 1: </a:t>
            </a:r>
            <a:r>
              <a:rPr lang="en-US" dirty="0"/>
              <a:t>set a minimum support and confidence.</a:t>
            </a:r>
            <a:endParaRPr dirty="0"/>
          </a:p>
          <a:p>
            <a:pPr marL="474345" indent="-342900">
              <a:spcBef>
                <a:spcPts val="0"/>
              </a:spcBef>
              <a:buSzPts val="1530"/>
            </a:pPr>
            <a:r>
              <a:rPr lang="en-US" b="1" dirty="0"/>
              <a:t>Step 2:</a:t>
            </a:r>
            <a:r>
              <a:rPr lang="en-US" dirty="0"/>
              <a:t> Take all the subset in transaction having higher support than minimum      support.</a:t>
            </a:r>
            <a:endParaRPr dirty="0"/>
          </a:p>
          <a:p>
            <a:pPr marL="474345" indent="-342900">
              <a:spcBef>
                <a:spcPts val="0"/>
              </a:spcBef>
              <a:buSzPts val="1530"/>
            </a:pPr>
            <a:r>
              <a:rPr lang="en-US" b="1" dirty="0"/>
              <a:t>Step 3:</a:t>
            </a:r>
            <a:r>
              <a:rPr lang="en-US" dirty="0"/>
              <a:t> Take all the rules of these subsets having higher confidence the minimum confidence.</a:t>
            </a:r>
            <a:endParaRPr dirty="0"/>
          </a:p>
          <a:p>
            <a:pPr marL="474345" indent="-342900">
              <a:spcBef>
                <a:spcPts val="0"/>
              </a:spcBef>
              <a:buSzPts val="1530"/>
            </a:pPr>
            <a:r>
              <a:rPr lang="en-US" b="1" dirty="0"/>
              <a:t>Step 4:</a:t>
            </a:r>
            <a:r>
              <a:rPr lang="en-US" dirty="0"/>
              <a:t> Sort the rules by decreasing lift.</a:t>
            </a:r>
            <a:endParaRPr dirty="0"/>
          </a:p>
        </p:txBody>
      </p:sp>
      <p:sp>
        <p:nvSpPr>
          <p:cNvPr id="182" name="Google Shape;182;g24c6410a16d_0_53"/>
          <p:cNvSpPr txBox="1">
            <a:spLocks noGrp="1"/>
          </p:cNvSpPr>
          <p:nvPr>
            <p:ph type="sldNum" idx="12"/>
          </p:nvPr>
        </p:nvSpPr>
        <p:spPr>
          <a:xfrm>
            <a:off x="11311128" y="6272784"/>
            <a:ext cx="6402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24c6410a16d_0_64"/>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solidFill>
                  <a:schemeClr val="dk1"/>
                </a:solidFill>
              </a:rPr>
              <a:t>Apriori contd.</a:t>
            </a:r>
            <a:endParaRPr/>
          </a:p>
        </p:txBody>
      </p:sp>
      <p:sp>
        <p:nvSpPr>
          <p:cNvPr id="189" name="Google Shape;189;g24c6410a16d_0_64"/>
          <p:cNvSpPr txBox="1">
            <a:spLocks noGrp="1"/>
          </p:cNvSpPr>
          <p:nvPr>
            <p:ph type="body" idx="1"/>
          </p:nvPr>
        </p:nvSpPr>
        <p:spPr>
          <a:xfrm>
            <a:off x="1069848" y="2121408"/>
            <a:ext cx="10058400" cy="4050900"/>
          </a:xfrm>
          <a:prstGeom prst="rect">
            <a:avLst/>
          </a:prstGeom>
        </p:spPr>
        <p:txBody>
          <a:bodyPr spcFirstLastPara="1" wrap="square" lIns="91425" tIns="45700" rIns="91425" bIns="45700" anchor="t" anchorCtr="0">
            <a:normAutofit/>
          </a:bodyPr>
          <a:lstStyle/>
          <a:p>
            <a:pPr marL="474345" lvl="0" indent="-342900" algn="l" rtl="0">
              <a:spcBef>
                <a:spcPts val="1200"/>
              </a:spcBef>
              <a:spcAft>
                <a:spcPts val="0"/>
              </a:spcAft>
              <a:buSzPts val="1530"/>
            </a:pPr>
            <a:r>
              <a:rPr lang="en-US" b="1" dirty="0"/>
              <a:t>Another Example:</a:t>
            </a:r>
            <a:endParaRPr b="1" dirty="0"/>
          </a:p>
          <a:p>
            <a:pPr marL="914400" lvl="1" indent="-325755" algn="l" rtl="0">
              <a:spcBef>
                <a:spcPts val="0"/>
              </a:spcBef>
              <a:spcAft>
                <a:spcPts val="0"/>
              </a:spcAft>
              <a:buSzPts val="1530"/>
            </a:pPr>
            <a:r>
              <a:rPr lang="en-US" dirty="0"/>
              <a:t>result: {‘light cream', ‘chicken’}</a:t>
            </a:r>
            <a:endParaRPr dirty="0"/>
          </a:p>
          <a:p>
            <a:pPr marL="914400" lvl="1" indent="-325755" algn="l" rtl="0">
              <a:spcBef>
                <a:spcPts val="0"/>
              </a:spcBef>
              <a:spcAft>
                <a:spcPts val="0"/>
              </a:spcAft>
              <a:buSzPts val="1530"/>
            </a:pPr>
            <a:r>
              <a:rPr lang="en-US" dirty="0"/>
              <a:t>Support: 0.00578…</a:t>
            </a:r>
            <a:endParaRPr dirty="0"/>
          </a:p>
          <a:p>
            <a:pPr marL="914400" lvl="1" indent="-325755" algn="l" rtl="0">
              <a:spcBef>
                <a:spcPts val="0"/>
              </a:spcBef>
              <a:spcAft>
                <a:spcPts val="0"/>
              </a:spcAft>
              <a:buSzPts val="1530"/>
            </a:pPr>
            <a:r>
              <a:rPr lang="en-US" dirty="0"/>
              <a:t>Confidence: 0.29850.</a:t>
            </a:r>
            <a:endParaRPr dirty="0"/>
          </a:p>
          <a:p>
            <a:pPr marL="914400" lvl="1" indent="-325755" algn="l" rtl="0">
              <a:spcBef>
                <a:spcPts val="0"/>
              </a:spcBef>
              <a:spcAft>
                <a:spcPts val="0"/>
              </a:spcAft>
              <a:buSzPts val="1530"/>
            </a:pPr>
            <a:r>
              <a:rPr lang="en-US" dirty="0"/>
              <a:t>lift: 4.84</a:t>
            </a:r>
            <a:endParaRPr dirty="0"/>
          </a:p>
          <a:p>
            <a:pPr marL="474345" lvl="0" indent="-342900" algn="l" rtl="0">
              <a:spcBef>
                <a:spcPts val="0"/>
              </a:spcBef>
              <a:spcAft>
                <a:spcPts val="0"/>
              </a:spcAft>
              <a:buSzPts val="1530"/>
            </a:pPr>
            <a:r>
              <a:rPr lang="en-US" dirty="0"/>
              <a:t>Means people who bought light cream also bought chicken.</a:t>
            </a:r>
            <a:endParaRPr dirty="0"/>
          </a:p>
          <a:p>
            <a:pPr marL="474345" lvl="0" indent="-342900" algn="l" rtl="0">
              <a:spcBef>
                <a:spcPts val="0"/>
              </a:spcBef>
              <a:spcAft>
                <a:spcPts val="0"/>
              </a:spcAft>
              <a:buSzPts val="1530"/>
            </a:pPr>
            <a:r>
              <a:rPr lang="en-US" dirty="0"/>
              <a:t>Support 0.005 means 0.5% of the transactions contain light cream and chicken together.</a:t>
            </a:r>
            <a:endParaRPr dirty="0"/>
          </a:p>
          <a:p>
            <a:pPr marL="474345" lvl="0" indent="-342900" algn="l" rtl="0">
              <a:spcBef>
                <a:spcPts val="0"/>
              </a:spcBef>
              <a:spcAft>
                <a:spcPts val="0"/>
              </a:spcAft>
              <a:buSzPts val="1530"/>
            </a:pPr>
            <a:r>
              <a:rPr lang="en-US" dirty="0"/>
              <a:t>Confidence 0.29 means there is 29% chance people who bought light cream also bought chicken.</a:t>
            </a:r>
            <a:endParaRPr dirty="0"/>
          </a:p>
          <a:p>
            <a:pPr marL="474345" lvl="0" indent="-342900" algn="l" rtl="0">
              <a:spcBef>
                <a:spcPts val="0"/>
              </a:spcBef>
              <a:spcAft>
                <a:spcPts val="0"/>
              </a:spcAft>
              <a:buSzPts val="1530"/>
            </a:pPr>
            <a:r>
              <a:rPr lang="en-US" dirty="0"/>
              <a:t>Lift 4.84 means (in our dataset we set minimum lift as 3) this rule is relevant. High value of the lift is goodness of rules.</a:t>
            </a:r>
            <a:endParaRPr dirty="0"/>
          </a:p>
        </p:txBody>
      </p:sp>
      <p:sp>
        <p:nvSpPr>
          <p:cNvPr id="190" name="Google Shape;190;g24c6410a16d_0_64"/>
          <p:cNvSpPr txBox="1">
            <a:spLocks noGrp="1"/>
          </p:cNvSpPr>
          <p:nvPr>
            <p:ph type="sldNum" idx="12"/>
          </p:nvPr>
        </p:nvSpPr>
        <p:spPr>
          <a:xfrm>
            <a:off x="11311128" y="6272784"/>
            <a:ext cx="6402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FB2F-5E7F-7F05-0531-44610737477B}"/>
              </a:ext>
            </a:extLst>
          </p:cNvPr>
          <p:cNvSpPr>
            <a:spLocks noGrp="1"/>
          </p:cNvSpPr>
          <p:nvPr>
            <p:ph type="title"/>
          </p:nvPr>
        </p:nvSpPr>
        <p:spPr/>
        <p:txBody>
          <a:bodyPr/>
          <a:lstStyle/>
          <a:p>
            <a:r>
              <a:rPr lang="en-US" dirty="0"/>
              <a:t>Dimensionality Reduction </a:t>
            </a:r>
          </a:p>
        </p:txBody>
      </p:sp>
      <p:sp>
        <p:nvSpPr>
          <p:cNvPr id="3" name="Content Placeholder 2">
            <a:extLst>
              <a:ext uri="{FF2B5EF4-FFF2-40B4-BE49-F238E27FC236}">
                <a16:creationId xmlns:a16="http://schemas.microsoft.com/office/drawing/2014/main" id="{D3BF7DB9-2D26-20AE-9929-2033E0A7B280}"/>
              </a:ext>
            </a:extLst>
          </p:cNvPr>
          <p:cNvSpPr>
            <a:spLocks noGrp="1"/>
          </p:cNvSpPr>
          <p:nvPr>
            <p:ph idx="1"/>
          </p:nvPr>
        </p:nvSpPr>
        <p:spPr/>
        <p:txBody>
          <a:bodyPr>
            <a:normAutofit lnSpcReduction="10000"/>
          </a:bodyPr>
          <a:lstStyle/>
          <a:p>
            <a:r>
              <a:rPr lang="en-US" dirty="0">
                <a:latin typeface="Calibri" panose="020F0502020204030204" pitchFamily="34" charset="0"/>
                <a:ea typeface="Calibri" panose="020F0502020204030204" pitchFamily="34" charset="0"/>
                <a:cs typeface="Calibri" panose="020F0502020204030204" pitchFamily="34" charset="0"/>
              </a:rPr>
              <a:t>Dimensionality reduction is a fundamental technique in machine learning used to decrease the number of features (dimensions) in a dataset. This is done while aiming to retain the most important information to improve the performance of machine learning algorithms. There are several reasons why dimensionality reduction is important:</a:t>
            </a:r>
          </a:p>
          <a:p>
            <a:r>
              <a:rPr lang="en-US" b="1" dirty="0">
                <a:latin typeface="Calibri" panose="020F0502020204030204" pitchFamily="34" charset="0"/>
                <a:ea typeface="Calibri" panose="020F0502020204030204" pitchFamily="34" charset="0"/>
                <a:cs typeface="Calibri" panose="020F0502020204030204" pitchFamily="34" charset="0"/>
              </a:rPr>
              <a:t>Reduces model complexity:</a:t>
            </a:r>
            <a:r>
              <a:rPr lang="en-US" dirty="0">
                <a:latin typeface="Calibri" panose="020F0502020204030204" pitchFamily="34" charset="0"/>
                <a:ea typeface="Calibri" panose="020F0502020204030204" pitchFamily="34" charset="0"/>
                <a:cs typeface="Calibri" panose="020F0502020204030204" pitchFamily="34" charset="0"/>
              </a:rPr>
              <a:t> With fewer features, machine learning models become simpler and require less computational resources to train. This can be especially beneficial for large datasets and complex models.</a:t>
            </a:r>
          </a:p>
          <a:p>
            <a:r>
              <a:rPr lang="en-US" b="1" dirty="0">
                <a:latin typeface="Calibri" panose="020F0502020204030204" pitchFamily="34" charset="0"/>
                <a:ea typeface="Calibri" panose="020F0502020204030204" pitchFamily="34" charset="0"/>
                <a:cs typeface="Calibri" panose="020F0502020204030204" pitchFamily="34" charset="0"/>
              </a:rPr>
              <a:t>Improves algorithm performance: </a:t>
            </a:r>
            <a:r>
              <a:rPr lang="en-US" dirty="0">
                <a:latin typeface="Calibri" panose="020F0502020204030204" pitchFamily="34" charset="0"/>
                <a:ea typeface="Calibri" panose="020F0502020204030204" pitchFamily="34" charset="0"/>
                <a:cs typeface="Calibri" panose="020F0502020204030204" pitchFamily="34" charset="0"/>
              </a:rPr>
              <a:t>In some cases, high dimensionality can lead to a phenomenon called the "curse of dimensionality", where algorithms struggle to learn effectively due to the vastness of the feature space. Dimensionality reduction helps alleviate this issue.</a:t>
            </a:r>
          </a:p>
          <a:p>
            <a:r>
              <a:rPr lang="en-US" b="1" dirty="0">
                <a:latin typeface="Calibri" panose="020F0502020204030204" pitchFamily="34" charset="0"/>
                <a:ea typeface="Calibri" panose="020F0502020204030204" pitchFamily="34" charset="0"/>
                <a:cs typeface="Calibri" panose="020F0502020204030204" pitchFamily="34" charset="0"/>
              </a:rPr>
              <a:t>Enables data visualization: </a:t>
            </a:r>
            <a:r>
              <a:rPr lang="en-US" dirty="0">
                <a:latin typeface="Calibri" panose="020F0502020204030204" pitchFamily="34" charset="0"/>
                <a:ea typeface="Calibri" panose="020F0502020204030204" pitchFamily="34" charset="0"/>
                <a:cs typeface="Calibri" panose="020F0502020204030204" pitchFamily="34" charset="0"/>
              </a:rPr>
              <a:t>When you have too many features, visualizing the data becomes difficult. By reducing dimensionality, you can project the data onto a lower-dimensional space (often 2D or 3D) for easier visualization and analysis.</a:t>
            </a:r>
          </a:p>
        </p:txBody>
      </p:sp>
      <p:sp>
        <p:nvSpPr>
          <p:cNvPr id="4" name="Slide Number Placeholder 3">
            <a:extLst>
              <a:ext uri="{FF2B5EF4-FFF2-40B4-BE49-F238E27FC236}">
                <a16:creationId xmlns:a16="http://schemas.microsoft.com/office/drawing/2014/main" id="{A2AC88E1-3027-7A8B-4A3A-313A6E43A128}"/>
              </a:ext>
            </a:extLst>
          </p:cNvPr>
          <p:cNvSpPr>
            <a:spLocks noGrp="1"/>
          </p:cNvSpPr>
          <p:nvPr>
            <p:ph type="sldNum" sz="quarter" idx="12"/>
          </p:nvPr>
        </p:nvSpPr>
        <p:spPr/>
        <p:txBody>
          <a:bodyPr/>
          <a:lstStyle/>
          <a:p>
            <a:fld id="{64B81C14-64A9-425E-88A6-1D8ADA958BA7}" type="slidenum">
              <a:rPr lang="en-US" smtClean="0"/>
              <a:t>38</a:t>
            </a:fld>
            <a:endParaRPr lang="en-US"/>
          </a:p>
        </p:txBody>
      </p:sp>
    </p:spTree>
    <p:extLst>
      <p:ext uri="{BB962C8B-B14F-4D97-AF65-F5344CB8AC3E}">
        <p14:creationId xmlns:p14="http://schemas.microsoft.com/office/powerpoint/2010/main" val="4411688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12CD-52E5-6022-B216-FF693C39D9C0}"/>
              </a:ext>
            </a:extLst>
          </p:cNvPr>
          <p:cNvSpPr>
            <a:spLocks noGrp="1"/>
          </p:cNvSpPr>
          <p:nvPr>
            <p:ph type="title"/>
          </p:nvPr>
        </p:nvSpPr>
        <p:spPr/>
        <p:txBody>
          <a:bodyPr/>
          <a:lstStyle/>
          <a:p>
            <a:r>
              <a:rPr lang="en-US" dirty="0"/>
              <a:t>Principal Component Analysis (PCA)</a:t>
            </a:r>
          </a:p>
        </p:txBody>
      </p:sp>
      <p:sp>
        <p:nvSpPr>
          <p:cNvPr id="3" name="Content Placeholder 2">
            <a:extLst>
              <a:ext uri="{FF2B5EF4-FFF2-40B4-BE49-F238E27FC236}">
                <a16:creationId xmlns:a16="http://schemas.microsoft.com/office/drawing/2014/main" id="{4743F378-645C-6207-DA5F-FBA36A67D08C}"/>
              </a:ext>
            </a:extLst>
          </p:cNvPr>
          <p:cNvSpPr>
            <a:spLocks noGrp="1"/>
          </p:cNvSpPr>
          <p:nvPr>
            <p:ph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Principal Component Analysis (PCA): This is a popular unsupervised technique that identifies the most significant features (principal components) that capture the maximum variance in the data. PCA essentially creates new features, which are linear combinations of the original features.</a:t>
            </a:r>
          </a:p>
        </p:txBody>
      </p:sp>
      <p:sp>
        <p:nvSpPr>
          <p:cNvPr id="4" name="Slide Number Placeholder 3">
            <a:extLst>
              <a:ext uri="{FF2B5EF4-FFF2-40B4-BE49-F238E27FC236}">
                <a16:creationId xmlns:a16="http://schemas.microsoft.com/office/drawing/2014/main" id="{39338C5E-E496-51AF-B0F4-1E5C2BE3EC47}"/>
              </a:ext>
            </a:extLst>
          </p:cNvPr>
          <p:cNvSpPr>
            <a:spLocks noGrp="1"/>
          </p:cNvSpPr>
          <p:nvPr>
            <p:ph type="sldNum" sz="quarter" idx="12"/>
          </p:nvPr>
        </p:nvSpPr>
        <p:spPr/>
        <p:txBody>
          <a:bodyPr/>
          <a:lstStyle/>
          <a:p>
            <a:fld id="{64B81C14-64A9-425E-88A6-1D8ADA958BA7}" type="slidenum">
              <a:rPr lang="en-US" smtClean="0"/>
              <a:t>39</a:t>
            </a:fld>
            <a:endParaRPr lang="en-US"/>
          </a:p>
        </p:txBody>
      </p:sp>
    </p:spTree>
    <p:extLst>
      <p:ext uri="{BB962C8B-B14F-4D97-AF65-F5344CB8AC3E}">
        <p14:creationId xmlns:p14="http://schemas.microsoft.com/office/powerpoint/2010/main" val="1148237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F54D-71A9-0A9F-9F7D-B80ABA2E5E75}"/>
              </a:ext>
            </a:extLst>
          </p:cNvPr>
          <p:cNvSpPr>
            <a:spLocks noGrp="1"/>
          </p:cNvSpPr>
          <p:nvPr>
            <p:ph type="title"/>
          </p:nvPr>
        </p:nvSpPr>
        <p:spPr/>
        <p:txBody>
          <a:bodyPr/>
          <a:lstStyle/>
          <a:p>
            <a:r>
              <a:rPr lang="en-US" dirty="0"/>
              <a:t>types</a:t>
            </a:r>
          </a:p>
        </p:txBody>
      </p:sp>
      <p:sp>
        <p:nvSpPr>
          <p:cNvPr id="3" name="Content Placeholder 2">
            <a:extLst>
              <a:ext uri="{FF2B5EF4-FFF2-40B4-BE49-F238E27FC236}">
                <a16:creationId xmlns:a16="http://schemas.microsoft.com/office/drawing/2014/main" id="{814BC492-9F68-6C7D-FE80-951F93C32EF1}"/>
              </a:ext>
            </a:extLst>
          </p:cNvPr>
          <p:cNvSpPr>
            <a:spLocks noGrp="1"/>
          </p:cNvSpPr>
          <p:nvPr>
            <p:ph idx="1"/>
          </p:nvPr>
        </p:nvSpPr>
        <p:spPr/>
        <p:txBody>
          <a:bodyPr/>
          <a:lstStyle/>
          <a:p>
            <a:r>
              <a:rPr lang="en-US" dirty="0"/>
              <a:t>There are three main types of unsupervised learning:</a:t>
            </a:r>
          </a:p>
          <a:p>
            <a:pPr lvl="1"/>
            <a:r>
              <a:rPr lang="en-US" dirty="0"/>
              <a:t>Clustering</a:t>
            </a:r>
          </a:p>
          <a:p>
            <a:pPr lvl="1"/>
            <a:r>
              <a:rPr lang="en-US" dirty="0"/>
              <a:t>Association rule learning: </a:t>
            </a:r>
          </a:p>
          <a:p>
            <a:pPr lvl="1"/>
            <a:r>
              <a:rPr lang="en-US" dirty="0"/>
              <a:t>Dimensionality reduction:</a:t>
            </a:r>
          </a:p>
        </p:txBody>
      </p:sp>
      <p:sp>
        <p:nvSpPr>
          <p:cNvPr id="4" name="Slide Number Placeholder 3">
            <a:extLst>
              <a:ext uri="{FF2B5EF4-FFF2-40B4-BE49-F238E27FC236}">
                <a16:creationId xmlns:a16="http://schemas.microsoft.com/office/drawing/2014/main" id="{5AD82B01-5438-24FF-EEAC-852307898C2F}"/>
              </a:ext>
            </a:extLst>
          </p:cNvPr>
          <p:cNvSpPr>
            <a:spLocks noGrp="1"/>
          </p:cNvSpPr>
          <p:nvPr>
            <p:ph type="sldNum" sz="quarter" idx="12"/>
          </p:nvPr>
        </p:nvSpPr>
        <p:spPr/>
        <p:txBody>
          <a:bodyPr/>
          <a:lstStyle/>
          <a:p>
            <a:fld id="{64B81C14-64A9-425E-88A6-1D8ADA958BA7}" type="slidenum">
              <a:rPr lang="en-US" smtClean="0"/>
              <a:t>4</a:t>
            </a:fld>
            <a:endParaRPr lang="en-US"/>
          </a:p>
        </p:txBody>
      </p:sp>
    </p:spTree>
    <p:extLst>
      <p:ext uri="{BB962C8B-B14F-4D97-AF65-F5344CB8AC3E}">
        <p14:creationId xmlns:p14="http://schemas.microsoft.com/office/powerpoint/2010/main" val="21889847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4786E-6422-16BD-9419-C1B2C376CBED}"/>
              </a:ext>
            </a:extLst>
          </p:cNvPr>
          <p:cNvSpPr>
            <a:spLocks noGrp="1"/>
          </p:cNvSpPr>
          <p:nvPr>
            <p:ph type="title"/>
          </p:nvPr>
        </p:nvSpPr>
        <p:spPr/>
        <p:txBody>
          <a:bodyPr/>
          <a:lstStyle/>
          <a:p>
            <a:pPr algn="ctr"/>
            <a:r>
              <a:rPr lang="en-US" dirty="0"/>
              <a:t>Thank you</a:t>
            </a:r>
          </a:p>
        </p:txBody>
      </p:sp>
      <p:sp>
        <p:nvSpPr>
          <p:cNvPr id="3" name="Slide Number Placeholder 2">
            <a:extLst>
              <a:ext uri="{FF2B5EF4-FFF2-40B4-BE49-F238E27FC236}">
                <a16:creationId xmlns:a16="http://schemas.microsoft.com/office/drawing/2014/main" id="{8644C990-41F4-894A-3A4D-F9FD49635A3D}"/>
              </a:ext>
            </a:extLst>
          </p:cNvPr>
          <p:cNvSpPr>
            <a:spLocks noGrp="1"/>
          </p:cNvSpPr>
          <p:nvPr>
            <p:ph type="sldNum" sz="quarter" idx="12"/>
          </p:nvPr>
        </p:nvSpPr>
        <p:spPr/>
        <p:txBody>
          <a:bodyPr/>
          <a:lstStyle/>
          <a:p>
            <a:fld id="{64B81C14-64A9-425E-88A6-1D8ADA958BA7}" type="slidenum">
              <a:rPr lang="en-US" smtClean="0"/>
              <a:t>40</a:t>
            </a:fld>
            <a:endParaRPr lang="en-US"/>
          </a:p>
        </p:txBody>
      </p:sp>
    </p:spTree>
    <p:extLst>
      <p:ext uri="{BB962C8B-B14F-4D97-AF65-F5344CB8AC3E}">
        <p14:creationId xmlns:p14="http://schemas.microsoft.com/office/powerpoint/2010/main" val="3570157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CFF7B-C22D-9ADF-51ED-C2CC85AEA62A}"/>
              </a:ext>
            </a:extLst>
          </p:cNvPr>
          <p:cNvSpPr>
            <a:spLocks noGrp="1"/>
          </p:cNvSpPr>
          <p:nvPr>
            <p:ph type="title"/>
          </p:nvPr>
        </p:nvSpPr>
        <p:spPr/>
        <p:txBody>
          <a:bodyPr/>
          <a:lstStyle/>
          <a:p>
            <a:r>
              <a:rPr lang="en-US" dirty="0"/>
              <a:t>clustering</a:t>
            </a:r>
          </a:p>
        </p:txBody>
      </p:sp>
      <p:sp>
        <p:nvSpPr>
          <p:cNvPr id="3" name="Content Placeholder 2">
            <a:extLst>
              <a:ext uri="{FF2B5EF4-FFF2-40B4-BE49-F238E27FC236}">
                <a16:creationId xmlns:a16="http://schemas.microsoft.com/office/drawing/2014/main" id="{941AD9AB-E6A9-AEAA-E117-07480FD7AA70}"/>
              </a:ext>
            </a:extLst>
          </p:cNvPr>
          <p:cNvSpPr>
            <a:spLocks noGrp="1"/>
          </p:cNvSpPr>
          <p:nvPr>
            <p:ph idx="1"/>
          </p:nvPr>
        </p:nvSpPr>
        <p:spPr/>
        <p:txBody>
          <a:bodyPr/>
          <a:lstStyle/>
          <a:p>
            <a:r>
              <a:rPr lang="en-US" dirty="0"/>
              <a:t>This type of unsupervised learning involves grouping data points together based on their similarities. Clustering algorithms work by iteratively moving data points closer to their cluster centers and further away from data points in other clusters.</a:t>
            </a:r>
          </a:p>
          <a:p>
            <a:r>
              <a:rPr lang="en-US" dirty="0"/>
              <a:t>A common example of a clustering algorithm is the </a:t>
            </a:r>
            <a:r>
              <a:rPr lang="en-US" b="1" dirty="0"/>
              <a:t>K-means algorithm</a:t>
            </a:r>
            <a:r>
              <a:rPr lang="en-US" dirty="0"/>
              <a:t>, which partitions data points into a user-defined number of clusters (k). There are many other clustering algorithms available, each with its own strengths and weaknesses.</a:t>
            </a:r>
          </a:p>
        </p:txBody>
      </p:sp>
      <p:pic>
        <p:nvPicPr>
          <p:cNvPr id="4" name="Picture 2" descr="[Image of Clustering unsupervised learning]">
            <a:extLst>
              <a:ext uri="{FF2B5EF4-FFF2-40B4-BE49-F238E27FC236}">
                <a16:creationId xmlns:a16="http://schemas.microsoft.com/office/drawing/2014/main" id="{0059E317-33E2-88B6-6DAD-30857EB77E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8470" y="4027932"/>
            <a:ext cx="7116865" cy="274110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D60FE3C-2E8E-1F5D-ABBE-35FBCD9E48B0}"/>
              </a:ext>
            </a:extLst>
          </p:cNvPr>
          <p:cNvSpPr>
            <a:spLocks noGrp="1"/>
          </p:cNvSpPr>
          <p:nvPr>
            <p:ph type="sldNum" sz="quarter" idx="12"/>
          </p:nvPr>
        </p:nvSpPr>
        <p:spPr/>
        <p:txBody>
          <a:bodyPr/>
          <a:lstStyle/>
          <a:p>
            <a:fld id="{64B81C14-64A9-425E-88A6-1D8ADA958BA7}" type="slidenum">
              <a:rPr lang="en-US" smtClean="0"/>
              <a:t>5</a:t>
            </a:fld>
            <a:endParaRPr lang="en-US"/>
          </a:p>
        </p:txBody>
      </p:sp>
    </p:spTree>
    <p:extLst>
      <p:ext uri="{BB962C8B-B14F-4D97-AF65-F5344CB8AC3E}">
        <p14:creationId xmlns:p14="http://schemas.microsoft.com/office/powerpoint/2010/main" val="1044856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9732-B6DF-F243-35D3-555CD132154F}"/>
              </a:ext>
            </a:extLst>
          </p:cNvPr>
          <p:cNvSpPr>
            <a:spLocks noGrp="1"/>
          </p:cNvSpPr>
          <p:nvPr>
            <p:ph type="title"/>
          </p:nvPr>
        </p:nvSpPr>
        <p:spPr/>
        <p:txBody>
          <a:bodyPr/>
          <a:lstStyle/>
          <a:p>
            <a:r>
              <a:rPr lang="en-US" dirty="0"/>
              <a:t>Association rule</a:t>
            </a:r>
          </a:p>
        </p:txBody>
      </p:sp>
      <p:sp>
        <p:nvSpPr>
          <p:cNvPr id="3" name="Content Placeholder 2">
            <a:extLst>
              <a:ext uri="{FF2B5EF4-FFF2-40B4-BE49-F238E27FC236}">
                <a16:creationId xmlns:a16="http://schemas.microsoft.com/office/drawing/2014/main" id="{8EF4C9EE-612F-717C-3E61-5F1B9A192A36}"/>
              </a:ext>
            </a:extLst>
          </p:cNvPr>
          <p:cNvSpPr>
            <a:spLocks noGrp="1"/>
          </p:cNvSpPr>
          <p:nvPr>
            <p:ph idx="1"/>
          </p:nvPr>
        </p:nvSpPr>
        <p:spPr/>
        <p:txBody>
          <a:bodyPr/>
          <a:lstStyle/>
          <a:p>
            <a:pPr marL="0" indent="0" algn="l">
              <a:buNone/>
            </a:pP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type of unsupervised learning is used to discover relationships between different items in a dataset. Association rule learning algorithms are often used in market basket analysis, which is a technique used to identify patterns in customer purchase history.</a:t>
            </a:r>
          </a:p>
          <a:p>
            <a:pPr algn="l"/>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 example, an association rule learning algorithm might discover that customers who buy diapers are also likely to buy baby wipes. This information can then be used to target marketing campaigns more effectively.</a:t>
            </a:r>
          </a:p>
          <a:p>
            <a:endParaRPr lang="en-US" dirty="0"/>
          </a:p>
        </p:txBody>
      </p:sp>
      <p:sp>
        <p:nvSpPr>
          <p:cNvPr id="4" name="Slide Number Placeholder 3">
            <a:extLst>
              <a:ext uri="{FF2B5EF4-FFF2-40B4-BE49-F238E27FC236}">
                <a16:creationId xmlns:a16="http://schemas.microsoft.com/office/drawing/2014/main" id="{8D2650B4-26D2-ED04-FECD-DF5529D8A441}"/>
              </a:ext>
            </a:extLst>
          </p:cNvPr>
          <p:cNvSpPr>
            <a:spLocks noGrp="1"/>
          </p:cNvSpPr>
          <p:nvPr>
            <p:ph type="sldNum" sz="quarter" idx="12"/>
          </p:nvPr>
        </p:nvSpPr>
        <p:spPr/>
        <p:txBody>
          <a:bodyPr/>
          <a:lstStyle/>
          <a:p>
            <a:fld id="{64B81C14-64A9-425E-88A6-1D8ADA958BA7}" type="slidenum">
              <a:rPr lang="en-US" smtClean="0"/>
              <a:t>6</a:t>
            </a:fld>
            <a:endParaRPr lang="en-US"/>
          </a:p>
        </p:txBody>
      </p:sp>
    </p:spTree>
    <p:extLst>
      <p:ext uri="{BB962C8B-B14F-4D97-AF65-F5344CB8AC3E}">
        <p14:creationId xmlns:p14="http://schemas.microsoft.com/office/powerpoint/2010/main" val="761625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94724-1869-041D-2EC7-F13C35EB7D1B}"/>
              </a:ext>
            </a:extLst>
          </p:cNvPr>
          <p:cNvSpPr>
            <a:spLocks noGrp="1"/>
          </p:cNvSpPr>
          <p:nvPr>
            <p:ph type="title"/>
          </p:nvPr>
        </p:nvSpPr>
        <p:spPr/>
        <p:txBody>
          <a:bodyPr/>
          <a:lstStyle/>
          <a:p>
            <a:r>
              <a:rPr lang="en-US" dirty="0"/>
              <a:t>Dimensionality reduction</a:t>
            </a:r>
          </a:p>
        </p:txBody>
      </p:sp>
      <p:sp>
        <p:nvSpPr>
          <p:cNvPr id="3" name="Content Placeholder 2">
            <a:extLst>
              <a:ext uri="{FF2B5EF4-FFF2-40B4-BE49-F238E27FC236}">
                <a16:creationId xmlns:a16="http://schemas.microsoft.com/office/drawing/2014/main" id="{BAE506B0-0A8B-C7ED-0A1A-BA61429E1AAC}"/>
              </a:ext>
            </a:extLst>
          </p:cNvPr>
          <p:cNvSpPr>
            <a:spLocks noGrp="1"/>
          </p:cNvSpPr>
          <p:nvPr>
            <p:ph idx="1"/>
          </p:nvPr>
        </p:nvSpPr>
        <p:spPr/>
        <p:txBody>
          <a:bodyPr/>
          <a:lstStyle/>
          <a:p>
            <a:r>
              <a:rPr lang="en-US" dirty="0"/>
              <a:t>This type of unsupervised learning is used to reduce the number of features in a dataset. This can be useful for a variety of reasons, such as improving the performance of machine learning algorithms or making data easier to visualize.</a:t>
            </a:r>
          </a:p>
          <a:p>
            <a:r>
              <a:rPr lang="en-US" dirty="0"/>
              <a:t>There are many different dimensionality reduction techniques available, including principal component analysis (PCA) and linear discriminant analysis (LDA).</a:t>
            </a:r>
          </a:p>
        </p:txBody>
      </p:sp>
      <p:sp>
        <p:nvSpPr>
          <p:cNvPr id="4" name="Slide Number Placeholder 3">
            <a:extLst>
              <a:ext uri="{FF2B5EF4-FFF2-40B4-BE49-F238E27FC236}">
                <a16:creationId xmlns:a16="http://schemas.microsoft.com/office/drawing/2014/main" id="{CC3A4820-68EC-3BC2-92F4-24B7AE19A2BC}"/>
              </a:ext>
            </a:extLst>
          </p:cNvPr>
          <p:cNvSpPr>
            <a:spLocks noGrp="1"/>
          </p:cNvSpPr>
          <p:nvPr>
            <p:ph type="sldNum" sz="quarter" idx="12"/>
          </p:nvPr>
        </p:nvSpPr>
        <p:spPr/>
        <p:txBody>
          <a:bodyPr/>
          <a:lstStyle/>
          <a:p>
            <a:fld id="{64B81C14-64A9-425E-88A6-1D8ADA958BA7}" type="slidenum">
              <a:rPr lang="en-US" smtClean="0"/>
              <a:t>7</a:t>
            </a:fld>
            <a:endParaRPr lang="en-US"/>
          </a:p>
        </p:txBody>
      </p:sp>
    </p:spTree>
    <p:extLst>
      <p:ext uri="{BB962C8B-B14F-4D97-AF65-F5344CB8AC3E}">
        <p14:creationId xmlns:p14="http://schemas.microsoft.com/office/powerpoint/2010/main" val="2221455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3D47-B81F-15E6-440C-E5B3B92CF3ED}"/>
              </a:ext>
            </a:extLst>
          </p:cNvPr>
          <p:cNvSpPr>
            <a:spLocks noGrp="1"/>
          </p:cNvSpPr>
          <p:nvPr>
            <p:ph type="ctrTitle"/>
          </p:nvPr>
        </p:nvSpPr>
        <p:spPr/>
        <p:txBody>
          <a:bodyPr/>
          <a:lstStyle/>
          <a:p>
            <a:r>
              <a:rPr lang="en-US" dirty="0"/>
              <a:t>K-means clustering</a:t>
            </a:r>
          </a:p>
        </p:txBody>
      </p:sp>
      <p:sp>
        <p:nvSpPr>
          <p:cNvPr id="3" name="Subtitle 2">
            <a:extLst>
              <a:ext uri="{FF2B5EF4-FFF2-40B4-BE49-F238E27FC236}">
                <a16:creationId xmlns:a16="http://schemas.microsoft.com/office/drawing/2014/main" id="{BB760B2B-0343-8F91-409F-0049CF0EE173}"/>
              </a:ext>
            </a:extLst>
          </p:cNvPr>
          <p:cNvSpPr>
            <a:spLocks noGrp="1"/>
          </p:cNvSpPr>
          <p:nvPr>
            <p:ph type="subTitle" idx="1"/>
          </p:nvPr>
        </p:nvSpPr>
        <p:spPr/>
        <p:txBody>
          <a:bodyPr/>
          <a:lstStyle/>
          <a:p>
            <a:r>
              <a:rPr lang="en-US" dirty="0"/>
              <a:t>Unsupervised Learning</a:t>
            </a:r>
          </a:p>
        </p:txBody>
      </p:sp>
      <p:sp>
        <p:nvSpPr>
          <p:cNvPr id="4" name="Slide Number Placeholder 3">
            <a:extLst>
              <a:ext uri="{FF2B5EF4-FFF2-40B4-BE49-F238E27FC236}">
                <a16:creationId xmlns:a16="http://schemas.microsoft.com/office/drawing/2014/main" id="{B712F185-71C7-6D5E-4953-07E1F18A56FA}"/>
              </a:ext>
            </a:extLst>
          </p:cNvPr>
          <p:cNvSpPr>
            <a:spLocks noGrp="1"/>
          </p:cNvSpPr>
          <p:nvPr>
            <p:ph type="sldNum" sz="quarter" idx="12"/>
          </p:nvPr>
        </p:nvSpPr>
        <p:spPr/>
        <p:txBody>
          <a:bodyPr/>
          <a:lstStyle/>
          <a:p>
            <a:fld id="{64B81C14-64A9-425E-88A6-1D8ADA958BA7}" type="slidenum">
              <a:rPr lang="en-US" smtClean="0"/>
              <a:t>8</a:t>
            </a:fld>
            <a:endParaRPr lang="en-US"/>
          </a:p>
        </p:txBody>
      </p:sp>
    </p:spTree>
    <p:extLst>
      <p:ext uri="{BB962C8B-B14F-4D97-AF65-F5344CB8AC3E}">
        <p14:creationId xmlns:p14="http://schemas.microsoft.com/office/powerpoint/2010/main" val="586200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9F856-F7DD-E221-C87C-3B1B83610470}"/>
              </a:ext>
            </a:extLst>
          </p:cNvPr>
          <p:cNvSpPr>
            <a:spLocks noGrp="1"/>
          </p:cNvSpPr>
          <p:nvPr>
            <p:ph type="title"/>
          </p:nvPr>
        </p:nvSpPr>
        <p:spPr/>
        <p:txBody>
          <a:bodyPr/>
          <a:lstStyle/>
          <a:p>
            <a:r>
              <a:rPr lang="en-US" dirty="0"/>
              <a:t>K-means</a:t>
            </a:r>
          </a:p>
        </p:txBody>
      </p:sp>
      <p:sp>
        <p:nvSpPr>
          <p:cNvPr id="3" name="Content Placeholder 2">
            <a:extLst>
              <a:ext uri="{FF2B5EF4-FFF2-40B4-BE49-F238E27FC236}">
                <a16:creationId xmlns:a16="http://schemas.microsoft.com/office/drawing/2014/main" id="{EA7D393A-2AFB-DA3E-56E2-C556DC358B29}"/>
              </a:ext>
            </a:extLst>
          </p:cNvPr>
          <p:cNvSpPr>
            <a:spLocks noGrp="1"/>
          </p:cNvSpPr>
          <p:nvPr>
            <p:ph idx="1"/>
          </p:nvPr>
        </p:nvSpPr>
        <p:spPr/>
        <p:txBody>
          <a:bodyPr>
            <a:normAutofit/>
          </a:bodyPr>
          <a:lstStyle/>
          <a:p>
            <a:r>
              <a:rPr lang="en-US" dirty="0"/>
              <a:t>Clustering is nothing but grouping similar things together those similar things could be customer, product, websites anything which has certain features and attributes. </a:t>
            </a:r>
          </a:p>
          <a:p>
            <a:r>
              <a:rPr lang="en-US" dirty="0"/>
              <a:t>K-means is nothing but a most popular and also very </a:t>
            </a:r>
            <a:r>
              <a:rPr lang="en-US" dirty="0" err="1"/>
              <a:t>very</a:t>
            </a:r>
            <a:r>
              <a:rPr lang="en-US" dirty="0"/>
              <a:t> simple clustering algorithm, so in k-means </a:t>
            </a:r>
          </a:p>
          <a:p>
            <a:pPr lvl="1"/>
            <a:r>
              <a:rPr lang="en-US" dirty="0"/>
              <a:t>k is the no of clusters, </a:t>
            </a:r>
          </a:p>
          <a:p>
            <a:pPr lvl="1"/>
            <a:r>
              <a:rPr lang="en-US" dirty="0"/>
              <a:t>So first we have to tell the k value or we have to tell how many cluster we need</a:t>
            </a:r>
          </a:p>
          <a:p>
            <a:pPr lvl="1"/>
            <a:r>
              <a:rPr lang="en-US" dirty="0"/>
              <a:t>So k is the typically hyperparameter </a:t>
            </a:r>
          </a:p>
          <a:p>
            <a:pPr lvl="1"/>
            <a:r>
              <a:rPr lang="en-US" dirty="0"/>
              <a:t>Effectively k-means groups every points into k clusters and for every cluster it assigns something call centroids which is central point like c1,c2,c3.</a:t>
            </a:r>
          </a:p>
          <a:p>
            <a:endParaRPr lang="en-US" dirty="0"/>
          </a:p>
        </p:txBody>
      </p:sp>
      <p:sp>
        <p:nvSpPr>
          <p:cNvPr id="4" name="Slide Number Placeholder 3">
            <a:extLst>
              <a:ext uri="{FF2B5EF4-FFF2-40B4-BE49-F238E27FC236}">
                <a16:creationId xmlns:a16="http://schemas.microsoft.com/office/drawing/2014/main" id="{ED6F641C-98F3-0D50-0165-C5C90AE4246F}"/>
              </a:ext>
            </a:extLst>
          </p:cNvPr>
          <p:cNvSpPr>
            <a:spLocks noGrp="1"/>
          </p:cNvSpPr>
          <p:nvPr>
            <p:ph type="sldNum" sz="quarter" idx="12"/>
          </p:nvPr>
        </p:nvSpPr>
        <p:spPr/>
        <p:txBody>
          <a:bodyPr/>
          <a:lstStyle/>
          <a:p>
            <a:fld id="{64B81C14-64A9-425E-88A6-1D8ADA958BA7}" type="slidenum">
              <a:rPr lang="en-US" smtClean="0"/>
              <a:t>9</a:t>
            </a:fld>
            <a:endParaRPr lang="en-US"/>
          </a:p>
        </p:txBody>
      </p:sp>
    </p:spTree>
    <p:extLst>
      <p:ext uri="{BB962C8B-B14F-4D97-AF65-F5344CB8AC3E}">
        <p14:creationId xmlns:p14="http://schemas.microsoft.com/office/powerpoint/2010/main" val="18624290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143</TotalTime>
  <Words>1360</Words>
  <Application>Microsoft Office PowerPoint</Application>
  <PresentationFormat>Widescreen</PresentationFormat>
  <Paragraphs>171</Paragraphs>
  <Slides>40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Rockwell</vt:lpstr>
      <vt:lpstr>Rockwell Condensed</vt:lpstr>
      <vt:lpstr>Wingdings</vt:lpstr>
      <vt:lpstr>Wood Type</vt:lpstr>
      <vt:lpstr>Workshop on Data Science</vt:lpstr>
      <vt:lpstr>Today’s agenda</vt:lpstr>
      <vt:lpstr>Unsupervised learning</vt:lpstr>
      <vt:lpstr>types</vt:lpstr>
      <vt:lpstr>clustering</vt:lpstr>
      <vt:lpstr>Association rule</vt:lpstr>
      <vt:lpstr>Dimensionality reduction</vt:lpstr>
      <vt:lpstr>K-means clustering</vt:lpstr>
      <vt:lpstr>K-means</vt:lpstr>
      <vt:lpstr>Steps involved in k-means</vt:lpstr>
      <vt:lpstr>Steps involved in k-means</vt:lpstr>
      <vt:lpstr>Steps involved in k-means</vt:lpstr>
      <vt:lpstr>Steps involved in k-means</vt:lpstr>
      <vt:lpstr>Steps involved in k-means</vt:lpstr>
      <vt:lpstr>Steps involved in k-means</vt:lpstr>
      <vt:lpstr>Steps involved in k-means</vt:lpstr>
      <vt:lpstr>Steps involved in k-means</vt:lpstr>
      <vt:lpstr>Steps involved in k-means</vt:lpstr>
      <vt:lpstr>Steps involved in k-means</vt:lpstr>
      <vt:lpstr>Steps involved in k-means</vt:lpstr>
      <vt:lpstr>Steps involved in k-means</vt:lpstr>
      <vt:lpstr>Elbow method</vt:lpstr>
      <vt:lpstr>Elbow method</vt:lpstr>
      <vt:lpstr>Elbow method</vt:lpstr>
      <vt:lpstr>Elbow method</vt:lpstr>
      <vt:lpstr>Elbow method</vt:lpstr>
      <vt:lpstr>disadvantages</vt:lpstr>
      <vt:lpstr>Association Rule Learning</vt:lpstr>
      <vt:lpstr>Association Rule Learning </vt:lpstr>
      <vt:lpstr>Apriori</vt:lpstr>
      <vt:lpstr>Apriori contd.</vt:lpstr>
      <vt:lpstr>Apriori contd.</vt:lpstr>
      <vt:lpstr>Apriori contd.</vt:lpstr>
      <vt:lpstr>Apriori contd.</vt:lpstr>
      <vt:lpstr>Apriori contd.</vt:lpstr>
      <vt:lpstr>Apriori contd.</vt:lpstr>
      <vt:lpstr>Apriori contd.</vt:lpstr>
      <vt:lpstr>Dimensionality Reduction </vt:lpstr>
      <vt:lpstr>Principal Component Analysis (PCA)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clustering</dc:title>
  <dc:creator>Bipul Nath</dc:creator>
  <cp:lastModifiedBy>Bipul Nath</cp:lastModifiedBy>
  <cp:revision>4</cp:revision>
  <dcterms:created xsi:type="dcterms:W3CDTF">2023-09-10T12:21:26Z</dcterms:created>
  <dcterms:modified xsi:type="dcterms:W3CDTF">2024-04-29T06:15:55Z</dcterms:modified>
</cp:coreProperties>
</file>