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70" r:id="rId11"/>
    <p:sldId id="271" r:id="rId12"/>
    <p:sldId id="266" r:id="rId13"/>
    <p:sldId id="267" r:id="rId14"/>
    <p:sldId id="269" r:id="rId15"/>
    <p:sldId id="272" r:id="rId16"/>
    <p:sldId id="273" r:id="rId17"/>
    <p:sldId id="274" r:id="rId18"/>
    <p:sldId id="268" r:id="rId19"/>
  </p:sldIdLst>
  <p:sldSz cx="7772400" cy="10693400"/>
  <p:notesSz cx="77724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24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pulkumar831015@gmail.com" initials="b" lastIdx="1" clrIdx="0">
    <p:extLst>
      <p:ext uri="{19B8F6BF-5375-455C-9EA6-DF929625EA0E}">
        <p15:presenceInfo xmlns:p15="http://schemas.microsoft.com/office/powerpoint/2012/main" userId="6e7cdd89ad0874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602" y="398"/>
      </p:cViewPr>
      <p:guideLst>
        <p:guide orient="horz" pos="2880"/>
        <p:guide pos="2160"/>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hi99912@gmail.com" userId="d342511381d46ded" providerId="LiveId" clId="{3BE9379A-C005-4873-A420-275D37FCE769}"/>
    <pc:docChg chg="custSel addSld modSld">
      <pc:chgData name="deepthi99912@gmail.com" userId="d342511381d46ded" providerId="LiveId" clId="{3BE9379A-C005-4873-A420-275D37FCE769}" dt="2021-11-17T15:17:22.698" v="4957" actId="20577"/>
      <pc:docMkLst>
        <pc:docMk/>
      </pc:docMkLst>
      <pc:sldChg chg="delSp modSp mod">
        <pc:chgData name="deepthi99912@gmail.com" userId="d342511381d46ded" providerId="LiveId" clId="{3BE9379A-C005-4873-A420-275D37FCE769}" dt="2021-11-17T15:17:22.698" v="4957" actId="20577"/>
        <pc:sldMkLst>
          <pc:docMk/>
          <pc:sldMk cId="0" sldId="257"/>
        </pc:sldMkLst>
        <pc:spChg chg="mod">
          <ac:chgData name="deepthi99912@gmail.com" userId="d342511381d46ded" providerId="LiveId" clId="{3BE9379A-C005-4873-A420-275D37FCE769}" dt="2021-11-17T15:17:22.698" v="4957" actId="20577"/>
          <ac:spMkLst>
            <pc:docMk/>
            <pc:sldMk cId="0" sldId="257"/>
            <ac:spMk id="3" creationId="{00000000-0000-0000-0000-000000000000}"/>
          </ac:spMkLst>
        </pc:spChg>
        <pc:spChg chg="del">
          <ac:chgData name="deepthi99912@gmail.com" userId="d342511381d46ded" providerId="LiveId" clId="{3BE9379A-C005-4873-A420-275D37FCE769}" dt="2021-11-17T15:15:31.879" v="4923" actId="478"/>
          <ac:spMkLst>
            <pc:docMk/>
            <pc:sldMk cId="0" sldId="257"/>
            <ac:spMk id="19" creationId="{BBF4C57E-5214-44F8-97DC-B5032EB2B6BC}"/>
          </ac:spMkLst>
        </pc:spChg>
      </pc:sldChg>
      <pc:sldChg chg="modSp mod">
        <pc:chgData name="deepthi99912@gmail.com" userId="d342511381d46ded" providerId="LiveId" clId="{3BE9379A-C005-4873-A420-275D37FCE769}" dt="2021-11-17T13:40:20.199" v="699" actId="20577"/>
        <pc:sldMkLst>
          <pc:docMk/>
          <pc:sldMk cId="0" sldId="258"/>
        </pc:sldMkLst>
        <pc:spChg chg="mod">
          <ac:chgData name="deepthi99912@gmail.com" userId="d342511381d46ded" providerId="LiveId" clId="{3BE9379A-C005-4873-A420-275D37FCE769}" dt="2021-11-17T13:40:20.199" v="699" actId="20577"/>
          <ac:spMkLst>
            <pc:docMk/>
            <pc:sldMk cId="0" sldId="258"/>
            <ac:spMk id="3" creationId="{00000000-0000-0000-0000-000000000000}"/>
          </ac:spMkLst>
        </pc:spChg>
      </pc:sldChg>
      <pc:sldChg chg="modSp mod">
        <pc:chgData name="deepthi99912@gmail.com" userId="d342511381d46ded" providerId="LiveId" clId="{3BE9379A-C005-4873-A420-275D37FCE769}" dt="2021-11-17T15:16:36.434" v="4949" actId="20577"/>
        <pc:sldMkLst>
          <pc:docMk/>
          <pc:sldMk cId="0" sldId="260"/>
        </pc:sldMkLst>
        <pc:graphicFrameChg chg="modGraphic">
          <ac:chgData name="deepthi99912@gmail.com" userId="d342511381d46ded" providerId="LiveId" clId="{3BE9379A-C005-4873-A420-275D37FCE769}" dt="2021-11-17T15:16:36.434" v="4949" actId="20577"/>
          <ac:graphicFrameMkLst>
            <pc:docMk/>
            <pc:sldMk cId="0" sldId="260"/>
            <ac:graphicFrameMk id="3" creationId="{00000000-0000-0000-0000-000000000000}"/>
          </ac:graphicFrameMkLst>
        </pc:graphicFrameChg>
        <pc:graphicFrameChg chg="mod">
          <ac:chgData name="deepthi99912@gmail.com" userId="d342511381d46ded" providerId="LiveId" clId="{3BE9379A-C005-4873-A420-275D37FCE769}" dt="2021-11-17T15:16:07.183" v="4931" actId="1076"/>
          <ac:graphicFrameMkLst>
            <pc:docMk/>
            <pc:sldMk cId="0" sldId="260"/>
            <ac:graphicFrameMk id="4" creationId="{00000000-0000-0000-0000-000000000000}"/>
          </ac:graphicFrameMkLst>
        </pc:graphicFrameChg>
      </pc:sldChg>
      <pc:sldChg chg="modSp mod">
        <pc:chgData name="deepthi99912@gmail.com" userId="d342511381d46ded" providerId="LiveId" clId="{3BE9379A-C005-4873-A420-275D37FCE769}" dt="2021-11-17T14:03:10.494" v="2546" actId="20577"/>
        <pc:sldMkLst>
          <pc:docMk/>
          <pc:sldMk cId="0" sldId="261"/>
        </pc:sldMkLst>
        <pc:spChg chg="mod">
          <ac:chgData name="deepthi99912@gmail.com" userId="d342511381d46ded" providerId="LiveId" clId="{3BE9379A-C005-4873-A420-275D37FCE769}" dt="2021-11-17T14:03:10.494" v="2546" actId="20577"/>
          <ac:spMkLst>
            <pc:docMk/>
            <pc:sldMk cId="0" sldId="261"/>
            <ac:spMk id="4" creationId="{00000000-0000-0000-0000-000000000000}"/>
          </ac:spMkLst>
        </pc:spChg>
      </pc:sldChg>
      <pc:sldChg chg="modSp mod modClrScheme chgLayout">
        <pc:chgData name="deepthi99912@gmail.com" userId="d342511381d46ded" providerId="LiveId" clId="{3BE9379A-C005-4873-A420-275D37FCE769}" dt="2021-11-17T14:26:20.051" v="3469" actId="14100"/>
        <pc:sldMkLst>
          <pc:docMk/>
          <pc:sldMk cId="1764838109" sldId="270"/>
        </pc:sldMkLst>
        <pc:spChg chg="mod ord">
          <ac:chgData name="deepthi99912@gmail.com" userId="d342511381d46ded" providerId="LiveId" clId="{3BE9379A-C005-4873-A420-275D37FCE769}" dt="2021-11-17T14:26:20.051" v="3469" actId="14100"/>
          <ac:spMkLst>
            <pc:docMk/>
            <pc:sldMk cId="1764838109" sldId="270"/>
            <ac:spMk id="4" creationId="{C258B390-CC9C-433B-8C12-779718C09A83}"/>
          </ac:spMkLst>
        </pc:spChg>
        <pc:spChg chg="mod ord">
          <ac:chgData name="deepthi99912@gmail.com" userId="d342511381d46ded" providerId="LiveId" clId="{3BE9379A-C005-4873-A420-275D37FCE769}" dt="2021-11-17T14:07:23.588" v="2568" actId="1076"/>
          <ac:spMkLst>
            <pc:docMk/>
            <pc:sldMk cId="1764838109" sldId="270"/>
            <ac:spMk id="5" creationId="{5B68401A-8297-453F-92E6-276B4FAE1B20}"/>
          </ac:spMkLst>
        </pc:spChg>
      </pc:sldChg>
      <pc:sldChg chg="addSp delSp modSp new mod modClrScheme chgLayout">
        <pc:chgData name="deepthi99912@gmail.com" userId="d342511381d46ded" providerId="LiveId" clId="{3BE9379A-C005-4873-A420-275D37FCE769}" dt="2021-11-17T14:50:55.768" v="4922" actId="115"/>
        <pc:sldMkLst>
          <pc:docMk/>
          <pc:sldMk cId="1865470164" sldId="271"/>
        </pc:sldMkLst>
        <pc:spChg chg="del mod">
          <ac:chgData name="deepthi99912@gmail.com" userId="d342511381d46ded" providerId="LiveId" clId="{3BE9379A-C005-4873-A420-275D37FCE769}" dt="2021-11-17T14:26:42.714" v="3472" actId="478"/>
          <ac:spMkLst>
            <pc:docMk/>
            <pc:sldMk cId="1865470164" sldId="271"/>
            <ac:spMk id="2" creationId="{BC724BCD-F67C-48D5-A9B9-F04DBAB8CC26}"/>
          </ac:spMkLst>
        </pc:spChg>
        <pc:spChg chg="add del mod">
          <ac:chgData name="deepthi99912@gmail.com" userId="d342511381d46ded" providerId="LiveId" clId="{3BE9379A-C005-4873-A420-275D37FCE769}" dt="2021-11-17T14:27:21.291" v="3499" actId="478"/>
          <ac:spMkLst>
            <pc:docMk/>
            <pc:sldMk cId="1865470164" sldId="271"/>
            <ac:spMk id="3" creationId="{B7DE8C22-7153-4CBF-AC9D-F59A19BF3AC1}"/>
          </ac:spMkLst>
        </pc:spChg>
        <pc:spChg chg="add del mod">
          <ac:chgData name="deepthi99912@gmail.com" userId="d342511381d46ded" providerId="LiveId" clId="{3BE9379A-C005-4873-A420-275D37FCE769}" dt="2021-11-17T14:27:36.027" v="3501" actId="478"/>
          <ac:spMkLst>
            <pc:docMk/>
            <pc:sldMk cId="1865470164" sldId="271"/>
            <ac:spMk id="4" creationId="{A274FC88-78D7-4000-9FA4-B12BC558A394}"/>
          </ac:spMkLst>
        </pc:spChg>
        <pc:spChg chg="add mod">
          <ac:chgData name="deepthi99912@gmail.com" userId="d342511381d46ded" providerId="LiveId" clId="{3BE9379A-C005-4873-A420-275D37FCE769}" dt="2021-11-17T14:50:55.768" v="4922" actId="115"/>
          <ac:spMkLst>
            <pc:docMk/>
            <pc:sldMk cId="1865470164" sldId="271"/>
            <ac:spMk id="5" creationId="{33E8B5F8-E0D3-49C0-B296-801586B01D2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1-19T11:51:29.70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36575"/>
          </a:xfrm>
          <a:prstGeom prst="rect">
            <a:avLst/>
          </a:prstGeom>
        </p:spPr>
        <p:txBody>
          <a:bodyPr vert="horz" lIns="91440" tIns="45720" rIns="91440" bIns="45720" rtlCol="0"/>
          <a:lstStyle>
            <a:lvl1pPr algn="r">
              <a:defRPr sz="1200"/>
            </a:lvl1pPr>
          </a:lstStyle>
          <a:p>
            <a:fld id="{156DC958-8695-4586-A90A-FAA310D71CD1}" type="datetimeFigureOut">
              <a:rPr lang="en-IN" smtClean="0"/>
              <a:t>18-11-2021</a:t>
            </a:fld>
            <a:endParaRPr lang="en-IN"/>
          </a:p>
        </p:txBody>
      </p:sp>
      <p:sp>
        <p:nvSpPr>
          <p:cNvPr id="4" name="Slide Image Placeholder 3"/>
          <p:cNvSpPr>
            <a:spLocks noGrp="1" noRot="1" noChangeAspect="1"/>
          </p:cNvSpPr>
          <p:nvPr>
            <p:ph type="sldImg" idx="2"/>
          </p:nvPr>
        </p:nvSpPr>
        <p:spPr>
          <a:xfrm>
            <a:off x="2574925" y="1336675"/>
            <a:ext cx="262255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5146675"/>
            <a:ext cx="621665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368675"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10156825"/>
            <a:ext cx="3368675" cy="536575"/>
          </a:xfrm>
          <a:prstGeom prst="rect">
            <a:avLst/>
          </a:prstGeom>
        </p:spPr>
        <p:txBody>
          <a:bodyPr vert="horz" lIns="91440" tIns="45720" rIns="91440" bIns="45720" rtlCol="0" anchor="b"/>
          <a:lstStyle>
            <a:lvl1pPr algn="r">
              <a:defRPr sz="1200"/>
            </a:lvl1pPr>
          </a:lstStyle>
          <a:p>
            <a:fld id="{F2231A97-6E5A-42BA-985D-9F5B03292531}" type="slidenum">
              <a:rPr lang="en-IN" smtClean="0"/>
              <a:t>‹#›</a:t>
            </a:fld>
            <a:endParaRPr lang="en-IN"/>
          </a:p>
        </p:txBody>
      </p:sp>
    </p:spTree>
    <p:extLst>
      <p:ext uri="{BB962C8B-B14F-4D97-AF65-F5344CB8AC3E}">
        <p14:creationId xmlns:p14="http://schemas.microsoft.com/office/powerpoint/2010/main" val="235193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231A97-6E5A-42BA-985D-9F5B03292531}" type="slidenum">
              <a:rPr lang="en-IN" smtClean="0"/>
              <a:t>10</a:t>
            </a:fld>
            <a:endParaRPr lang="en-IN"/>
          </a:p>
        </p:txBody>
      </p:sp>
    </p:spTree>
    <p:extLst>
      <p:ext uri="{BB962C8B-B14F-4D97-AF65-F5344CB8AC3E}">
        <p14:creationId xmlns:p14="http://schemas.microsoft.com/office/powerpoint/2010/main" val="266998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u="heavy">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u="heavy">
                <a:solidFill>
                  <a:schemeClr val="tx1"/>
                </a:solidFill>
                <a:latin typeface="Georgia"/>
                <a:cs typeface="Georgia"/>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u="heavy">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07537" y="446026"/>
            <a:ext cx="1747774" cy="360680"/>
          </a:xfrm>
          <a:prstGeom prst="rect">
            <a:avLst/>
          </a:prstGeom>
        </p:spPr>
        <p:txBody>
          <a:bodyPr wrap="square" lIns="0" tIns="0" rIns="0" bIns="0">
            <a:spAutoFit/>
          </a:bodyPr>
          <a:lstStyle>
            <a:lvl1pPr>
              <a:defRPr sz="2200" b="1" i="0" u="heavy">
                <a:solidFill>
                  <a:schemeClr val="tx1"/>
                </a:solidFill>
                <a:latin typeface="Georgia"/>
                <a:cs typeface="Georgia"/>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92197" y="9841964"/>
            <a:ext cx="2788920" cy="139065"/>
          </a:xfrm>
          <a:prstGeom prst="rect">
            <a:avLst/>
          </a:prstGeom>
        </p:spPr>
        <p:txBody>
          <a:bodyPr wrap="square" lIns="0" tIns="0" rIns="0" bIns="0">
            <a:spAutoFit/>
          </a:bodyPr>
          <a:lstStyle>
            <a:lvl1pPr>
              <a:defRPr sz="800" b="0" i="0">
                <a:solidFill>
                  <a:srgbClr val="4C4C4C"/>
                </a:solidFill>
                <a:latin typeface="Arial"/>
                <a:cs typeface="Arial"/>
              </a:defRPr>
            </a:lvl1pPr>
          </a:lstStyle>
          <a:p>
            <a:pPr marL="12700">
              <a:lnSpc>
                <a:spcPct val="100000"/>
              </a:lnSpc>
              <a:spcBef>
                <a:spcPts val="25"/>
              </a:spcBef>
            </a:pPr>
            <a:r>
              <a:rPr dirty="0"/>
              <a:t>Downloaded by yaswanth sai</a:t>
            </a:r>
            <a:r>
              <a:rPr spc="-90" dirty="0"/>
              <a:t> </a:t>
            </a:r>
            <a:r>
              <a:rPr dirty="0"/>
              <a:t>(yaswanthsai1899@gmail.com)</a:t>
            </a: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11/18/2021</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pulkumarb/Banking-Management-System.git"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code.visualstudio.com/" TargetMode="External"/><Relationship Id="rId13" Type="http://schemas.openxmlformats.org/officeDocument/2006/relationships/image" Target="../media/image19.png"/><Relationship Id="rId3" Type="http://schemas.openxmlformats.org/officeDocument/2006/relationships/hyperlink" Target="https://www.geeksforgeeks.org/working-images-python/" TargetMode="External"/><Relationship Id="rId7" Type="http://schemas.openxmlformats.org/officeDocument/2006/relationships/hyperlink" Target="https://www.udemy.com/course/python-programming-beginner-to-advanced/learn/lecture/17436246?start=15#overview" TargetMode="External"/><Relationship Id="rId12" Type="http://schemas.openxmlformats.org/officeDocument/2006/relationships/hyperlink" Target="https://stock.adobe.com/sk/search/images?k=cartoon+bank" TargetMode="External"/><Relationship Id="rId2" Type="http://schemas.openxmlformats.org/officeDocument/2006/relationships/hyperlink" Target="https://www.geeksforgeeks.org/python-gui-tkinter/" TargetMode="External"/><Relationship Id="rId1" Type="http://schemas.openxmlformats.org/officeDocument/2006/relationships/slideLayout" Target="../slideLayouts/slideLayout2.xml"/><Relationship Id="rId6" Type="http://schemas.openxmlformats.org/officeDocument/2006/relationships/hyperlink" Target="https://www.slideshare.net/chsajiid/banking-management-system-project-documentation" TargetMode="External"/><Relationship Id="rId11" Type="http://schemas.openxmlformats.org/officeDocument/2006/relationships/hyperlink" Target="https://pypi.org/project/Pillow/" TargetMode="External"/><Relationship Id="rId5" Type="http://schemas.openxmlformats.org/officeDocument/2006/relationships/hyperlink" Target="https://www.youtube.com/watch?v=ng5H3lGZ4m8&amp;ab_channel=johangodinho" TargetMode="External"/><Relationship Id="rId10" Type="http://schemas.openxmlformats.org/officeDocument/2006/relationships/hyperlink" Target="https://docs.python.org/3/library/tkinter.html" TargetMode="External"/><Relationship Id="rId4" Type="http://schemas.openxmlformats.org/officeDocument/2006/relationships/hyperlink" Target="https://www.smashingmagazine.com/2018/01/visual-studio-code/" TargetMode="External"/><Relationship Id="rId9" Type="http://schemas.openxmlformats.org/officeDocument/2006/relationships/hyperlink" Target="https://www.pytho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30" dirty="0">
                <a:latin typeface="Georgia"/>
                <a:cs typeface="Georgia"/>
              </a:rPr>
              <a:t>1</a:t>
            </a:r>
            <a:endParaRPr sz="1050">
              <a:latin typeface="Georgia"/>
              <a:cs typeface="Georgia"/>
            </a:endParaRPr>
          </a:p>
        </p:txBody>
      </p:sp>
      <p:sp>
        <p:nvSpPr>
          <p:cNvPr id="3" name="object 3"/>
          <p:cNvSpPr txBox="1"/>
          <p:nvPr/>
        </p:nvSpPr>
        <p:spPr>
          <a:xfrm>
            <a:off x="496000" y="2263940"/>
            <a:ext cx="6760662" cy="3117520"/>
          </a:xfrm>
          <a:prstGeom prst="rect">
            <a:avLst/>
          </a:prstGeom>
        </p:spPr>
        <p:txBody>
          <a:bodyPr vert="horz" wrap="square" lIns="0" tIns="12700" rIns="0" bIns="0" rtlCol="0">
            <a:spAutoFit/>
          </a:bodyPr>
          <a:lstStyle/>
          <a:p>
            <a:pPr marL="635" algn="ctr">
              <a:lnSpc>
                <a:spcPct val="100000"/>
              </a:lnSpc>
              <a:spcBef>
                <a:spcPts val="100"/>
              </a:spcBef>
            </a:pPr>
            <a:r>
              <a:rPr sz="1800" b="1" spc="-155" dirty="0">
                <a:latin typeface="Georgia"/>
                <a:cs typeface="Georgia"/>
              </a:rPr>
              <a:t>SCHOOL OF </a:t>
            </a:r>
            <a:r>
              <a:rPr sz="1800" b="1" spc="-240" dirty="0">
                <a:latin typeface="Georgia"/>
                <a:cs typeface="Georgia"/>
              </a:rPr>
              <a:t>COMPUTER </a:t>
            </a:r>
            <a:r>
              <a:rPr sz="1800" b="1" spc="-180" dirty="0">
                <a:latin typeface="Georgia"/>
                <a:cs typeface="Georgia"/>
              </a:rPr>
              <a:t>SCIENCE </a:t>
            </a:r>
            <a:r>
              <a:rPr sz="1800" b="1" spc="-155" dirty="0">
                <a:latin typeface="Georgia"/>
                <a:cs typeface="Georgia"/>
              </a:rPr>
              <a:t>AND</a:t>
            </a:r>
            <a:r>
              <a:rPr sz="1800" b="1" spc="-160" dirty="0">
                <a:latin typeface="Georgia"/>
                <a:cs typeface="Georgia"/>
              </a:rPr>
              <a:t> </a:t>
            </a:r>
            <a:r>
              <a:rPr sz="1800" b="1" spc="-229" dirty="0">
                <a:latin typeface="Georgia"/>
                <a:cs typeface="Georgia"/>
              </a:rPr>
              <a:t>ENGINEERING</a:t>
            </a:r>
            <a:endParaRPr sz="1800" dirty="0">
              <a:latin typeface="Georgia"/>
              <a:cs typeface="Georgia"/>
            </a:endParaRPr>
          </a:p>
          <a:p>
            <a:pPr marL="1905" algn="ctr">
              <a:lnSpc>
                <a:spcPct val="100000"/>
              </a:lnSpc>
              <a:spcBef>
                <a:spcPts val="1390"/>
              </a:spcBef>
            </a:pPr>
            <a:r>
              <a:rPr sz="1800" spc="-120" dirty="0">
                <a:latin typeface="Georgia"/>
                <a:cs typeface="Georgia"/>
              </a:rPr>
              <a:t>REPORT </a:t>
            </a:r>
            <a:r>
              <a:rPr sz="1800" spc="85" dirty="0">
                <a:latin typeface="Georgia"/>
                <a:cs typeface="Georgia"/>
              </a:rPr>
              <a:t>ON </a:t>
            </a:r>
            <a:r>
              <a:rPr sz="1800" spc="-85" dirty="0">
                <a:latin typeface="Georgia"/>
                <a:cs typeface="Georgia"/>
              </a:rPr>
              <a:t>PYTHON</a:t>
            </a:r>
            <a:r>
              <a:rPr sz="1800" spc="-95" dirty="0">
                <a:latin typeface="Georgia"/>
                <a:cs typeface="Georgia"/>
              </a:rPr>
              <a:t> </a:t>
            </a:r>
            <a:r>
              <a:rPr sz="1800" spc="-45" dirty="0">
                <a:latin typeface="Georgia"/>
                <a:cs typeface="Georgia"/>
              </a:rPr>
              <a:t>PROJECT</a:t>
            </a:r>
            <a:endParaRPr sz="1800" dirty="0">
              <a:latin typeface="Georgia"/>
              <a:cs typeface="Georgia"/>
            </a:endParaRPr>
          </a:p>
          <a:p>
            <a:pPr>
              <a:lnSpc>
                <a:spcPct val="100000"/>
              </a:lnSpc>
            </a:pPr>
            <a:r>
              <a:rPr lang="en-US" sz="2200" dirty="0">
                <a:latin typeface="Georgia"/>
                <a:cs typeface="Georgia"/>
              </a:rPr>
              <a:t>                  BANKING SYSTEM Application</a:t>
            </a:r>
            <a:endParaRPr sz="2200" dirty="0">
              <a:latin typeface="Georgia"/>
              <a:cs typeface="Georgia"/>
            </a:endParaRPr>
          </a:p>
          <a:p>
            <a:pPr marL="664845">
              <a:lnSpc>
                <a:spcPct val="100000"/>
              </a:lnSpc>
              <a:spcBef>
                <a:spcPts val="1305"/>
              </a:spcBef>
            </a:pPr>
            <a:r>
              <a:rPr sz="1800" b="1" u="heavy" spc="-110" dirty="0">
                <a:uFill>
                  <a:solidFill>
                    <a:srgbClr val="000000"/>
                  </a:solidFill>
                </a:uFill>
                <a:latin typeface="Georgia"/>
                <a:cs typeface="Georgia"/>
              </a:rPr>
              <a:t>Submitted </a:t>
            </a:r>
            <a:r>
              <a:rPr sz="1800" b="1" u="heavy" spc="-85" dirty="0">
                <a:uFill>
                  <a:solidFill>
                    <a:srgbClr val="000000"/>
                  </a:solidFill>
                </a:uFill>
                <a:latin typeface="Georgia"/>
                <a:cs typeface="Georgia"/>
              </a:rPr>
              <a:t>to </a:t>
            </a:r>
            <a:r>
              <a:rPr sz="1800" b="1" u="heavy" spc="-80" dirty="0">
                <a:uFill>
                  <a:solidFill>
                    <a:srgbClr val="000000"/>
                  </a:solidFill>
                </a:uFill>
                <a:latin typeface="Georgia"/>
                <a:cs typeface="Georgia"/>
              </a:rPr>
              <a:t>Lovely </a:t>
            </a:r>
            <a:r>
              <a:rPr sz="1800" b="1" u="heavy" spc="-120" dirty="0">
                <a:uFill>
                  <a:solidFill>
                    <a:srgbClr val="000000"/>
                  </a:solidFill>
                </a:uFill>
                <a:latin typeface="Georgia"/>
                <a:cs typeface="Georgia"/>
              </a:rPr>
              <a:t>Professional</a:t>
            </a:r>
            <a:r>
              <a:rPr sz="1800" b="1" u="heavy" spc="90" dirty="0">
                <a:uFill>
                  <a:solidFill>
                    <a:srgbClr val="000000"/>
                  </a:solidFill>
                </a:uFill>
                <a:latin typeface="Georgia"/>
                <a:cs typeface="Georgia"/>
              </a:rPr>
              <a:t> </a:t>
            </a:r>
            <a:r>
              <a:rPr sz="1800" b="1" u="heavy" spc="-150" dirty="0">
                <a:uFill>
                  <a:solidFill>
                    <a:srgbClr val="000000"/>
                  </a:solidFill>
                </a:uFill>
                <a:latin typeface="Georgia"/>
                <a:cs typeface="Georgia"/>
              </a:rPr>
              <a:t>University</a:t>
            </a:r>
            <a:endParaRPr sz="1800" dirty="0">
              <a:latin typeface="Georgia"/>
              <a:cs typeface="Georgia"/>
            </a:endParaRPr>
          </a:p>
          <a:p>
            <a:pPr marL="168275" marR="161290" algn="ctr">
              <a:lnSpc>
                <a:spcPct val="127800"/>
              </a:lnSpc>
              <a:spcBef>
                <a:spcPts val="670"/>
              </a:spcBef>
            </a:pPr>
            <a:r>
              <a:rPr sz="1800" spc="-70" dirty="0">
                <a:latin typeface="Verdana"/>
                <a:cs typeface="Verdana"/>
              </a:rPr>
              <a:t>“DEGREE</a:t>
            </a:r>
            <a:r>
              <a:rPr sz="1800" spc="-140" dirty="0">
                <a:latin typeface="Verdana"/>
                <a:cs typeface="Verdana"/>
              </a:rPr>
              <a:t> </a:t>
            </a:r>
            <a:r>
              <a:rPr sz="1800" spc="-10" dirty="0">
                <a:latin typeface="Verdana"/>
                <a:cs typeface="Verdana"/>
              </a:rPr>
              <a:t>OF</a:t>
            </a:r>
            <a:r>
              <a:rPr sz="1800" spc="-135" dirty="0">
                <a:latin typeface="Verdana"/>
                <a:cs typeface="Verdana"/>
              </a:rPr>
              <a:t> </a:t>
            </a:r>
            <a:r>
              <a:rPr sz="1800" spc="-50" dirty="0">
                <a:latin typeface="Verdana"/>
                <a:cs typeface="Verdana"/>
              </a:rPr>
              <a:t>BACHELOR</a:t>
            </a:r>
            <a:r>
              <a:rPr sz="1800" spc="-135" dirty="0">
                <a:latin typeface="Verdana"/>
                <a:cs typeface="Verdana"/>
              </a:rPr>
              <a:t> </a:t>
            </a:r>
            <a:r>
              <a:rPr sz="1800" spc="-10" dirty="0">
                <a:latin typeface="Verdana"/>
                <a:cs typeface="Verdana"/>
              </a:rPr>
              <a:t>OF</a:t>
            </a:r>
            <a:r>
              <a:rPr sz="1800" spc="-135" dirty="0">
                <a:latin typeface="Verdana"/>
                <a:cs typeface="Verdana"/>
              </a:rPr>
              <a:t> </a:t>
            </a:r>
            <a:r>
              <a:rPr sz="1800" spc="-25" dirty="0">
                <a:latin typeface="Verdana"/>
                <a:cs typeface="Verdana"/>
              </a:rPr>
              <a:t>TECHNOLOGY</a:t>
            </a:r>
            <a:r>
              <a:rPr sz="1800" spc="-130" dirty="0">
                <a:latin typeface="Verdana"/>
                <a:cs typeface="Verdana"/>
              </a:rPr>
              <a:t> </a:t>
            </a:r>
            <a:r>
              <a:rPr sz="1800" spc="-65" dirty="0">
                <a:latin typeface="Verdana"/>
                <a:cs typeface="Verdana"/>
              </a:rPr>
              <a:t>[COMPUTER  </a:t>
            </a:r>
            <a:r>
              <a:rPr sz="1800" spc="-95" dirty="0">
                <a:latin typeface="Verdana"/>
                <a:cs typeface="Verdana"/>
              </a:rPr>
              <a:t>SCIENCE </a:t>
            </a:r>
            <a:r>
              <a:rPr sz="1800" spc="10" dirty="0">
                <a:latin typeface="Verdana"/>
                <a:cs typeface="Verdana"/>
              </a:rPr>
              <a:t>AND</a:t>
            </a:r>
            <a:r>
              <a:rPr sz="1800" spc="-210" dirty="0">
                <a:latin typeface="Verdana"/>
                <a:cs typeface="Verdana"/>
              </a:rPr>
              <a:t> </a:t>
            </a:r>
            <a:r>
              <a:rPr sz="1800" spc="-100" dirty="0">
                <a:latin typeface="Verdana"/>
                <a:cs typeface="Verdana"/>
              </a:rPr>
              <a:t>ENGINEERING]”</a:t>
            </a:r>
            <a:endParaRPr sz="1800" dirty="0">
              <a:latin typeface="Verdana"/>
              <a:cs typeface="Verdana"/>
            </a:endParaRPr>
          </a:p>
          <a:p>
            <a:pPr marL="1905" algn="ctr">
              <a:lnSpc>
                <a:spcPct val="100000"/>
              </a:lnSpc>
              <a:spcBef>
                <a:spcPts val="1400"/>
              </a:spcBef>
            </a:pPr>
            <a:endParaRPr lang="en-US" sz="1400" b="1" u="heavy" spc="-80" dirty="0">
              <a:uFill>
                <a:solidFill>
                  <a:srgbClr val="000000"/>
                </a:solidFill>
              </a:uFill>
              <a:latin typeface="Georgia"/>
              <a:cs typeface="Georgia"/>
            </a:endParaRPr>
          </a:p>
          <a:p>
            <a:pPr marL="1905" algn="ctr">
              <a:lnSpc>
                <a:spcPct val="100000"/>
              </a:lnSpc>
              <a:spcBef>
                <a:spcPts val="1400"/>
              </a:spcBef>
            </a:pPr>
            <a:r>
              <a:rPr sz="1400" b="1" u="heavy" spc="-80" dirty="0">
                <a:uFill>
                  <a:solidFill>
                    <a:srgbClr val="000000"/>
                  </a:solidFill>
                </a:uFill>
                <a:latin typeface="Georgia"/>
                <a:cs typeface="Georgia"/>
              </a:rPr>
              <a:t>Submitted</a:t>
            </a:r>
            <a:r>
              <a:rPr sz="1400" b="1" u="heavy" spc="20" dirty="0">
                <a:uFill>
                  <a:solidFill>
                    <a:srgbClr val="000000"/>
                  </a:solidFill>
                </a:uFill>
                <a:latin typeface="Georgia"/>
                <a:cs typeface="Georgia"/>
              </a:rPr>
              <a:t> </a:t>
            </a:r>
            <a:r>
              <a:rPr sz="1400" b="1" u="heavy" spc="-114" dirty="0">
                <a:uFill>
                  <a:solidFill>
                    <a:srgbClr val="000000"/>
                  </a:solidFill>
                </a:uFill>
                <a:latin typeface="Georgia"/>
                <a:cs typeface="Georgia"/>
              </a:rPr>
              <a:t>By</a:t>
            </a:r>
            <a:endParaRPr sz="1400" dirty="0">
              <a:latin typeface="Georgia"/>
              <a:cs typeface="Georgia"/>
            </a:endParaRPr>
          </a:p>
        </p:txBody>
      </p:sp>
      <p:sp>
        <p:nvSpPr>
          <p:cNvPr id="4" name="object 4"/>
          <p:cNvSpPr txBox="1"/>
          <p:nvPr/>
        </p:nvSpPr>
        <p:spPr>
          <a:xfrm>
            <a:off x="1061722" y="5783367"/>
            <a:ext cx="1597113" cy="962443"/>
          </a:xfrm>
          <a:prstGeom prst="rect">
            <a:avLst/>
          </a:prstGeom>
        </p:spPr>
        <p:txBody>
          <a:bodyPr vert="horz" wrap="square" lIns="0" tIns="13335" rIns="0" bIns="0" rtlCol="0">
            <a:spAutoFit/>
          </a:bodyPr>
          <a:lstStyle/>
          <a:p>
            <a:pPr marL="48895">
              <a:lnSpc>
                <a:spcPct val="100000"/>
              </a:lnSpc>
              <a:spcBef>
                <a:spcPts val="105"/>
              </a:spcBef>
            </a:pPr>
            <a:r>
              <a:rPr sz="1400" b="1" spc="-20" dirty="0">
                <a:latin typeface="Georgia"/>
                <a:cs typeface="Georgia"/>
              </a:rPr>
              <a:t>Name</a:t>
            </a:r>
            <a:endParaRPr sz="1400" dirty="0">
              <a:latin typeface="Georgia"/>
              <a:cs typeface="Georgia"/>
            </a:endParaRPr>
          </a:p>
          <a:p>
            <a:pPr marL="109855" indent="-97790">
              <a:lnSpc>
                <a:spcPct val="100000"/>
              </a:lnSpc>
              <a:spcBef>
                <a:spcPts val="1250"/>
              </a:spcBef>
              <a:buFont typeface="Symbol"/>
              <a:buChar char=""/>
              <a:tabLst>
                <a:tab pos="110489" algn="l"/>
              </a:tabLst>
            </a:pPr>
            <a:r>
              <a:rPr lang="en-IN" sz="1200" dirty="0" err="1">
                <a:latin typeface="Georgia"/>
                <a:cs typeface="Georgia"/>
              </a:rPr>
              <a:t>Bipul</a:t>
            </a:r>
            <a:r>
              <a:rPr lang="en-IN" sz="1200" dirty="0">
                <a:latin typeface="Georgia"/>
                <a:cs typeface="Georgia"/>
              </a:rPr>
              <a:t> Kumar</a:t>
            </a:r>
          </a:p>
          <a:p>
            <a:pPr marL="109855" indent="-97790">
              <a:lnSpc>
                <a:spcPct val="100000"/>
              </a:lnSpc>
              <a:spcBef>
                <a:spcPts val="1250"/>
              </a:spcBef>
              <a:buFont typeface="Symbol"/>
              <a:buChar char=""/>
              <a:tabLst>
                <a:tab pos="110489" algn="l"/>
              </a:tabLst>
            </a:pPr>
            <a:r>
              <a:rPr lang="en-IN" sz="1200" dirty="0" err="1">
                <a:latin typeface="Georgia"/>
                <a:cs typeface="Georgia"/>
              </a:rPr>
              <a:t>Yaswanth</a:t>
            </a:r>
            <a:r>
              <a:rPr lang="en-IN" sz="1200" dirty="0">
                <a:latin typeface="Georgia"/>
                <a:cs typeface="Georgia"/>
              </a:rPr>
              <a:t> Sai</a:t>
            </a:r>
          </a:p>
        </p:txBody>
      </p:sp>
      <p:sp>
        <p:nvSpPr>
          <p:cNvPr id="5" name="object 5"/>
          <p:cNvSpPr txBox="1"/>
          <p:nvPr/>
        </p:nvSpPr>
        <p:spPr>
          <a:xfrm>
            <a:off x="5257800" y="5783367"/>
            <a:ext cx="1597113" cy="880369"/>
          </a:xfrm>
          <a:prstGeom prst="rect">
            <a:avLst/>
          </a:prstGeom>
        </p:spPr>
        <p:txBody>
          <a:bodyPr vert="horz" wrap="square" lIns="0" tIns="13335" rIns="0" bIns="0" rtlCol="0">
            <a:spAutoFit/>
          </a:bodyPr>
          <a:lstStyle/>
          <a:p>
            <a:pPr marL="12700">
              <a:lnSpc>
                <a:spcPct val="100000"/>
              </a:lnSpc>
              <a:spcBef>
                <a:spcPts val="105"/>
              </a:spcBef>
            </a:pPr>
            <a:r>
              <a:rPr sz="1400" b="1" spc="-95" dirty="0">
                <a:latin typeface="Georgia"/>
                <a:cs typeface="Georgia"/>
              </a:rPr>
              <a:t>Registration</a:t>
            </a:r>
            <a:r>
              <a:rPr sz="1400" b="1" spc="-25" dirty="0">
                <a:latin typeface="Georgia"/>
                <a:cs typeface="Georgia"/>
              </a:rPr>
              <a:t> </a:t>
            </a:r>
            <a:r>
              <a:rPr sz="1400" b="1" spc="-75" dirty="0">
                <a:latin typeface="Georgia"/>
                <a:cs typeface="Georgia"/>
              </a:rPr>
              <a:t>No.</a:t>
            </a:r>
            <a:endParaRPr sz="1400" dirty="0">
              <a:latin typeface="Georgia"/>
              <a:cs typeface="Georgia"/>
            </a:endParaRPr>
          </a:p>
          <a:p>
            <a:pPr marL="12700">
              <a:lnSpc>
                <a:spcPct val="100000"/>
              </a:lnSpc>
              <a:spcBef>
                <a:spcPts val="1140"/>
              </a:spcBef>
            </a:pPr>
            <a:r>
              <a:rPr lang="en-US" sz="1200" b="1" spc="35" dirty="0">
                <a:latin typeface="Gandhi Serif" panose="02000000000000000000" pitchFamily="50" charset="0"/>
                <a:cs typeface="Georgia"/>
              </a:rPr>
              <a:t>12020242</a:t>
            </a:r>
          </a:p>
          <a:p>
            <a:pPr marL="12700">
              <a:lnSpc>
                <a:spcPct val="100000"/>
              </a:lnSpc>
              <a:spcBef>
                <a:spcPts val="1140"/>
              </a:spcBef>
            </a:pPr>
            <a:r>
              <a:rPr sz="1200" b="1" spc="35" dirty="0">
                <a:latin typeface="Georgia"/>
                <a:cs typeface="Georgia"/>
              </a:rPr>
              <a:t>1</a:t>
            </a:r>
            <a:r>
              <a:rPr lang="en-US" sz="1200" b="1" spc="35" dirty="0">
                <a:latin typeface="Gandhi Serif" panose="02000000000000000000" pitchFamily="50" charset="0"/>
                <a:cs typeface="Georgia"/>
              </a:rPr>
              <a:t>2007278</a:t>
            </a:r>
          </a:p>
        </p:txBody>
      </p:sp>
      <p:sp>
        <p:nvSpPr>
          <p:cNvPr id="7" name="object 7"/>
          <p:cNvSpPr/>
          <p:nvPr/>
        </p:nvSpPr>
        <p:spPr>
          <a:xfrm>
            <a:off x="2343911" y="457200"/>
            <a:ext cx="3083052" cy="148894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304787" y="304799"/>
            <a:ext cx="7164705" cy="9931401"/>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11" name="object 11"/>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
        <p:nvSpPr>
          <p:cNvPr id="15" name="Text Placeholder 14">
            <a:extLst>
              <a:ext uri="{FF2B5EF4-FFF2-40B4-BE49-F238E27FC236}">
                <a16:creationId xmlns:a16="http://schemas.microsoft.com/office/drawing/2014/main" id="{7DAA4D27-87B4-4DA6-B44E-4E6E99C299D0}"/>
              </a:ext>
            </a:extLst>
          </p:cNvPr>
          <p:cNvSpPr>
            <a:spLocks noGrp="1"/>
          </p:cNvSpPr>
          <p:nvPr>
            <p:ph type="subTitle" idx="4294967295"/>
          </p:nvPr>
        </p:nvSpPr>
        <p:spPr>
          <a:xfrm>
            <a:off x="2503524" y="7438593"/>
            <a:ext cx="2217738" cy="553998"/>
          </a:xfrm>
        </p:spPr>
        <p:txBody>
          <a:bodyPr/>
          <a:lstStyle/>
          <a:p>
            <a:r>
              <a:rPr lang="en-US" b="1" dirty="0"/>
              <a:t>        Submitted To</a:t>
            </a:r>
            <a:r>
              <a:rPr lang="en-US" dirty="0"/>
              <a:t>:</a:t>
            </a:r>
          </a:p>
          <a:p>
            <a:r>
              <a:rPr lang="en-US" i="1" dirty="0"/>
              <a:t>  Dr. Sagar Pande Sir   </a:t>
            </a:r>
          </a:p>
        </p:txBody>
      </p:sp>
      <p:sp>
        <p:nvSpPr>
          <p:cNvPr id="6" name="TextBox 5">
            <a:extLst>
              <a:ext uri="{FF2B5EF4-FFF2-40B4-BE49-F238E27FC236}">
                <a16:creationId xmlns:a16="http://schemas.microsoft.com/office/drawing/2014/main" id="{8ABC480A-F0E8-4940-AECE-FCB39E6E6789}"/>
              </a:ext>
            </a:extLst>
          </p:cNvPr>
          <p:cNvSpPr txBox="1"/>
          <p:nvPr/>
        </p:nvSpPr>
        <p:spPr>
          <a:xfrm>
            <a:off x="1524000" y="8623300"/>
            <a:ext cx="4114800" cy="381000"/>
          </a:xfrm>
          <a:prstGeom prst="rect">
            <a:avLst/>
          </a:prstGeom>
          <a:noFill/>
        </p:spPr>
        <p:txBody>
          <a:bodyPr wrap="square" rtlCol="0">
            <a:spAutoFit/>
          </a:bodyPr>
          <a:lstStyle/>
          <a:p>
            <a:r>
              <a:rPr lang="en-US" dirty="0"/>
              <a:t>Project Link-</a:t>
            </a:r>
            <a:endParaRPr lang="en-IN" dirty="0"/>
          </a:p>
        </p:txBody>
      </p:sp>
      <p:sp>
        <p:nvSpPr>
          <p:cNvPr id="10" name="TextBox 9">
            <a:extLst>
              <a:ext uri="{FF2B5EF4-FFF2-40B4-BE49-F238E27FC236}">
                <a16:creationId xmlns:a16="http://schemas.microsoft.com/office/drawing/2014/main" id="{5C349004-2BFD-425E-8802-664AAF8191F1}"/>
              </a:ext>
            </a:extLst>
          </p:cNvPr>
          <p:cNvSpPr txBox="1"/>
          <p:nvPr/>
        </p:nvSpPr>
        <p:spPr>
          <a:xfrm>
            <a:off x="1061722" y="9004300"/>
            <a:ext cx="5793191" cy="923330"/>
          </a:xfrm>
          <a:prstGeom prst="rect">
            <a:avLst/>
          </a:prstGeom>
          <a:noFill/>
        </p:spPr>
        <p:txBody>
          <a:bodyPr wrap="square" rtlCol="0">
            <a:spAutoFit/>
          </a:bodyPr>
          <a:lstStyle/>
          <a:p>
            <a:r>
              <a:rPr lang="en-IN" dirty="0">
                <a:hlinkClick r:id="rId3"/>
              </a:rPr>
              <a:t>https://github.com/bipulkumarb/Banking-Management-System.git</a:t>
            </a:r>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68401A-8297-453F-92E6-276B4FAE1B20}"/>
              </a:ext>
            </a:extLst>
          </p:cNvPr>
          <p:cNvSpPr>
            <a:spLocks noGrp="1"/>
          </p:cNvSpPr>
          <p:nvPr>
            <p:ph type="title"/>
          </p:nvPr>
        </p:nvSpPr>
        <p:spPr>
          <a:xfrm>
            <a:off x="533400" y="241300"/>
            <a:ext cx="6096000" cy="3077766"/>
          </a:xfrm>
        </p:spPr>
        <p:txBody>
          <a:bodyPr/>
          <a:lstStyle/>
          <a:p>
            <a:r>
              <a:rPr lang="en-US" sz="2000" u="none" dirty="0"/>
              <a:t>                     Administrative Requirement</a:t>
            </a:r>
            <a:br>
              <a:rPr lang="en-US" sz="2000" u="none" dirty="0"/>
            </a:br>
            <a:br>
              <a:rPr lang="en-US" sz="2000" u="none" dirty="0"/>
            </a:br>
            <a:r>
              <a:rPr lang="en-US" sz="1600" u="none" dirty="0"/>
              <a:t>Functional Requirement:</a:t>
            </a:r>
            <a:br>
              <a:rPr lang="en-US" sz="1600" u="none" dirty="0"/>
            </a:br>
            <a:r>
              <a:rPr lang="en-US" sz="1600" b="0" u="none" dirty="0"/>
              <a:t>functional requirements  in our systems are as follows:</a:t>
            </a:r>
            <a:br>
              <a:rPr lang="en-US" sz="1600" b="0" u="none" dirty="0"/>
            </a:br>
            <a:br>
              <a:rPr lang="en-US" sz="1600" b="0" u="none" dirty="0"/>
            </a:br>
            <a:r>
              <a:rPr lang="en-US" sz="1600" b="0" u="none" dirty="0"/>
              <a:t> -</a:t>
            </a:r>
            <a:r>
              <a:rPr lang="en-US" sz="1600" b="0" u="none" dirty="0">
                <a:sym typeface="Wingdings" panose="05000000000000000000" pitchFamily="2" charset="2"/>
              </a:rPr>
              <a:t> </a:t>
            </a:r>
            <a:r>
              <a:rPr lang="en-US" sz="1600" b="0" u="none" dirty="0"/>
              <a:t>purpose :   To register a new customer.</a:t>
            </a:r>
            <a:br>
              <a:rPr lang="en-US" sz="1600" b="0" u="none" dirty="0"/>
            </a:br>
            <a:br>
              <a:rPr lang="en-US" sz="1600" b="0" u="none" dirty="0"/>
            </a:br>
            <a:r>
              <a:rPr lang="en-US" sz="1600" b="0" u="none" dirty="0"/>
              <a:t> -</a:t>
            </a:r>
            <a:r>
              <a:rPr lang="en-US" sz="1600" b="0" u="none" dirty="0">
                <a:sym typeface="Wingdings" panose="05000000000000000000" pitchFamily="2" charset="2"/>
              </a:rPr>
              <a:t>Inputs     : The required data for registration of a new customer in the bank (Like Name, Age , Gender  </a:t>
            </a:r>
            <a:r>
              <a:rPr lang="en-US" sz="1600" b="0" u="none" dirty="0" err="1">
                <a:sym typeface="Wingdings" panose="05000000000000000000" pitchFamily="2" charset="2"/>
              </a:rPr>
              <a:t>etc</a:t>
            </a:r>
            <a:r>
              <a:rPr lang="en-US" sz="1600" b="0" u="none" dirty="0">
                <a:sym typeface="Wingdings" panose="05000000000000000000" pitchFamily="2" charset="2"/>
              </a:rPr>
              <a:t>  ).</a:t>
            </a:r>
            <a:br>
              <a:rPr lang="en-US" sz="1600" b="0" u="none" dirty="0">
                <a:sym typeface="Wingdings" panose="05000000000000000000" pitchFamily="2" charset="2"/>
              </a:rPr>
            </a:br>
            <a:br>
              <a:rPr lang="en-US" sz="1600" b="0" u="none" dirty="0">
                <a:sym typeface="Wingdings" panose="05000000000000000000" pitchFamily="2" charset="2"/>
              </a:rPr>
            </a:br>
            <a:r>
              <a:rPr lang="en-US" sz="1600" b="0" u="none" dirty="0">
                <a:sym typeface="Wingdings" panose="05000000000000000000" pitchFamily="2" charset="2"/>
              </a:rPr>
              <a:t>-Objects   : A Success Message be displayed on successful registration or else an error message will be displayed.</a:t>
            </a:r>
            <a:endParaRPr lang="en-IN" sz="1600" b="0" u="none" dirty="0"/>
          </a:p>
        </p:txBody>
      </p:sp>
      <p:sp>
        <p:nvSpPr>
          <p:cNvPr id="4" name="Text Placeholder 2">
            <a:extLst>
              <a:ext uri="{FF2B5EF4-FFF2-40B4-BE49-F238E27FC236}">
                <a16:creationId xmlns:a16="http://schemas.microsoft.com/office/drawing/2014/main" id="{C258B390-CC9C-433B-8C12-779718C09A83}"/>
              </a:ext>
            </a:extLst>
          </p:cNvPr>
          <p:cNvSpPr>
            <a:spLocks noGrp="1"/>
          </p:cNvSpPr>
          <p:nvPr>
            <p:ph type="body" idx="4294967295"/>
          </p:nvPr>
        </p:nvSpPr>
        <p:spPr>
          <a:xfrm>
            <a:off x="304800" y="3517901"/>
            <a:ext cx="6807200" cy="7232749"/>
          </a:xfrm>
        </p:spPr>
        <p:txBody>
          <a:bodyPr/>
          <a:lstStyle/>
          <a:p>
            <a:r>
              <a:rPr lang="en-US" b="1" dirty="0"/>
              <a:t>Requirements </a:t>
            </a:r>
            <a:r>
              <a:rPr lang="en-US" dirty="0"/>
              <a:t>:- </a:t>
            </a:r>
          </a:p>
          <a:p>
            <a:r>
              <a:rPr lang="en-US" dirty="0"/>
              <a:t>    As some of the banking site doesn’t have a user friendly interface. So, we decided to develop a “</a:t>
            </a:r>
            <a:r>
              <a:rPr lang="en-US" b="1" dirty="0"/>
              <a:t>Bank Manager</a:t>
            </a:r>
            <a:r>
              <a:rPr lang="en-US" dirty="0"/>
              <a:t>” that will contain all those features fulfilling the client basic need by having a professional yet welcoming Interface. “Bank- Manager” is providing solution to that problem.</a:t>
            </a:r>
          </a:p>
          <a:p>
            <a:endParaRPr lang="en-US" dirty="0"/>
          </a:p>
          <a:p>
            <a:r>
              <a:rPr lang="en-US" dirty="0"/>
              <a:t>         Our System is a user specific and is for all types of users. Our System operates on window’s operation system. Easily accessible to all type of users.</a:t>
            </a:r>
          </a:p>
          <a:p>
            <a:endParaRPr lang="en-US" dirty="0"/>
          </a:p>
          <a:p>
            <a:r>
              <a:rPr lang="en-US" sz="2000" b="1" dirty="0"/>
              <a:t>Key notes of the Bank Management steps</a:t>
            </a:r>
            <a:r>
              <a:rPr lang="en-US" sz="2000" dirty="0"/>
              <a:t>:-</a:t>
            </a:r>
          </a:p>
          <a:p>
            <a:pPr marL="285750" indent="-285750">
              <a:buFont typeface="Arial" panose="020B0604020202020204" pitchFamily="34" charset="0"/>
              <a:buChar char="•"/>
            </a:pPr>
            <a:r>
              <a:rPr lang="en-US" b="1" dirty="0"/>
              <a:t>Dealing in money- </a:t>
            </a:r>
            <a:r>
              <a:rPr lang="en-US" dirty="0"/>
              <a:t>money given by depositors.</a:t>
            </a:r>
          </a:p>
          <a:p>
            <a:pPr marL="285750" indent="-285750">
              <a:buFont typeface="Arial" panose="020B0604020202020204" pitchFamily="34" charset="0"/>
              <a:buChar char="•"/>
            </a:pPr>
            <a:r>
              <a:rPr lang="en-US" sz="1600" b="1" dirty="0"/>
              <a:t>Acceptance Of Deposit</a:t>
            </a:r>
            <a:r>
              <a:rPr lang="en-US" dirty="0"/>
              <a:t>:- A bank accepts money from the people in the form of deposits which are usually repayable o demand or after the expiry of a fixed period. It gives safety to the deposits of its customers. It also acts as a custodian of funds of its customers. </a:t>
            </a:r>
          </a:p>
          <a:p>
            <a:pPr marL="285750" indent="-285750">
              <a:buFont typeface="Arial" panose="020B0604020202020204" pitchFamily="34" charset="0"/>
              <a:buChar char="•"/>
            </a:pPr>
            <a:r>
              <a:rPr lang="en-US" b="1" dirty="0"/>
              <a:t>Giving Advances: </a:t>
            </a:r>
            <a:r>
              <a:rPr lang="en-US" dirty="0"/>
              <a:t>a bank provides various banking facilities to its customers..</a:t>
            </a:r>
          </a:p>
          <a:p>
            <a:pPr marL="285750" indent="-285750">
              <a:buFont typeface="Arial" panose="020B0604020202020204" pitchFamily="34" charset="0"/>
              <a:buChar char="•"/>
            </a:pPr>
            <a:r>
              <a:rPr lang="en-US" dirty="0"/>
              <a:t>Payment &amp; with withdraw- A bank provides easy payment and withdrawal facility, It also brings bank money in circulation. This money is in the form of cheques, drafts,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76483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E8B5F8-E0D3-49C0-B296-801586B01D26}"/>
              </a:ext>
            </a:extLst>
          </p:cNvPr>
          <p:cNvSpPr>
            <a:spLocks noGrp="1"/>
          </p:cNvSpPr>
          <p:nvPr>
            <p:ph type="body" idx="1"/>
          </p:nvPr>
        </p:nvSpPr>
        <p:spPr>
          <a:xfrm>
            <a:off x="378142" y="241300"/>
            <a:ext cx="6806565" cy="8863965"/>
          </a:xfrm>
        </p:spPr>
        <p:txBody>
          <a:bodyPr/>
          <a:lstStyle/>
          <a:p>
            <a:pPr marL="285750" indent="-285750">
              <a:buFont typeface="Arial" panose="020B0604020202020204" pitchFamily="34" charset="0"/>
              <a:buChar char="•"/>
            </a:pPr>
            <a:r>
              <a:rPr lang="en-US" dirty="0"/>
              <a:t> </a:t>
            </a:r>
            <a:r>
              <a:rPr lang="en-US" b="1" dirty="0"/>
              <a:t>Agency &amp; Utility Services:- </a:t>
            </a:r>
            <a:r>
              <a:rPr lang="en-US" dirty="0"/>
              <a:t>A bank provides various banking facilities to its customers. They include general utility services and agency services.</a:t>
            </a:r>
          </a:p>
          <a:p>
            <a:pPr marL="285750" indent="-285750">
              <a:buFont typeface="Arial" panose="020B0604020202020204" pitchFamily="34" charset="0"/>
              <a:buChar char="•"/>
            </a:pPr>
            <a:r>
              <a:rPr lang="en-US" b="1" dirty="0"/>
              <a:t>Profit &amp; Services Orientation</a:t>
            </a:r>
            <a:r>
              <a:rPr lang="en-US" dirty="0"/>
              <a:t>:- A bank is a profit seeing institution having service oriented approach.</a:t>
            </a:r>
          </a:p>
          <a:p>
            <a:pPr marL="285750" indent="-285750">
              <a:buFont typeface="Arial" panose="020B0604020202020204" pitchFamily="34" charset="0"/>
              <a:buChar char="•"/>
            </a:pPr>
            <a:r>
              <a:rPr lang="en-US" b="1" dirty="0"/>
              <a:t>Ever Increasing Function:- </a:t>
            </a:r>
            <a:r>
              <a:rPr lang="en-US" dirty="0"/>
              <a:t>Banking is an evolutionary concept. There is continuous expansion and diversification as regards the functions, services ad activities of a bank.</a:t>
            </a:r>
          </a:p>
          <a:p>
            <a:pPr marL="285750" indent="-285750">
              <a:buFont typeface="Arial" panose="020B0604020202020204" pitchFamily="34" charset="0"/>
              <a:buChar char="•"/>
            </a:pPr>
            <a:r>
              <a:rPr lang="en-US" b="1" dirty="0"/>
              <a:t>Connecting A link :-  </a:t>
            </a:r>
            <a:r>
              <a:rPr lang="en-US" dirty="0"/>
              <a:t>A bank acts as a connecting link between borrowers and lenders of money. Banks collect money from those who have surplus money ad give the same to those who are in need of money.</a:t>
            </a:r>
          </a:p>
          <a:p>
            <a:pPr marL="285750" indent="-285750">
              <a:buFont typeface="Arial" panose="020B0604020202020204" pitchFamily="34" charset="0"/>
              <a:buChar char="•"/>
            </a:pPr>
            <a:r>
              <a:rPr lang="en-US" b="1" dirty="0"/>
              <a:t>Banking Business</a:t>
            </a:r>
            <a:r>
              <a:rPr lang="en-US" dirty="0"/>
              <a:t>:- A bank’s main activity should be to do business of baking which should not be subsidiary to ay other business.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b="1" u="sng" dirty="0"/>
              <a:t>Report</a:t>
            </a:r>
            <a:r>
              <a:rPr lang="en-US" b="1" dirty="0"/>
              <a:t> :-</a:t>
            </a:r>
          </a:p>
          <a:p>
            <a:pPr marL="285750" indent="-285750">
              <a:buFont typeface="Wingdings" panose="05000000000000000000" pitchFamily="2" charset="2"/>
              <a:buChar char="Ø"/>
            </a:pPr>
            <a:endParaRPr lang="en-US" b="1" dirty="0"/>
          </a:p>
          <a:p>
            <a:pPr marL="285750" indent="-285750">
              <a:buFont typeface="Arial" panose="020B0604020202020204" pitchFamily="34" charset="0"/>
              <a:buChar char="•"/>
            </a:pPr>
            <a:r>
              <a:rPr lang="en-US" b="1" dirty="0"/>
              <a:t>Client Report:-</a:t>
            </a:r>
            <a:r>
              <a:rPr lang="en-US" dirty="0"/>
              <a:t> We can show saved data regarding account management within the database.</a:t>
            </a:r>
          </a:p>
          <a:p>
            <a:pPr marL="285750" indent="-285750">
              <a:buFont typeface="Arial" panose="020B0604020202020204" pitchFamily="34" charset="0"/>
              <a:buChar char="•"/>
            </a:pPr>
            <a:r>
              <a:rPr lang="en-US" b="1" dirty="0"/>
              <a:t>Account Report:- </a:t>
            </a:r>
            <a:r>
              <a:rPr lang="en-US" dirty="0"/>
              <a:t>We can show the money transaction by client, time, data, and the total amount of account.</a:t>
            </a:r>
          </a:p>
          <a:p>
            <a:pPr marL="285750" indent="-285750">
              <a:buFont typeface="Arial" panose="020B0604020202020204" pitchFamily="34" charset="0"/>
              <a:buChar char="•"/>
            </a:pPr>
            <a:r>
              <a:rPr lang="en-US" b="1" dirty="0"/>
              <a:t>Final Report:- </a:t>
            </a:r>
            <a:r>
              <a:rPr lang="en-US" dirty="0"/>
              <a:t>At last the final reports, which will show every record regarding client, total amount and withdraw by client.</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ü"/>
            </a:pPr>
            <a:r>
              <a:rPr lang="en-US" b="1" u="sng" dirty="0"/>
              <a:t>Security Requirement:- </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Ø"/>
            </a:pPr>
            <a:r>
              <a:rPr lang="en-US" dirty="0"/>
              <a:t>Account ID and Password (PIN) Protection</a:t>
            </a:r>
          </a:p>
          <a:p>
            <a:pPr marL="285750" indent="-285750">
              <a:buFont typeface="Wingdings" panose="05000000000000000000" pitchFamily="2" charset="2"/>
              <a:buChar char="Ø"/>
            </a:pPr>
            <a:r>
              <a:rPr lang="en-US" dirty="0"/>
              <a:t>Sign-off Button</a:t>
            </a:r>
          </a:p>
          <a:p>
            <a:pPr marL="285750" indent="-285750">
              <a:buFont typeface="Wingdings" panose="05000000000000000000" pitchFamily="2" charset="2"/>
              <a:buChar char="Ø"/>
            </a:pPr>
            <a:r>
              <a:rPr lang="en-US" dirty="0"/>
              <a:t>Failed Log-on Attempts</a:t>
            </a:r>
          </a:p>
          <a:p>
            <a:pPr marL="285750" indent="-285750">
              <a:buFont typeface="Wingdings" panose="05000000000000000000" pitchFamily="2" charset="2"/>
              <a:buChar char="Ø"/>
            </a:pPr>
            <a:r>
              <a:rPr lang="en-US" dirty="0"/>
              <a:t>Encryption</a:t>
            </a:r>
          </a:p>
        </p:txBody>
      </p:sp>
    </p:spTree>
    <p:extLst>
      <p:ext uri="{BB962C8B-B14F-4D97-AF65-F5344CB8AC3E}">
        <p14:creationId xmlns:p14="http://schemas.microsoft.com/office/powerpoint/2010/main" val="186547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55944" y="9428482"/>
            <a:ext cx="175260" cy="186690"/>
          </a:xfrm>
          <a:prstGeom prst="rect">
            <a:avLst/>
          </a:prstGeom>
        </p:spPr>
        <p:txBody>
          <a:bodyPr vert="horz" wrap="square" lIns="0" tIns="13335" rIns="0" bIns="0" rtlCol="0">
            <a:spAutoFit/>
          </a:bodyPr>
          <a:lstStyle/>
          <a:p>
            <a:pPr marL="12700">
              <a:lnSpc>
                <a:spcPct val="100000"/>
              </a:lnSpc>
              <a:spcBef>
                <a:spcPts val="105"/>
              </a:spcBef>
            </a:pPr>
            <a:r>
              <a:rPr sz="1050" spc="35" dirty="0">
                <a:latin typeface="Georgia"/>
                <a:cs typeface="Georgia"/>
              </a:rPr>
              <a:t>10</a:t>
            </a:r>
            <a:endParaRPr sz="1050">
              <a:latin typeface="Georgia"/>
              <a:cs typeface="Georgia"/>
            </a:endParaRPr>
          </a:p>
        </p:txBody>
      </p:sp>
      <p:sp>
        <p:nvSpPr>
          <p:cNvPr id="3" name="object 3"/>
          <p:cNvSpPr txBox="1">
            <a:spLocks noGrp="1"/>
          </p:cNvSpPr>
          <p:nvPr>
            <p:ph type="title"/>
          </p:nvPr>
        </p:nvSpPr>
        <p:spPr>
          <a:xfrm>
            <a:off x="3276600" y="446026"/>
            <a:ext cx="1295400" cy="350737"/>
          </a:xfrm>
          <a:prstGeom prst="rect">
            <a:avLst/>
          </a:prstGeom>
        </p:spPr>
        <p:txBody>
          <a:bodyPr vert="horz" wrap="square" lIns="0" tIns="12065" rIns="0" bIns="0" rtlCol="0">
            <a:spAutoFit/>
          </a:bodyPr>
          <a:lstStyle/>
          <a:p>
            <a:pPr marL="12700">
              <a:lnSpc>
                <a:spcPct val="100000"/>
              </a:lnSpc>
              <a:spcBef>
                <a:spcPts val="95"/>
              </a:spcBef>
            </a:pPr>
            <a:r>
              <a:rPr spc="-190" dirty="0"/>
              <a:t>Results</a:t>
            </a:r>
          </a:p>
        </p:txBody>
      </p:sp>
      <p:sp>
        <p:nvSpPr>
          <p:cNvPr id="6" name="object 6"/>
          <p:cNvSpPr/>
          <p:nvPr/>
        </p:nvSpPr>
        <p:spPr>
          <a:xfrm>
            <a:off x="3541535" y="5450276"/>
            <a:ext cx="680171" cy="694944"/>
          </a:xfrm>
          <a:prstGeom prst="rect">
            <a:avLst/>
          </a:prstGeom>
          <a:blipFill>
            <a:blip r:embed="rId2" cstate="print"/>
            <a:stretch>
              <a:fillRect/>
            </a:stretch>
          </a:blipFill>
        </p:spPr>
        <p:txBody>
          <a:bodyPr wrap="square" lIns="0" tIns="0" rIns="0" bIns="0" rtlCol="0"/>
          <a:lstStyle/>
          <a:p>
            <a:endParaRPr dirty="0"/>
          </a:p>
        </p:txBody>
      </p:sp>
      <p:sp>
        <p:nvSpPr>
          <p:cNvPr id="8" name="object 8"/>
          <p:cNvSpPr/>
          <p:nvPr/>
        </p:nvSpPr>
        <p:spPr>
          <a:xfrm>
            <a:off x="3541535" y="5459421"/>
            <a:ext cx="656105" cy="676654"/>
          </a:xfrm>
          <a:prstGeom prst="rect">
            <a:avLst/>
          </a:prstGeom>
          <a:blipFill>
            <a:blip r:embed="rId3" cstate="print"/>
            <a:stretch>
              <a:fillRect/>
            </a:stretch>
          </a:blipFill>
        </p:spPr>
        <p:txBody>
          <a:bodyPr wrap="square" lIns="0" tIns="0" rIns="0" bIns="0" rtlCol="0"/>
          <a:lstStyle/>
          <a:p>
            <a:endParaRPr dirty="0"/>
          </a:p>
        </p:txBody>
      </p:sp>
      <p:sp>
        <p:nvSpPr>
          <p:cNvPr id="9" name="object 9"/>
          <p:cNvSpPr/>
          <p:nvPr/>
        </p:nvSpPr>
        <p:spPr>
          <a:xfrm>
            <a:off x="383310" y="1072395"/>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10" name="object 10"/>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5" name="Picture 4">
            <a:extLst>
              <a:ext uri="{FF2B5EF4-FFF2-40B4-BE49-F238E27FC236}">
                <a16:creationId xmlns:a16="http://schemas.microsoft.com/office/drawing/2014/main" id="{D2C330A8-11AB-4272-BC27-9F688293A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7174" y="1392403"/>
            <a:ext cx="2319475" cy="3431950"/>
          </a:xfrm>
          <a:prstGeom prst="rect">
            <a:avLst/>
          </a:prstGeom>
        </p:spPr>
      </p:pic>
      <p:pic>
        <p:nvPicPr>
          <p:cNvPr id="11" name="Picture 10">
            <a:extLst>
              <a:ext uri="{FF2B5EF4-FFF2-40B4-BE49-F238E27FC236}">
                <a16:creationId xmlns:a16="http://schemas.microsoft.com/office/drawing/2014/main" id="{A397427C-161B-4E07-97D7-8CDC63889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4427" y="6336486"/>
            <a:ext cx="2682472" cy="2629128"/>
          </a:xfrm>
          <a:prstGeom prst="rect">
            <a:avLst/>
          </a:prstGeom>
        </p:spPr>
      </p:pic>
      <p:sp>
        <p:nvSpPr>
          <p:cNvPr id="13" name="TextBox 12">
            <a:extLst>
              <a:ext uri="{FF2B5EF4-FFF2-40B4-BE49-F238E27FC236}">
                <a16:creationId xmlns:a16="http://schemas.microsoft.com/office/drawing/2014/main" id="{859F41B8-C1A5-4353-80A7-DE15914DC689}"/>
              </a:ext>
            </a:extLst>
          </p:cNvPr>
          <p:cNvSpPr txBox="1"/>
          <p:nvPr/>
        </p:nvSpPr>
        <p:spPr>
          <a:xfrm>
            <a:off x="3081283" y="4909883"/>
            <a:ext cx="1451259" cy="369332"/>
          </a:xfrm>
          <a:prstGeom prst="rect">
            <a:avLst/>
          </a:prstGeom>
          <a:noFill/>
        </p:spPr>
        <p:txBody>
          <a:bodyPr wrap="square" rtlCol="0">
            <a:spAutoFit/>
          </a:bodyPr>
          <a:lstStyle/>
          <a:p>
            <a:pPr algn="ctr"/>
            <a:r>
              <a:rPr lang="en-US" dirty="0"/>
              <a:t>Interface</a:t>
            </a:r>
            <a:endParaRPr lang="en-IN" dirty="0"/>
          </a:p>
        </p:txBody>
      </p:sp>
      <p:sp>
        <p:nvSpPr>
          <p:cNvPr id="14" name="TextBox 13">
            <a:extLst>
              <a:ext uri="{FF2B5EF4-FFF2-40B4-BE49-F238E27FC236}">
                <a16:creationId xmlns:a16="http://schemas.microsoft.com/office/drawing/2014/main" id="{0B8CE780-EEB9-48A2-820D-E087099C7E33}"/>
              </a:ext>
            </a:extLst>
          </p:cNvPr>
          <p:cNvSpPr txBox="1"/>
          <p:nvPr/>
        </p:nvSpPr>
        <p:spPr>
          <a:xfrm>
            <a:off x="2514600" y="9080500"/>
            <a:ext cx="2815046" cy="646331"/>
          </a:xfrm>
          <a:prstGeom prst="rect">
            <a:avLst/>
          </a:prstGeom>
          <a:noFill/>
        </p:spPr>
        <p:txBody>
          <a:bodyPr wrap="square" rtlCol="0">
            <a:spAutoFit/>
          </a:bodyPr>
          <a:lstStyle/>
          <a:p>
            <a:pPr algn="ctr"/>
            <a:r>
              <a:rPr lang="en-US" dirty="0"/>
              <a:t>Enter your details to register</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55944" y="9428482"/>
            <a:ext cx="175260" cy="186690"/>
          </a:xfrm>
          <a:prstGeom prst="rect">
            <a:avLst/>
          </a:prstGeom>
        </p:spPr>
        <p:txBody>
          <a:bodyPr vert="horz" wrap="square" lIns="0" tIns="13335" rIns="0" bIns="0" rtlCol="0">
            <a:spAutoFit/>
          </a:bodyPr>
          <a:lstStyle/>
          <a:p>
            <a:pPr marL="12700">
              <a:lnSpc>
                <a:spcPct val="100000"/>
              </a:lnSpc>
              <a:spcBef>
                <a:spcPts val="105"/>
              </a:spcBef>
            </a:pPr>
            <a:r>
              <a:rPr sz="1050" spc="130" dirty="0">
                <a:latin typeface="Georgia"/>
                <a:cs typeface="Georgia"/>
              </a:rPr>
              <a:t>11</a:t>
            </a:r>
            <a:endParaRPr sz="1050">
              <a:latin typeface="Georgia"/>
              <a:cs typeface="Georgia"/>
            </a:endParaRPr>
          </a:p>
        </p:txBody>
      </p:sp>
      <p:sp>
        <p:nvSpPr>
          <p:cNvPr id="4" name="object 4"/>
          <p:cNvSpPr/>
          <p:nvPr/>
        </p:nvSpPr>
        <p:spPr>
          <a:xfrm>
            <a:off x="3574279" y="4993659"/>
            <a:ext cx="782767" cy="64769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03847" y="358140"/>
            <a:ext cx="7163754" cy="986726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9" name="object 9"/>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5" name="Picture 4">
            <a:extLst>
              <a:ext uri="{FF2B5EF4-FFF2-40B4-BE49-F238E27FC236}">
                <a16:creationId xmlns:a16="http://schemas.microsoft.com/office/drawing/2014/main" id="{0EF15D00-7E07-40D9-9006-5EE61ECF5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082" y="683996"/>
            <a:ext cx="3606235" cy="3555010"/>
          </a:xfrm>
          <a:prstGeom prst="rect">
            <a:avLst/>
          </a:prstGeom>
        </p:spPr>
      </p:pic>
      <p:pic>
        <p:nvPicPr>
          <p:cNvPr id="8" name="Picture 7">
            <a:extLst>
              <a:ext uri="{FF2B5EF4-FFF2-40B4-BE49-F238E27FC236}">
                <a16:creationId xmlns:a16="http://schemas.microsoft.com/office/drawing/2014/main" id="{525D562A-A739-451D-9032-5A910C11B2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322" y="6292207"/>
            <a:ext cx="3766592" cy="2632334"/>
          </a:xfrm>
          <a:prstGeom prst="rect">
            <a:avLst/>
          </a:prstGeom>
        </p:spPr>
      </p:pic>
      <p:sp>
        <p:nvSpPr>
          <p:cNvPr id="10" name="TextBox 9">
            <a:extLst>
              <a:ext uri="{FF2B5EF4-FFF2-40B4-BE49-F238E27FC236}">
                <a16:creationId xmlns:a16="http://schemas.microsoft.com/office/drawing/2014/main" id="{13438113-47B0-48D2-9818-814E5E9037D6}"/>
              </a:ext>
            </a:extLst>
          </p:cNvPr>
          <p:cNvSpPr txBox="1"/>
          <p:nvPr/>
        </p:nvSpPr>
        <p:spPr>
          <a:xfrm>
            <a:off x="3022317" y="4371085"/>
            <a:ext cx="2667000" cy="369332"/>
          </a:xfrm>
          <a:prstGeom prst="rect">
            <a:avLst/>
          </a:prstGeom>
          <a:noFill/>
        </p:spPr>
        <p:txBody>
          <a:bodyPr wrap="square" rtlCol="0">
            <a:spAutoFit/>
          </a:bodyPr>
          <a:lstStyle/>
          <a:p>
            <a:r>
              <a:rPr lang="en-US" dirty="0"/>
              <a:t>Account Created</a:t>
            </a:r>
            <a:endParaRPr lang="en-IN" dirty="0"/>
          </a:p>
        </p:txBody>
      </p:sp>
      <p:sp>
        <p:nvSpPr>
          <p:cNvPr id="11" name="TextBox 10">
            <a:extLst>
              <a:ext uri="{FF2B5EF4-FFF2-40B4-BE49-F238E27FC236}">
                <a16:creationId xmlns:a16="http://schemas.microsoft.com/office/drawing/2014/main" id="{677939B3-8EF6-4C87-B07A-39CC9E982048}"/>
              </a:ext>
            </a:extLst>
          </p:cNvPr>
          <p:cNvSpPr txBox="1"/>
          <p:nvPr/>
        </p:nvSpPr>
        <p:spPr>
          <a:xfrm>
            <a:off x="2784562" y="9056620"/>
            <a:ext cx="2362199" cy="646331"/>
          </a:xfrm>
          <a:prstGeom prst="rect">
            <a:avLst/>
          </a:prstGeom>
          <a:noFill/>
        </p:spPr>
        <p:txBody>
          <a:bodyPr wrap="square" rtlCol="0">
            <a:spAutoFit/>
          </a:bodyPr>
          <a:lstStyle/>
          <a:p>
            <a:pPr algn="ctr"/>
            <a:r>
              <a:rPr lang="en-US" dirty="0"/>
              <a:t>Enter Username and Password to Login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3A9E1-3FFD-4922-A662-7C6537DF5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994" y="622300"/>
            <a:ext cx="3949551" cy="3001999"/>
          </a:xfrm>
          <a:prstGeom prst="rect">
            <a:avLst/>
          </a:prstGeom>
        </p:spPr>
      </p:pic>
      <p:pic>
        <p:nvPicPr>
          <p:cNvPr id="4" name="Picture 3">
            <a:extLst>
              <a:ext uri="{FF2B5EF4-FFF2-40B4-BE49-F238E27FC236}">
                <a16:creationId xmlns:a16="http://schemas.microsoft.com/office/drawing/2014/main" id="{8B568742-DA4B-491E-9E8F-9362C6181A90}"/>
              </a:ext>
            </a:extLst>
          </p:cNvPr>
          <p:cNvPicPr>
            <a:picLocks noChangeAspect="1"/>
          </p:cNvPicPr>
          <p:nvPr/>
        </p:nvPicPr>
        <p:blipFill>
          <a:blip r:embed="rId3"/>
          <a:stretch>
            <a:fillRect/>
          </a:stretch>
        </p:blipFill>
        <p:spPr>
          <a:xfrm>
            <a:off x="3429000" y="4584700"/>
            <a:ext cx="1205541" cy="990600"/>
          </a:xfrm>
          <a:prstGeom prst="rect">
            <a:avLst/>
          </a:prstGeom>
        </p:spPr>
      </p:pic>
      <p:pic>
        <p:nvPicPr>
          <p:cNvPr id="6" name="Picture 5">
            <a:extLst>
              <a:ext uri="{FF2B5EF4-FFF2-40B4-BE49-F238E27FC236}">
                <a16:creationId xmlns:a16="http://schemas.microsoft.com/office/drawing/2014/main" id="{2A435DBE-095A-4ABB-B060-1123A2242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5773701"/>
            <a:ext cx="3397902" cy="3459199"/>
          </a:xfrm>
          <a:prstGeom prst="rect">
            <a:avLst/>
          </a:prstGeom>
        </p:spPr>
      </p:pic>
      <p:sp>
        <p:nvSpPr>
          <p:cNvPr id="10" name="TextBox 9">
            <a:extLst>
              <a:ext uri="{FF2B5EF4-FFF2-40B4-BE49-F238E27FC236}">
                <a16:creationId xmlns:a16="http://schemas.microsoft.com/office/drawing/2014/main" id="{C70162CB-8C32-4145-BE13-1BAD0A118E36}"/>
              </a:ext>
            </a:extLst>
          </p:cNvPr>
          <p:cNvSpPr txBox="1"/>
          <p:nvPr/>
        </p:nvSpPr>
        <p:spPr>
          <a:xfrm>
            <a:off x="2797912" y="3822700"/>
            <a:ext cx="3299768" cy="369332"/>
          </a:xfrm>
          <a:prstGeom prst="rect">
            <a:avLst/>
          </a:prstGeom>
          <a:noFill/>
        </p:spPr>
        <p:txBody>
          <a:bodyPr wrap="square" rtlCol="0">
            <a:spAutoFit/>
          </a:bodyPr>
          <a:lstStyle/>
          <a:p>
            <a:r>
              <a:rPr lang="en-US" dirty="0"/>
              <a:t>Account Dashboard</a:t>
            </a:r>
            <a:endParaRPr lang="en-IN" dirty="0"/>
          </a:p>
        </p:txBody>
      </p:sp>
      <p:sp>
        <p:nvSpPr>
          <p:cNvPr id="11" name="TextBox 10">
            <a:extLst>
              <a:ext uri="{FF2B5EF4-FFF2-40B4-BE49-F238E27FC236}">
                <a16:creationId xmlns:a16="http://schemas.microsoft.com/office/drawing/2014/main" id="{C770CFCB-F449-44E9-BD13-B09AA90099A2}"/>
              </a:ext>
            </a:extLst>
          </p:cNvPr>
          <p:cNvSpPr txBox="1"/>
          <p:nvPr/>
        </p:nvSpPr>
        <p:spPr>
          <a:xfrm>
            <a:off x="3124200" y="9461500"/>
            <a:ext cx="3397902" cy="369332"/>
          </a:xfrm>
          <a:prstGeom prst="rect">
            <a:avLst/>
          </a:prstGeom>
          <a:noFill/>
        </p:spPr>
        <p:txBody>
          <a:bodyPr wrap="square" rtlCol="0">
            <a:spAutoFit/>
          </a:bodyPr>
          <a:lstStyle/>
          <a:p>
            <a:r>
              <a:rPr lang="en-US" dirty="0"/>
              <a:t>Personal Details</a:t>
            </a:r>
            <a:endParaRPr lang="en-IN" dirty="0"/>
          </a:p>
        </p:txBody>
      </p:sp>
    </p:spTree>
    <p:extLst>
      <p:ext uri="{BB962C8B-B14F-4D97-AF65-F5344CB8AC3E}">
        <p14:creationId xmlns:p14="http://schemas.microsoft.com/office/powerpoint/2010/main" val="168707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AF0D6-A497-4C39-8B0A-B1F47D54A7B8}"/>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EE13B7FD-7DB9-4CFF-AEE7-4CB021C5F2C8}"/>
              </a:ext>
            </a:extLst>
          </p:cNvPr>
          <p:cNvPicPr>
            <a:picLocks noChangeAspect="1"/>
          </p:cNvPicPr>
          <p:nvPr/>
        </p:nvPicPr>
        <p:blipFill>
          <a:blip r:embed="rId2"/>
          <a:stretch>
            <a:fillRect/>
          </a:stretch>
        </p:blipFill>
        <p:spPr>
          <a:xfrm>
            <a:off x="3285692" y="4849833"/>
            <a:ext cx="1201016" cy="993734"/>
          </a:xfrm>
          <a:prstGeom prst="rect">
            <a:avLst/>
          </a:prstGeom>
        </p:spPr>
      </p:pic>
      <p:sp>
        <p:nvSpPr>
          <p:cNvPr id="3" name="Text Placeholder 2">
            <a:extLst>
              <a:ext uri="{FF2B5EF4-FFF2-40B4-BE49-F238E27FC236}">
                <a16:creationId xmlns:a16="http://schemas.microsoft.com/office/drawing/2014/main" id="{DA661642-46D6-4682-A342-586C2265094D}"/>
              </a:ext>
            </a:extLst>
          </p:cNvPr>
          <p:cNvSpPr>
            <a:spLocks noGrp="1"/>
          </p:cNvSpPr>
          <p:nvPr>
            <p:ph type="body" idx="1"/>
          </p:nvPr>
        </p:nvSpPr>
        <p:spPr>
          <a:xfrm>
            <a:off x="381000" y="446026"/>
            <a:ext cx="6803707" cy="9929874"/>
          </a:xfrm>
        </p:spPr>
        <p:txBody>
          <a:bodyPr/>
          <a:lstStyle/>
          <a:p>
            <a:endParaRPr lang="en-IN" dirty="0"/>
          </a:p>
        </p:txBody>
      </p:sp>
      <p:pic>
        <p:nvPicPr>
          <p:cNvPr id="5" name="Picture 4">
            <a:extLst>
              <a:ext uri="{FF2B5EF4-FFF2-40B4-BE49-F238E27FC236}">
                <a16:creationId xmlns:a16="http://schemas.microsoft.com/office/drawing/2014/main" id="{2B99E147-9E76-4536-A430-AF071C7B1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947" y="819406"/>
            <a:ext cx="4102506" cy="3231894"/>
          </a:xfrm>
          <a:prstGeom prst="rect">
            <a:avLst/>
          </a:prstGeom>
        </p:spPr>
      </p:pic>
      <p:pic>
        <p:nvPicPr>
          <p:cNvPr id="8" name="Picture 7">
            <a:extLst>
              <a:ext uri="{FF2B5EF4-FFF2-40B4-BE49-F238E27FC236}">
                <a16:creationId xmlns:a16="http://schemas.microsoft.com/office/drawing/2014/main" id="{B4B2799B-7CDB-44FB-9E76-275A0CFD4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4947" y="6282900"/>
            <a:ext cx="4177002" cy="3231894"/>
          </a:xfrm>
          <a:prstGeom prst="rect">
            <a:avLst/>
          </a:prstGeom>
        </p:spPr>
      </p:pic>
      <p:sp>
        <p:nvSpPr>
          <p:cNvPr id="11" name="TextBox 10">
            <a:extLst>
              <a:ext uri="{FF2B5EF4-FFF2-40B4-BE49-F238E27FC236}">
                <a16:creationId xmlns:a16="http://schemas.microsoft.com/office/drawing/2014/main" id="{E382E46D-6E94-4186-BA83-BF6FC38B38E9}"/>
              </a:ext>
            </a:extLst>
          </p:cNvPr>
          <p:cNvSpPr txBox="1"/>
          <p:nvPr/>
        </p:nvSpPr>
        <p:spPr>
          <a:xfrm>
            <a:off x="3124044" y="4184134"/>
            <a:ext cx="4030748" cy="369332"/>
          </a:xfrm>
          <a:prstGeom prst="rect">
            <a:avLst/>
          </a:prstGeom>
          <a:noFill/>
        </p:spPr>
        <p:txBody>
          <a:bodyPr wrap="square" rtlCol="0">
            <a:spAutoFit/>
          </a:bodyPr>
          <a:lstStyle/>
          <a:p>
            <a:r>
              <a:rPr lang="en-US" dirty="0"/>
              <a:t>Deposit Balance</a:t>
            </a:r>
            <a:endParaRPr lang="en-IN" dirty="0"/>
          </a:p>
        </p:txBody>
      </p:sp>
      <p:sp>
        <p:nvSpPr>
          <p:cNvPr id="12" name="TextBox 11">
            <a:extLst>
              <a:ext uri="{FF2B5EF4-FFF2-40B4-BE49-F238E27FC236}">
                <a16:creationId xmlns:a16="http://schemas.microsoft.com/office/drawing/2014/main" id="{10778EED-7825-4C85-B2AE-73AF3742E597}"/>
              </a:ext>
            </a:extLst>
          </p:cNvPr>
          <p:cNvSpPr txBox="1"/>
          <p:nvPr/>
        </p:nvSpPr>
        <p:spPr>
          <a:xfrm>
            <a:off x="2907537" y="9769461"/>
            <a:ext cx="3352800" cy="369332"/>
          </a:xfrm>
          <a:prstGeom prst="rect">
            <a:avLst/>
          </a:prstGeom>
          <a:noFill/>
        </p:spPr>
        <p:txBody>
          <a:bodyPr wrap="square" rtlCol="0">
            <a:spAutoFit/>
          </a:bodyPr>
          <a:lstStyle/>
          <a:p>
            <a:r>
              <a:rPr lang="en-US" dirty="0"/>
              <a:t>Balance Deposited</a:t>
            </a:r>
            <a:endParaRPr lang="en-IN" dirty="0"/>
          </a:p>
        </p:txBody>
      </p:sp>
    </p:spTree>
    <p:extLst>
      <p:ext uri="{BB962C8B-B14F-4D97-AF65-F5344CB8AC3E}">
        <p14:creationId xmlns:p14="http://schemas.microsoft.com/office/powerpoint/2010/main" val="2678043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39D3-094C-4506-B49B-077BB18115AF}"/>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90D0025E-5232-41BD-86A1-7A8F273DD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346" y="908306"/>
            <a:ext cx="4545707" cy="3111500"/>
          </a:xfrm>
          <a:prstGeom prst="rect">
            <a:avLst/>
          </a:prstGeom>
        </p:spPr>
      </p:pic>
      <p:pic>
        <p:nvPicPr>
          <p:cNvPr id="9" name="Picture 8">
            <a:extLst>
              <a:ext uri="{FF2B5EF4-FFF2-40B4-BE49-F238E27FC236}">
                <a16:creationId xmlns:a16="http://schemas.microsoft.com/office/drawing/2014/main" id="{93E6F19C-FE0B-411D-90B8-7DA983DE022F}"/>
              </a:ext>
            </a:extLst>
          </p:cNvPr>
          <p:cNvPicPr>
            <a:picLocks noChangeAspect="1"/>
          </p:cNvPicPr>
          <p:nvPr/>
        </p:nvPicPr>
        <p:blipFill>
          <a:blip r:embed="rId3"/>
          <a:stretch>
            <a:fillRect/>
          </a:stretch>
        </p:blipFill>
        <p:spPr>
          <a:xfrm>
            <a:off x="3492974" y="5346700"/>
            <a:ext cx="990600" cy="813982"/>
          </a:xfrm>
          <a:prstGeom prst="rect">
            <a:avLst/>
          </a:prstGeom>
        </p:spPr>
      </p:pic>
      <p:pic>
        <p:nvPicPr>
          <p:cNvPr id="8" name="Picture 7">
            <a:extLst>
              <a:ext uri="{FF2B5EF4-FFF2-40B4-BE49-F238E27FC236}">
                <a16:creationId xmlns:a16="http://schemas.microsoft.com/office/drawing/2014/main" id="{9F318934-137F-4D18-AB97-F43240146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262" y="6337300"/>
            <a:ext cx="4359411" cy="2971800"/>
          </a:xfrm>
          <a:prstGeom prst="rect">
            <a:avLst/>
          </a:prstGeom>
        </p:spPr>
      </p:pic>
      <p:sp>
        <p:nvSpPr>
          <p:cNvPr id="13" name="Text Placeholder 12">
            <a:extLst>
              <a:ext uri="{FF2B5EF4-FFF2-40B4-BE49-F238E27FC236}">
                <a16:creationId xmlns:a16="http://schemas.microsoft.com/office/drawing/2014/main" id="{89A9E83D-AE39-42AC-BF2C-0A59EDF05D08}"/>
              </a:ext>
            </a:extLst>
          </p:cNvPr>
          <p:cNvSpPr>
            <a:spLocks noGrp="1"/>
          </p:cNvSpPr>
          <p:nvPr>
            <p:ph type="body" idx="1"/>
          </p:nvPr>
        </p:nvSpPr>
        <p:spPr>
          <a:xfrm>
            <a:off x="378141" y="446026"/>
            <a:ext cx="6806565" cy="9801348"/>
          </a:xfrm>
        </p:spPr>
        <p:txBody>
          <a:bodyPr/>
          <a:lstStyle/>
          <a:p>
            <a:endParaRPr lang="en-IN" dirty="0"/>
          </a:p>
        </p:txBody>
      </p:sp>
      <p:pic>
        <p:nvPicPr>
          <p:cNvPr id="15" name="Picture 14">
            <a:extLst>
              <a:ext uri="{FF2B5EF4-FFF2-40B4-BE49-F238E27FC236}">
                <a16:creationId xmlns:a16="http://schemas.microsoft.com/office/drawing/2014/main" id="{0E313401-9681-4AF7-BA63-0F4F0D0B75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502" y="6337300"/>
            <a:ext cx="4359411" cy="3037294"/>
          </a:xfrm>
          <a:prstGeom prst="rect">
            <a:avLst/>
          </a:prstGeom>
        </p:spPr>
      </p:pic>
      <p:sp>
        <p:nvSpPr>
          <p:cNvPr id="16" name="TextBox 15">
            <a:extLst>
              <a:ext uri="{FF2B5EF4-FFF2-40B4-BE49-F238E27FC236}">
                <a16:creationId xmlns:a16="http://schemas.microsoft.com/office/drawing/2014/main" id="{34F09750-9E16-44AC-B3E4-CE4158935F95}"/>
              </a:ext>
            </a:extLst>
          </p:cNvPr>
          <p:cNvSpPr txBox="1"/>
          <p:nvPr/>
        </p:nvSpPr>
        <p:spPr>
          <a:xfrm>
            <a:off x="2171700" y="4384040"/>
            <a:ext cx="3429000" cy="381000"/>
          </a:xfrm>
          <a:prstGeom prst="rect">
            <a:avLst/>
          </a:prstGeom>
          <a:noFill/>
        </p:spPr>
        <p:txBody>
          <a:bodyPr wrap="square" rtlCol="0">
            <a:spAutoFit/>
          </a:bodyPr>
          <a:lstStyle/>
          <a:p>
            <a:r>
              <a:rPr lang="en-US" dirty="0"/>
              <a:t>Enter Balance to be Withdrawn</a:t>
            </a:r>
            <a:endParaRPr lang="en-IN" dirty="0"/>
          </a:p>
        </p:txBody>
      </p:sp>
      <p:sp>
        <p:nvSpPr>
          <p:cNvPr id="17" name="TextBox 16">
            <a:extLst>
              <a:ext uri="{FF2B5EF4-FFF2-40B4-BE49-F238E27FC236}">
                <a16:creationId xmlns:a16="http://schemas.microsoft.com/office/drawing/2014/main" id="{01B8596E-F6B4-4F1B-9132-1671E5FEE432}"/>
              </a:ext>
            </a:extLst>
          </p:cNvPr>
          <p:cNvSpPr txBox="1"/>
          <p:nvPr/>
        </p:nvSpPr>
        <p:spPr>
          <a:xfrm>
            <a:off x="2438400" y="9785094"/>
            <a:ext cx="3162300" cy="369332"/>
          </a:xfrm>
          <a:prstGeom prst="rect">
            <a:avLst/>
          </a:prstGeom>
          <a:noFill/>
        </p:spPr>
        <p:txBody>
          <a:bodyPr wrap="square" rtlCol="0">
            <a:spAutoFit/>
          </a:bodyPr>
          <a:lstStyle/>
          <a:p>
            <a:pPr algn="ctr"/>
            <a:r>
              <a:rPr lang="en-US" dirty="0"/>
              <a:t>Balance Withdrawn</a:t>
            </a:r>
            <a:endParaRPr lang="en-IN" dirty="0"/>
          </a:p>
        </p:txBody>
      </p:sp>
    </p:spTree>
    <p:extLst>
      <p:ext uri="{BB962C8B-B14F-4D97-AF65-F5344CB8AC3E}">
        <p14:creationId xmlns:p14="http://schemas.microsoft.com/office/powerpoint/2010/main" val="18201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1396-1106-4340-90EB-A6BD39367821}"/>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9B976544-8461-4725-AA2B-700CAD905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544918"/>
            <a:ext cx="2852714" cy="4175162"/>
          </a:xfrm>
          <a:prstGeom prst="rect">
            <a:avLst/>
          </a:prstGeom>
        </p:spPr>
      </p:pic>
      <p:sp>
        <p:nvSpPr>
          <p:cNvPr id="5" name="TextBox 4">
            <a:extLst>
              <a:ext uri="{FF2B5EF4-FFF2-40B4-BE49-F238E27FC236}">
                <a16:creationId xmlns:a16="http://schemas.microsoft.com/office/drawing/2014/main" id="{25DE1641-68E0-4B12-9B23-6978A4996013}"/>
              </a:ext>
            </a:extLst>
          </p:cNvPr>
          <p:cNvSpPr txBox="1"/>
          <p:nvPr/>
        </p:nvSpPr>
        <p:spPr>
          <a:xfrm>
            <a:off x="1752600" y="6642101"/>
            <a:ext cx="3886199" cy="646331"/>
          </a:xfrm>
          <a:prstGeom prst="rect">
            <a:avLst/>
          </a:prstGeom>
          <a:noFill/>
        </p:spPr>
        <p:txBody>
          <a:bodyPr wrap="square" rtlCol="0">
            <a:spAutoFit/>
          </a:bodyPr>
          <a:lstStyle/>
          <a:p>
            <a:pPr algn="ctr"/>
            <a:r>
              <a:rPr lang="en-US" dirty="0"/>
              <a:t>We can look Our Balance after final Transaction</a:t>
            </a:r>
            <a:endParaRPr lang="en-IN" dirty="0"/>
          </a:p>
        </p:txBody>
      </p:sp>
      <p:sp>
        <p:nvSpPr>
          <p:cNvPr id="6" name="TextBox 5">
            <a:extLst>
              <a:ext uri="{FF2B5EF4-FFF2-40B4-BE49-F238E27FC236}">
                <a16:creationId xmlns:a16="http://schemas.microsoft.com/office/drawing/2014/main" id="{A2190BBE-59D5-4CA2-820E-512FB4DBEB39}"/>
              </a:ext>
            </a:extLst>
          </p:cNvPr>
          <p:cNvSpPr txBox="1"/>
          <p:nvPr/>
        </p:nvSpPr>
        <p:spPr>
          <a:xfrm>
            <a:off x="914400" y="8928100"/>
            <a:ext cx="5943600" cy="369332"/>
          </a:xfrm>
          <a:prstGeom prst="rect">
            <a:avLst/>
          </a:prstGeom>
          <a:noFill/>
        </p:spPr>
        <p:txBody>
          <a:bodyPr wrap="square" rtlCol="0">
            <a:spAutoFit/>
          </a:bodyPr>
          <a:lstStyle/>
          <a:p>
            <a:pPr algn="ctr"/>
            <a:r>
              <a:rPr lang="en-US" dirty="0"/>
              <a:t>THAT’S THE END OR OUR PROGRAM</a:t>
            </a:r>
            <a:endParaRPr lang="en-IN" dirty="0"/>
          </a:p>
        </p:txBody>
      </p:sp>
    </p:spTree>
    <p:extLst>
      <p:ext uri="{BB962C8B-B14F-4D97-AF65-F5344CB8AC3E}">
        <p14:creationId xmlns:p14="http://schemas.microsoft.com/office/powerpoint/2010/main" val="89985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55944" y="9428482"/>
            <a:ext cx="175260" cy="175048"/>
          </a:xfrm>
          <a:prstGeom prst="rect">
            <a:avLst/>
          </a:prstGeom>
        </p:spPr>
        <p:txBody>
          <a:bodyPr vert="horz" wrap="square" lIns="0" tIns="13335" rIns="0" bIns="0" rtlCol="0">
            <a:spAutoFit/>
          </a:bodyPr>
          <a:lstStyle/>
          <a:p>
            <a:pPr marL="12700">
              <a:lnSpc>
                <a:spcPct val="100000"/>
              </a:lnSpc>
              <a:spcBef>
                <a:spcPts val="105"/>
              </a:spcBef>
            </a:pPr>
            <a:r>
              <a:rPr lang="en-US" sz="1050" spc="65" dirty="0">
                <a:latin typeface="Georgia"/>
                <a:cs typeface="Georgia"/>
              </a:rPr>
              <a:t>16</a:t>
            </a: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221615">
              <a:lnSpc>
                <a:spcPct val="100000"/>
              </a:lnSpc>
              <a:spcBef>
                <a:spcPts val="95"/>
              </a:spcBef>
            </a:pPr>
            <a:r>
              <a:rPr spc="-75" dirty="0"/>
              <a:t>References</a:t>
            </a:r>
          </a:p>
        </p:txBody>
      </p:sp>
      <p:sp>
        <p:nvSpPr>
          <p:cNvPr id="4" name="object 4"/>
          <p:cNvSpPr txBox="1"/>
          <p:nvPr/>
        </p:nvSpPr>
        <p:spPr>
          <a:xfrm>
            <a:off x="673098" y="1291182"/>
            <a:ext cx="6108702" cy="5635517"/>
          </a:xfrm>
          <a:prstGeom prst="rect">
            <a:avLst/>
          </a:prstGeom>
        </p:spPr>
        <p:txBody>
          <a:bodyPr vert="horz" wrap="square" lIns="0" tIns="71755" rIns="0" bIns="0" rtlCol="0">
            <a:spAutoFit/>
          </a:bodyPr>
          <a:lstStyle/>
          <a:p>
            <a:pPr marL="12065">
              <a:lnSpc>
                <a:spcPct val="100000"/>
              </a:lnSpc>
              <a:spcBef>
                <a:spcPts val="470"/>
              </a:spcBef>
              <a:tabLst>
                <a:tab pos="241300" algn="l"/>
                <a:tab pos="241935" algn="l"/>
              </a:tabLst>
            </a:pPr>
            <a:endParaRPr sz="1400" dirty="0">
              <a:latin typeface="Georgia"/>
              <a:cs typeface="Georgia"/>
            </a:endParaRPr>
          </a:p>
          <a:p>
            <a:pPr marL="241300" indent="-229235">
              <a:lnSpc>
                <a:spcPct val="100000"/>
              </a:lnSpc>
              <a:spcBef>
                <a:spcPts val="470"/>
              </a:spcBef>
              <a:buFont typeface="Symbol"/>
              <a:buChar char=""/>
              <a:tabLst>
                <a:tab pos="241300" algn="l"/>
                <a:tab pos="241935" algn="l"/>
              </a:tabLst>
            </a:pPr>
            <a:r>
              <a:rPr lang="en-US" sz="1400" spc="60" dirty="0">
                <a:latin typeface="Georgia"/>
                <a:cs typeface="Georgia"/>
                <a:hlinkClick r:id="rId2"/>
              </a:rPr>
              <a:t>https://www.geeksforgeeks.org/python-gui-tkinter/</a:t>
            </a:r>
            <a:endParaRPr lang="en-US" sz="1400" spc="60" dirty="0">
              <a:latin typeface="Georgia"/>
              <a:cs typeface="Georgia"/>
            </a:endParaRPr>
          </a:p>
          <a:p>
            <a:pPr marL="241300" indent="-229235">
              <a:lnSpc>
                <a:spcPct val="100000"/>
              </a:lnSpc>
              <a:spcBef>
                <a:spcPts val="470"/>
              </a:spcBef>
              <a:buFont typeface="Symbol"/>
              <a:buChar char=""/>
              <a:tabLst>
                <a:tab pos="241300" algn="l"/>
                <a:tab pos="241935" algn="l"/>
              </a:tabLst>
            </a:pPr>
            <a:endParaRPr lang="en-US" sz="1400" spc="60" dirty="0">
              <a:latin typeface="Georgia"/>
              <a:cs typeface="Georgia"/>
            </a:endParaRPr>
          </a:p>
          <a:p>
            <a:pPr marL="241300" indent="-229235">
              <a:lnSpc>
                <a:spcPct val="100000"/>
              </a:lnSpc>
              <a:spcBef>
                <a:spcPts val="470"/>
              </a:spcBef>
              <a:buFont typeface="Symbol"/>
              <a:buChar char=""/>
              <a:tabLst>
                <a:tab pos="241300" algn="l"/>
                <a:tab pos="241935" algn="l"/>
              </a:tabLst>
            </a:pPr>
            <a:r>
              <a:rPr lang="en-IN" sz="1400" dirty="0">
                <a:latin typeface="Georgia"/>
                <a:cs typeface="Georgia"/>
                <a:hlinkClick r:id="rId3"/>
              </a:rPr>
              <a:t>https://www.geeksforgeeks.org/working-images-python/</a:t>
            </a:r>
            <a:endParaRPr lang="en-IN" sz="1400" dirty="0">
              <a:latin typeface="Georgia"/>
              <a:cs typeface="Georgia"/>
            </a:endParaRPr>
          </a:p>
          <a:p>
            <a:pPr marL="241300" indent="-229235">
              <a:lnSpc>
                <a:spcPct val="100000"/>
              </a:lnSpc>
              <a:spcBef>
                <a:spcPts val="470"/>
              </a:spcBef>
              <a:buFont typeface="Symbol"/>
              <a:buChar char=""/>
              <a:tabLst>
                <a:tab pos="241300" algn="l"/>
                <a:tab pos="241935" algn="l"/>
              </a:tabLst>
            </a:pPr>
            <a:endParaRPr lang="en-IN" sz="1400" dirty="0">
              <a:latin typeface="Georgia"/>
              <a:cs typeface="Georgia"/>
            </a:endParaRPr>
          </a:p>
          <a:p>
            <a:pPr marL="241300" indent="-229235">
              <a:lnSpc>
                <a:spcPct val="100000"/>
              </a:lnSpc>
              <a:spcBef>
                <a:spcPts val="315"/>
              </a:spcBef>
              <a:buFont typeface="Symbol"/>
              <a:buChar char=""/>
              <a:tabLst>
                <a:tab pos="241300" algn="l"/>
                <a:tab pos="241935" algn="l"/>
              </a:tabLst>
            </a:pPr>
            <a:r>
              <a:rPr sz="1400" spc="45" dirty="0">
                <a:latin typeface="Georgia"/>
                <a:cs typeface="Georgia"/>
                <a:hlinkClick r:id="rId4"/>
              </a:rPr>
              <a:t>https://www.smashingmagazine.com/2018/01/visual-studio-code/</a:t>
            </a:r>
            <a:endParaRPr lang="en-US" sz="1400" spc="45" dirty="0">
              <a:latin typeface="Georgia"/>
              <a:cs typeface="Georgia"/>
            </a:endParaRPr>
          </a:p>
          <a:p>
            <a:pPr marL="241300" indent="-229235">
              <a:lnSpc>
                <a:spcPct val="100000"/>
              </a:lnSpc>
              <a:spcBef>
                <a:spcPts val="315"/>
              </a:spcBef>
              <a:buFont typeface="Symbol"/>
              <a:buChar char=""/>
              <a:tabLst>
                <a:tab pos="241300" algn="l"/>
                <a:tab pos="241935" algn="l"/>
              </a:tabLst>
            </a:pPr>
            <a:endParaRPr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5"/>
              </a:rPr>
              <a:t>https://www.youtube.com/watch?v=ng5H3lGZ4m8&amp;ab_channel=johangodinho</a:t>
            </a:r>
            <a:endParaRPr lang="en-US" sz="1400" spc="35"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6"/>
              </a:rPr>
              <a:t>https://www.slideshare.net/chsajiid/banking-management-system-project-documentation</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7"/>
              </a:rPr>
              <a:t>https://www.udemy.com/course/python-programming-beginner-to-advanced/learn/lecture/17436246?start=15#overview</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8"/>
              </a:rPr>
              <a:t>https://code.visualstudio.com/</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9"/>
              </a:rPr>
              <a:t>https://www.python.org/</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10"/>
              </a:rPr>
              <a:t>https://docs.python.org/3/library/tkinter.html</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11"/>
              </a:rPr>
              <a:t>https://pypi.org/project/Pillow/</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r>
              <a:rPr lang="en-IN" sz="1400" dirty="0">
                <a:latin typeface="Georgia"/>
                <a:cs typeface="Georgia"/>
                <a:hlinkClick r:id="rId12"/>
              </a:rPr>
              <a:t>https://stock.adobe.com/sk/search/images?k=cartoon+bank</a:t>
            </a: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endParaRPr lang="en-IN" sz="1400" dirty="0">
              <a:latin typeface="Georgia"/>
              <a:cs typeface="Georgia"/>
            </a:endParaRPr>
          </a:p>
          <a:p>
            <a:pPr marL="241300" indent="-229235">
              <a:lnSpc>
                <a:spcPct val="100000"/>
              </a:lnSpc>
              <a:spcBef>
                <a:spcPts val="475"/>
              </a:spcBef>
              <a:buFont typeface="Symbol"/>
              <a:buChar char=""/>
              <a:tabLst>
                <a:tab pos="241300" algn="l"/>
                <a:tab pos="241935" algn="l"/>
              </a:tabLst>
            </a:pPr>
            <a:endParaRPr sz="1400" dirty="0">
              <a:latin typeface="Georgia"/>
              <a:cs typeface="Georgia"/>
            </a:endParaRPr>
          </a:p>
        </p:txBody>
      </p:sp>
      <p:sp>
        <p:nvSpPr>
          <p:cNvPr id="5" name="object 5"/>
          <p:cNvSpPr/>
          <p:nvPr/>
        </p:nvSpPr>
        <p:spPr>
          <a:xfrm>
            <a:off x="1613172" y="7597012"/>
            <a:ext cx="4228553" cy="1186567"/>
          </a:xfrm>
          <a:prstGeom prst="rect">
            <a:avLst/>
          </a:prstGeom>
          <a:blipFill>
            <a:blip r:embed="rId13" cstate="print"/>
            <a:stretch>
              <a:fillRect/>
            </a:stretch>
          </a:blipFill>
        </p:spPr>
        <p:txBody>
          <a:bodyPr wrap="square" lIns="0" tIns="0" rIns="0" bIns="0" rtlCol="0"/>
          <a:lstStyle/>
          <a:p>
            <a:endParaRPr/>
          </a:p>
        </p:txBody>
      </p:sp>
      <p:sp>
        <p:nvSpPr>
          <p:cNvPr id="6" name="object 6"/>
          <p:cNvSpPr txBox="1"/>
          <p:nvPr/>
        </p:nvSpPr>
        <p:spPr>
          <a:xfrm>
            <a:off x="1905000" y="7708900"/>
            <a:ext cx="3581400" cy="751488"/>
          </a:xfrm>
          <a:prstGeom prst="rect">
            <a:avLst/>
          </a:prstGeom>
        </p:spPr>
        <p:txBody>
          <a:bodyPr vert="horz" wrap="square" lIns="0" tIns="12700" rIns="0" bIns="0" rtlCol="0">
            <a:spAutoFit/>
          </a:bodyPr>
          <a:lstStyle/>
          <a:p>
            <a:pPr marL="12700">
              <a:lnSpc>
                <a:spcPct val="100000"/>
              </a:lnSpc>
              <a:spcBef>
                <a:spcPts val="100"/>
              </a:spcBef>
            </a:pPr>
            <a:r>
              <a:rPr sz="4800" spc="-5" dirty="0">
                <a:latin typeface="Georgia"/>
                <a:cs typeface="Georgia"/>
              </a:rPr>
              <a:t>Thank</a:t>
            </a:r>
            <a:r>
              <a:rPr sz="4800" spc="110" dirty="0">
                <a:latin typeface="Georgia"/>
                <a:cs typeface="Georgia"/>
              </a:rPr>
              <a:t> </a:t>
            </a:r>
            <a:r>
              <a:rPr sz="4800" spc="100" dirty="0">
                <a:latin typeface="Georgia"/>
                <a:cs typeface="Georgia"/>
              </a:rPr>
              <a:t>You!</a:t>
            </a:r>
            <a:endParaRPr sz="4800" dirty="0">
              <a:latin typeface="Georgia"/>
              <a:cs typeface="Georgia"/>
            </a:endParaRPr>
          </a:p>
        </p:txBody>
      </p:sp>
      <p:sp>
        <p:nvSpPr>
          <p:cNvPr id="7" name="object 7"/>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Georgia"/>
                <a:cs typeface="Georgia"/>
              </a:rPr>
              <a:t>2</a:t>
            </a:r>
            <a:endParaRPr sz="1050">
              <a:latin typeface="Georgia"/>
              <a:cs typeface="Georgia"/>
            </a:endParaRPr>
          </a:p>
        </p:txBody>
      </p:sp>
      <p:sp>
        <p:nvSpPr>
          <p:cNvPr id="3" name="object 3"/>
          <p:cNvSpPr txBox="1"/>
          <p:nvPr/>
        </p:nvSpPr>
        <p:spPr>
          <a:xfrm>
            <a:off x="444500" y="1060450"/>
            <a:ext cx="6876415" cy="6773970"/>
          </a:xfrm>
          <a:prstGeom prst="rect">
            <a:avLst/>
          </a:prstGeom>
        </p:spPr>
        <p:txBody>
          <a:bodyPr vert="horz" wrap="square" lIns="0" tIns="12700" rIns="0" bIns="0" rtlCol="0">
            <a:spAutoFit/>
          </a:bodyPr>
          <a:lstStyle/>
          <a:p>
            <a:pPr marL="7620" algn="ctr">
              <a:lnSpc>
                <a:spcPct val="100000"/>
              </a:lnSpc>
              <a:spcBef>
                <a:spcPts val="100"/>
              </a:spcBef>
            </a:pPr>
            <a:r>
              <a:rPr sz="1800" b="1" u="heavy" spc="-235" dirty="0">
                <a:uFill>
                  <a:solidFill>
                    <a:srgbClr val="000000"/>
                  </a:solidFill>
                </a:uFill>
                <a:latin typeface="Georgia"/>
                <a:cs typeface="Georgia"/>
              </a:rPr>
              <a:t>ABSTRACT</a:t>
            </a:r>
            <a:endParaRPr sz="1800" dirty="0">
              <a:latin typeface="Georgia"/>
              <a:cs typeface="Georgia"/>
            </a:endParaRPr>
          </a:p>
          <a:p>
            <a:pPr>
              <a:lnSpc>
                <a:spcPct val="100000"/>
              </a:lnSpc>
            </a:pPr>
            <a:endParaRPr sz="2200" dirty="0">
              <a:latin typeface="Georgia"/>
              <a:cs typeface="Georgia"/>
            </a:endParaRPr>
          </a:p>
          <a:p>
            <a:pPr marL="12700" marR="122555">
              <a:lnSpc>
                <a:spcPct val="127099"/>
              </a:lnSpc>
              <a:spcBef>
                <a:spcPts val="1380"/>
              </a:spcBef>
            </a:pPr>
            <a:r>
              <a:rPr sz="1400" dirty="0">
                <a:latin typeface="Georgia"/>
                <a:cs typeface="Georgia"/>
              </a:rPr>
              <a:t>The</a:t>
            </a:r>
            <a:r>
              <a:rPr sz="1400" spc="45" dirty="0">
                <a:latin typeface="Georgia"/>
                <a:cs typeface="Georgia"/>
              </a:rPr>
              <a:t> </a:t>
            </a:r>
            <a:r>
              <a:rPr sz="1400" spc="130" dirty="0">
                <a:latin typeface="Georgia"/>
                <a:cs typeface="Georgia"/>
              </a:rPr>
              <a:t>goal</a:t>
            </a:r>
            <a:r>
              <a:rPr sz="1400" spc="55" dirty="0">
                <a:latin typeface="Georgia"/>
                <a:cs typeface="Georgia"/>
              </a:rPr>
              <a:t> </a:t>
            </a:r>
            <a:r>
              <a:rPr sz="1400" spc="70" dirty="0">
                <a:latin typeface="Georgia"/>
                <a:cs typeface="Georgia"/>
              </a:rPr>
              <a:t>of</a:t>
            </a:r>
            <a:r>
              <a:rPr sz="1400" spc="50" dirty="0">
                <a:latin typeface="Georgia"/>
                <a:cs typeface="Georgia"/>
              </a:rPr>
              <a:t> </a:t>
            </a:r>
            <a:r>
              <a:rPr sz="1400" spc="-40" dirty="0">
                <a:latin typeface="Georgia"/>
                <a:cs typeface="Georgia"/>
              </a:rPr>
              <a:t>this</a:t>
            </a:r>
            <a:r>
              <a:rPr sz="1400" spc="45" dirty="0">
                <a:latin typeface="Georgia"/>
                <a:cs typeface="Georgia"/>
              </a:rPr>
              <a:t> </a:t>
            </a:r>
            <a:r>
              <a:rPr sz="1400" spc="70" dirty="0">
                <a:latin typeface="Georgia"/>
                <a:cs typeface="Georgia"/>
              </a:rPr>
              <a:t>project</a:t>
            </a:r>
            <a:r>
              <a:rPr sz="1400" spc="45" dirty="0">
                <a:latin typeface="Georgia"/>
                <a:cs typeface="Georgia"/>
              </a:rPr>
              <a:t> </a:t>
            </a:r>
            <a:r>
              <a:rPr sz="1400" spc="105" dirty="0">
                <a:latin typeface="Georgia"/>
                <a:cs typeface="Georgia"/>
              </a:rPr>
              <a:t>was</a:t>
            </a:r>
            <a:r>
              <a:rPr sz="1400" spc="45" dirty="0">
                <a:latin typeface="Georgia"/>
                <a:cs typeface="Georgia"/>
              </a:rPr>
              <a:t> </a:t>
            </a:r>
            <a:r>
              <a:rPr sz="1400" spc="60" dirty="0">
                <a:latin typeface="Georgia"/>
                <a:cs typeface="Georgia"/>
              </a:rPr>
              <a:t>designing</a:t>
            </a:r>
            <a:r>
              <a:rPr sz="1400" spc="55" dirty="0">
                <a:latin typeface="Georgia"/>
                <a:cs typeface="Georgia"/>
              </a:rPr>
              <a:t> </a:t>
            </a:r>
            <a:r>
              <a:rPr sz="1400" spc="250" dirty="0">
                <a:latin typeface="Georgia"/>
                <a:cs typeface="Georgia"/>
              </a:rPr>
              <a:t>a</a:t>
            </a:r>
            <a:r>
              <a:rPr sz="1400" spc="60" dirty="0">
                <a:latin typeface="Georgia"/>
                <a:cs typeface="Georgia"/>
              </a:rPr>
              <a:t> </a:t>
            </a:r>
            <a:r>
              <a:rPr sz="1400" spc="40" dirty="0">
                <a:latin typeface="Georgia"/>
                <a:cs typeface="Georgia"/>
              </a:rPr>
              <a:t>platform</a:t>
            </a:r>
            <a:r>
              <a:rPr sz="1400" spc="50" dirty="0">
                <a:latin typeface="Georgia"/>
                <a:cs typeface="Georgia"/>
              </a:rPr>
              <a:t> </a:t>
            </a:r>
            <a:r>
              <a:rPr sz="1400" spc="110" dirty="0">
                <a:latin typeface="Georgia"/>
                <a:cs typeface="Georgia"/>
              </a:rPr>
              <a:t>by</a:t>
            </a:r>
            <a:r>
              <a:rPr sz="1400" spc="35" dirty="0">
                <a:latin typeface="Georgia"/>
                <a:cs typeface="Georgia"/>
              </a:rPr>
              <a:t> </a:t>
            </a:r>
            <a:r>
              <a:rPr sz="1400" spc="70" dirty="0">
                <a:latin typeface="Georgia"/>
                <a:cs typeface="Georgia"/>
              </a:rPr>
              <a:t>which</a:t>
            </a:r>
            <a:r>
              <a:rPr sz="1400" spc="35" dirty="0">
                <a:latin typeface="Georgia"/>
                <a:cs typeface="Georgia"/>
              </a:rPr>
              <a:t> </a:t>
            </a:r>
            <a:r>
              <a:rPr sz="1400" spc="185" dirty="0">
                <a:latin typeface="Georgia"/>
                <a:cs typeface="Georgia"/>
              </a:rPr>
              <a:t>we</a:t>
            </a:r>
            <a:r>
              <a:rPr sz="1400" spc="45" dirty="0">
                <a:latin typeface="Georgia"/>
                <a:cs typeface="Georgia"/>
              </a:rPr>
              <a:t> </a:t>
            </a:r>
            <a:r>
              <a:rPr sz="1400" spc="185" dirty="0">
                <a:latin typeface="Georgia"/>
                <a:cs typeface="Georgia"/>
              </a:rPr>
              <a:t>can</a:t>
            </a:r>
            <a:r>
              <a:rPr sz="1400" spc="45" dirty="0">
                <a:latin typeface="Georgia"/>
                <a:cs typeface="Georgia"/>
              </a:rPr>
              <a:t> </a:t>
            </a:r>
            <a:r>
              <a:rPr lang="en-US" sz="1400" spc="45" dirty="0">
                <a:latin typeface="Georgia"/>
                <a:cs typeface="Georgia"/>
              </a:rPr>
              <a:t>get idea as the balance and check out of bank website and functioning of data in the database of the banking system .</a:t>
            </a:r>
          </a:p>
          <a:p>
            <a:pPr marL="12700" marR="122555">
              <a:lnSpc>
                <a:spcPct val="127099"/>
              </a:lnSpc>
              <a:spcBef>
                <a:spcPts val="1380"/>
              </a:spcBef>
            </a:pPr>
            <a:r>
              <a:rPr lang="en-US" sz="1400" spc="-35" dirty="0">
                <a:latin typeface="Georgia"/>
                <a:cs typeface="Georgia"/>
              </a:rPr>
              <a:t>With </a:t>
            </a:r>
            <a:r>
              <a:rPr lang="en-US" sz="1400" spc="80" dirty="0">
                <a:latin typeface="Georgia"/>
                <a:cs typeface="Georgia"/>
              </a:rPr>
              <a:t>the help </a:t>
            </a:r>
            <a:r>
              <a:rPr lang="en-US" sz="1400" spc="70" dirty="0">
                <a:latin typeface="Georgia"/>
                <a:cs typeface="Georgia"/>
              </a:rPr>
              <a:t>of </a:t>
            </a:r>
            <a:r>
              <a:rPr lang="en-US" sz="1400" spc="40" dirty="0">
                <a:latin typeface="Georgia"/>
                <a:cs typeface="Georgia"/>
              </a:rPr>
              <a:t>Python </a:t>
            </a:r>
            <a:r>
              <a:rPr lang="en-US" sz="1400" spc="185" dirty="0">
                <a:latin typeface="Georgia"/>
                <a:cs typeface="Georgia"/>
              </a:rPr>
              <a:t>we </a:t>
            </a:r>
            <a:r>
              <a:rPr lang="en-US" sz="1400" spc="180" dirty="0">
                <a:latin typeface="Georgia"/>
                <a:cs typeface="Georgia"/>
              </a:rPr>
              <a:t>can </a:t>
            </a:r>
            <a:r>
              <a:rPr lang="en-US" sz="1400" spc="130" dirty="0">
                <a:latin typeface="Georgia"/>
                <a:cs typeface="Georgia"/>
              </a:rPr>
              <a:t>able </a:t>
            </a:r>
            <a:r>
              <a:rPr lang="en-US" sz="1400" spc="70" dirty="0">
                <a:latin typeface="Georgia"/>
                <a:cs typeface="Georgia"/>
              </a:rPr>
              <a:t>to Receipt and bank statement </a:t>
            </a:r>
            <a:r>
              <a:rPr lang="en-US" sz="1400" spc="45" dirty="0">
                <a:latin typeface="Georgia"/>
                <a:cs typeface="Georgia"/>
              </a:rPr>
              <a:t>. </a:t>
            </a:r>
            <a:r>
              <a:rPr lang="en-US" sz="1400" spc="95" dirty="0">
                <a:latin typeface="Georgia"/>
                <a:cs typeface="Georgia"/>
              </a:rPr>
              <a:t>We used python to code for this application and had designed the Bank management system</a:t>
            </a:r>
            <a:r>
              <a:rPr lang="en-US" sz="1400" spc="130" dirty="0">
                <a:latin typeface="Georgia"/>
                <a:cs typeface="Georgia"/>
              </a:rPr>
              <a:t>.</a:t>
            </a:r>
            <a:endParaRPr lang="en-US" sz="1400" dirty="0">
              <a:latin typeface="Georgia"/>
              <a:cs typeface="Georgia"/>
            </a:endParaRPr>
          </a:p>
          <a:p>
            <a:pPr marL="12700" marR="122555">
              <a:lnSpc>
                <a:spcPct val="127099"/>
              </a:lnSpc>
              <a:spcBef>
                <a:spcPts val="1380"/>
              </a:spcBef>
            </a:pPr>
            <a:r>
              <a:rPr lang="en-US" sz="1400" spc="45" dirty="0">
                <a:latin typeface="Georgia"/>
                <a:cs typeface="Georgia"/>
              </a:rPr>
              <a:t>The adoption of Electronic Banking by commercial enterprises has been inexistence since the mid 90’s. Much greater in number due to lower operating costs associated with it. Electronic banking has initially been in the form of automatic teller machines and telephone transactions.</a:t>
            </a:r>
          </a:p>
          <a:p>
            <a:pPr marL="12700" marR="122555">
              <a:lnSpc>
                <a:spcPct val="127099"/>
              </a:lnSpc>
              <a:spcBef>
                <a:spcPts val="1380"/>
              </a:spcBef>
            </a:pPr>
            <a:r>
              <a:rPr lang="en-US" sz="1400" spc="45" dirty="0">
                <a:latin typeface="Georgia"/>
                <a:cs typeface="Georgia"/>
              </a:rPr>
              <a:t>     More recently, it has been transfer made by the Internet, a new delivery channel for banking services that benefits both customers and banks. Internet banking system services can include: Open an account, Balance enquiry, Beneficiary payments (EFT), viewing monthly, Furthermore, customer’s application for electronic transactions over the Internet are significant.</a:t>
            </a:r>
          </a:p>
          <a:p>
            <a:pPr marL="12700">
              <a:lnSpc>
                <a:spcPct val="100000"/>
              </a:lnSpc>
              <a:spcBef>
                <a:spcPts val="1275"/>
              </a:spcBef>
            </a:pPr>
            <a:r>
              <a:rPr sz="1400" spc="20" dirty="0">
                <a:latin typeface="Georgia"/>
                <a:cs typeface="Georgia"/>
              </a:rPr>
              <a:t>Our </a:t>
            </a:r>
            <a:r>
              <a:rPr sz="1400" spc="45" dirty="0">
                <a:latin typeface="Georgia"/>
                <a:cs typeface="Georgia"/>
              </a:rPr>
              <a:t>Project </a:t>
            </a:r>
            <a:r>
              <a:rPr sz="1400" spc="60" dirty="0">
                <a:latin typeface="Georgia"/>
                <a:cs typeface="Georgia"/>
              </a:rPr>
              <a:t>basically </a:t>
            </a:r>
            <a:r>
              <a:rPr sz="1400" spc="145" dirty="0">
                <a:latin typeface="Georgia"/>
                <a:cs typeface="Georgia"/>
              </a:rPr>
              <a:t>have </a:t>
            </a:r>
            <a:r>
              <a:rPr sz="1400" spc="90" dirty="0">
                <a:latin typeface="Georgia"/>
                <a:cs typeface="Georgia"/>
              </a:rPr>
              <a:t>two </a:t>
            </a:r>
            <a:r>
              <a:rPr sz="1400" spc="50" dirty="0">
                <a:latin typeface="Georgia"/>
                <a:cs typeface="Georgia"/>
              </a:rPr>
              <a:t>main</a:t>
            </a:r>
            <a:r>
              <a:rPr sz="1400" spc="-95" dirty="0">
                <a:latin typeface="Georgia"/>
                <a:cs typeface="Georgia"/>
              </a:rPr>
              <a:t> </a:t>
            </a:r>
            <a:r>
              <a:rPr sz="1400" spc="5" dirty="0">
                <a:latin typeface="Georgia"/>
                <a:cs typeface="Georgia"/>
              </a:rPr>
              <a:t>things:</a:t>
            </a:r>
            <a:endParaRPr sz="1400" dirty="0">
              <a:latin typeface="Georgia"/>
              <a:cs typeface="Georgia"/>
            </a:endParaRPr>
          </a:p>
          <a:p>
            <a:pPr marL="469900" indent="-229235">
              <a:lnSpc>
                <a:spcPct val="100000"/>
              </a:lnSpc>
              <a:spcBef>
                <a:spcPts val="1260"/>
              </a:spcBef>
              <a:buFont typeface="Symbol"/>
              <a:buChar char=""/>
              <a:tabLst>
                <a:tab pos="469900" algn="l"/>
                <a:tab pos="470534" algn="l"/>
              </a:tabLst>
            </a:pPr>
            <a:r>
              <a:rPr sz="1400" spc="-5" dirty="0">
                <a:latin typeface="Georgia"/>
                <a:cs typeface="Georgia"/>
              </a:rPr>
              <a:t>Building </a:t>
            </a:r>
            <a:r>
              <a:rPr sz="1400" spc="-200" dirty="0">
                <a:latin typeface="Georgia"/>
                <a:cs typeface="Georgia"/>
              </a:rPr>
              <a:t>UI</a:t>
            </a:r>
            <a:r>
              <a:rPr sz="1400" spc="-165" dirty="0">
                <a:latin typeface="Georgia"/>
                <a:cs typeface="Georgia"/>
              </a:rPr>
              <a:t> </a:t>
            </a:r>
            <a:r>
              <a:rPr sz="1400" spc="25" dirty="0">
                <a:latin typeface="Georgia"/>
                <a:cs typeface="Georgia"/>
              </a:rPr>
              <a:t>(front-end)</a:t>
            </a:r>
            <a:r>
              <a:rPr lang="en-US" sz="1400" spc="25" dirty="0">
                <a:latin typeface="Georgia"/>
                <a:cs typeface="Georgia"/>
              </a:rPr>
              <a:t>.</a:t>
            </a:r>
            <a:endParaRPr sz="1400" dirty="0">
              <a:latin typeface="Georgia"/>
              <a:cs typeface="Georgia"/>
            </a:endParaRPr>
          </a:p>
          <a:p>
            <a:pPr marL="469900" indent="-229235">
              <a:lnSpc>
                <a:spcPct val="100000"/>
              </a:lnSpc>
              <a:spcBef>
                <a:spcPts val="465"/>
              </a:spcBef>
              <a:buFont typeface="Symbol"/>
              <a:buChar char=""/>
              <a:tabLst>
                <a:tab pos="469900" algn="l"/>
                <a:tab pos="470534" algn="l"/>
              </a:tabLst>
            </a:pPr>
            <a:r>
              <a:rPr sz="1400" spc="-20" dirty="0">
                <a:latin typeface="Georgia"/>
                <a:cs typeface="Georgia"/>
              </a:rPr>
              <a:t>Write </a:t>
            </a:r>
            <a:r>
              <a:rPr sz="1400" spc="40" dirty="0">
                <a:latin typeface="Georgia"/>
                <a:cs typeface="Georgia"/>
              </a:rPr>
              <a:t>Python</a:t>
            </a:r>
            <a:r>
              <a:rPr sz="1400" spc="100" dirty="0">
                <a:latin typeface="Georgia"/>
                <a:cs typeface="Georgia"/>
              </a:rPr>
              <a:t> Code(Back-end)</a:t>
            </a:r>
            <a:r>
              <a:rPr lang="en-US" sz="1400" spc="100" dirty="0">
                <a:latin typeface="Georgia"/>
                <a:cs typeface="Georgia"/>
              </a:rPr>
              <a:t>.</a:t>
            </a:r>
          </a:p>
          <a:p>
            <a:pPr marL="469900" indent="-229235">
              <a:lnSpc>
                <a:spcPct val="100000"/>
              </a:lnSpc>
              <a:spcBef>
                <a:spcPts val="465"/>
              </a:spcBef>
              <a:buFont typeface="Symbol"/>
              <a:buChar char=""/>
              <a:tabLst>
                <a:tab pos="469900" algn="l"/>
                <a:tab pos="470534" algn="l"/>
              </a:tabLst>
            </a:pPr>
            <a:r>
              <a:rPr lang="en-US" sz="1400" spc="100" dirty="0">
                <a:latin typeface="Georgia"/>
                <a:cs typeface="Georgia"/>
              </a:rPr>
              <a:t>All functions of the banking systems are specified.</a:t>
            </a:r>
            <a:endParaRPr sz="1400" dirty="0">
              <a:latin typeface="Georgia"/>
              <a:cs typeface="Georgia"/>
            </a:endParaRPr>
          </a:p>
        </p:txBody>
      </p:sp>
      <p:sp>
        <p:nvSpPr>
          <p:cNvPr id="4" name="object 4"/>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5" name="object 5"/>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Georgia"/>
                <a:cs typeface="Georgia"/>
              </a:rPr>
              <a:t>3</a:t>
            </a:r>
            <a:endParaRPr sz="1050">
              <a:latin typeface="Georgia"/>
              <a:cs typeface="Georgia"/>
            </a:endParaRPr>
          </a:p>
        </p:txBody>
      </p:sp>
      <p:sp>
        <p:nvSpPr>
          <p:cNvPr id="3" name="object 3"/>
          <p:cNvSpPr txBox="1"/>
          <p:nvPr/>
        </p:nvSpPr>
        <p:spPr>
          <a:xfrm>
            <a:off x="2808860" y="900434"/>
            <a:ext cx="2157095" cy="299720"/>
          </a:xfrm>
          <a:prstGeom prst="rect">
            <a:avLst/>
          </a:prstGeom>
        </p:spPr>
        <p:txBody>
          <a:bodyPr vert="horz" wrap="square" lIns="0" tIns="12700" rIns="0" bIns="0" rtlCol="0">
            <a:spAutoFit/>
          </a:bodyPr>
          <a:lstStyle/>
          <a:p>
            <a:pPr marL="12700">
              <a:lnSpc>
                <a:spcPct val="100000"/>
              </a:lnSpc>
              <a:spcBef>
                <a:spcPts val="100"/>
              </a:spcBef>
            </a:pPr>
            <a:r>
              <a:rPr sz="1800" b="1" u="heavy" spc="-25" dirty="0">
                <a:uFill>
                  <a:solidFill>
                    <a:srgbClr val="000000"/>
                  </a:solidFill>
                </a:uFill>
                <a:latin typeface="Georgia"/>
                <a:cs typeface="Georgia"/>
              </a:rPr>
              <a:t>Acknowledgement</a:t>
            </a:r>
            <a:endParaRPr sz="1800">
              <a:latin typeface="Georgia"/>
              <a:cs typeface="Georgia"/>
            </a:endParaRPr>
          </a:p>
        </p:txBody>
      </p:sp>
      <p:sp>
        <p:nvSpPr>
          <p:cNvPr id="4" name="object 4"/>
          <p:cNvSpPr txBox="1"/>
          <p:nvPr/>
        </p:nvSpPr>
        <p:spPr>
          <a:xfrm>
            <a:off x="444500" y="1970885"/>
            <a:ext cx="6778625" cy="3943350"/>
          </a:xfrm>
          <a:prstGeom prst="rect">
            <a:avLst/>
          </a:prstGeom>
        </p:spPr>
        <p:txBody>
          <a:bodyPr vert="horz" wrap="square" lIns="0" tIns="12700" rIns="0" bIns="0" rtlCol="0">
            <a:spAutoFit/>
          </a:bodyPr>
          <a:lstStyle/>
          <a:p>
            <a:pPr marL="12700" marR="5080">
              <a:lnSpc>
                <a:spcPct val="127800"/>
              </a:lnSpc>
              <a:spcBef>
                <a:spcPts val="100"/>
              </a:spcBef>
            </a:pPr>
            <a:r>
              <a:rPr lang="en-US" sz="1400" spc="-229" dirty="0">
                <a:latin typeface="Georgia"/>
                <a:cs typeface="Georgia"/>
              </a:rPr>
              <a:t>We</a:t>
            </a:r>
            <a:r>
              <a:rPr lang="en-US" sz="1400" spc="100" dirty="0">
                <a:latin typeface="Georgia"/>
                <a:cs typeface="Georgia"/>
              </a:rPr>
              <a:t> t</a:t>
            </a:r>
            <a:r>
              <a:rPr sz="1400" spc="100" dirty="0">
                <a:latin typeface="Georgia"/>
                <a:cs typeface="Georgia"/>
              </a:rPr>
              <a:t>ake </a:t>
            </a:r>
            <a:r>
              <a:rPr sz="1400" spc="-40" dirty="0">
                <a:latin typeface="Georgia"/>
                <a:cs typeface="Georgia"/>
              </a:rPr>
              <a:t>this </a:t>
            </a:r>
            <a:r>
              <a:rPr sz="1400" spc="40" dirty="0">
                <a:latin typeface="Georgia"/>
                <a:cs typeface="Georgia"/>
              </a:rPr>
              <a:t>opportunity </a:t>
            </a:r>
            <a:r>
              <a:rPr sz="1400" spc="70" dirty="0">
                <a:latin typeface="Georgia"/>
                <a:cs typeface="Georgia"/>
              </a:rPr>
              <a:t>to </a:t>
            </a:r>
            <a:r>
              <a:rPr sz="1400" spc="55" dirty="0">
                <a:latin typeface="Georgia"/>
                <a:cs typeface="Georgia"/>
              </a:rPr>
              <a:t>present</a:t>
            </a:r>
            <a:r>
              <a:rPr lang="en-US" sz="1400" spc="55" dirty="0">
                <a:latin typeface="Georgia"/>
                <a:cs typeface="Georgia"/>
              </a:rPr>
              <a:t> our</a:t>
            </a:r>
            <a:r>
              <a:rPr sz="1400" spc="70" dirty="0">
                <a:latin typeface="Georgia"/>
                <a:cs typeface="Georgia"/>
              </a:rPr>
              <a:t> </a:t>
            </a:r>
            <a:r>
              <a:rPr sz="1400" spc="80" dirty="0">
                <a:latin typeface="Georgia"/>
                <a:cs typeface="Georgia"/>
              </a:rPr>
              <a:t>votes </a:t>
            </a:r>
            <a:r>
              <a:rPr sz="1400" spc="75" dirty="0">
                <a:latin typeface="Georgia"/>
                <a:cs typeface="Georgia"/>
              </a:rPr>
              <a:t>of </a:t>
            </a:r>
            <a:r>
              <a:rPr sz="1400" spc="30" dirty="0">
                <a:latin typeface="Georgia"/>
                <a:cs typeface="Georgia"/>
              </a:rPr>
              <a:t>thanks </a:t>
            </a:r>
            <a:r>
              <a:rPr sz="1400" spc="75" dirty="0">
                <a:latin typeface="Georgia"/>
                <a:cs typeface="Georgia"/>
              </a:rPr>
              <a:t>to </a:t>
            </a:r>
            <a:r>
              <a:rPr sz="1400" dirty="0">
                <a:latin typeface="Georgia"/>
                <a:cs typeface="Georgia"/>
              </a:rPr>
              <a:t>all </a:t>
            </a:r>
            <a:r>
              <a:rPr sz="1400" spc="70" dirty="0">
                <a:latin typeface="Georgia"/>
                <a:cs typeface="Georgia"/>
              </a:rPr>
              <a:t>those </a:t>
            </a:r>
            <a:r>
              <a:rPr sz="1400" spc="85" dirty="0">
                <a:latin typeface="Georgia"/>
                <a:cs typeface="Georgia"/>
              </a:rPr>
              <a:t>guidepost </a:t>
            </a:r>
            <a:r>
              <a:rPr sz="1400" spc="110" dirty="0">
                <a:latin typeface="Georgia"/>
                <a:cs typeface="Georgia"/>
              </a:rPr>
              <a:t>who  </a:t>
            </a:r>
            <a:r>
              <a:rPr sz="1400" spc="25" dirty="0">
                <a:latin typeface="Georgia"/>
                <a:cs typeface="Georgia"/>
              </a:rPr>
              <a:t>really </a:t>
            </a:r>
            <a:r>
              <a:rPr sz="1400" spc="175" dirty="0">
                <a:latin typeface="Georgia"/>
                <a:cs typeface="Georgia"/>
              </a:rPr>
              <a:t>acted </a:t>
            </a:r>
            <a:r>
              <a:rPr sz="1400" spc="90" dirty="0">
                <a:latin typeface="Georgia"/>
                <a:cs typeface="Georgia"/>
              </a:rPr>
              <a:t>as </a:t>
            </a:r>
            <a:r>
              <a:rPr sz="1400" spc="35" dirty="0">
                <a:latin typeface="Georgia"/>
                <a:cs typeface="Georgia"/>
              </a:rPr>
              <a:t>lightening </a:t>
            </a:r>
            <a:r>
              <a:rPr sz="1400" spc="-30" dirty="0">
                <a:latin typeface="Georgia"/>
                <a:cs typeface="Georgia"/>
              </a:rPr>
              <a:t>pillars </a:t>
            </a:r>
            <a:r>
              <a:rPr sz="1400" spc="70" dirty="0">
                <a:latin typeface="Georgia"/>
                <a:cs typeface="Georgia"/>
              </a:rPr>
              <a:t>to </a:t>
            </a:r>
            <a:r>
              <a:rPr sz="1400" spc="55" dirty="0">
                <a:latin typeface="Georgia"/>
                <a:cs typeface="Georgia"/>
              </a:rPr>
              <a:t>enlighten </a:t>
            </a:r>
            <a:r>
              <a:rPr sz="1400" spc="20" dirty="0">
                <a:latin typeface="Georgia"/>
                <a:cs typeface="Georgia"/>
              </a:rPr>
              <a:t>our </a:t>
            </a:r>
            <a:r>
              <a:rPr sz="1400" spc="145" dirty="0">
                <a:latin typeface="Georgia"/>
                <a:cs typeface="Georgia"/>
              </a:rPr>
              <a:t>way </a:t>
            </a:r>
            <a:r>
              <a:rPr sz="1400" spc="55" dirty="0">
                <a:latin typeface="Georgia"/>
                <a:cs typeface="Georgia"/>
              </a:rPr>
              <a:t>throughout </a:t>
            </a:r>
            <a:r>
              <a:rPr sz="1400" spc="-40" dirty="0">
                <a:latin typeface="Georgia"/>
                <a:cs typeface="Georgia"/>
              </a:rPr>
              <a:t>this </a:t>
            </a:r>
            <a:r>
              <a:rPr sz="1400" spc="70" dirty="0">
                <a:latin typeface="Georgia"/>
                <a:cs typeface="Georgia"/>
              </a:rPr>
              <a:t>project  </a:t>
            </a:r>
            <a:r>
              <a:rPr sz="1400" spc="65" dirty="0">
                <a:latin typeface="Georgia"/>
                <a:cs typeface="Georgia"/>
              </a:rPr>
              <a:t>that </a:t>
            </a:r>
            <a:r>
              <a:rPr sz="1400" spc="75" dirty="0">
                <a:latin typeface="Georgia"/>
                <a:cs typeface="Georgia"/>
              </a:rPr>
              <a:t>has </a:t>
            </a:r>
            <a:r>
              <a:rPr sz="1400" spc="95" dirty="0">
                <a:latin typeface="Georgia"/>
                <a:cs typeface="Georgia"/>
              </a:rPr>
              <a:t>led </a:t>
            </a:r>
            <a:r>
              <a:rPr sz="1400" spc="70" dirty="0">
                <a:latin typeface="Georgia"/>
                <a:cs typeface="Georgia"/>
              </a:rPr>
              <a:t>to </a:t>
            </a:r>
            <a:r>
              <a:rPr sz="1400" spc="50" dirty="0">
                <a:latin typeface="Georgia"/>
                <a:cs typeface="Georgia"/>
              </a:rPr>
              <a:t>successful </a:t>
            </a:r>
            <a:r>
              <a:rPr sz="1400" spc="140" dirty="0">
                <a:latin typeface="Georgia"/>
                <a:cs typeface="Georgia"/>
              </a:rPr>
              <a:t>and </a:t>
            </a:r>
            <a:r>
              <a:rPr sz="1400" spc="45" dirty="0">
                <a:latin typeface="Georgia"/>
                <a:cs typeface="Georgia"/>
              </a:rPr>
              <a:t>satisfactory </a:t>
            </a:r>
            <a:r>
              <a:rPr sz="1400" spc="75" dirty="0">
                <a:latin typeface="Georgia"/>
                <a:cs typeface="Georgia"/>
              </a:rPr>
              <a:t>completion of </a:t>
            </a:r>
            <a:r>
              <a:rPr sz="1400" spc="-40" dirty="0">
                <a:latin typeface="Georgia"/>
                <a:cs typeface="Georgia"/>
              </a:rPr>
              <a:t>this </a:t>
            </a:r>
            <a:r>
              <a:rPr sz="1400" spc="30" dirty="0">
                <a:latin typeface="Georgia"/>
                <a:cs typeface="Georgia"/>
              </a:rPr>
              <a:t>study. </a:t>
            </a:r>
            <a:r>
              <a:rPr sz="1400" spc="95" dirty="0">
                <a:latin typeface="Georgia"/>
                <a:cs typeface="Georgia"/>
              </a:rPr>
              <a:t>We </a:t>
            </a:r>
            <a:r>
              <a:rPr sz="1400" spc="105" dirty="0">
                <a:latin typeface="Georgia"/>
                <a:cs typeface="Georgia"/>
              </a:rPr>
              <a:t>are  </a:t>
            </a:r>
            <a:r>
              <a:rPr sz="1400" spc="25" dirty="0">
                <a:latin typeface="Georgia"/>
                <a:cs typeface="Georgia"/>
              </a:rPr>
              <a:t>really </a:t>
            </a:r>
            <a:r>
              <a:rPr sz="1400" spc="50" dirty="0">
                <a:latin typeface="Georgia"/>
                <a:cs typeface="Georgia"/>
              </a:rPr>
              <a:t>grateful </a:t>
            </a:r>
            <a:r>
              <a:rPr sz="1400" spc="70" dirty="0">
                <a:latin typeface="Georgia"/>
                <a:cs typeface="Georgia"/>
              </a:rPr>
              <a:t>to </a:t>
            </a:r>
            <a:r>
              <a:rPr sz="1400" spc="20" dirty="0">
                <a:latin typeface="Georgia"/>
                <a:cs typeface="Georgia"/>
              </a:rPr>
              <a:t>our </a:t>
            </a:r>
            <a:r>
              <a:rPr sz="1400" spc="120" dirty="0">
                <a:latin typeface="Georgia"/>
                <a:cs typeface="Georgia"/>
              </a:rPr>
              <a:t>teacher </a:t>
            </a:r>
            <a:r>
              <a:rPr sz="1400" dirty="0">
                <a:latin typeface="Georgia"/>
                <a:cs typeface="Georgia"/>
              </a:rPr>
              <a:t>for </a:t>
            </a:r>
            <a:r>
              <a:rPr sz="1400" spc="40" dirty="0">
                <a:latin typeface="Georgia"/>
                <a:cs typeface="Georgia"/>
              </a:rPr>
              <a:t>providing </a:t>
            </a:r>
            <a:r>
              <a:rPr sz="1400" spc="-10" dirty="0">
                <a:latin typeface="Georgia"/>
                <a:cs typeface="Georgia"/>
              </a:rPr>
              <a:t>us </a:t>
            </a:r>
            <a:r>
              <a:rPr sz="1400" spc="5" dirty="0">
                <a:latin typeface="Georgia"/>
                <a:cs typeface="Georgia"/>
              </a:rPr>
              <a:t>with </a:t>
            </a:r>
            <a:r>
              <a:rPr sz="1400" spc="135" dirty="0">
                <a:latin typeface="Georgia"/>
                <a:cs typeface="Georgia"/>
              </a:rPr>
              <a:t>an </a:t>
            </a:r>
            <a:r>
              <a:rPr sz="1400" spc="40" dirty="0">
                <a:latin typeface="Georgia"/>
                <a:cs typeface="Georgia"/>
              </a:rPr>
              <a:t>opportunity </a:t>
            </a:r>
            <a:r>
              <a:rPr sz="1400" spc="70" dirty="0">
                <a:latin typeface="Georgia"/>
                <a:cs typeface="Georgia"/>
              </a:rPr>
              <a:t>to </a:t>
            </a:r>
            <a:r>
              <a:rPr sz="1400" spc="75" dirty="0">
                <a:latin typeface="Georgia"/>
                <a:cs typeface="Georgia"/>
              </a:rPr>
              <a:t>undertake  </a:t>
            </a:r>
            <a:r>
              <a:rPr sz="1400" spc="-40" dirty="0">
                <a:latin typeface="Georgia"/>
                <a:cs typeface="Georgia"/>
              </a:rPr>
              <a:t>this </a:t>
            </a:r>
            <a:r>
              <a:rPr sz="1400" spc="70" dirty="0">
                <a:latin typeface="Georgia"/>
                <a:cs typeface="Georgia"/>
              </a:rPr>
              <a:t>project </a:t>
            </a:r>
            <a:r>
              <a:rPr sz="1400" spc="-45" dirty="0">
                <a:latin typeface="Georgia"/>
                <a:cs typeface="Georgia"/>
              </a:rPr>
              <a:t>in this </a:t>
            </a:r>
            <a:r>
              <a:rPr sz="1400" spc="-5" dirty="0">
                <a:latin typeface="Georgia"/>
                <a:cs typeface="Georgia"/>
              </a:rPr>
              <a:t>university </a:t>
            </a:r>
            <a:r>
              <a:rPr sz="1400" spc="140" dirty="0">
                <a:latin typeface="Georgia"/>
                <a:cs typeface="Georgia"/>
              </a:rPr>
              <a:t>and </a:t>
            </a:r>
            <a:r>
              <a:rPr sz="1400" spc="40" dirty="0">
                <a:latin typeface="Georgia"/>
                <a:cs typeface="Georgia"/>
              </a:rPr>
              <a:t>providing </a:t>
            </a:r>
            <a:r>
              <a:rPr sz="1400" spc="-10" dirty="0">
                <a:latin typeface="Georgia"/>
                <a:cs typeface="Georgia"/>
              </a:rPr>
              <a:t>us </a:t>
            </a:r>
            <a:r>
              <a:rPr sz="1400" spc="5" dirty="0">
                <a:latin typeface="Georgia"/>
                <a:cs typeface="Georgia"/>
              </a:rPr>
              <a:t>with </a:t>
            </a:r>
            <a:r>
              <a:rPr sz="1400" dirty="0">
                <a:latin typeface="Georgia"/>
                <a:cs typeface="Georgia"/>
              </a:rPr>
              <a:t>all </a:t>
            </a:r>
            <a:r>
              <a:rPr sz="1400" spc="80" dirty="0">
                <a:latin typeface="Georgia"/>
                <a:cs typeface="Georgia"/>
              </a:rPr>
              <a:t>the </a:t>
            </a:r>
            <a:r>
              <a:rPr sz="1400" spc="15" dirty="0">
                <a:latin typeface="Georgia"/>
                <a:cs typeface="Georgia"/>
              </a:rPr>
              <a:t>facilities. </a:t>
            </a:r>
            <a:r>
              <a:rPr sz="1400" spc="95" dirty="0">
                <a:latin typeface="Georgia"/>
                <a:cs typeface="Georgia"/>
              </a:rPr>
              <a:t>We </a:t>
            </a:r>
            <a:r>
              <a:rPr sz="1400" spc="114" dirty="0">
                <a:latin typeface="Georgia"/>
                <a:cs typeface="Georgia"/>
              </a:rPr>
              <a:t>are </a:t>
            </a:r>
            <a:r>
              <a:rPr sz="1400" spc="15" dirty="0">
                <a:latin typeface="Georgia"/>
                <a:cs typeface="Georgia"/>
              </a:rPr>
              <a:t>highly  thankful </a:t>
            </a:r>
            <a:r>
              <a:rPr sz="1400" spc="70" dirty="0">
                <a:latin typeface="Georgia"/>
                <a:cs typeface="Georgia"/>
              </a:rPr>
              <a:t>to </a:t>
            </a:r>
            <a:r>
              <a:rPr sz="1400" b="1" spc="-180" dirty="0">
                <a:latin typeface="Georgia"/>
                <a:cs typeface="Georgia"/>
              </a:rPr>
              <a:t>Dr. </a:t>
            </a:r>
            <a:r>
              <a:rPr lang="en-US" sz="1400" b="1" spc="-180" dirty="0">
                <a:latin typeface="Georgia"/>
                <a:cs typeface="Georgia"/>
              </a:rPr>
              <a:t> </a:t>
            </a:r>
            <a:r>
              <a:rPr lang="en-US" sz="1400" b="1" spc="-120" dirty="0">
                <a:latin typeface="Georgia"/>
                <a:cs typeface="Georgia"/>
              </a:rPr>
              <a:t>Sagar Pande</a:t>
            </a:r>
            <a:r>
              <a:rPr sz="1400" b="1" spc="-120" dirty="0">
                <a:latin typeface="Georgia"/>
                <a:cs typeface="Georgia"/>
              </a:rPr>
              <a:t> </a:t>
            </a:r>
            <a:r>
              <a:rPr sz="1400" spc="5" dirty="0">
                <a:latin typeface="Georgia"/>
                <a:cs typeface="Georgia"/>
              </a:rPr>
              <a:t> </a:t>
            </a:r>
            <a:r>
              <a:rPr sz="1400" dirty="0">
                <a:latin typeface="Georgia"/>
                <a:cs typeface="Georgia"/>
              </a:rPr>
              <a:t>for </a:t>
            </a:r>
            <a:r>
              <a:rPr sz="1400" spc="-50" dirty="0">
                <a:latin typeface="Georgia"/>
                <a:cs typeface="Georgia"/>
              </a:rPr>
              <a:t>his </a:t>
            </a:r>
            <a:r>
              <a:rPr sz="1400" spc="110" dirty="0">
                <a:latin typeface="Georgia"/>
                <a:cs typeface="Georgia"/>
              </a:rPr>
              <a:t>active </a:t>
            </a:r>
            <a:r>
              <a:rPr sz="1400" spc="35" dirty="0">
                <a:latin typeface="Georgia"/>
                <a:cs typeface="Georgia"/>
              </a:rPr>
              <a:t>support, </a:t>
            </a:r>
            <a:r>
              <a:rPr sz="1400" spc="95" dirty="0">
                <a:latin typeface="Georgia"/>
                <a:cs typeface="Georgia"/>
              </a:rPr>
              <a:t>valuable </a:t>
            </a:r>
            <a:r>
              <a:rPr sz="1400" spc="40" dirty="0">
                <a:latin typeface="Georgia"/>
                <a:cs typeface="Georgia"/>
              </a:rPr>
              <a:t>time </a:t>
            </a:r>
            <a:r>
              <a:rPr sz="1400" spc="140" dirty="0">
                <a:latin typeface="Georgia"/>
                <a:cs typeface="Georgia"/>
              </a:rPr>
              <a:t>and  </a:t>
            </a:r>
            <a:r>
              <a:rPr sz="1400" spc="120" dirty="0">
                <a:latin typeface="Georgia"/>
                <a:cs typeface="Georgia"/>
              </a:rPr>
              <a:t>advice, </a:t>
            </a:r>
            <a:r>
              <a:rPr sz="1400" spc="95" dirty="0">
                <a:latin typeface="Georgia"/>
                <a:cs typeface="Georgia"/>
              </a:rPr>
              <a:t>wholehearted </a:t>
            </a:r>
            <a:r>
              <a:rPr sz="1400" spc="120" dirty="0">
                <a:latin typeface="Georgia"/>
                <a:cs typeface="Georgia"/>
              </a:rPr>
              <a:t>guidance, </a:t>
            </a:r>
            <a:r>
              <a:rPr sz="1400" spc="60" dirty="0">
                <a:latin typeface="Georgia"/>
                <a:cs typeface="Georgia"/>
              </a:rPr>
              <a:t>sincere </a:t>
            </a:r>
            <a:r>
              <a:rPr sz="1400" spc="95" dirty="0">
                <a:latin typeface="Georgia"/>
                <a:cs typeface="Georgia"/>
              </a:rPr>
              <a:t>cooperation </a:t>
            </a:r>
            <a:r>
              <a:rPr sz="1400" spc="140" dirty="0">
                <a:latin typeface="Georgia"/>
                <a:cs typeface="Georgia"/>
              </a:rPr>
              <a:t>and </a:t>
            </a:r>
            <a:r>
              <a:rPr sz="1400" spc="40" dirty="0">
                <a:latin typeface="Georgia"/>
                <a:cs typeface="Georgia"/>
              </a:rPr>
              <a:t>pains-taking  </a:t>
            </a:r>
            <a:r>
              <a:rPr sz="1400" spc="55" dirty="0">
                <a:latin typeface="Georgia"/>
                <a:cs typeface="Georgia"/>
              </a:rPr>
              <a:t>involvement </a:t>
            </a:r>
            <a:r>
              <a:rPr sz="1400" spc="25" dirty="0">
                <a:latin typeface="Georgia"/>
                <a:cs typeface="Georgia"/>
              </a:rPr>
              <a:t>during </a:t>
            </a:r>
            <a:r>
              <a:rPr sz="1400" spc="80" dirty="0">
                <a:latin typeface="Georgia"/>
                <a:cs typeface="Georgia"/>
              </a:rPr>
              <a:t>the </a:t>
            </a:r>
            <a:r>
              <a:rPr sz="1400" spc="35" dirty="0">
                <a:latin typeface="Georgia"/>
                <a:cs typeface="Georgia"/>
              </a:rPr>
              <a:t>study </a:t>
            </a:r>
            <a:r>
              <a:rPr sz="1400" spc="140" dirty="0">
                <a:latin typeface="Georgia"/>
                <a:cs typeface="Georgia"/>
              </a:rPr>
              <a:t>and </a:t>
            </a:r>
            <a:r>
              <a:rPr sz="1400" spc="-45" dirty="0">
                <a:latin typeface="Georgia"/>
                <a:cs typeface="Georgia"/>
              </a:rPr>
              <a:t>in </a:t>
            </a:r>
            <a:r>
              <a:rPr sz="1400" spc="85" dirty="0">
                <a:latin typeface="Georgia"/>
                <a:cs typeface="Georgia"/>
              </a:rPr>
              <a:t>completing </a:t>
            </a:r>
            <a:r>
              <a:rPr sz="1400" spc="80" dirty="0">
                <a:latin typeface="Georgia"/>
                <a:cs typeface="Georgia"/>
              </a:rPr>
              <a:t>the </a:t>
            </a:r>
            <a:r>
              <a:rPr sz="1400" spc="55" dirty="0">
                <a:latin typeface="Georgia"/>
                <a:cs typeface="Georgia"/>
              </a:rPr>
              <a:t>assignment </a:t>
            </a:r>
            <a:r>
              <a:rPr sz="1400" spc="75" dirty="0">
                <a:latin typeface="Georgia"/>
                <a:cs typeface="Georgia"/>
              </a:rPr>
              <a:t>of </a:t>
            </a:r>
            <a:r>
              <a:rPr sz="1400" spc="65" dirty="0">
                <a:latin typeface="Georgia"/>
                <a:cs typeface="Georgia"/>
              </a:rPr>
              <a:t>preparing  </a:t>
            </a:r>
            <a:r>
              <a:rPr sz="1400" spc="80" dirty="0">
                <a:latin typeface="Georgia"/>
                <a:cs typeface="Georgia"/>
              </a:rPr>
              <a:t>the </a:t>
            </a:r>
            <a:r>
              <a:rPr sz="1400" spc="55" dirty="0">
                <a:latin typeface="Georgia"/>
                <a:cs typeface="Georgia"/>
              </a:rPr>
              <a:t>said </a:t>
            </a:r>
            <a:r>
              <a:rPr sz="1400" spc="70" dirty="0">
                <a:latin typeface="Georgia"/>
                <a:cs typeface="Georgia"/>
              </a:rPr>
              <a:t>project</a:t>
            </a:r>
            <a:r>
              <a:rPr lang="en-US" sz="1400" spc="70" dirty="0">
                <a:latin typeface="Georgia"/>
                <a:cs typeface="Georgia"/>
              </a:rPr>
              <a:t> and in course</a:t>
            </a:r>
            <a:r>
              <a:rPr sz="1400" spc="70" dirty="0">
                <a:latin typeface="Georgia"/>
                <a:cs typeface="Georgia"/>
              </a:rPr>
              <a:t> </a:t>
            </a:r>
            <a:r>
              <a:rPr sz="1400" spc="-15" dirty="0">
                <a:latin typeface="Georgia"/>
                <a:cs typeface="Georgia"/>
              </a:rPr>
              <a:t>within </a:t>
            </a:r>
            <a:r>
              <a:rPr sz="1400" spc="80" dirty="0">
                <a:latin typeface="Georgia"/>
                <a:cs typeface="Georgia"/>
              </a:rPr>
              <a:t>the </a:t>
            </a:r>
            <a:r>
              <a:rPr sz="1400" spc="40" dirty="0">
                <a:latin typeface="Georgia"/>
                <a:cs typeface="Georgia"/>
              </a:rPr>
              <a:t>time</a:t>
            </a:r>
            <a:r>
              <a:rPr sz="1400" spc="-35" dirty="0">
                <a:latin typeface="Georgia"/>
                <a:cs typeface="Georgia"/>
              </a:rPr>
              <a:t> </a:t>
            </a:r>
            <a:r>
              <a:rPr sz="1400" spc="45" dirty="0">
                <a:latin typeface="Georgia"/>
                <a:cs typeface="Georgia"/>
              </a:rPr>
              <a:t>stipulated.</a:t>
            </a:r>
            <a:endParaRPr sz="1400" dirty="0">
              <a:latin typeface="Georgia"/>
              <a:cs typeface="Georgia"/>
            </a:endParaRPr>
          </a:p>
          <a:p>
            <a:pPr marL="12700" marR="192405">
              <a:lnSpc>
                <a:spcPct val="127699"/>
              </a:lnSpc>
              <a:spcBef>
                <a:spcPts val="795"/>
              </a:spcBef>
            </a:pPr>
            <a:r>
              <a:rPr sz="1400" spc="-10" dirty="0">
                <a:latin typeface="Georgia"/>
                <a:cs typeface="Georgia"/>
              </a:rPr>
              <a:t>Lastly, </a:t>
            </a:r>
            <a:r>
              <a:rPr sz="1400" spc="185" dirty="0">
                <a:latin typeface="Georgia"/>
                <a:cs typeface="Georgia"/>
              </a:rPr>
              <a:t>we </a:t>
            </a:r>
            <a:r>
              <a:rPr sz="1400" spc="105" dirty="0">
                <a:latin typeface="Georgia"/>
                <a:cs typeface="Georgia"/>
              </a:rPr>
              <a:t>are </a:t>
            </a:r>
            <a:r>
              <a:rPr sz="1400" spc="15" dirty="0">
                <a:latin typeface="Georgia"/>
                <a:cs typeface="Georgia"/>
              </a:rPr>
              <a:t>thankful </a:t>
            </a:r>
            <a:r>
              <a:rPr sz="1400" spc="70" dirty="0">
                <a:latin typeface="Georgia"/>
                <a:cs typeface="Georgia"/>
              </a:rPr>
              <a:t>to </a:t>
            </a:r>
            <a:r>
              <a:rPr sz="1400" dirty="0">
                <a:latin typeface="Georgia"/>
                <a:cs typeface="Georgia"/>
              </a:rPr>
              <a:t>all </a:t>
            </a:r>
            <a:r>
              <a:rPr sz="1400" spc="70" dirty="0">
                <a:latin typeface="Georgia"/>
                <a:cs typeface="Georgia"/>
              </a:rPr>
              <a:t>those </a:t>
            </a:r>
            <a:r>
              <a:rPr sz="1400" spc="25" dirty="0">
                <a:latin typeface="Georgia"/>
                <a:cs typeface="Georgia"/>
              </a:rPr>
              <a:t>particularly </a:t>
            </a:r>
            <a:r>
              <a:rPr sz="1400" spc="80" dirty="0">
                <a:latin typeface="Georgia"/>
                <a:cs typeface="Georgia"/>
              </a:rPr>
              <a:t>the </a:t>
            </a:r>
            <a:r>
              <a:rPr sz="1400" spc="25" dirty="0">
                <a:latin typeface="Georgia"/>
                <a:cs typeface="Georgia"/>
              </a:rPr>
              <a:t>various </a:t>
            </a:r>
            <a:r>
              <a:rPr sz="1400" spc="5" dirty="0">
                <a:latin typeface="Georgia"/>
                <a:cs typeface="Georgia"/>
              </a:rPr>
              <a:t>friends </a:t>
            </a:r>
            <a:r>
              <a:rPr sz="1400" spc="110" dirty="0">
                <a:latin typeface="Georgia"/>
                <a:cs typeface="Georgia"/>
              </a:rPr>
              <a:t>who </a:t>
            </a:r>
            <a:r>
              <a:rPr sz="1400" spc="145" dirty="0">
                <a:latin typeface="Georgia"/>
                <a:cs typeface="Georgia"/>
              </a:rPr>
              <a:t>have  </a:t>
            </a:r>
            <a:r>
              <a:rPr sz="1400" spc="160" dirty="0">
                <a:latin typeface="Georgia"/>
                <a:cs typeface="Georgia"/>
              </a:rPr>
              <a:t>been </a:t>
            </a:r>
            <a:r>
              <a:rPr sz="1400" spc="10" dirty="0">
                <a:latin typeface="Georgia"/>
                <a:cs typeface="Georgia"/>
              </a:rPr>
              <a:t>instrumental </a:t>
            </a:r>
            <a:r>
              <a:rPr sz="1400" spc="-45" dirty="0">
                <a:latin typeface="Georgia"/>
                <a:cs typeface="Georgia"/>
              </a:rPr>
              <a:t>in </a:t>
            </a:r>
            <a:r>
              <a:rPr sz="1400" spc="85" dirty="0">
                <a:latin typeface="Georgia"/>
                <a:cs typeface="Georgia"/>
              </a:rPr>
              <a:t>creating </a:t>
            </a:r>
            <a:r>
              <a:rPr sz="1400" spc="55" dirty="0">
                <a:latin typeface="Georgia"/>
                <a:cs typeface="Georgia"/>
              </a:rPr>
              <a:t>proper, </a:t>
            </a:r>
            <a:r>
              <a:rPr sz="1400" spc="70" dirty="0">
                <a:latin typeface="Georgia"/>
                <a:cs typeface="Georgia"/>
              </a:rPr>
              <a:t>healthy </a:t>
            </a:r>
            <a:r>
              <a:rPr sz="1400" spc="140" dirty="0">
                <a:latin typeface="Georgia"/>
                <a:cs typeface="Georgia"/>
              </a:rPr>
              <a:t>and </a:t>
            </a:r>
            <a:r>
              <a:rPr sz="1400" spc="105" dirty="0">
                <a:latin typeface="Georgia"/>
                <a:cs typeface="Georgia"/>
              </a:rPr>
              <a:t>conductive </a:t>
            </a:r>
            <a:r>
              <a:rPr sz="1400" spc="50" dirty="0">
                <a:latin typeface="Georgia"/>
                <a:cs typeface="Georgia"/>
              </a:rPr>
              <a:t>environment  </a:t>
            </a:r>
            <a:r>
              <a:rPr sz="1400" spc="140" dirty="0">
                <a:latin typeface="Georgia"/>
                <a:cs typeface="Georgia"/>
              </a:rPr>
              <a:t>and </a:t>
            </a:r>
            <a:r>
              <a:rPr sz="1400" spc="40" dirty="0">
                <a:latin typeface="Georgia"/>
                <a:cs typeface="Georgia"/>
              </a:rPr>
              <a:t>including </a:t>
            </a:r>
            <a:r>
              <a:rPr sz="1400" spc="125" dirty="0">
                <a:latin typeface="Georgia"/>
                <a:cs typeface="Georgia"/>
              </a:rPr>
              <a:t>new </a:t>
            </a:r>
            <a:r>
              <a:rPr sz="1400" spc="140" dirty="0">
                <a:latin typeface="Georgia"/>
                <a:cs typeface="Georgia"/>
              </a:rPr>
              <a:t>and </a:t>
            </a:r>
            <a:r>
              <a:rPr sz="1400" spc="5" dirty="0">
                <a:latin typeface="Georgia"/>
                <a:cs typeface="Georgia"/>
              </a:rPr>
              <a:t>fresh </a:t>
            </a:r>
            <a:r>
              <a:rPr sz="1400" spc="55" dirty="0">
                <a:latin typeface="Georgia"/>
                <a:cs typeface="Georgia"/>
              </a:rPr>
              <a:t>innovative </a:t>
            </a:r>
            <a:r>
              <a:rPr sz="1400" spc="85" dirty="0">
                <a:latin typeface="Georgia"/>
                <a:cs typeface="Georgia"/>
              </a:rPr>
              <a:t>ideas </a:t>
            </a:r>
            <a:r>
              <a:rPr sz="1400" dirty="0">
                <a:latin typeface="Georgia"/>
                <a:cs typeface="Georgia"/>
              </a:rPr>
              <a:t>for </a:t>
            </a:r>
            <a:r>
              <a:rPr sz="1400" spc="-10" dirty="0">
                <a:latin typeface="Georgia"/>
                <a:cs typeface="Georgia"/>
              </a:rPr>
              <a:t>us </a:t>
            </a:r>
            <a:r>
              <a:rPr sz="1400" spc="25" dirty="0">
                <a:latin typeface="Georgia"/>
                <a:cs typeface="Georgia"/>
              </a:rPr>
              <a:t>during </a:t>
            </a:r>
            <a:r>
              <a:rPr sz="1400" spc="80" dirty="0">
                <a:latin typeface="Georgia"/>
                <a:cs typeface="Georgia"/>
              </a:rPr>
              <a:t>the </a:t>
            </a:r>
            <a:r>
              <a:rPr sz="1400" spc="65" dirty="0">
                <a:latin typeface="Georgia"/>
                <a:cs typeface="Georgia"/>
              </a:rPr>
              <a:t>project, </a:t>
            </a:r>
            <a:r>
              <a:rPr sz="1400" spc="-5" dirty="0">
                <a:latin typeface="Georgia"/>
                <a:cs typeface="Georgia"/>
              </a:rPr>
              <a:t>their  </a:t>
            </a:r>
            <a:r>
              <a:rPr sz="1400" spc="60" dirty="0">
                <a:latin typeface="Georgia"/>
                <a:cs typeface="Georgia"/>
              </a:rPr>
              <a:t>help, </a:t>
            </a:r>
            <a:r>
              <a:rPr sz="1400" spc="-65" dirty="0">
                <a:latin typeface="Georgia"/>
                <a:cs typeface="Georgia"/>
              </a:rPr>
              <a:t>it </a:t>
            </a:r>
            <a:r>
              <a:rPr sz="1400" spc="70" dirty="0">
                <a:latin typeface="Georgia"/>
                <a:cs typeface="Georgia"/>
              </a:rPr>
              <a:t>would </a:t>
            </a:r>
            <a:r>
              <a:rPr sz="1400" spc="145" dirty="0">
                <a:latin typeface="Georgia"/>
                <a:cs typeface="Georgia"/>
              </a:rPr>
              <a:t>have </a:t>
            </a:r>
            <a:r>
              <a:rPr sz="1400" spc="160" dirty="0">
                <a:latin typeface="Georgia"/>
                <a:cs typeface="Georgia"/>
              </a:rPr>
              <a:t>been </a:t>
            </a:r>
            <a:r>
              <a:rPr sz="1400" spc="55" dirty="0">
                <a:latin typeface="Georgia"/>
                <a:cs typeface="Georgia"/>
              </a:rPr>
              <a:t>extremely </a:t>
            </a:r>
            <a:r>
              <a:rPr sz="1400" spc="5" dirty="0">
                <a:latin typeface="Georgia"/>
                <a:cs typeface="Georgia"/>
              </a:rPr>
              <a:t>difficult </a:t>
            </a:r>
            <a:r>
              <a:rPr sz="1400" dirty="0">
                <a:latin typeface="Georgia"/>
                <a:cs typeface="Georgia"/>
              </a:rPr>
              <a:t>for </a:t>
            </a:r>
            <a:r>
              <a:rPr sz="1400" spc="-10" dirty="0">
                <a:latin typeface="Georgia"/>
                <a:cs typeface="Georgia"/>
              </a:rPr>
              <a:t>us </a:t>
            </a:r>
            <a:r>
              <a:rPr sz="1400" spc="70" dirty="0">
                <a:latin typeface="Georgia"/>
                <a:cs typeface="Georgia"/>
              </a:rPr>
              <a:t>to </a:t>
            </a:r>
            <a:r>
              <a:rPr sz="1400" spc="100" dirty="0">
                <a:latin typeface="Georgia"/>
                <a:cs typeface="Georgia"/>
              </a:rPr>
              <a:t>prepare </a:t>
            </a:r>
            <a:r>
              <a:rPr sz="1400" spc="80" dirty="0">
                <a:latin typeface="Georgia"/>
                <a:cs typeface="Georgia"/>
              </a:rPr>
              <a:t>the </a:t>
            </a:r>
            <a:r>
              <a:rPr sz="1400" spc="70" dirty="0">
                <a:latin typeface="Georgia"/>
                <a:cs typeface="Georgia"/>
              </a:rPr>
              <a:t>project </a:t>
            </a:r>
            <a:r>
              <a:rPr sz="1400" spc="-45" dirty="0">
                <a:latin typeface="Georgia"/>
                <a:cs typeface="Georgia"/>
              </a:rPr>
              <a:t>in </a:t>
            </a:r>
            <a:r>
              <a:rPr sz="1400" spc="250" dirty="0">
                <a:latin typeface="Georgia"/>
                <a:cs typeface="Georgia"/>
              </a:rPr>
              <a:t>a  </a:t>
            </a:r>
            <a:r>
              <a:rPr sz="1400" spc="40" dirty="0">
                <a:latin typeface="Georgia"/>
                <a:cs typeface="Georgia"/>
              </a:rPr>
              <a:t>time </a:t>
            </a:r>
            <a:r>
              <a:rPr sz="1400" spc="105" dirty="0">
                <a:latin typeface="Georgia"/>
                <a:cs typeface="Georgia"/>
              </a:rPr>
              <a:t>bound</a:t>
            </a:r>
            <a:r>
              <a:rPr sz="1400" spc="45" dirty="0">
                <a:latin typeface="Georgia"/>
                <a:cs typeface="Georgia"/>
              </a:rPr>
              <a:t> </a:t>
            </a:r>
            <a:r>
              <a:rPr sz="1400" spc="50" dirty="0">
                <a:latin typeface="Georgia"/>
                <a:cs typeface="Georgia"/>
              </a:rPr>
              <a:t>framework.</a:t>
            </a:r>
            <a:endParaRPr sz="1400" dirty="0">
              <a:latin typeface="Georgia"/>
              <a:cs typeface="Georgia"/>
            </a:endParaRPr>
          </a:p>
        </p:txBody>
      </p:sp>
      <p:sp>
        <p:nvSpPr>
          <p:cNvPr id="6" name="object 6"/>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Georgia"/>
                <a:cs typeface="Georgia"/>
              </a:rPr>
              <a:t>4</a:t>
            </a:r>
            <a:endParaRPr sz="1050">
              <a:latin typeface="Georgia"/>
              <a:cs typeface="Georgia"/>
            </a:endParaRPr>
          </a:p>
        </p:txBody>
      </p:sp>
      <p:graphicFrame>
        <p:nvGraphicFramePr>
          <p:cNvPr id="3" name="object 3"/>
          <p:cNvGraphicFramePr>
            <a:graphicFrameLocks noGrp="1"/>
          </p:cNvGraphicFramePr>
          <p:nvPr>
            <p:extLst>
              <p:ext uri="{D42A27DB-BD31-4B8C-83A1-F6EECF244321}">
                <p14:modId xmlns:p14="http://schemas.microsoft.com/office/powerpoint/2010/main" val="545202591"/>
              </p:ext>
            </p:extLst>
          </p:nvPr>
        </p:nvGraphicFramePr>
        <p:xfrm>
          <a:off x="425439" y="765384"/>
          <a:ext cx="6449694" cy="5990287"/>
        </p:xfrm>
        <a:graphic>
          <a:graphicData uri="http://schemas.openxmlformats.org/drawingml/2006/table">
            <a:tbl>
              <a:tblPr firstRow="1" bandRow="1">
                <a:tableStyleId>{2D5ABB26-0587-4C30-8999-92F81FD0307C}</a:tableStyleId>
              </a:tblPr>
              <a:tblGrid>
                <a:gridCol w="2121535">
                  <a:extLst>
                    <a:ext uri="{9D8B030D-6E8A-4147-A177-3AD203B41FA5}">
                      <a16:colId xmlns:a16="http://schemas.microsoft.com/office/drawing/2014/main" val="20000"/>
                    </a:ext>
                  </a:extLst>
                </a:gridCol>
                <a:gridCol w="3059430">
                  <a:extLst>
                    <a:ext uri="{9D8B030D-6E8A-4147-A177-3AD203B41FA5}">
                      <a16:colId xmlns:a16="http://schemas.microsoft.com/office/drawing/2014/main" val="20001"/>
                    </a:ext>
                  </a:extLst>
                </a:gridCol>
                <a:gridCol w="1268729">
                  <a:extLst>
                    <a:ext uri="{9D8B030D-6E8A-4147-A177-3AD203B41FA5}">
                      <a16:colId xmlns:a16="http://schemas.microsoft.com/office/drawing/2014/main" val="20002"/>
                    </a:ext>
                  </a:extLst>
                </a:gridCol>
              </a:tblGrid>
              <a:tr h="330196">
                <a:tc>
                  <a:txBody>
                    <a:bodyPr/>
                    <a:lstStyle/>
                    <a:p>
                      <a:pPr>
                        <a:lnSpc>
                          <a:spcPct val="100000"/>
                        </a:lnSpc>
                      </a:pPr>
                      <a:endParaRPr sz="1200">
                        <a:latin typeface="Times New Roman"/>
                        <a:cs typeface="Times New Roman"/>
                      </a:endParaRPr>
                    </a:p>
                  </a:txBody>
                  <a:tcPr marL="0" marR="0" marT="0" marB="0"/>
                </a:tc>
                <a:tc>
                  <a:txBody>
                    <a:bodyPr/>
                    <a:lstStyle/>
                    <a:p>
                      <a:pPr marR="373380" algn="ctr">
                        <a:lnSpc>
                          <a:spcPct val="100000"/>
                        </a:lnSpc>
                        <a:spcBef>
                          <a:spcPts val="5"/>
                        </a:spcBef>
                      </a:pPr>
                      <a:r>
                        <a:rPr sz="1600" b="1" u="heavy" spc="-300" dirty="0">
                          <a:uFill>
                            <a:solidFill>
                              <a:srgbClr val="000000"/>
                            </a:solidFill>
                          </a:uFill>
                          <a:latin typeface="Georgia"/>
                          <a:cs typeface="Georgia"/>
                        </a:rPr>
                        <a:t>TABLE </a:t>
                      </a:r>
                      <a:r>
                        <a:rPr lang="en-US" sz="1600" b="1" u="heavy" spc="-300" dirty="0">
                          <a:uFill>
                            <a:solidFill>
                              <a:srgbClr val="000000"/>
                            </a:solidFill>
                          </a:uFill>
                          <a:latin typeface="Georgia"/>
                          <a:cs typeface="Georgia"/>
                        </a:rPr>
                        <a:t>       </a:t>
                      </a:r>
                      <a:r>
                        <a:rPr sz="1600" b="1" u="heavy" spc="-140" dirty="0">
                          <a:uFill>
                            <a:solidFill>
                              <a:srgbClr val="000000"/>
                            </a:solidFill>
                          </a:uFill>
                          <a:latin typeface="Georgia"/>
                          <a:cs typeface="Georgia"/>
                        </a:rPr>
                        <a:t>OF</a:t>
                      </a:r>
                      <a:r>
                        <a:rPr sz="1600" b="1" u="heavy" spc="60" dirty="0">
                          <a:uFill>
                            <a:solidFill>
                              <a:srgbClr val="000000"/>
                            </a:solidFill>
                          </a:uFill>
                          <a:latin typeface="Georgia"/>
                          <a:cs typeface="Georgia"/>
                        </a:rPr>
                        <a:t> </a:t>
                      </a:r>
                      <a:r>
                        <a:rPr sz="1600" b="1" u="heavy" spc="-200" dirty="0">
                          <a:uFill>
                            <a:solidFill>
                              <a:srgbClr val="000000"/>
                            </a:solidFill>
                          </a:uFill>
                          <a:latin typeface="Georgia"/>
                          <a:cs typeface="Georgia"/>
                        </a:rPr>
                        <a:t>CONTENTS</a:t>
                      </a:r>
                      <a:endParaRPr sz="1600" dirty="0">
                        <a:latin typeface="Georgia"/>
                        <a:cs typeface="Georgia"/>
                      </a:endParaRPr>
                    </a:p>
                  </a:txBody>
                  <a:tcPr marL="0" marR="0" marT="635" marB="0"/>
                </a:tc>
                <a:tc>
                  <a:txBody>
                    <a:bodyPr/>
                    <a:lstStyle/>
                    <a:p>
                      <a:pPr>
                        <a:lnSpc>
                          <a:spcPct val="100000"/>
                        </a:lnSpc>
                      </a:pPr>
                      <a:endParaRPr sz="1200">
                        <a:latin typeface="Times New Roman"/>
                        <a:cs typeface="Times New Roman"/>
                      </a:endParaRPr>
                    </a:p>
                  </a:txBody>
                  <a:tcPr marL="0" marR="0" marT="0" marB="0"/>
                </a:tc>
                <a:extLst>
                  <a:ext uri="{0D108BD9-81ED-4DB2-BD59-A6C34878D82A}">
                    <a16:rowId xmlns:a16="http://schemas.microsoft.com/office/drawing/2014/main" val="10000"/>
                  </a:ext>
                </a:extLst>
              </a:tr>
              <a:tr h="751821">
                <a:tc>
                  <a:txBody>
                    <a:bodyPr/>
                    <a:lstStyle/>
                    <a:p>
                      <a:pPr marL="31750">
                        <a:lnSpc>
                          <a:spcPct val="100000"/>
                        </a:lnSpc>
                        <a:spcBef>
                          <a:spcPts val="655"/>
                        </a:spcBef>
                      </a:pPr>
                      <a:r>
                        <a:rPr sz="1400" b="1" u="heavy" spc="-150" dirty="0">
                          <a:uFill>
                            <a:solidFill>
                              <a:srgbClr val="000000"/>
                            </a:solidFill>
                          </a:uFill>
                          <a:latin typeface="Georgia"/>
                          <a:cs typeface="Georgia"/>
                        </a:rPr>
                        <a:t>Title</a:t>
                      </a:r>
                      <a:endParaRPr sz="1400">
                        <a:latin typeface="Georgia"/>
                        <a:cs typeface="Georgia"/>
                      </a:endParaRPr>
                    </a:p>
                    <a:p>
                      <a:pPr marL="31750">
                        <a:lnSpc>
                          <a:spcPct val="100000"/>
                        </a:lnSpc>
                        <a:spcBef>
                          <a:spcPts val="1260"/>
                        </a:spcBef>
                      </a:pPr>
                      <a:r>
                        <a:rPr sz="1400" spc="110" dirty="0">
                          <a:latin typeface="Georgia"/>
                          <a:cs typeface="Georgia"/>
                        </a:rPr>
                        <a:t>Cover</a:t>
                      </a:r>
                      <a:r>
                        <a:rPr sz="1400" spc="35" dirty="0">
                          <a:latin typeface="Georgia"/>
                          <a:cs typeface="Georgia"/>
                        </a:rPr>
                        <a:t> </a:t>
                      </a:r>
                      <a:r>
                        <a:rPr sz="1400" spc="170" dirty="0">
                          <a:latin typeface="Georgia"/>
                          <a:cs typeface="Georgia"/>
                        </a:rPr>
                        <a:t>Page</a:t>
                      </a:r>
                      <a:endParaRPr sz="1400">
                        <a:latin typeface="Georgia"/>
                        <a:cs typeface="Georgia"/>
                      </a:endParaRPr>
                    </a:p>
                  </a:txBody>
                  <a:tcPr marL="0" marR="0" marT="83185" marB="0"/>
                </a:tc>
                <a:tc>
                  <a:txBody>
                    <a:bodyPr/>
                    <a:lstStyle/>
                    <a:p>
                      <a:pPr>
                        <a:lnSpc>
                          <a:spcPct val="100000"/>
                        </a:lnSpc>
                      </a:pPr>
                      <a:endParaRPr sz="1200">
                        <a:latin typeface="Times New Roman"/>
                        <a:cs typeface="Times New Roman"/>
                      </a:endParaRPr>
                    </a:p>
                  </a:txBody>
                  <a:tcPr marL="0" marR="0" marT="0" marB="0"/>
                </a:tc>
                <a:tc>
                  <a:txBody>
                    <a:bodyPr/>
                    <a:lstStyle/>
                    <a:p>
                      <a:pPr marL="680085" algn="ctr">
                        <a:lnSpc>
                          <a:spcPct val="100000"/>
                        </a:lnSpc>
                        <a:spcBef>
                          <a:spcPts val="655"/>
                        </a:spcBef>
                      </a:pPr>
                      <a:r>
                        <a:rPr sz="1400" b="1" u="heavy" spc="20" dirty="0">
                          <a:uFill>
                            <a:solidFill>
                              <a:srgbClr val="000000"/>
                            </a:solidFill>
                          </a:uFill>
                          <a:latin typeface="Georgia"/>
                          <a:cs typeface="Georgia"/>
                        </a:rPr>
                        <a:t>Page</a:t>
                      </a:r>
                      <a:endParaRPr sz="1400">
                        <a:latin typeface="Georgia"/>
                        <a:cs typeface="Georgia"/>
                      </a:endParaRPr>
                    </a:p>
                    <a:p>
                      <a:pPr marL="687705" algn="ctr">
                        <a:lnSpc>
                          <a:spcPct val="100000"/>
                        </a:lnSpc>
                        <a:spcBef>
                          <a:spcPts val="1260"/>
                        </a:spcBef>
                      </a:pPr>
                      <a:r>
                        <a:rPr sz="1400" dirty="0">
                          <a:latin typeface="Georgia"/>
                          <a:cs typeface="Georgia"/>
                        </a:rPr>
                        <a:t>1</a:t>
                      </a:r>
                      <a:endParaRPr sz="1400">
                        <a:latin typeface="Georgia"/>
                        <a:cs typeface="Georgia"/>
                      </a:endParaRPr>
                    </a:p>
                  </a:txBody>
                  <a:tcPr marL="0" marR="0" marT="83185" marB="0"/>
                </a:tc>
                <a:extLst>
                  <a:ext uri="{0D108BD9-81ED-4DB2-BD59-A6C34878D82A}">
                    <a16:rowId xmlns:a16="http://schemas.microsoft.com/office/drawing/2014/main" val="10001"/>
                  </a:ext>
                </a:extLst>
              </a:tr>
              <a:tr h="374141">
                <a:tc>
                  <a:txBody>
                    <a:bodyPr/>
                    <a:lstStyle/>
                    <a:p>
                      <a:pPr marL="31750">
                        <a:lnSpc>
                          <a:spcPct val="100000"/>
                        </a:lnSpc>
                        <a:spcBef>
                          <a:spcPts val="625"/>
                        </a:spcBef>
                      </a:pPr>
                      <a:r>
                        <a:rPr sz="1400" spc="65" dirty="0">
                          <a:latin typeface="Georgia"/>
                          <a:cs typeface="Georgia"/>
                        </a:rPr>
                        <a:t>Abstract</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2</a:t>
                      </a:r>
                      <a:endParaRPr sz="1400">
                        <a:latin typeface="Georgia"/>
                        <a:cs typeface="Georgia"/>
                      </a:endParaRPr>
                    </a:p>
                  </a:txBody>
                  <a:tcPr marL="0" marR="0" marT="79375" marB="0"/>
                </a:tc>
                <a:extLst>
                  <a:ext uri="{0D108BD9-81ED-4DB2-BD59-A6C34878D82A}">
                    <a16:rowId xmlns:a16="http://schemas.microsoft.com/office/drawing/2014/main" val="10002"/>
                  </a:ext>
                </a:extLst>
              </a:tr>
              <a:tr h="374141">
                <a:tc>
                  <a:txBody>
                    <a:bodyPr/>
                    <a:lstStyle/>
                    <a:p>
                      <a:pPr marL="31750">
                        <a:lnSpc>
                          <a:spcPct val="100000"/>
                        </a:lnSpc>
                        <a:spcBef>
                          <a:spcPts val="620"/>
                        </a:spcBef>
                      </a:pPr>
                      <a:r>
                        <a:rPr sz="1400" spc="110" dirty="0">
                          <a:latin typeface="Georgia"/>
                          <a:cs typeface="Georgia"/>
                        </a:rPr>
                        <a:t>Acknowledgement</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3</a:t>
                      </a:r>
                      <a:endParaRPr sz="1400">
                        <a:latin typeface="Georgia"/>
                        <a:cs typeface="Georgia"/>
                      </a:endParaRPr>
                    </a:p>
                  </a:txBody>
                  <a:tcPr marL="0" marR="0" marT="78740" marB="0"/>
                </a:tc>
                <a:extLst>
                  <a:ext uri="{0D108BD9-81ED-4DB2-BD59-A6C34878D82A}">
                    <a16:rowId xmlns:a16="http://schemas.microsoft.com/office/drawing/2014/main" val="10003"/>
                  </a:ext>
                </a:extLst>
              </a:tr>
              <a:tr h="374332">
                <a:tc>
                  <a:txBody>
                    <a:bodyPr/>
                    <a:lstStyle/>
                    <a:p>
                      <a:pPr marL="31750">
                        <a:lnSpc>
                          <a:spcPct val="100000"/>
                        </a:lnSpc>
                        <a:spcBef>
                          <a:spcPts val="625"/>
                        </a:spcBef>
                      </a:pPr>
                      <a:r>
                        <a:rPr sz="1400" spc="50" dirty="0">
                          <a:latin typeface="Georgia"/>
                          <a:cs typeface="Georgia"/>
                        </a:rPr>
                        <a:t>Table </a:t>
                      </a:r>
                      <a:r>
                        <a:rPr sz="1400" spc="70" dirty="0">
                          <a:latin typeface="Georgia"/>
                          <a:cs typeface="Georgia"/>
                        </a:rPr>
                        <a:t>of</a:t>
                      </a:r>
                      <a:r>
                        <a:rPr sz="1400" spc="30" dirty="0">
                          <a:latin typeface="Georgia"/>
                          <a:cs typeface="Georgia"/>
                        </a:rPr>
                        <a:t> </a:t>
                      </a:r>
                      <a:r>
                        <a:rPr sz="1400" spc="70" dirty="0">
                          <a:latin typeface="Georgia"/>
                          <a:cs typeface="Georgia"/>
                        </a:rPr>
                        <a:t>Contents</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4</a:t>
                      </a:r>
                      <a:endParaRPr sz="1400">
                        <a:latin typeface="Georgia"/>
                        <a:cs typeface="Georgia"/>
                      </a:endParaRPr>
                    </a:p>
                  </a:txBody>
                  <a:tcPr marL="0" marR="0" marT="79375" marB="0"/>
                </a:tc>
                <a:extLst>
                  <a:ext uri="{0D108BD9-81ED-4DB2-BD59-A6C34878D82A}">
                    <a16:rowId xmlns:a16="http://schemas.microsoft.com/office/drawing/2014/main" val="10004"/>
                  </a:ext>
                </a:extLst>
              </a:tr>
              <a:tr h="374332">
                <a:tc>
                  <a:txBody>
                    <a:bodyPr/>
                    <a:lstStyle/>
                    <a:p>
                      <a:pPr marL="31750">
                        <a:lnSpc>
                          <a:spcPct val="100000"/>
                        </a:lnSpc>
                        <a:spcBef>
                          <a:spcPts val="620"/>
                        </a:spcBef>
                      </a:pPr>
                      <a:r>
                        <a:rPr sz="1400" spc="-100" dirty="0">
                          <a:latin typeface="Georgia"/>
                          <a:cs typeface="Georgia"/>
                        </a:rPr>
                        <a:t>List </a:t>
                      </a:r>
                      <a:r>
                        <a:rPr sz="1400" spc="75" dirty="0">
                          <a:latin typeface="Georgia"/>
                          <a:cs typeface="Georgia"/>
                        </a:rPr>
                        <a:t>of</a:t>
                      </a:r>
                      <a:r>
                        <a:rPr sz="1400" spc="-60" dirty="0">
                          <a:latin typeface="Georgia"/>
                          <a:cs typeface="Georgia"/>
                        </a:rPr>
                        <a:t> </a:t>
                      </a:r>
                      <a:r>
                        <a:rPr sz="1400" spc="20" dirty="0">
                          <a:latin typeface="Georgia"/>
                          <a:cs typeface="Georgia"/>
                        </a:rPr>
                        <a:t>figures</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4</a:t>
                      </a:r>
                      <a:endParaRPr sz="1400">
                        <a:latin typeface="Georgia"/>
                        <a:cs typeface="Georgia"/>
                      </a:endParaRPr>
                    </a:p>
                  </a:txBody>
                  <a:tcPr marL="0" marR="0" marT="78740" marB="0"/>
                </a:tc>
                <a:extLst>
                  <a:ext uri="{0D108BD9-81ED-4DB2-BD59-A6C34878D82A}">
                    <a16:rowId xmlns:a16="http://schemas.microsoft.com/office/drawing/2014/main" val="10005"/>
                  </a:ext>
                </a:extLst>
              </a:tr>
              <a:tr h="374143">
                <a:tc>
                  <a:txBody>
                    <a:bodyPr/>
                    <a:lstStyle/>
                    <a:p>
                      <a:pPr marL="31750">
                        <a:lnSpc>
                          <a:spcPct val="100000"/>
                        </a:lnSpc>
                        <a:spcBef>
                          <a:spcPts val="625"/>
                        </a:spcBef>
                      </a:pPr>
                      <a:r>
                        <a:rPr sz="1400" spc="25" dirty="0">
                          <a:latin typeface="Georgia"/>
                          <a:cs typeface="Georgia"/>
                        </a:rPr>
                        <a:t>Introduction</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5</a:t>
                      </a:r>
                      <a:r>
                        <a:rPr lang="en-US" sz="1400" dirty="0">
                          <a:latin typeface="Georgia"/>
                          <a:cs typeface="Georgia"/>
                        </a:rPr>
                        <a:t>+</a:t>
                      </a:r>
                      <a:endParaRPr sz="1400" dirty="0">
                        <a:latin typeface="Georgia"/>
                        <a:cs typeface="Georgia"/>
                      </a:endParaRPr>
                    </a:p>
                  </a:txBody>
                  <a:tcPr marL="0" marR="0" marT="79375" marB="0"/>
                </a:tc>
                <a:extLst>
                  <a:ext uri="{0D108BD9-81ED-4DB2-BD59-A6C34878D82A}">
                    <a16:rowId xmlns:a16="http://schemas.microsoft.com/office/drawing/2014/main" val="10006"/>
                  </a:ext>
                </a:extLst>
              </a:tr>
              <a:tr h="374143">
                <a:tc>
                  <a:txBody>
                    <a:bodyPr/>
                    <a:lstStyle/>
                    <a:p>
                      <a:pPr marL="31750">
                        <a:lnSpc>
                          <a:spcPct val="100000"/>
                        </a:lnSpc>
                        <a:spcBef>
                          <a:spcPts val="620"/>
                        </a:spcBef>
                      </a:pPr>
                      <a:r>
                        <a:rPr sz="1400" spc="70" dirty="0">
                          <a:latin typeface="Georgia"/>
                          <a:cs typeface="Georgia"/>
                        </a:rPr>
                        <a:t>Home</a:t>
                      </a:r>
                      <a:r>
                        <a:rPr sz="1400" spc="40" dirty="0">
                          <a:latin typeface="Georgia"/>
                          <a:cs typeface="Georgia"/>
                        </a:rPr>
                        <a:t> </a:t>
                      </a:r>
                      <a:r>
                        <a:rPr sz="1400" spc="165" dirty="0">
                          <a:latin typeface="Georgia"/>
                          <a:cs typeface="Georgia"/>
                        </a:rPr>
                        <a:t>Page</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6</a:t>
                      </a:r>
                      <a:endParaRPr sz="1400">
                        <a:latin typeface="Georgia"/>
                        <a:cs typeface="Georgia"/>
                      </a:endParaRPr>
                    </a:p>
                  </a:txBody>
                  <a:tcPr marL="0" marR="0" marT="78740" marB="0"/>
                </a:tc>
                <a:extLst>
                  <a:ext uri="{0D108BD9-81ED-4DB2-BD59-A6C34878D82A}">
                    <a16:rowId xmlns:a16="http://schemas.microsoft.com/office/drawing/2014/main" val="10007"/>
                  </a:ext>
                </a:extLst>
              </a:tr>
              <a:tr h="374141">
                <a:tc>
                  <a:txBody>
                    <a:bodyPr/>
                    <a:lstStyle/>
                    <a:p>
                      <a:pPr marL="31750">
                        <a:lnSpc>
                          <a:spcPct val="100000"/>
                        </a:lnSpc>
                        <a:spcBef>
                          <a:spcPts val="625"/>
                        </a:spcBef>
                      </a:pPr>
                      <a:r>
                        <a:rPr sz="1400" spc="40" dirty="0">
                          <a:latin typeface="Georgia"/>
                          <a:cs typeface="Georgia"/>
                        </a:rPr>
                        <a:t>Sub </a:t>
                      </a:r>
                      <a:r>
                        <a:rPr sz="1400" spc="165" dirty="0">
                          <a:latin typeface="Georgia"/>
                          <a:cs typeface="Georgia"/>
                        </a:rPr>
                        <a:t>Page</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5"/>
                        </a:spcBef>
                      </a:pPr>
                      <a:r>
                        <a:rPr sz="1400" dirty="0">
                          <a:latin typeface="Georgia"/>
                          <a:cs typeface="Georgia"/>
                        </a:rPr>
                        <a:t>7</a:t>
                      </a:r>
                      <a:endParaRPr sz="1400">
                        <a:latin typeface="Georgia"/>
                        <a:cs typeface="Georgia"/>
                      </a:endParaRPr>
                    </a:p>
                  </a:txBody>
                  <a:tcPr marL="0" marR="0" marT="79375" marB="0"/>
                </a:tc>
                <a:extLst>
                  <a:ext uri="{0D108BD9-81ED-4DB2-BD59-A6C34878D82A}">
                    <a16:rowId xmlns:a16="http://schemas.microsoft.com/office/drawing/2014/main" val="10008"/>
                  </a:ext>
                </a:extLst>
              </a:tr>
              <a:tr h="373379">
                <a:tc>
                  <a:txBody>
                    <a:bodyPr/>
                    <a:lstStyle/>
                    <a:p>
                      <a:pPr marL="31750">
                        <a:lnSpc>
                          <a:spcPct val="100000"/>
                        </a:lnSpc>
                        <a:spcBef>
                          <a:spcPts val="620"/>
                        </a:spcBef>
                      </a:pPr>
                      <a:r>
                        <a:rPr sz="1400" spc="30" dirty="0">
                          <a:latin typeface="Georgia"/>
                          <a:cs typeface="Georgia"/>
                        </a:rPr>
                        <a:t>Study</a:t>
                      </a:r>
                      <a:r>
                        <a:rPr sz="1400" spc="40" dirty="0">
                          <a:latin typeface="Georgia"/>
                          <a:cs typeface="Georgia"/>
                        </a:rPr>
                        <a:t> </a:t>
                      </a:r>
                      <a:r>
                        <a:rPr sz="1400" spc="25" dirty="0">
                          <a:latin typeface="Georgia"/>
                          <a:cs typeface="Georgia"/>
                        </a:rPr>
                        <a:t>Materials</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687705" algn="ctr">
                        <a:lnSpc>
                          <a:spcPct val="100000"/>
                        </a:lnSpc>
                        <a:spcBef>
                          <a:spcPts val="620"/>
                        </a:spcBef>
                      </a:pPr>
                      <a:r>
                        <a:rPr sz="1400" dirty="0">
                          <a:latin typeface="Georgia"/>
                          <a:cs typeface="Georgia"/>
                        </a:rPr>
                        <a:t>8</a:t>
                      </a:r>
                      <a:endParaRPr sz="1400">
                        <a:latin typeface="Georgia"/>
                        <a:cs typeface="Georgia"/>
                      </a:endParaRPr>
                    </a:p>
                  </a:txBody>
                  <a:tcPr marL="0" marR="0" marT="78740" marB="0"/>
                </a:tc>
                <a:extLst>
                  <a:ext uri="{0D108BD9-81ED-4DB2-BD59-A6C34878D82A}">
                    <a16:rowId xmlns:a16="http://schemas.microsoft.com/office/drawing/2014/main" val="10009"/>
                  </a:ext>
                </a:extLst>
              </a:tr>
              <a:tr h="374267">
                <a:tc>
                  <a:txBody>
                    <a:bodyPr/>
                    <a:lstStyle/>
                    <a:p>
                      <a:pPr marL="31750">
                        <a:lnSpc>
                          <a:spcPct val="100000"/>
                        </a:lnSpc>
                        <a:spcBef>
                          <a:spcPts val="620"/>
                        </a:spcBef>
                      </a:pPr>
                      <a:r>
                        <a:rPr sz="1400" spc="50" dirty="0">
                          <a:latin typeface="Georgia"/>
                          <a:cs typeface="Georgia"/>
                        </a:rPr>
                        <a:t>Project</a:t>
                      </a:r>
                      <a:r>
                        <a:rPr sz="1400" spc="30" dirty="0">
                          <a:latin typeface="Georgia"/>
                          <a:cs typeface="Georgia"/>
                        </a:rPr>
                        <a:t> Contribution</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5010" algn="ctr">
                        <a:lnSpc>
                          <a:spcPct val="100000"/>
                        </a:lnSpc>
                        <a:spcBef>
                          <a:spcPts val="620"/>
                        </a:spcBef>
                      </a:pPr>
                      <a:r>
                        <a:rPr sz="1400" dirty="0">
                          <a:latin typeface="Georgia"/>
                          <a:cs typeface="Georgia"/>
                        </a:rPr>
                        <a:t>9</a:t>
                      </a:r>
                      <a:endParaRPr sz="1400">
                        <a:latin typeface="Georgia"/>
                        <a:cs typeface="Georgia"/>
                      </a:endParaRPr>
                    </a:p>
                  </a:txBody>
                  <a:tcPr marL="0" marR="0" marT="78740" marB="0"/>
                </a:tc>
                <a:extLst>
                  <a:ext uri="{0D108BD9-81ED-4DB2-BD59-A6C34878D82A}">
                    <a16:rowId xmlns:a16="http://schemas.microsoft.com/office/drawing/2014/main" val="10010"/>
                  </a:ext>
                </a:extLst>
              </a:tr>
              <a:tr h="374267">
                <a:tc>
                  <a:txBody>
                    <a:bodyPr/>
                    <a:lstStyle/>
                    <a:p>
                      <a:pPr marL="31750">
                        <a:lnSpc>
                          <a:spcPct val="100000"/>
                        </a:lnSpc>
                        <a:spcBef>
                          <a:spcPts val="625"/>
                        </a:spcBef>
                      </a:pPr>
                      <a:r>
                        <a:rPr sz="1400" spc="-20" dirty="0">
                          <a:latin typeface="Georgia"/>
                          <a:cs typeface="Georgia"/>
                        </a:rPr>
                        <a:t>Results</a:t>
                      </a:r>
                      <a:endParaRPr sz="1400">
                        <a:latin typeface="Georgia"/>
                        <a:cs typeface="Georgia"/>
                      </a:endParaRPr>
                    </a:p>
                  </a:txBody>
                  <a:tcPr marL="0" marR="0" marT="79375" marB="0"/>
                </a:tc>
                <a:tc>
                  <a:txBody>
                    <a:bodyPr/>
                    <a:lstStyle/>
                    <a:p>
                      <a:pPr>
                        <a:lnSpc>
                          <a:spcPct val="100000"/>
                        </a:lnSpc>
                      </a:pPr>
                      <a:endParaRPr sz="1200">
                        <a:latin typeface="Times New Roman"/>
                        <a:cs typeface="Times New Roman"/>
                      </a:endParaRPr>
                    </a:p>
                  </a:txBody>
                  <a:tcPr marL="0" marR="0" marT="0" marB="0"/>
                </a:tc>
                <a:tc>
                  <a:txBody>
                    <a:bodyPr/>
                    <a:lstStyle/>
                    <a:p>
                      <a:pPr marL="748665" algn="ctr">
                        <a:lnSpc>
                          <a:spcPct val="100000"/>
                        </a:lnSpc>
                        <a:spcBef>
                          <a:spcPts val="625"/>
                        </a:spcBef>
                      </a:pPr>
                      <a:r>
                        <a:rPr sz="1400" spc="75" dirty="0">
                          <a:latin typeface="Georgia"/>
                          <a:cs typeface="Georgia"/>
                        </a:rPr>
                        <a:t>10-1</a:t>
                      </a:r>
                      <a:r>
                        <a:rPr lang="en-US" sz="1400" spc="75" dirty="0">
                          <a:latin typeface="Georgia"/>
                          <a:cs typeface="Georgia"/>
                        </a:rPr>
                        <a:t>5 ++</a:t>
                      </a:r>
                      <a:endParaRPr sz="1400" dirty="0">
                        <a:latin typeface="Georgia"/>
                        <a:cs typeface="Georgia"/>
                      </a:endParaRPr>
                    </a:p>
                  </a:txBody>
                  <a:tcPr marL="0" marR="0" marT="79375" marB="0"/>
                </a:tc>
                <a:extLst>
                  <a:ext uri="{0D108BD9-81ED-4DB2-BD59-A6C34878D82A}">
                    <a16:rowId xmlns:a16="http://schemas.microsoft.com/office/drawing/2014/main" val="10011"/>
                  </a:ext>
                </a:extLst>
              </a:tr>
              <a:tr h="509555">
                <a:tc>
                  <a:txBody>
                    <a:bodyPr/>
                    <a:lstStyle/>
                    <a:p>
                      <a:pPr marL="31750">
                        <a:lnSpc>
                          <a:spcPct val="100000"/>
                        </a:lnSpc>
                        <a:spcBef>
                          <a:spcPts val="620"/>
                        </a:spcBef>
                      </a:pPr>
                      <a:r>
                        <a:rPr sz="1400" spc="85" dirty="0">
                          <a:latin typeface="Georgia"/>
                          <a:cs typeface="Georgia"/>
                        </a:rPr>
                        <a:t>References</a:t>
                      </a:r>
                      <a:endParaRPr sz="1400">
                        <a:latin typeface="Georgia"/>
                        <a:cs typeface="Georgia"/>
                      </a:endParaRPr>
                    </a:p>
                  </a:txBody>
                  <a:tcPr marL="0" marR="0" marT="78740" marB="0"/>
                </a:tc>
                <a:tc>
                  <a:txBody>
                    <a:bodyPr/>
                    <a:lstStyle/>
                    <a:p>
                      <a:pPr>
                        <a:lnSpc>
                          <a:spcPct val="100000"/>
                        </a:lnSpc>
                      </a:pPr>
                      <a:endParaRPr sz="1200">
                        <a:latin typeface="Times New Roman"/>
                        <a:cs typeface="Times New Roman"/>
                      </a:endParaRPr>
                    </a:p>
                  </a:txBody>
                  <a:tcPr marL="0" marR="0" marT="0" marB="0"/>
                </a:tc>
                <a:tc>
                  <a:txBody>
                    <a:bodyPr/>
                    <a:lstStyle/>
                    <a:p>
                      <a:pPr marL="716915" algn="ctr">
                        <a:lnSpc>
                          <a:spcPct val="100000"/>
                        </a:lnSpc>
                        <a:spcBef>
                          <a:spcPts val="620"/>
                        </a:spcBef>
                      </a:pPr>
                      <a:r>
                        <a:rPr sz="1400" spc="85" dirty="0">
                          <a:latin typeface="Georgia"/>
                          <a:cs typeface="Georgia"/>
                        </a:rPr>
                        <a:t>1</a:t>
                      </a:r>
                      <a:r>
                        <a:rPr lang="en-US" sz="1400" spc="85" dirty="0">
                          <a:latin typeface="Georgia"/>
                          <a:cs typeface="Georgia"/>
                        </a:rPr>
                        <a:t>6</a:t>
                      </a:r>
                      <a:endParaRPr sz="1400" dirty="0">
                        <a:latin typeface="Georgia"/>
                        <a:cs typeface="Georgia"/>
                      </a:endParaRPr>
                    </a:p>
                  </a:txBody>
                  <a:tcPr marL="0" marR="0" marT="78740" marB="0"/>
                </a:tc>
                <a:extLst>
                  <a:ext uri="{0D108BD9-81ED-4DB2-BD59-A6C34878D82A}">
                    <a16:rowId xmlns:a16="http://schemas.microsoft.com/office/drawing/2014/main" val="10012"/>
                  </a:ext>
                </a:extLst>
              </a:tr>
              <a:tr h="525601">
                <a:tc>
                  <a:txBody>
                    <a:bodyPr/>
                    <a:lstStyle/>
                    <a:p>
                      <a:pPr>
                        <a:lnSpc>
                          <a:spcPct val="100000"/>
                        </a:lnSpc>
                      </a:pPr>
                      <a:endParaRPr sz="1200">
                        <a:latin typeface="Times New Roman"/>
                        <a:cs typeface="Times New Roman"/>
                      </a:endParaRPr>
                    </a:p>
                  </a:txBody>
                  <a:tcPr marL="0" marR="0" marT="0" marB="0"/>
                </a:tc>
                <a:tc>
                  <a:txBody>
                    <a:bodyPr/>
                    <a:lstStyle/>
                    <a:p>
                      <a:pPr marR="370840" algn="ctr">
                        <a:lnSpc>
                          <a:spcPts val="2340"/>
                        </a:lnSpc>
                        <a:spcBef>
                          <a:spcPts val="1695"/>
                        </a:spcBef>
                      </a:pPr>
                      <a:r>
                        <a:rPr sz="2000" b="1" u="heavy" spc="-270" dirty="0">
                          <a:uFill>
                            <a:solidFill>
                              <a:srgbClr val="000000"/>
                            </a:solidFill>
                          </a:uFill>
                          <a:latin typeface="Georgia"/>
                          <a:cs typeface="Georgia"/>
                        </a:rPr>
                        <a:t>List </a:t>
                      </a:r>
                      <a:r>
                        <a:rPr sz="2000" b="1" u="heavy" spc="-110" dirty="0">
                          <a:uFill>
                            <a:solidFill>
                              <a:srgbClr val="000000"/>
                            </a:solidFill>
                          </a:uFill>
                          <a:latin typeface="Georgia"/>
                          <a:cs typeface="Georgia"/>
                        </a:rPr>
                        <a:t>of</a:t>
                      </a:r>
                      <a:r>
                        <a:rPr sz="2000" b="1" u="heavy" spc="125" dirty="0">
                          <a:uFill>
                            <a:solidFill>
                              <a:srgbClr val="000000"/>
                            </a:solidFill>
                          </a:uFill>
                          <a:latin typeface="Georgia"/>
                          <a:cs typeface="Georgia"/>
                        </a:rPr>
                        <a:t> </a:t>
                      </a:r>
                      <a:r>
                        <a:rPr sz="2000" b="1" u="heavy" spc="-150" dirty="0">
                          <a:uFill>
                            <a:solidFill>
                              <a:srgbClr val="000000"/>
                            </a:solidFill>
                          </a:uFill>
                          <a:latin typeface="Georgia"/>
                          <a:cs typeface="Georgia"/>
                        </a:rPr>
                        <a:t>Figures</a:t>
                      </a:r>
                      <a:endParaRPr sz="2000">
                        <a:latin typeface="Georgia"/>
                        <a:cs typeface="Georgia"/>
                      </a:endParaRPr>
                    </a:p>
                  </a:txBody>
                  <a:tcPr marL="0" marR="0" marT="215265" marB="0"/>
                </a:tc>
                <a:tc>
                  <a:txBody>
                    <a:bodyPr/>
                    <a:lstStyle/>
                    <a:p>
                      <a:pPr>
                        <a:lnSpc>
                          <a:spcPct val="100000"/>
                        </a:lnSpc>
                      </a:pPr>
                      <a:endParaRPr sz="1200" dirty="0">
                        <a:latin typeface="Times New Roman"/>
                        <a:cs typeface="Times New Roman"/>
                      </a:endParaRPr>
                    </a:p>
                  </a:txBody>
                  <a:tcPr marL="0" marR="0" marT="0" marB="0"/>
                </a:tc>
                <a:extLst>
                  <a:ext uri="{0D108BD9-81ED-4DB2-BD59-A6C34878D82A}">
                    <a16:rowId xmlns:a16="http://schemas.microsoft.com/office/drawing/2014/main" val="10013"/>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2018256458"/>
              </p:ext>
            </p:extLst>
          </p:nvPr>
        </p:nvGraphicFramePr>
        <p:xfrm>
          <a:off x="476760" y="7446550"/>
          <a:ext cx="6854190" cy="1828421"/>
        </p:xfrm>
        <a:graphic>
          <a:graphicData uri="http://schemas.openxmlformats.org/drawingml/2006/table">
            <a:tbl>
              <a:tblPr firstRow="1" bandRow="1">
                <a:tableStyleId>{2D5ABB26-0587-4C30-8999-92F81FD0307C}</a:tableStyleId>
              </a:tblPr>
              <a:tblGrid>
                <a:gridCol w="1597660">
                  <a:extLst>
                    <a:ext uri="{9D8B030D-6E8A-4147-A177-3AD203B41FA5}">
                      <a16:colId xmlns:a16="http://schemas.microsoft.com/office/drawing/2014/main" val="20000"/>
                    </a:ext>
                  </a:extLst>
                </a:gridCol>
                <a:gridCol w="3773170">
                  <a:extLst>
                    <a:ext uri="{9D8B030D-6E8A-4147-A177-3AD203B41FA5}">
                      <a16:colId xmlns:a16="http://schemas.microsoft.com/office/drawing/2014/main" val="20001"/>
                    </a:ext>
                  </a:extLst>
                </a:gridCol>
                <a:gridCol w="1483360">
                  <a:extLst>
                    <a:ext uri="{9D8B030D-6E8A-4147-A177-3AD203B41FA5}">
                      <a16:colId xmlns:a16="http://schemas.microsoft.com/office/drawing/2014/main" val="20002"/>
                    </a:ext>
                  </a:extLst>
                </a:gridCol>
              </a:tblGrid>
              <a:tr h="674752">
                <a:tc>
                  <a:txBody>
                    <a:bodyPr/>
                    <a:lstStyle/>
                    <a:p>
                      <a:pPr algn="ctr">
                        <a:lnSpc>
                          <a:spcPct val="100000"/>
                        </a:lnSpc>
                        <a:spcBef>
                          <a:spcPts val="45"/>
                        </a:spcBef>
                      </a:pPr>
                      <a:r>
                        <a:rPr sz="1600" spc="5" dirty="0">
                          <a:latin typeface="Georgia"/>
                          <a:cs typeface="Georgia"/>
                        </a:rPr>
                        <a:t>Figure</a:t>
                      </a:r>
                      <a:r>
                        <a:rPr sz="1600" spc="30" dirty="0">
                          <a:latin typeface="Georgia"/>
                          <a:cs typeface="Georgia"/>
                        </a:rPr>
                        <a:t> </a:t>
                      </a:r>
                      <a:r>
                        <a:rPr sz="1600" spc="75" dirty="0">
                          <a:latin typeface="Georgia"/>
                          <a:cs typeface="Georgia"/>
                        </a:rPr>
                        <a:t>number</a:t>
                      </a:r>
                      <a:endParaRPr sz="16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600" spc="35" dirty="0">
                          <a:latin typeface="Georgia"/>
                          <a:cs typeface="Georgia"/>
                        </a:rPr>
                        <a:t>Topic</a:t>
                      </a:r>
                      <a:endParaRPr sz="16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356235" marR="350520" indent="121920">
                        <a:lnSpc>
                          <a:spcPct val="102000"/>
                        </a:lnSpc>
                        <a:spcBef>
                          <a:spcPts val="5"/>
                        </a:spcBef>
                      </a:pPr>
                      <a:r>
                        <a:rPr sz="1600" spc="190" dirty="0">
                          <a:latin typeface="Georgia"/>
                          <a:cs typeface="Georgia"/>
                        </a:rPr>
                        <a:t>Page  </a:t>
                      </a:r>
                      <a:r>
                        <a:rPr sz="1600" dirty="0">
                          <a:latin typeface="Georgia"/>
                          <a:cs typeface="Georgia"/>
                        </a:rPr>
                        <a:t>num</a:t>
                      </a:r>
                      <a:r>
                        <a:rPr sz="1600" spc="5" dirty="0">
                          <a:latin typeface="Georgia"/>
                          <a:cs typeface="Georgia"/>
                        </a:rPr>
                        <a:t>b</a:t>
                      </a:r>
                      <a:r>
                        <a:rPr sz="1600" spc="-5" dirty="0">
                          <a:latin typeface="Georgia"/>
                          <a:cs typeface="Georgia"/>
                        </a:rPr>
                        <a:t>e</a:t>
                      </a:r>
                      <a:r>
                        <a:rPr sz="1600" dirty="0">
                          <a:latin typeface="Georgia"/>
                          <a:cs typeface="Georgia"/>
                        </a:rPr>
                        <a:t>r</a:t>
                      </a:r>
                      <a:endParaRPr sz="1600">
                        <a:latin typeface="Georgia"/>
                        <a:cs typeface="Georgia"/>
                      </a:endParaRPr>
                    </a:p>
                  </a:txBody>
                  <a:tcPr marL="0" marR="0" marT="63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10000"/>
                  </a:ext>
                </a:extLst>
              </a:tr>
              <a:tr h="284990">
                <a:tc>
                  <a:txBody>
                    <a:bodyPr/>
                    <a:lstStyle/>
                    <a:p>
                      <a:pPr algn="ctr">
                        <a:lnSpc>
                          <a:spcPct val="100000"/>
                        </a:lnSpc>
                        <a:spcBef>
                          <a:spcPts val="45"/>
                        </a:spcBef>
                      </a:pPr>
                      <a:r>
                        <a:rPr sz="1200" b="1" dirty="0">
                          <a:latin typeface="Georgia"/>
                          <a:cs typeface="Georgia"/>
                        </a:rPr>
                        <a:t>1</a:t>
                      </a:r>
                      <a:endParaRPr sz="12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algn="ctr">
                        <a:lnSpc>
                          <a:spcPct val="100000"/>
                        </a:lnSpc>
                        <a:spcBef>
                          <a:spcPts val="45"/>
                        </a:spcBef>
                      </a:pPr>
                      <a:r>
                        <a:rPr lang="en-US" sz="1200" spc="60" dirty="0">
                          <a:latin typeface="Georgia"/>
                          <a:cs typeface="Georgia"/>
                        </a:rPr>
                        <a:t>Starting of </a:t>
                      </a:r>
                      <a:r>
                        <a:rPr sz="1200" spc="40" dirty="0">
                          <a:latin typeface="Georgia"/>
                          <a:cs typeface="Georgia"/>
                        </a:rPr>
                        <a:t> </a:t>
                      </a:r>
                      <a:r>
                        <a:rPr sz="1200" spc="140" dirty="0">
                          <a:latin typeface="Georgia"/>
                          <a:cs typeface="Georgia"/>
                        </a:rPr>
                        <a:t>Page</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marL="635" algn="ctr">
                        <a:lnSpc>
                          <a:spcPct val="100000"/>
                        </a:lnSpc>
                        <a:spcBef>
                          <a:spcPts val="45"/>
                        </a:spcBef>
                      </a:pPr>
                      <a:r>
                        <a:rPr sz="1200" dirty="0">
                          <a:latin typeface="Georgia"/>
                          <a:cs typeface="Georgia"/>
                        </a:rPr>
                        <a:t>8</a:t>
                      </a: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extLst>
                  <a:ext uri="{0D108BD9-81ED-4DB2-BD59-A6C34878D82A}">
                    <a16:rowId xmlns:a16="http://schemas.microsoft.com/office/drawing/2014/main" val="10001"/>
                  </a:ext>
                </a:extLst>
              </a:tr>
              <a:tr h="286509">
                <a:tc>
                  <a:txBody>
                    <a:bodyPr/>
                    <a:lstStyle/>
                    <a:p>
                      <a:pPr algn="ctr">
                        <a:lnSpc>
                          <a:spcPct val="100000"/>
                        </a:lnSpc>
                        <a:spcBef>
                          <a:spcPts val="45"/>
                        </a:spcBef>
                      </a:pPr>
                      <a:r>
                        <a:rPr sz="1200" b="1" dirty="0">
                          <a:latin typeface="Georgia"/>
                          <a:cs typeface="Georgia"/>
                        </a:rPr>
                        <a:t>2</a:t>
                      </a:r>
                      <a:endParaRPr sz="12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200" spc="35" dirty="0">
                          <a:latin typeface="Georgia"/>
                          <a:cs typeface="Georgia"/>
                        </a:rPr>
                        <a:t>Sub</a:t>
                      </a:r>
                      <a:r>
                        <a:rPr sz="1200" spc="40" dirty="0">
                          <a:latin typeface="Georgia"/>
                          <a:cs typeface="Georgia"/>
                        </a:rPr>
                        <a:t> </a:t>
                      </a:r>
                      <a:r>
                        <a:rPr sz="1200" spc="140" dirty="0">
                          <a:latin typeface="Georgia"/>
                          <a:cs typeface="Georgia"/>
                        </a:rPr>
                        <a:t>Page</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marL="635" algn="ctr">
                        <a:lnSpc>
                          <a:spcPct val="100000"/>
                        </a:lnSpc>
                        <a:spcBef>
                          <a:spcPts val="45"/>
                        </a:spcBef>
                      </a:pPr>
                      <a:r>
                        <a:rPr sz="1200" dirty="0">
                          <a:latin typeface="Georgia"/>
                          <a:cs typeface="Georgia"/>
                        </a:rPr>
                        <a:t>9</a:t>
                      </a: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10002"/>
                  </a:ext>
                </a:extLst>
              </a:tr>
              <a:tr h="284990">
                <a:tc>
                  <a:txBody>
                    <a:bodyPr/>
                    <a:lstStyle/>
                    <a:p>
                      <a:pPr algn="ctr">
                        <a:lnSpc>
                          <a:spcPct val="100000"/>
                        </a:lnSpc>
                        <a:spcBef>
                          <a:spcPts val="45"/>
                        </a:spcBef>
                      </a:pPr>
                      <a:r>
                        <a:rPr sz="1200" b="1" dirty="0">
                          <a:latin typeface="Georgia"/>
                          <a:cs typeface="Georgia"/>
                        </a:rPr>
                        <a:t>3</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algn="ctr">
                        <a:lnSpc>
                          <a:spcPct val="100000"/>
                        </a:lnSpc>
                        <a:spcBef>
                          <a:spcPts val="45"/>
                        </a:spcBef>
                      </a:pPr>
                      <a:r>
                        <a:rPr lang="en-US" sz="1200" spc="25" dirty="0">
                          <a:latin typeface="Georgia"/>
                          <a:cs typeface="Georgia"/>
                        </a:rPr>
                        <a:t>Application details</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tc>
                  <a:txBody>
                    <a:bodyPr/>
                    <a:lstStyle/>
                    <a:p>
                      <a:pPr algn="ctr">
                        <a:lnSpc>
                          <a:spcPct val="100000"/>
                        </a:lnSpc>
                        <a:spcBef>
                          <a:spcPts val="45"/>
                        </a:spcBef>
                      </a:pPr>
                      <a:r>
                        <a:rPr sz="1200" spc="30" dirty="0">
                          <a:latin typeface="Georgia"/>
                          <a:cs typeface="Georgia"/>
                        </a:rPr>
                        <a:t>10</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2F2F2"/>
                    </a:solidFill>
                  </a:tcPr>
                </a:tc>
                <a:extLst>
                  <a:ext uri="{0D108BD9-81ED-4DB2-BD59-A6C34878D82A}">
                    <a16:rowId xmlns:a16="http://schemas.microsoft.com/office/drawing/2014/main" val="10003"/>
                  </a:ext>
                </a:extLst>
              </a:tr>
              <a:tr h="297180">
                <a:tc>
                  <a:txBody>
                    <a:bodyPr/>
                    <a:lstStyle/>
                    <a:p>
                      <a:pPr algn="ctr">
                        <a:lnSpc>
                          <a:spcPct val="100000"/>
                        </a:lnSpc>
                        <a:spcBef>
                          <a:spcPts val="45"/>
                        </a:spcBef>
                      </a:pPr>
                      <a:r>
                        <a:rPr sz="1200" b="1" dirty="0">
                          <a:latin typeface="Georgia"/>
                          <a:cs typeface="Georgia"/>
                        </a:rPr>
                        <a:t>4</a:t>
                      </a:r>
                      <a:endParaRPr sz="120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200" spc="-20" dirty="0">
                          <a:latin typeface="Georgia"/>
                          <a:cs typeface="Georgia"/>
                        </a:rPr>
                        <a:t>Results</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tc>
                  <a:txBody>
                    <a:bodyPr/>
                    <a:lstStyle/>
                    <a:p>
                      <a:pPr algn="ctr">
                        <a:lnSpc>
                          <a:spcPct val="100000"/>
                        </a:lnSpc>
                        <a:spcBef>
                          <a:spcPts val="45"/>
                        </a:spcBef>
                      </a:pPr>
                      <a:r>
                        <a:rPr sz="1200" spc="45" dirty="0">
                          <a:latin typeface="Georgia"/>
                          <a:cs typeface="Georgia"/>
                        </a:rPr>
                        <a:t>12-1</a:t>
                      </a:r>
                      <a:r>
                        <a:rPr lang="en-US" sz="1200" spc="45" dirty="0">
                          <a:latin typeface="Georgia"/>
                          <a:cs typeface="Georgia"/>
                        </a:rPr>
                        <a:t>5</a:t>
                      </a:r>
                      <a:endParaRPr sz="1200" dirty="0">
                        <a:latin typeface="Georgia"/>
                        <a:cs typeface="Georgia"/>
                      </a:endParaRPr>
                    </a:p>
                  </a:txBody>
                  <a:tcPr marL="0" marR="0" marT="5715"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tcPr>
                </a:tc>
                <a:extLst>
                  <a:ext uri="{0D108BD9-81ED-4DB2-BD59-A6C34878D82A}">
                    <a16:rowId xmlns:a16="http://schemas.microsoft.com/office/drawing/2014/main" val="10004"/>
                  </a:ext>
                </a:extLst>
              </a:tr>
            </a:tbl>
          </a:graphicData>
        </a:graphic>
      </p:graphicFrame>
      <p:sp>
        <p:nvSpPr>
          <p:cNvPr id="5" name="object 5"/>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6" name="object 6"/>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30" dirty="0">
                <a:latin typeface="Georgia"/>
                <a:cs typeface="Georgia"/>
              </a:rPr>
              <a:t>5</a:t>
            </a:r>
            <a:endParaRPr sz="1050">
              <a:latin typeface="Georgia"/>
              <a:cs typeface="Georgia"/>
            </a:endParaRPr>
          </a:p>
        </p:txBody>
      </p:sp>
      <p:sp>
        <p:nvSpPr>
          <p:cNvPr id="3" name="object 3"/>
          <p:cNvSpPr txBox="1">
            <a:spLocks noGrp="1"/>
          </p:cNvSpPr>
          <p:nvPr>
            <p:ph type="title"/>
          </p:nvPr>
        </p:nvSpPr>
        <p:spPr>
          <a:xfrm>
            <a:off x="3060321" y="446026"/>
            <a:ext cx="1651000" cy="360680"/>
          </a:xfrm>
          <a:prstGeom prst="rect">
            <a:avLst/>
          </a:prstGeom>
        </p:spPr>
        <p:txBody>
          <a:bodyPr vert="horz" wrap="square" lIns="0" tIns="12065" rIns="0" bIns="0" rtlCol="0">
            <a:spAutoFit/>
          </a:bodyPr>
          <a:lstStyle/>
          <a:p>
            <a:pPr marL="12700">
              <a:lnSpc>
                <a:spcPct val="100000"/>
              </a:lnSpc>
              <a:spcBef>
                <a:spcPts val="95"/>
              </a:spcBef>
            </a:pPr>
            <a:r>
              <a:rPr spc="-155" dirty="0"/>
              <a:t>Introduction</a:t>
            </a:r>
          </a:p>
        </p:txBody>
      </p:sp>
      <p:sp>
        <p:nvSpPr>
          <p:cNvPr id="4" name="object 4"/>
          <p:cNvSpPr txBox="1"/>
          <p:nvPr/>
        </p:nvSpPr>
        <p:spPr>
          <a:xfrm>
            <a:off x="337695" y="937896"/>
            <a:ext cx="6862445" cy="7861191"/>
          </a:xfrm>
          <a:prstGeom prst="rect">
            <a:avLst/>
          </a:prstGeom>
        </p:spPr>
        <p:txBody>
          <a:bodyPr vert="horz" wrap="square" lIns="0" tIns="12700" rIns="0" bIns="0" rtlCol="0">
            <a:spAutoFit/>
          </a:bodyPr>
          <a:lstStyle/>
          <a:p>
            <a:pPr marL="12700" marR="5080" indent="457200">
              <a:lnSpc>
                <a:spcPct val="127699"/>
              </a:lnSpc>
              <a:spcBef>
                <a:spcPts val="100"/>
              </a:spcBef>
            </a:pPr>
            <a:r>
              <a:rPr lang="en-US" sz="1400" b="1" dirty="0">
                <a:latin typeface="Georgia"/>
                <a:cs typeface="Georgia"/>
              </a:rPr>
              <a:t>General Information:-</a:t>
            </a:r>
            <a:endParaRPr lang="en-US" sz="1400" dirty="0">
              <a:latin typeface="Georgia"/>
              <a:cs typeface="Georgia"/>
            </a:endParaRPr>
          </a:p>
          <a:p>
            <a:pPr marL="12700" marR="5080" indent="457200">
              <a:lnSpc>
                <a:spcPct val="127699"/>
              </a:lnSpc>
              <a:spcBef>
                <a:spcPts val="100"/>
              </a:spcBef>
            </a:pPr>
            <a:r>
              <a:rPr lang="en-US" sz="1400" dirty="0">
                <a:latin typeface="Georgia"/>
                <a:cs typeface="Georgia"/>
              </a:rPr>
              <a:t>    Usually all persons want money for personal and commercial purposes. Banks are the oldest lending institutions . They are providing all facilities to all citizens for their own purposes by their terms. To survive in this modem market every bank implements so many new innovative ideas, strategies, and advanced technologies. For that they give each and every minute detail about their institution and projects to public.</a:t>
            </a:r>
          </a:p>
          <a:p>
            <a:pPr marL="12700" marR="5080" indent="457200">
              <a:lnSpc>
                <a:spcPct val="127699"/>
              </a:lnSpc>
              <a:spcBef>
                <a:spcPts val="100"/>
              </a:spcBef>
            </a:pPr>
            <a:endParaRPr lang="en-US" sz="1400" dirty="0">
              <a:latin typeface="Georgia"/>
              <a:cs typeface="Georgia"/>
            </a:endParaRPr>
          </a:p>
          <a:p>
            <a:pPr marL="12700" marR="5080" indent="457200">
              <a:lnSpc>
                <a:spcPct val="127699"/>
              </a:lnSpc>
              <a:spcBef>
                <a:spcPts val="100"/>
              </a:spcBef>
            </a:pPr>
            <a:r>
              <a:rPr lang="en-US" sz="1400" dirty="0">
                <a:latin typeface="Georgia"/>
                <a:cs typeface="Georgia"/>
              </a:rPr>
              <a:t>They are providing ample facilities to satisfy their customers i.e. et banking, mobile banking, door to door facility, instant facility, investment facility, </a:t>
            </a:r>
            <a:r>
              <a:rPr lang="en-US" sz="1400" dirty="0" err="1">
                <a:latin typeface="Georgia"/>
                <a:cs typeface="Georgia"/>
              </a:rPr>
              <a:t>demat</a:t>
            </a:r>
            <a:r>
              <a:rPr lang="en-US" sz="1400" dirty="0">
                <a:latin typeface="Georgia"/>
                <a:cs typeface="Georgia"/>
              </a:rPr>
              <a:t> facility credit card facility, loans and advances account facility etc. And  such banks get success to create their own image in public ad corporate world. These asks always accepts innovative notations in scenario like credit cards, ATM machines, risk management etc. so, as a student business economics I take keen interest in world economy ad for that also are the main source of development.</a:t>
            </a:r>
          </a:p>
          <a:p>
            <a:pPr marL="12700" marR="5080" indent="457200">
              <a:lnSpc>
                <a:spcPct val="127699"/>
              </a:lnSpc>
              <a:spcBef>
                <a:spcPts val="100"/>
              </a:spcBef>
            </a:pPr>
            <a:r>
              <a:rPr lang="en-US" sz="1400" dirty="0">
                <a:latin typeface="Georgia"/>
                <a:cs typeface="Georgia"/>
              </a:rPr>
              <a:t>So this must be the first choice for me to select this topic. At this stage every person must know about new innovation technology of procedure new schemes and new ventures.</a:t>
            </a:r>
          </a:p>
          <a:p>
            <a:pPr marL="12700" marR="5080" indent="457200">
              <a:lnSpc>
                <a:spcPct val="127699"/>
              </a:lnSpc>
              <a:spcBef>
                <a:spcPts val="100"/>
              </a:spcBef>
            </a:pPr>
            <a:r>
              <a:rPr lang="en-US" sz="1400" dirty="0">
                <a:latin typeface="Georgia"/>
                <a:cs typeface="Georgia"/>
              </a:rPr>
              <a:t>Because of the following reasons, I prefer this project work to get the knowledge of the banking system.</a:t>
            </a:r>
          </a:p>
          <a:p>
            <a:pPr marL="12700" marR="5080" indent="457200">
              <a:lnSpc>
                <a:spcPct val="127699"/>
              </a:lnSpc>
              <a:spcBef>
                <a:spcPts val="100"/>
              </a:spcBef>
            </a:pPr>
            <a:endParaRPr lang="en-US" sz="1400" dirty="0">
              <a:latin typeface="Georgia"/>
              <a:cs typeface="Georgia"/>
            </a:endParaRP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Banking is an essential industry.</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It is where we often wind up when we are seeking a problem in financial crisis and money related query.</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Baking is one of the most regulated businesses in the world. </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Banks remain important source for career opportunities for people.</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It is vital system for developing economy for the nation.</a:t>
            </a:r>
          </a:p>
          <a:p>
            <a:pPr marL="298450" marR="5080" indent="-285750">
              <a:lnSpc>
                <a:spcPct val="127699"/>
              </a:lnSpc>
              <a:spcBef>
                <a:spcPts val="100"/>
              </a:spcBef>
              <a:buFont typeface="Wingdings" panose="05000000000000000000" pitchFamily="2" charset="2"/>
              <a:buChar char="Ø"/>
            </a:pPr>
            <a:r>
              <a:rPr lang="en-US" sz="1400" dirty="0">
                <a:latin typeface="Georgia"/>
                <a:cs typeface="Georgia"/>
              </a:rPr>
              <a:t>Banks can play a dynamic role in delivery ad purchase of consumer durables.</a:t>
            </a:r>
          </a:p>
        </p:txBody>
      </p:sp>
      <p:sp>
        <p:nvSpPr>
          <p:cNvPr id="6" name="object 6"/>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Georgia"/>
                <a:cs typeface="Georgia"/>
              </a:rPr>
              <a:t>6</a:t>
            </a:r>
            <a:endParaRPr sz="1050">
              <a:latin typeface="Georgia"/>
              <a:cs typeface="Georgia"/>
            </a:endParaRPr>
          </a:p>
        </p:txBody>
      </p:sp>
      <p:sp>
        <p:nvSpPr>
          <p:cNvPr id="3" name="object 3"/>
          <p:cNvSpPr txBox="1">
            <a:spLocks noGrp="1"/>
          </p:cNvSpPr>
          <p:nvPr>
            <p:ph type="title"/>
          </p:nvPr>
        </p:nvSpPr>
        <p:spPr>
          <a:xfrm>
            <a:off x="3077086" y="446026"/>
            <a:ext cx="1617345" cy="360680"/>
          </a:xfrm>
          <a:prstGeom prst="rect">
            <a:avLst/>
          </a:prstGeom>
        </p:spPr>
        <p:txBody>
          <a:bodyPr vert="horz" wrap="square" lIns="0" tIns="12065" rIns="0" bIns="0" rtlCol="0">
            <a:spAutoFit/>
          </a:bodyPr>
          <a:lstStyle/>
          <a:p>
            <a:pPr marL="12700">
              <a:lnSpc>
                <a:spcPct val="100000"/>
              </a:lnSpc>
              <a:spcBef>
                <a:spcPts val="95"/>
              </a:spcBef>
            </a:pPr>
            <a:r>
              <a:rPr spc="-140" dirty="0"/>
              <a:t>Home</a:t>
            </a:r>
            <a:r>
              <a:rPr spc="-5" dirty="0"/>
              <a:t> </a:t>
            </a:r>
            <a:r>
              <a:rPr spc="35" dirty="0"/>
              <a:t>Page</a:t>
            </a:r>
          </a:p>
        </p:txBody>
      </p:sp>
      <p:sp>
        <p:nvSpPr>
          <p:cNvPr id="4" name="object 4"/>
          <p:cNvSpPr txBox="1"/>
          <p:nvPr/>
        </p:nvSpPr>
        <p:spPr>
          <a:xfrm>
            <a:off x="444500" y="919327"/>
            <a:ext cx="6504940" cy="532390"/>
          </a:xfrm>
          <a:prstGeom prst="rect">
            <a:avLst/>
          </a:prstGeom>
        </p:spPr>
        <p:txBody>
          <a:bodyPr vert="horz" wrap="square" lIns="0" tIns="12700" rIns="0" bIns="0" rtlCol="0">
            <a:spAutoFit/>
          </a:bodyPr>
          <a:lstStyle/>
          <a:p>
            <a:pPr marL="12700" marR="5080">
              <a:lnSpc>
                <a:spcPct val="127099"/>
              </a:lnSpc>
              <a:spcBef>
                <a:spcPts val="100"/>
              </a:spcBef>
            </a:pPr>
            <a:r>
              <a:rPr sz="1400" spc="70" dirty="0">
                <a:latin typeface="Georgia"/>
                <a:cs typeface="Georgia"/>
              </a:rPr>
              <a:t>Home</a:t>
            </a:r>
            <a:r>
              <a:rPr sz="1400" spc="50" dirty="0">
                <a:latin typeface="Georgia"/>
                <a:cs typeface="Georgia"/>
              </a:rPr>
              <a:t> </a:t>
            </a:r>
            <a:r>
              <a:rPr sz="1400" spc="215" dirty="0">
                <a:latin typeface="Georgia"/>
                <a:cs typeface="Georgia"/>
              </a:rPr>
              <a:t>page</a:t>
            </a:r>
            <a:r>
              <a:rPr sz="1400" spc="35" dirty="0">
                <a:latin typeface="Georgia"/>
                <a:cs typeface="Georgia"/>
              </a:rPr>
              <a:t> </a:t>
            </a:r>
            <a:r>
              <a:rPr sz="1400" spc="-90" dirty="0">
                <a:latin typeface="Georgia"/>
                <a:cs typeface="Georgia"/>
              </a:rPr>
              <a:t>is</a:t>
            </a:r>
            <a:r>
              <a:rPr sz="1400" spc="-55" dirty="0">
                <a:latin typeface="Georgia"/>
                <a:cs typeface="Georgia"/>
              </a:rPr>
              <a:t> </a:t>
            </a:r>
            <a:r>
              <a:rPr sz="1400" spc="250" dirty="0">
                <a:solidFill>
                  <a:srgbClr val="1F2023"/>
                </a:solidFill>
                <a:latin typeface="Georgia"/>
                <a:cs typeface="Georgia"/>
              </a:rPr>
              <a:t>a</a:t>
            </a:r>
            <a:r>
              <a:rPr sz="1400" spc="50" dirty="0">
                <a:solidFill>
                  <a:srgbClr val="1F2023"/>
                </a:solidFill>
                <a:latin typeface="Georgia"/>
                <a:cs typeface="Georgia"/>
              </a:rPr>
              <a:t> </a:t>
            </a:r>
            <a:r>
              <a:rPr sz="1400" spc="175" dirty="0">
                <a:solidFill>
                  <a:srgbClr val="1F2023"/>
                </a:solidFill>
                <a:latin typeface="Georgia"/>
                <a:cs typeface="Georgia"/>
              </a:rPr>
              <a:t>web</a:t>
            </a:r>
            <a:r>
              <a:rPr sz="1400" spc="50" dirty="0">
                <a:solidFill>
                  <a:srgbClr val="1F2023"/>
                </a:solidFill>
                <a:latin typeface="Georgia"/>
                <a:cs typeface="Georgia"/>
              </a:rPr>
              <a:t> </a:t>
            </a:r>
            <a:r>
              <a:rPr sz="1400" spc="210" dirty="0">
                <a:solidFill>
                  <a:srgbClr val="1F2023"/>
                </a:solidFill>
                <a:latin typeface="Georgia"/>
                <a:cs typeface="Georgia"/>
              </a:rPr>
              <a:t>page</a:t>
            </a:r>
            <a:r>
              <a:rPr sz="1400" spc="45" dirty="0">
                <a:solidFill>
                  <a:srgbClr val="1F2023"/>
                </a:solidFill>
                <a:latin typeface="Georgia"/>
                <a:cs typeface="Georgia"/>
              </a:rPr>
              <a:t> </a:t>
            </a:r>
            <a:r>
              <a:rPr sz="1400" spc="50" dirty="0">
                <a:solidFill>
                  <a:srgbClr val="1F2023"/>
                </a:solidFill>
                <a:latin typeface="Georgia"/>
                <a:cs typeface="Georgia"/>
              </a:rPr>
              <a:t>set</a:t>
            </a:r>
            <a:r>
              <a:rPr sz="1400" spc="45" dirty="0">
                <a:solidFill>
                  <a:srgbClr val="1F2023"/>
                </a:solidFill>
                <a:latin typeface="Georgia"/>
                <a:cs typeface="Georgia"/>
              </a:rPr>
              <a:t> </a:t>
            </a:r>
            <a:r>
              <a:rPr sz="1400" spc="90" dirty="0">
                <a:solidFill>
                  <a:srgbClr val="1F2023"/>
                </a:solidFill>
                <a:latin typeface="Georgia"/>
                <a:cs typeface="Georgia"/>
              </a:rPr>
              <a:t>as</a:t>
            </a:r>
            <a:r>
              <a:rPr sz="1400" spc="45" dirty="0">
                <a:solidFill>
                  <a:srgbClr val="1F2023"/>
                </a:solidFill>
                <a:latin typeface="Georgia"/>
                <a:cs typeface="Georgia"/>
              </a:rPr>
              <a:t> </a:t>
            </a:r>
            <a:r>
              <a:rPr sz="1400" spc="90" dirty="0">
                <a:solidFill>
                  <a:srgbClr val="1F2023"/>
                </a:solidFill>
                <a:latin typeface="Georgia"/>
                <a:cs typeface="Georgia"/>
              </a:rPr>
              <a:t>the</a:t>
            </a:r>
            <a:r>
              <a:rPr sz="1400" spc="45" dirty="0">
                <a:solidFill>
                  <a:srgbClr val="1F2023"/>
                </a:solidFill>
                <a:latin typeface="Georgia"/>
                <a:cs typeface="Georgia"/>
              </a:rPr>
              <a:t> </a:t>
            </a:r>
            <a:r>
              <a:rPr sz="1400" spc="75" dirty="0">
                <a:solidFill>
                  <a:srgbClr val="1F2023"/>
                </a:solidFill>
                <a:latin typeface="Georgia"/>
                <a:cs typeface="Georgia"/>
              </a:rPr>
              <a:t>default</a:t>
            </a:r>
            <a:r>
              <a:rPr sz="1400" spc="40" dirty="0">
                <a:solidFill>
                  <a:srgbClr val="1F2023"/>
                </a:solidFill>
                <a:latin typeface="Georgia"/>
                <a:cs typeface="Georgia"/>
              </a:rPr>
              <a:t> </a:t>
            </a:r>
            <a:r>
              <a:rPr sz="1400" spc="5" dirty="0">
                <a:solidFill>
                  <a:srgbClr val="1F2023"/>
                </a:solidFill>
                <a:latin typeface="Georgia"/>
                <a:cs typeface="Georgia"/>
              </a:rPr>
              <a:t>or</a:t>
            </a:r>
            <a:r>
              <a:rPr sz="1400" spc="45" dirty="0">
                <a:solidFill>
                  <a:srgbClr val="1F2023"/>
                </a:solidFill>
                <a:latin typeface="Georgia"/>
                <a:cs typeface="Georgia"/>
              </a:rPr>
              <a:t> </a:t>
            </a:r>
            <a:r>
              <a:rPr sz="1400" spc="15" dirty="0">
                <a:solidFill>
                  <a:srgbClr val="1F2023"/>
                </a:solidFill>
                <a:latin typeface="Georgia"/>
                <a:cs typeface="Georgia"/>
              </a:rPr>
              <a:t>start-up</a:t>
            </a:r>
            <a:r>
              <a:rPr sz="1400" spc="55" dirty="0">
                <a:solidFill>
                  <a:srgbClr val="1F2023"/>
                </a:solidFill>
                <a:latin typeface="Georgia"/>
                <a:cs typeface="Georgia"/>
              </a:rPr>
              <a:t> </a:t>
            </a:r>
            <a:r>
              <a:rPr sz="1400" spc="210" dirty="0">
                <a:solidFill>
                  <a:srgbClr val="1F2023"/>
                </a:solidFill>
                <a:latin typeface="Georgia"/>
                <a:cs typeface="Georgia"/>
              </a:rPr>
              <a:t>page</a:t>
            </a:r>
            <a:r>
              <a:rPr sz="1400" spc="45" dirty="0">
                <a:solidFill>
                  <a:srgbClr val="1F2023"/>
                </a:solidFill>
                <a:latin typeface="Georgia"/>
                <a:cs typeface="Georgia"/>
              </a:rPr>
              <a:t> </a:t>
            </a:r>
            <a:r>
              <a:rPr sz="1400" spc="95" dirty="0">
                <a:solidFill>
                  <a:srgbClr val="1F2023"/>
                </a:solidFill>
                <a:latin typeface="Georgia"/>
                <a:cs typeface="Georgia"/>
              </a:rPr>
              <a:t>on</a:t>
            </a:r>
            <a:r>
              <a:rPr sz="1400" spc="45" dirty="0">
                <a:solidFill>
                  <a:srgbClr val="1F2023"/>
                </a:solidFill>
                <a:latin typeface="Georgia"/>
                <a:cs typeface="Georgia"/>
              </a:rPr>
              <a:t> </a:t>
            </a:r>
            <a:r>
              <a:rPr sz="1400" spc="250" dirty="0">
                <a:solidFill>
                  <a:srgbClr val="1F2023"/>
                </a:solidFill>
                <a:latin typeface="Georgia"/>
                <a:cs typeface="Georgia"/>
              </a:rPr>
              <a:t>a</a:t>
            </a:r>
            <a:r>
              <a:rPr sz="1400" spc="50" dirty="0">
                <a:solidFill>
                  <a:srgbClr val="1F2023"/>
                </a:solidFill>
                <a:latin typeface="Georgia"/>
                <a:cs typeface="Georgia"/>
              </a:rPr>
              <a:t> </a:t>
            </a:r>
            <a:r>
              <a:rPr sz="1400" spc="45" dirty="0">
                <a:solidFill>
                  <a:srgbClr val="1F2023"/>
                </a:solidFill>
                <a:latin typeface="Georgia"/>
                <a:cs typeface="Georgia"/>
              </a:rPr>
              <a:t>browser  </a:t>
            </a:r>
            <a:r>
              <a:rPr sz="1400" spc="5" dirty="0">
                <a:solidFill>
                  <a:srgbClr val="1F2023"/>
                </a:solidFill>
                <a:latin typeface="Georgia"/>
                <a:cs typeface="Georgia"/>
              </a:rPr>
              <a:t>with </a:t>
            </a:r>
            <a:r>
              <a:rPr sz="1400" spc="-10" dirty="0">
                <a:solidFill>
                  <a:srgbClr val="1F2023"/>
                </a:solidFill>
                <a:latin typeface="Georgia"/>
                <a:cs typeface="Georgia"/>
              </a:rPr>
              <a:t>title </a:t>
            </a:r>
            <a:r>
              <a:rPr lang="en-US" sz="1400" spc="140" dirty="0">
                <a:solidFill>
                  <a:srgbClr val="1F2023"/>
                </a:solidFill>
                <a:latin typeface="Georgia"/>
                <a:cs typeface="Georgia"/>
              </a:rPr>
              <a:t>and image </a:t>
            </a:r>
            <a:r>
              <a:rPr sz="1400" spc="75" dirty="0">
                <a:solidFill>
                  <a:srgbClr val="1F2023"/>
                </a:solidFill>
                <a:latin typeface="Georgia"/>
                <a:cs typeface="Georgia"/>
              </a:rPr>
              <a:t>of </a:t>
            </a:r>
            <a:r>
              <a:rPr sz="1400" spc="-30" dirty="0">
                <a:solidFill>
                  <a:srgbClr val="1F2023"/>
                </a:solidFill>
                <a:latin typeface="Verdana"/>
                <a:cs typeface="Verdana"/>
              </a:rPr>
              <a:t>platform </a:t>
            </a:r>
            <a:r>
              <a:rPr sz="1400" spc="-40" dirty="0">
                <a:solidFill>
                  <a:srgbClr val="1F2023"/>
                </a:solidFill>
                <a:latin typeface="Verdana"/>
                <a:cs typeface="Verdana"/>
              </a:rPr>
              <a:t>“</a:t>
            </a:r>
            <a:r>
              <a:rPr lang="en-US" sz="1400" spc="-40" dirty="0">
                <a:solidFill>
                  <a:srgbClr val="1F2023"/>
                </a:solidFill>
                <a:latin typeface="Verdana"/>
                <a:cs typeface="Verdana"/>
              </a:rPr>
              <a:t>Banking  System</a:t>
            </a:r>
            <a:r>
              <a:rPr sz="1400" spc="30" dirty="0">
                <a:solidFill>
                  <a:srgbClr val="1F2023"/>
                </a:solidFill>
                <a:latin typeface="Verdana"/>
                <a:cs typeface="Verdana"/>
              </a:rPr>
              <a:t>”</a:t>
            </a:r>
            <a:r>
              <a:rPr sz="1400" spc="30" dirty="0">
                <a:solidFill>
                  <a:srgbClr val="1F2023"/>
                </a:solidFill>
                <a:latin typeface="Georgia"/>
                <a:cs typeface="Georgia"/>
              </a:rPr>
              <a:t>.</a:t>
            </a:r>
            <a:endParaRPr sz="1400" dirty="0">
              <a:latin typeface="Georgia"/>
              <a:cs typeface="Georgia"/>
            </a:endParaRPr>
          </a:p>
        </p:txBody>
      </p:sp>
      <p:sp>
        <p:nvSpPr>
          <p:cNvPr id="5" name="object 5"/>
          <p:cNvSpPr txBox="1"/>
          <p:nvPr/>
        </p:nvSpPr>
        <p:spPr>
          <a:xfrm>
            <a:off x="444500" y="6225917"/>
            <a:ext cx="6826884" cy="1442190"/>
          </a:xfrm>
          <a:prstGeom prst="rect">
            <a:avLst/>
          </a:prstGeom>
        </p:spPr>
        <p:txBody>
          <a:bodyPr vert="horz" wrap="square" lIns="0" tIns="13335" rIns="0" bIns="0" rtlCol="0">
            <a:spAutoFit/>
          </a:bodyPr>
          <a:lstStyle/>
          <a:p>
            <a:pPr marL="12700">
              <a:lnSpc>
                <a:spcPct val="100000"/>
              </a:lnSpc>
              <a:spcBef>
                <a:spcPts val="105"/>
              </a:spcBef>
            </a:pPr>
            <a:r>
              <a:rPr sz="1400" spc="20" dirty="0">
                <a:latin typeface="Georgia"/>
                <a:cs typeface="Georgia"/>
              </a:rPr>
              <a:t>Our </a:t>
            </a:r>
            <a:r>
              <a:rPr sz="1400" spc="130" dirty="0">
                <a:latin typeface="Georgia"/>
                <a:cs typeface="Georgia"/>
              </a:rPr>
              <a:t>home </a:t>
            </a:r>
            <a:r>
              <a:rPr sz="1400" spc="210" dirty="0">
                <a:latin typeface="Georgia"/>
                <a:cs typeface="Georgia"/>
              </a:rPr>
              <a:t>page </a:t>
            </a:r>
            <a:r>
              <a:rPr sz="1400" spc="150" dirty="0">
                <a:latin typeface="Georgia"/>
                <a:cs typeface="Georgia"/>
              </a:rPr>
              <a:t>have</a:t>
            </a:r>
            <a:r>
              <a:rPr sz="1400" spc="-204" dirty="0">
                <a:latin typeface="Georgia"/>
                <a:cs typeface="Georgia"/>
              </a:rPr>
              <a:t> </a:t>
            </a:r>
            <a:r>
              <a:rPr sz="1400" spc="35" dirty="0">
                <a:latin typeface="Georgia"/>
                <a:cs typeface="Georgia"/>
              </a:rPr>
              <a:t>following </a:t>
            </a:r>
            <a:r>
              <a:rPr sz="1400" spc="75" dirty="0">
                <a:latin typeface="Georgia"/>
                <a:cs typeface="Georgia"/>
              </a:rPr>
              <a:t>components:-</a:t>
            </a:r>
            <a:endParaRPr sz="1400" dirty="0">
              <a:latin typeface="Georgia"/>
              <a:cs typeface="Georgia"/>
            </a:endParaRPr>
          </a:p>
          <a:p>
            <a:pPr marL="469900" indent="-229235">
              <a:lnSpc>
                <a:spcPct val="100000"/>
              </a:lnSpc>
              <a:spcBef>
                <a:spcPts val="1255"/>
              </a:spcBef>
              <a:buAutoNum type="arabicPeriod"/>
              <a:tabLst>
                <a:tab pos="470534" algn="l"/>
              </a:tabLst>
            </a:pPr>
            <a:r>
              <a:rPr sz="1400" spc="90" dirty="0">
                <a:latin typeface="Georgia"/>
                <a:cs typeface="Georgia"/>
              </a:rPr>
              <a:t>Header </a:t>
            </a:r>
            <a:r>
              <a:rPr sz="1400" spc="10" dirty="0">
                <a:latin typeface="Georgia"/>
                <a:cs typeface="Georgia"/>
              </a:rPr>
              <a:t>consists </a:t>
            </a:r>
            <a:r>
              <a:rPr sz="1400" spc="75" dirty="0">
                <a:latin typeface="Georgia"/>
                <a:cs typeface="Georgia"/>
              </a:rPr>
              <a:t>of </a:t>
            </a:r>
            <a:r>
              <a:rPr sz="1400" spc="80" dirty="0">
                <a:latin typeface="Georgia"/>
                <a:cs typeface="Georgia"/>
              </a:rPr>
              <a:t>the </a:t>
            </a:r>
            <a:r>
              <a:rPr sz="1400" spc="105" dirty="0">
                <a:latin typeface="Georgia"/>
                <a:cs typeface="Georgia"/>
              </a:rPr>
              <a:t>logo </a:t>
            </a:r>
            <a:r>
              <a:rPr sz="1400" spc="75" dirty="0">
                <a:latin typeface="Georgia"/>
                <a:cs typeface="Georgia"/>
              </a:rPr>
              <a:t>of </a:t>
            </a:r>
            <a:r>
              <a:rPr sz="1400" spc="20" dirty="0">
                <a:latin typeface="Georgia"/>
                <a:cs typeface="Georgia"/>
              </a:rPr>
              <a:t>our </a:t>
            </a:r>
            <a:r>
              <a:rPr sz="1400" spc="40" dirty="0">
                <a:latin typeface="Georgia"/>
                <a:cs typeface="Georgia"/>
              </a:rPr>
              <a:t>platform </a:t>
            </a:r>
            <a:r>
              <a:rPr lang="en-US" sz="1400" spc="40" dirty="0">
                <a:latin typeface="Georgia"/>
                <a:cs typeface="Georgia"/>
              </a:rPr>
              <a:t>"</a:t>
            </a:r>
            <a:r>
              <a:rPr lang="en-US" sz="1400" spc="50" dirty="0">
                <a:latin typeface="Georgia"/>
                <a:cs typeface="Georgia"/>
              </a:rPr>
              <a:t>Banking System”</a:t>
            </a:r>
            <a:r>
              <a:rPr sz="1400" spc="20" dirty="0">
                <a:latin typeface="Georgia"/>
                <a:cs typeface="Georgia"/>
              </a:rPr>
              <a:t>.</a:t>
            </a:r>
            <a:endParaRPr sz="1400" dirty="0">
              <a:latin typeface="Georgia"/>
              <a:cs typeface="Georgia"/>
            </a:endParaRPr>
          </a:p>
          <a:p>
            <a:pPr marL="469900" marR="204470" indent="-229235">
              <a:lnSpc>
                <a:spcPct val="127899"/>
              </a:lnSpc>
              <a:buAutoNum type="arabicPeriod"/>
              <a:tabLst>
                <a:tab pos="470534" algn="l"/>
              </a:tabLst>
            </a:pPr>
            <a:r>
              <a:rPr sz="1400" spc="65" dirty="0">
                <a:latin typeface="Georgia"/>
                <a:cs typeface="Georgia"/>
              </a:rPr>
              <a:t>Body of </a:t>
            </a:r>
            <a:r>
              <a:rPr sz="1400" spc="-195" dirty="0">
                <a:latin typeface="Georgia"/>
                <a:cs typeface="Georgia"/>
              </a:rPr>
              <a:t>UI </a:t>
            </a:r>
            <a:r>
              <a:rPr lang="en-US" sz="1400" spc="-195" dirty="0">
                <a:latin typeface="Georgia"/>
                <a:cs typeface="Georgia"/>
              </a:rPr>
              <a:t>  </a:t>
            </a:r>
            <a:r>
              <a:rPr sz="1400" spc="150" dirty="0">
                <a:latin typeface="Georgia"/>
                <a:cs typeface="Georgia"/>
              </a:rPr>
              <a:t>have </a:t>
            </a:r>
            <a:r>
              <a:rPr sz="1400" spc="35" dirty="0">
                <a:latin typeface="Georgia"/>
                <a:cs typeface="Georgia"/>
              </a:rPr>
              <a:t>different </a:t>
            </a:r>
            <a:r>
              <a:rPr sz="1400" spc="80" dirty="0">
                <a:latin typeface="Georgia"/>
                <a:cs typeface="Georgia"/>
              </a:rPr>
              <a:t>Background </a:t>
            </a:r>
            <a:r>
              <a:rPr sz="1400" spc="60" dirty="0">
                <a:latin typeface="Georgia"/>
                <a:cs typeface="Georgia"/>
              </a:rPr>
              <a:t>color </a:t>
            </a:r>
            <a:r>
              <a:rPr sz="1400" spc="75" dirty="0">
                <a:latin typeface="Georgia"/>
                <a:cs typeface="Georgia"/>
              </a:rPr>
              <a:t>of </a:t>
            </a:r>
            <a:r>
              <a:rPr sz="1400" spc="135" dirty="0">
                <a:latin typeface="Georgia"/>
                <a:cs typeface="Georgia"/>
              </a:rPr>
              <a:t>body </a:t>
            </a:r>
            <a:r>
              <a:rPr sz="1400" spc="-90" dirty="0">
                <a:latin typeface="Georgia"/>
                <a:cs typeface="Georgia"/>
              </a:rPr>
              <a:t>is</a:t>
            </a:r>
            <a:r>
              <a:rPr lang="en-US" sz="1400" spc="-90" dirty="0">
                <a:latin typeface="Georgia"/>
                <a:cs typeface="Georgia"/>
              </a:rPr>
              <a:t> </a:t>
            </a:r>
            <a:r>
              <a:rPr sz="1400" spc="-90" dirty="0">
                <a:latin typeface="Georgia"/>
                <a:cs typeface="Georgia"/>
              </a:rPr>
              <a:t> </a:t>
            </a:r>
            <a:r>
              <a:rPr sz="1400" spc="20" dirty="0">
                <a:latin typeface="Georgia"/>
                <a:cs typeface="Georgia"/>
              </a:rPr>
              <a:t>simple</a:t>
            </a:r>
            <a:r>
              <a:rPr lang="en-US" sz="1400" spc="20" dirty="0">
                <a:latin typeface="Georgia"/>
                <a:cs typeface="Georgia"/>
              </a:rPr>
              <a:t>, dark black and lite gray light</a:t>
            </a:r>
            <a:r>
              <a:rPr sz="1400" spc="55" dirty="0">
                <a:latin typeface="Georgia"/>
                <a:cs typeface="Georgia"/>
              </a:rPr>
              <a:t>.</a:t>
            </a:r>
            <a:endParaRPr sz="1400" dirty="0">
              <a:latin typeface="Georgia"/>
              <a:cs typeface="Georgia"/>
            </a:endParaRPr>
          </a:p>
          <a:p>
            <a:pPr marL="469900" indent="-229235">
              <a:lnSpc>
                <a:spcPct val="100000"/>
              </a:lnSpc>
              <a:spcBef>
                <a:spcPts val="470"/>
              </a:spcBef>
              <a:buAutoNum type="arabicPeriod"/>
              <a:tabLst>
                <a:tab pos="470534" algn="l"/>
              </a:tabLst>
            </a:pPr>
            <a:r>
              <a:rPr sz="1400" spc="45" dirty="0">
                <a:latin typeface="Georgia"/>
                <a:cs typeface="Georgia"/>
              </a:rPr>
              <a:t>Overall </a:t>
            </a:r>
            <a:r>
              <a:rPr sz="1400" spc="-65" dirty="0">
                <a:latin typeface="Verdana"/>
                <a:cs typeface="Verdana"/>
              </a:rPr>
              <a:t>it’s </a:t>
            </a:r>
            <a:r>
              <a:rPr sz="1400" spc="114" dirty="0">
                <a:latin typeface="Verdana"/>
                <a:cs typeface="Verdana"/>
              </a:rPr>
              <a:t>a </a:t>
            </a:r>
            <a:r>
              <a:rPr sz="1400" spc="25" dirty="0">
                <a:latin typeface="Georgia"/>
                <a:cs typeface="Georgia"/>
              </a:rPr>
              <a:t>c</a:t>
            </a:r>
            <a:r>
              <a:rPr lang="en-US" sz="1400" spc="25" dirty="0">
                <a:latin typeface="Georgia"/>
                <a:cs typeface="Georgia"/>
              </a:rPr>
              <a:t>lassical </a:t>
            </a:r>
            <a:r>
              <a:rPr sz="1400" spc="25" dirty="0">
                <a:latin typeface="Georgia"/>
                <a:cs typeface="Georgia"/>
              </a:rPr>
              <a:t> </a:t>
            </a:r>
            <a:r>
              <a:rPr sz="1400" spc="140" dirty="0">
                <a:latin typeface="Georgia"/>
                <a:cs typeface="Georgia"/>
              </a:rPr>
              <a:t>and </a:t>
            </a:r>
            <a:r>
              <a:rPr sz="1400" dirty="0">
                <a:latin typeface="Georgia"/>
                <a:cs typeface="Georgia"/>
              </a:rPr>
              <a:t>user-friendly</a:t>
            </a:r>
            <a:r>
              <a:rPr sz="1400" spc="-200" dirty="0">
                <a:latin typeface="Georgia"/>
                <a:cs typeface="Georgia"/>
              </a:rPr>
              <a:t> </a:t>
            </a:r>
            <a:r>
              <a:rPr sz="1400" spc="-35" dirty="0">
                <a:latin typeface="Georgia"/>
                <a:cs typeface="Georgia"/>
              </a:rPr>
              <a:t>User </a:t>
            </a:r>
            <a:r>
              <a:rPr sz="1400" spc="60" dirty="0">
                <a:latin typeface="Georgia"/>
                <a:cs typeface="Georgia"/>
              </a:rPr>
              <a:t>Interface.</a:t>
            </a:r>
            <a:endParaRPr sz="1400" dirty="0">
              <a:latin typeface="Georgia"/>
              <a:cs typeface="Georgia"/>
            </a:endParaRPr>
          </a:p>
        </p:txBody>
      </p:sp>
      <p:sp>
        <p:nvSpPr>
          <p:cNvPr id="7" name="object 7"/>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9" name="Picture 8">
            <a:extLst>
              <a:ext uri="{FF2B5EF4-FFF2-40B4-BE49-F238E27FC236}">
                <a16:creationId xmlns:a16="http://schemas.microsoft.com/office/drawing/2014/main" id="{9862B206-81CD-46BC-9024-459F4194D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913" y="1602438"/>
            <a:ext cx="3048000" cy="45098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55" dirty="0">
                <a:latin typeface="Georgia"/>
                <a:cs typeface="Georgia"/>
              </a:rPr>
              <a:t>7</a:t>
            </a:r>
            <a:endParaRPr sz="1050">
              <a:latin typeface="Georgia"/>
              <a:cs typeface="Georgia"/>
            </a:endParaRPr>
          </a:p>
        </p:txBody>
      </p:sp>
      <p:sp>
        <p:nvSpPr>
          <p:cNvPr id="3" name="object 3"/>
          <p:cNvSpPr txBox="1">
            <a:spLocks noGrp="1"/>
          </p:cNvSpPr>
          <p:nvPr>
            <p:ph type="title"/>
          </p:nvPr>
        </p:nvSpPr>
        <p:spPr>
          <a:xfrm>
            <a:off x="3200529" y="446026"/>
            <a:ext cx="1371600" cy="289182"/>
          </a:xfrm>
          <a:prstGeom prst="rect">
            <a:avLst/>
          </a:prstGeom>
        </p:spPr>
        <p:txBody>
          <a:bodyPr vert="horz" wrap="square" lIns="0" tIns="12065" rIns="0" bIns="0" rtlCol="0">
            <a:spAutoFit/>
          </a:bodyPr>
          <a:lstStyle/>
          <a:p>
            <a:pPr marL="12700">
              <a:lnSpc>
                <a:spcPct val="100000"/>
              </a:lnSpc>
              <a:spcBef>
                <a:spcPts val="95"/>
              </a:spcBef>
            </a:pPr>
            <a:r>
              <a:rPr lang="en-US" sz="1800" spc="-295" dirty="0"/>
              <a:t>Sub   </a:t>
            </a:r>
            <a:r>
              <a:rPr sz="1800" spc="85" dirty="0"/>
              <a:t>-</a:t>
            </a:r>
            <a:r>
              <a:rPr sz="1800" spc="114" dirty="0"/>
              <a:t>page</a:t>
            </a:r>
          </a:p>
        </p:txBody>
      </p:sp>
      <p:sp>
        <p:nvSpPr>
          <p:cNvPr id="8" name="object 8"/>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10" name="object 10"/>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pic>
        <p:nvPicPr>
          <p:cNvPr id="5" name="Picture 4">
            <a:extLst>
              <a:ext uri="{FF2B5EF4-FFF2-40B4-BE49-F238E27FC236}">
                <a16:creationId xmlns:a16="http://schemas.microsoft.com/office/drawing/2014/main" id="{BB41B6FC-2B5D-41FC-9C7C-C0F9358B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223875"/>
            <a:ext cx="2682472" cy="2629128"/>
          </a:xfrm>
          <a:prstGeom prst="rect">
            <a:avLst/>
          </a:prstGeom>
        </p:spPr>
      </p:pic>
      <p:pic>
        <p:nvPicPr>
          <p:cNvPr id="7" name="Picture 6">
            <a:extLst>
              <a:ext uri="{FF2B5EF4-FFF2-40B4-BE49-F238E27FC236}">
                <a16:creationId xmlns:a16="http://schemas.microsoft.com/office/drawing/2014/main" id="{2C1DF08C-2923-44D9-B6DA-A1EAB8957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427" y="5465557"/>
            <a:ext cx="2682472" cy="1874682"/>
          </a:xfrm>
          <a:prstGeom prst="rect">
            <a:avLst/>
          </a:prstGeom>
        </p:spPr>
      </p:pic>
      <p:sp>
        <p:nvSpPr>
          <p:cNvPr id="11" name="TextBox 10">
            <a:extLst>
              <a:ext uri="{FF2B5EF4-FFF2-40B4-BE49-F238E27FC236}">
                <a16:creationId xmlns:a16="http://schemas.microsoft.com/office/drawing/2014/main" id="{92D38A4B-FAEC-449F-BB80-08D1E7534072}"/>
              </a:ext>
            </a:extLst>
          </p:cNvPr>
          <p:cNvSpPr txBox="1"/>
          <p:nvPr/>
        </p:nvSpPr>
        <p:spPr>
          <a:xfrm>
            <a:off x="609600" y="4508500"/>
            <a:ext cx="6553200" cy="646331"/>
          </a:xfrm>
          <a:prstGeom prst="rect">
            <a:avLst/>
          </a:prstGeom>
          <a:noFill/>
        </p:spPr>
        <p:txBody>
          <a:bodyPr wrap="square" rtlCol="0">
            <a:spAutoFit/>
          </a:bodyPr>
          <a:lstStyle/>
          <a:p>
            <a:r>
              <a:rPr lang="en-US" dirty="0"/>
              <a:t>The above pop up will appear when we will click on Register button. Here we can enter our personal details.</a:t>
            </a:r>
            <a:endParaRPr lang="en-IN" dirty="0"/>
          </a:p>
        </p:txBody>
      </p:sp>
      <p:sp>
        <p:nvSpPr>
          <p:cNvPr id="12" name="TextBox 11">
            <a:extLst>
              <a:ext uri="{FF2B5EF4-FFF2-40B4-BE49-F238E27FC236}">
                <a16:creationId xmlns:a16="http://schemas.microsoft.com/office/drawing/2014/main" id="{D39BD14E-9AF0-4426-AB43-B507A50406D1}"/>
              </a:ext>
            </a:extLst>
          </p:cNvPr>
          <p:cNvSpPr txBox="1"/>
          <p:nvPr/>
        </p:nvSpPr>
        <p:spPr>
          <a:xfrm>
            <a:off x="762000" y="8056704"/>
            <a:ext cx="6324600" cy="369332"/>
          </a:xfrm>
          <a:prstGeom prst="rect">
            <a:avLst/>
          </a:prstGeom>
          <a:noFill/>
        </p:spPr>
        <p:txBody>
          <a:bodyPr wrap="square" rtlCol="0">
            <a:spAutoFit/>
          </a:bodyPr>
          <a:lstStyle/>
          <a:p>
            <a:r>
              <a:rPr lang="en-US" dirty="0"/>
              <a:t>The above pop will appear when we will click on Login button.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45" dirty="0">
                <a:latin typeface="Georgia"/>
                <a:cs typeface="Georgia"/>
              </a:rPr>
              <a:t>8</a:t>
            </a:r>
            <a:endParaRPr sz="1050">
              <a:latin typeface="Georgia"/>
              <a:cs typeface="Georgia"/>
            </a:endParaRPr>
          </a:p>
        </p:txBody>
      </p:sp>
      <p:sp>
        <p:nvSpPr>
          <p:cNvPr id="3" name="object 3"/>
          <p:cNvSpPr txBox="1">
            <a:spLocks noGrp="1"/>
          </p:cNvSpPr>
          <p:nvPr>
            <p:ph type="title"/>
          </p:nvPr>
        </p:nvSpPr>
        <p:spPr>
          <a:xfrm>
            <a:off x="1295400" y="669330"/>
            <a:ext cx="4648200" cy="504625"/>
          </a:xfrm>
          <a:prstGeom prst="rect">
            <a:avLst/>
          </a:prstGeom>
        </p:spPr>
        <p:txBody>
          <a:bodyPr vert="horz" wrap="square" lIns="0" tIns="12065" rIns="0" bIns="0" rtlCol="0">
            <a:spAutoFit/>
          </a:bodyPr>
          <a:lstStyle/>
          <a:p>
            <a:pPr marL="12700">
              <a:spcBef>
                <a:spcPts val="95"/>
              </a:spcBef>
            </a:pPr>
            <a:r>
              <a:rPr lang="en-US" sz="3200" spc="60" dirty="0"/>
              <a:t>Application Details</a:t>
            </a:r>
            <a:endParaRPr sz="3200" spc="-130" dirty="0"/>
          </a:p>
        </p:txBody>
      </p:sp>
      <p:sp>
        <p:nvSpPr>
          <p:cNvPr id="7" name="object 7"/>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
        <p:nvSpPr>
          <p:cNvPr id="11" name="TextBox 10">
            <a:extLst>
              <a:ext uri="{FF2B5EF4-FFF2-40B4-BE49-F238E27FC236}">
                <a16:creationId xmlns:a16="http://schemas.microsoft.com/office/drawing/2014/main" id="{3394442D-B736-4DB8-8980-F8DFD43106EA}"/>
              </a:ext>
            </a:extLst>
          </p:cNvPr>
          <p:cNvSpPr txBox="1"/>
          <p:nvPr/>
        </p:nvSpPr>
        <p:spPr>
          <a:xfrm>
            <a:off x="685800" y="2374900"/>
            <a:ext cx="6019800" cy="4154984"/>
          </a:xfrm>
          <a:prstGeom prst="rect">
            <a:avLst/>
          </a:prstGeom>
          <a:noFill/>
        </p:spPr>
        <p:txBody>
          <a:bodyPr wrap="square">
            <a:spAutoFit/>
          </a:bodyPr>
          <a:lstStyle/>
          <a:p>
            <a:pPr marL="285750" indent="-285750">
              <a:buFont typeface="Wingdings" panose="05000000000000000000" pitchFamily="2" charset="2"/>
              <a:buChar char="Ø"/>
            </a:pPr>
            <a:r>
              <a:rPr lang="en-US" sz="2400" dirty="0"/>
              <a:t>Benefits of the application (UI):-</a:t>
            </a:r>
          </a:p>
          <a:p>
            <a:pPr marL="285750" indent="-285750">
              <a:buFont typeface="Arial" panose="020B0604020202020204" pitchFamily="34" charset="0"/>
              <a:buChar char="•"/>
            </a:pPr>
            <a:r>
              <a:rPr lang="en-US" sz="2400" dirty="0"/>
              <a:t>User Friendly.</a:t>
            </a:r>
          </a:p>
          <a:p>
            <a:pPr marL="285750" indent="-285750">
              <a:buFont typeface="Arial" panose="020B0604020202020204" pitchFamily="34" charset="0"/>
              <a:buChar char="•"/>
            </a:pPr>
            <a:r>
              <a:rPr lang="en-US" sz="2400" dirty="0"/>
              <a:t>Fully Efficient.</a:t>
            </a:r>
          </a:p>
          <a:p>
            <a:pPr marL="285750" indent="-285750">
              <a:buFont typeface="Arial" panose="020B0604020202020204" pitchFamily="34" charset="0"/>
              <a:buChar char="•"/>
            </a:pPr>
            <a:r>
              <a:rPr lang="en-US" sz="2400" dirty="0"/>
              <a:t>Easy to Handle customer account.</a:t>
            </a:r>
          </a:p>
          <a:p>
            <a:pPr marL="285750" indent="-285750">
              <a:buFont typeface="Arial" panose="020B0604020202020204" pitchFamily="34" charset="0"/>
              <a:buChar char="•"/>
            </a:pPr>
            <a:r>
              <a:rPr lang="en-US" sz="2400" dirty="0"/>
              <a:t>Provided better account management facilities</a:t>
            </a:r>
          </a:p>
          <a:p>
            <a:pPr marL="285750" indent="-285750">
              <a:buFont typeface="Arial" panose="020B0604020202020204" pitchFamily="34" charset="0"/>
              <a:buChar char="•"/>
            </a:pPr>
            <a:r>
              <a:rPr lang="en-US" sz="2400" dirty="0"/>
              <a:t>Processor , memory and disc space are minimized .</a:t>
            </a:r>
          </a:p>
          <a:p>
            <a:pPr marL="285750" indent="-285750">
              <a:buFont typeface="Arial" panose="020B0604020202020204" pitchFamily="34" charset="0"/>
              <a:buChar char="•"/>
            </a:pPr>
            <a:r>
              <a:rPr lang="en-US" sz="2400" dirty="0"/>
              <a:t>Can perform required function stably.</a:t>
            </a:r>
          </a:p>
          <a:p>
            <a:pPr marL="285750" indent="-285750">
              <a:buFont typeface="Arial" panose="020B0604020202020204" pitchFamily="34" charset="0"/>
              <a:buChar char="•"/>
            </a:pPr>
            <a:r>
              <a:rPr lang="en-US" sz="2400" dirty="0"/>
              <a:t>The accuracy of its output is good.</a:t>
            </a:r>
          </a:p>
          <a:p>
            <a:pPr marL="285750" indent="-285750">
              <a:buFont typeface="Arial" panose="020B0604020202020204" pitchFamily="34" charset="0"/>
              <a:buChar char="•"/>
            </a:pPr>
            <a:r>
              <a:rPr lang="en-US" sz="2400" dirty="0"/>
              <a:t>Our program can be used many times.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30620" y="9428482"/>
            <a:ext cx="100330" cy="186690"/>
          </a:xfrm>
          <a:prstGeom prst="rect">
            <a:avLst/>
          </a:prstGeom>
        </p:spPr>
        <p:txBody>
          <a:bodyPr vert="horz" wrap="square" lIns="0" tIns="13335" rIns="0" bIns="0" rtlCol="0">
            <a:spAutoFit/>
          </a:bodyPr>
          <a:lstStyle/>
          <a:p>
            <a:pPr marL="12700">
              <a:lnSpc>
                <a:spcPct val="100000"/>
              </a:lnSpc>
              <a:spcBef>
                <a:spcPts val="105"/>
              </a:spcBef>
            </a:pPr>
            <a:r>
              <a:rPr sz="1050" spc="-10" dirty="0">
                <a:latin typeface="Georgia"/>
                <a:cs typeface="Georgia"/>
              </a:rPr>
              <a:t>9</a:t>
            </a:r>
            <a:endParaRPr sz="1050">
              <a:latin typeface="Georgia"/>
              <a:cs typeface="Georgia"/>
            </a:endParaRPr>
          </a:p>
        </p:txBody>
      </p:sp>
      <p:sp>
        <p:nvSpPr>
          <p:cNvPr id="3" name="object 3"/>
          <p:cNvSpPr txBox="1">
            <a:spLocks noGrp="1"/>
          </p:cNvSpPr>
          <p:nvPr>
            <p:ph type="title"/>
          </p:nvPr>
        </p:nvSpPr>
        <p:spPr>
          <a:xfrm>
            <a:off x="2537589" y="446026"/>
            <a:ext cx="2696210" cy="360680"/>
          </a:xfrm>
          <a:prstGeom prst="rect">
            <a:avLst/>
          </a:prstGeom>
        </p:spPr>
        <p:txBody>
          <a:bodyPr vert="horz" wrap="square" lIns="0" tIns="12065" rIns="0" bIns="0" rtlCol="0">
            <a:spAutoFit/>
          </a:bodyPr>
          <a:lstStyle/>
          <a:p>
            <a:pPr marL="12700">
              <a:lnSpc>
                <a:spcPct val="100000"/>
              </a:lnSpc>
              <a:spcBef>
                <a:spcPts val="95"/>
              </a:spcBef>
            </a:pPr>
            <a:r>
              <a:rPr spc="-114" dirty="0"/>
              <a:t>Project</a:t>
            </a:r>
            <a:r>
              <a:rPr spc="25" dirty="0"/>
              <a:t> </a:t>
            </a:r>
            <a:r>
              <a:rPr spc="-150" dirty="0"/>
              <a:t>Contribution</a:t>
            </a:r>
          </a:p>
        </p:txBody>
      </p:sp>
      <p:sp>
        <p:nvSpPr>
          <p:cNvPr id="4" name="object 4"/>
          <p:cNvSpPr txBox="1"/>
          <p:nvPr/>
        </p:nvSpPr>
        <p:spPr>
          <a:xfrm>
            <a:off x="444489" y="978154"/>
            <a:ext cx="6886575" cy="8237961"/>
          </a:xfrm>
          <a:prstGeom prst="rect">
            <a:avLst/>
          </a:prstGeom>
        </p:spPr>
        <p:txBody>
          <a:bodyPr vert="horz" wrap="square" lIns="0" tIns="12700" rIns="0" bIns="0" rtlCol="0">
            <a:spAutoFit/>
          </a:bodyPr>
          <a:lstStyle/>
          <a:p>
            <a:pPr marL="12700">
              <a:lnSpc>
                <a:spcPct val="100000"/>
              </a:lnSpc>
              <a:spcBef>
                <a:spcPts val="100"/>
              </a:spcBef>
            </a:pPr>
            <a:r>
              <a:rPr sz="1800" b="1" u="heavy" spc="-105" dirty="0">
                <a:uFill>
                  <a:solidFill>
                    <a:srgbClr val="000000"/>
                  </a:solidFill>
                </a:uFill>
                <a:latin typeface="Georgia"/>
                <a:cs typeface="Georgia"/>
              </a:rPr>
              <a:t>Materials</a:t>
            </a:r>
            <a:endParaRPr sz="1800" dirty="0">
              <a:latin typeface="Georgia"/>
              <a:cs typeface="Georgia"/>
            </a:endParaRPr>
          </a:p>
          <a:p>
            <a:pPr marL="469900" marR="276860" indent="-229235">
              <a:lnSpc>
                <a:spcPct val="127899"/>
              </a:lnSpc>
              <a:spcBef>
                <a:spcPts val="915"/>
              </a:spcBef>
              <a:buFont typeface="Symbol"/>
              <a:buChar char=""/>
              <a:tabLst>
                <a:tab pos="469900" algn="l"/>
                <a:tab pos="470534" algn="l"/>
              </a:tabLst>
            </a:pPr>
            <a:r>
              <a:rPr sz="1400" b="1" spc="-85" dirty="0">
                <a:latin typeface="Georgia"/>
                <a:cs typeface="Georgia"/>
              </a:rPr>
              <a:t>Sublime </a:t>
            </a:r>
            <a:r>
              <a:rPr sz="1400" b="1" spc="-135" dirty="0">
                <a:latin typeface="Georgia"/>
                <a:cs typeface="Georgia"/>
              </a:rPr>
              <a:t>Editor</a:t>
            </a:r>
            <a:r>
              <a:rPr sz="1400" spc="-135" dirty="0">
                <a:latin typeface="Georgia"/>
                <a:cs typeface="Georgia"/>
              </a:rPr>
              <a:t>: </a:t>
            </a:r>
            <a:r>
              <a:rPr sz="1400" spc="-60" dirty="0">
                <a:latin typeface="Georgia"/>
                <a:cs typeface="Georgia"/>
              </a:rPr>
              <a:t>- </a:t>
            </a:r>
            <a:r>
              <a:rPr sz="1400" spc="100" dirty="0">
                <a:latin typeface="Georgia"/>
                <a:cs typeface="Georgia"/>
              </a:rPr>
              <a:t>We </a:t>
            </a:r>
            <a:r>
              <a:rPr sz="1400" spc="90" dirty="0">
                <a:latin typeface="Georgia"/>
                <a:cs typeface="Georgia"/>
              </a:rPr>
              <a:t>used </a:t>
            </a:r>
            <a:r>
              <a:rPr sz="1400" spc="30" dirty="0">
                <a:latin typeface="Georgia"/>
                <a:cs typeface="Georgia"/>
              </a:rPr>
              <a:t>sublime </a:t>
            </a:r>
            <a:r>
              <a:rPr sz="1400" spc="40" dirty="0">
                <a:latin typeface="Georgia"/>
                <a:cs typeface="Georgia"/>
              </a:rPr>
              <a:t>editor </a:t>
            </a:r>
            <a:r>
              <a:rPr sz="1400" spc="70" dirty="0">
                <a:latin typeface="Georgia"/>
                <a:cs typeface="Georgia"/>
              </a:rPr>
              <a:t>to </a:t>
            </a:r>
            <a:r>
              <a:rPr sz="1400" spc="125" dirty="0">
                <a:latin typeface="Georgia"/>
                <a:cs typeface="Georgia"/>
              </a:rPr>
              <a:t>make </a:t>
            </a:r>
            <a:r>
              <a:rPr sz="1400" spc="80" dirty="0">
                <a:latin typeface="Georgia"/>
                <a:cs typeface="Georgia"/>
              </a:rPr>
              <a:t>the </a:t>
            </a:r>
            <a:r>
              <a:rPr sz="1400" spc="-195" dirty="0">
                <a:latin typeface="Georgia"/>
                <a:cs typeface="Georgia"/>
              </a:rPr>
              <a:t>UI </a:t>
            </a:r>
            <a:r>
              <a:rPr lang="en-US" sz="1400" spc="-195" dirty="0">
                <a:latin typeface="Georgia"/>
                <a:cs typeface="Georgia"/>
              </a:rPr>
              <a:t> </a:t>
            </a:r>
            <a:r>
              <a:rPr sz="1400" spc="15" dirty="0">
                <a:latin typeface="Georgia"/>
                <a:cs typeface="Georgia"/>
              </a:rPr>
              <a:t>using </a:t>
            </a:r>
            <a:r>
              <a:rPr sz="1400" spc="-135" dirty="0">
                <a:latin typeface="Georgia"/>
                <a:cs typeface="Georgia"/>
              </a:rPr>
              <a:t>HTML, </a:t>
            </a:r>
            <a:r>
              <a:rPr sz="1400" spc="25" dirty="0">
                <a:latin typeface="Georgia"/>
                <a:cs typeface="Georgia"/>
              </a:rPr>
              <a:t>CSS  </a:t>
            </a:r>
            <a:r>
              <a:rPr sz="1400" spc="140" dirty="0">
                <a:latin typeface="Georgia"/>
                <a:cs typeface="Georgia"/>
              </a:rPr>
              <a:t>and</a:t>
            </a:r>
            <a:r>
              <a:rPr sz="1400" spc="35" dirty="0">
                <a:latin typeface="Georgia"/>
                <a:cs typeface="Georgia"/>
              </a:rPr>
              <a:t> </a:t>
            </a:r>
            <a:r>
              <a:rPr sz="1400" spc="-70" dirty="0">
                <a:latin typeface="Georgia"/>
                <a:cs typeface="Georgia"/>
              </a:rPr>
              <a:t>JS</a:t>
            </a:r>
            <a:endParaRPr sz="1400" dirty="0">
              <a:latin typeface="Georgia"/>
              <a:cs typeface="Georgia"/>
            </a:endParaRPr>
          </a:p>
          <a:p>
            <a:pPr marL="469900" marR="216535" indent="-229235">
              <a:lnSpc>
                <a:spcPct val="127899"/>
              </a:lnSpc>
              <a:buFont typeface="Symbol"/>
              <a:buChar char=""/>
              <a:tabLst>
                <a:tab pos="469900" algn="l"/>
                <a:tab pos="470534" algn="l"/>
              </a:tabLst>
            </a:pPr>
            <a:r>
              <a:rPr sz="1400" b="1" spc="-135" dirty="0">
                <a:latin typeface="Georgia"/>
                <a:cs typeface="Georgia"/>
              </a:rPr>
              <a:t>VS </a:t>
            </a:r>
            <a:r>
              <a:rPr sz="1400" b="1" spc="35" dirty="0">
                <a:latin typeface="Georgia"/>
                <a:cs typeface="Georgia"/>
              </a:rPr>
              <a:t>code</a:t>
            </a:r>
            <a:r>
              <a:rPr sz="1400" spc="35" dirty="0">
                <a:latin typeface="Georgia"/>
                <a:cs typeface="Georgia"/>
              </a:rPr>
              <a:t>: </a:t>
            </a:r>
            <a:r>
              <a:rPr sz="1400" spc="-60" dirty="0">
                <a:latin typeface="Georgia"/>
                <a:cs typeface="Georgia"/>
              </a:rPr>
              <a:t>- </a:t>
            </a:r>
            <a:r>
              <a:rPr sz="1400" spc="-45" dirty="0">
                <a:latin typeface="Georgia"/>
                <a:cs typeface="Georgia"/>
              </a:rPr>
              <a:t>All </a:t>
            </a:r>
            <a:r>
              <a:rPr sz="1400" spc="80" dirty="0">
                <a:latin typeface="Georgia"/>
                <a:cs typeface="Georgia"/>
              </a:rPr>
              <a:t>the </a:t>
            </a:r>
            <a:r>
              <a:rPr sz="1400" spc="70" dirty="0">
                <a:latin typeface="Georgia"/>
                <a:cs typeface="Georgia"/>
              </a:rPr>
              <a:t>python </a:t>
            </a:r>
            <a:r>
              <a:rPr sz="1400" spc="150" dirty="0">
                <a:latin typeface="Georgia"/>
                <a:cs typeface="Georgia"/>
              </a:rPr>
              <a:t>codes </a:t>
            </a:r>
            <a:r>
              <a:rPr sz="1400" spc="75" dirty="0">
                <a:latin typeface="Georgia"/>
                <a:cs typeface="Georgia"/>
              </a:rPr>
              <a:t>performed </a:t>
            </a:r>
            <a:r>
              <a:rPr sz="1400" spc="95" dirty="0">
                <a:latin typeface="Georgia"/>
                <a:cs typeface="Georgia"/>
              </a:rPr>
              <a:t>on </a:t>
            </a:r>
            <a:r>
              <a:rPr sz="1400" spc="-25" dirty="0">
                <a:latin typeface="Georgia"/>
                <a:cs typeface="Georgia"/>
              </a:rPr>
              <a:t>VS </a:t>
            </a:r>
            <a:r>
              <a:rPr sz="1400" spc="204" dirty="0">
                <a:latin typeface="Georgia"/>
                <a:cs typeface="Georgia"/>
              </a:rPr>
              <a:t>code </a:t>
            </a:r>
            <a:r>
              <a:rPr sz="1400" spc="140" dirty="0">
                <a:latin typeface="Georgia"/>
                <a:cs typeface="Georgia"/>
              </a:rPr>
              <a:t>and </a:t>
            </a:r>
            <a:r>
              <a:rPr sz="1400" spc="100" dirty="0">
                <a:latin typeface="Georgia"/>
                <a:cs typeface="Georgia"/>
              </a:rPr>
              <a:t>connection  </a:t>
            </a:r>
            <a:r>
              <a:rPr sz="1400" spc="70" dirty="0">
                <a:latin typeface="Georgia"/>
                <a:cs typeface="Georgia"/>
              </a:rPr>
              <a:t>to</a:t>
            </a:r>
            <a:r>
              <a:rPr sz="1400" spc="60" dirty="0">
                <a:latin typeface="Georgia"/>
                <a:cs typeface="Georgia"/>
              </a:rPr>
              <a:t> </a:t>
            </a:r>
            <a:r>
              <a:rPr sz="1400" spc="-125" dirty="0">
                <a:latin typeface="Georgia"/>
                <a:cs typeface="Georgia"/>
              </a:rPr>
              <a:t>UI.</a:t>
            </a:r>
            <a:endParaRPr sz="1400" dirty="0">
              <a:latin typeface="Georgia"/>
              <a:cs typeface="Georgia"/>
            </a:endParaRPr>
          </a:p>
          <a:p>
            <a:pPr marL="12700">
              <a:lnSpc>
                <a:spcPct val="100000"/>
              </a:lnSpc>
              <a:spcBef>
                <a:spcPts val="1265"/>
              </a:spcBef>
            </a:pPr>
            <a:r>
              <a:rPr sz="1800" b="1" u="heavy" spc="-85" dirty="0">
                <a:uFill>
                  <a:solidFill>
                    <a:srgbClr val="000000"/>
                  </a:solidFill>
                </a:uFill>
                <a:latin typeface="Georgia"/>
                <a:cs typeface="Georgia"/>
              </a:rPr>
              <a:t>Methods</a:t>
            </a:r>
            <a:endParaRPr sz="1800" dirty="0">
              <a:latin typeface="Georgia"/>
              <a:cs typeface="Georgia"/>
            </a:endParaRPr>
          </a:p>
          <a:p>
            <a:pPr marL="12700">
              <a:lnSpc>
                <a:spcPct val="100000"/>
              </a:lnSpc>
              <a:spcBef>
                <a:spcPts val="1400"/>
              </a:spcBef>
            </a:pPr>
            <a:r>
              <a:rPr sz="1400" spc="95" dirty="0">
                <a:latin typeface="Georgia"/>
                <a:cs typeface="Georgia"/>
              </a:rPr>
              <a:t>We </a:t>
            </a:r>
            <a:r>
              <a:rPr sz="1400" spc="150" dirty="0">
                <a:latin typeface="Georgia"/>
                <a:cs typeface="Georgia"/>
              </a:rPr>
              <a:t>have </a:t>
            </a:r>
            <a:r>
              <a:rPr sz="1400" spc="70" dirty="0">
                <a:latin typeface="Georgia"/>
                <a:cs typeface="Georgia"/>
              </a:rPr>
              <a:t>divided </a:t>
            </a:r>
            <a:r>
              <a:rPr sz="1400" spc="20" dirty="0">
                <a:latin typeface="Georgia"/>
                <a:cs typeface="Georgia"/>
              </a:rPr>
              <a:t>our work </a:t>
            </a:r>
            <a:r>
              <a:rPr sz="1400" spc="-45" dirty="0">
                <a:latin typeface="Georgia"/>
                <a:cs typeface="Georgia"/>
              </a:rPr>
              <a:t>in </a:t>
            </a:r>
            <a:r>
              <a:rPr sz="1400" spc="90" dirty="0">
                <a:latin typeface="Georgia"/>
                <a:cs typeface="Georgia"/>
              </a:rPr>
              <a:t>two</a:t>
            </a:r>
            <a:r>
              <a:rPr sz="1400" spc="-40" dirty="0">
                <a:latin typeface="Georgia"/>
                <a:cs typeface="Georgia"/>
              </a:rPr>
              <a:t> </a:t>
            </a:r>
            <a:r>
              <a:rPr sz="1400" spc="20" dirty="0">
                <a:latin typeface="Georgia"/>
                <a:cs typeface="Georgia"/>
              </a:rPr>
              <a:t>parts:</a:t>
            </a:r>
            <a:endParaRPr sz="1400" dirty="0">
              <a:latin typeface="Georgia"/>
              <a:cs typeface="Georgia"/>
            </a:endParaRPr>
          </a:p>
          <a:p>
            <a:pPr marL="469900" indent="-229235">
              <a:lnSpc>
                <a:spcPct val="100000"/>
              </a:lnSpc>
              <a:spcBef>
                <a:spcPts val="1260"/>
              </a:spcBef>
              <a:buAutoNum type="arabicPeriod"/>
              <a:tabLst>
                <a:tab pos="470534" algn="l"/>
              </a:tabLst>
            </a:pPr>
            <a:r>
              <a:rPr sz="1400" spc="20" dirty="0">
                <a:latin typeface="Georgia"/>
                <a:cs typeface="Georgia"/>
              </a:rPr>
              <a:t>Front-end </a:t>
            </a:r>
            <a:r>
              <a:rPr sz="1400" spc="40" dirty="0">
                <a:latin typeface="Georgia"/>
                <a:cs typeface="Georgia"/>
              </a:rPr>
              <a:t>(Making </a:t>
            </a:r>
            <a:r>
              <a:rPr sz="1400" spc="15" dirty="0">
                <a:latin typeface="Georgia"/>
                <a:cs typeface="Georgia"/>
              </a:rPr>
              <a:t>user</a:t>
            </a:r>
            <a:r>
              <a:rPr sz="1400" spc="75" dirty="0">
                <a:latin typeface="Georgia"/>
                <a:cs typeface="Georgia"/>
              </a:rPr>
              <a:t> </a:t>
            </a:r>
            <a:r>
              <a:rPr sz="1400" spc="60" dirty="0">
                <a:latin typeface="Georgia"/>
                <a:cs typeface="Georgia"/>
              </a:rPr>
              <a:t>interface).</a:t>
            </a:r>
            <a:endParaRPr sz="1400" dirty="0">
              <a:latin typeface="Georgia"/>
              <a:cs typeface="Georgia"/>
            </a:endParaRPr>
          </a:p>
          <a:p>
            <a:pPr marL="469900" indent="-229235">
              <a:lnSpc>
                <a:spcPct val="100000"/>
              </a:lnSpc>
              <a:spcBef>
                <a:spcPts val="470"/>
              </a:spcBef>
              <a:buAutoNum type="arabicPeriod"/>
              <a:tabLst>
                <a:tab pos="470534" algn="l"/>
              </a:tabLst>
            </a:pPr>
            <a:r>
              <a:rPr sz="1400" spc="85" dirty="0">
                <a:latin typeface="Georgia"/>
                <a:cs typeface="Georgia"/>
              </a:rPr>
              <a:t>Back-end </a:t>
            </a:r>
            <a:r>
              <a:rPr sz="1400" spc="30" dirty="0">
                <a:latin typeface="Georgia"/>
                <a:cs typeface="Georgia"/>
              </a:rPr>
              <a:t>(Python</a:t>
            </a:r>
            <a:r>
              <a:rPr sz="1400" spc="5" dirty="0">
                <a:latin typeface="Georgia"/>
                <a:cs typeface="Georgia"/>
              </a:rPr>
              <a:t> </a:t>
            </a:r>
            <a:r>
              <a:rPr sz="1400" spc="105" dirty="0">
                <a:latin typeface="Georgia"/>
                <a:cs typeface="Georgia"/>
              </a:rPr>
              <a:t>codes).</a:t>
            </a:r>
            <a:endParaRPr sz="1400" dirty="0">
              <a:latin typeface="Georgia"/>
              <a:cs typeface="Georgia"/>
            </a:endParaRPr>
          </a:p>
          <a:p>
            <a:pPr marL="12700" marR="211454">
              <a:lnSpc>
                <a:spcPct val="127899"/>
              </a:lnSpc>
              <a:spcBef>
                <a:spcPts val="790"/>
              </a:spcBef>
            </a:pPr>
            <a:r>
              <a:rPr sz="1400" dirty="0">
                <a:latin typeface="Georgia"/>
                <a:cs typeface="Georgia"/>
              </a:rPr>
              <a:t>The </a:t>
            </a:r>
            <a:r>
              <a:rPr sz="1400" spc="-75" dirty="0">
                <a:latin typeface="Georgia"/>
                <a:cs typeface="Georgia"/>
              </a:rPr>
              <a:t>first </a:t>
            </a:r>
            <a:r>
              <a:rPr sz="1400" spc="140" dirty="0">
                <a:latin typeface="Georgia"/>
                <a:cs typeface="Georgia"/>
              </a:rPr>
              <a:t>on</a:t>
            </a:r>
            <a:r>
              <a:rPr lang="en-US" sz="1400" spc="140" dirty="0">
                <a:latin typeface="Georgia"/>
                <a:cs typeface="Georgia"/>
              </a:rPr>
              <a:t> </a:t>
            </a:r>
            <a:r>
              <a:rPr sz="1400" spc="-90" dirty="0">
                <a:latin typeface="Georgia"/>
                <a:cs typeface="Georgia"/>
              </a:rPr>
              <a:t>is</a:t>
            </a:r>
            <a:r>
              <a:rPr lang="en-US" sz="1400" spc="-90" dirty="0">
                <a:latin typeface="Georgia"/>
                <a:cs typeface="Georgia"/>
              </a:rPr>
              <a:t> </a:t>
            </a:r>
            <a:r>
              <a:rPr sz="1400" spc="-90" dirty="0">
                <a:latin typeface="Georgia"/>
                <a:cs typeface="Georgia"/>
              </a:rPr>
              <a:t> </a:t>
            </a:r>
            <a:r>
              <a:rPr sz="1400" spc="140" dirty="0">
                <a:latin typeface="Georgia"/>
                <a:cs typeface="Georgia"/>
              </a:rPr>
              <a:t>done </a:t>
            </a:r>
            <a:r>
              <a:rPr sz="1400" spc="114" dirty="0">
                <a:latin typeface="Georgia"/>
                <a:cs typeface="Georgia"/>
              </a:rPr>
              <a:t>by </a:t>
            </a:r>
            <a:r>
              <a:rPr lang="en-US" sz="1400" spc="30" dirty="0" err="1">
                <a:latin typeface="Georgia"/>
                <a:cs typeface="Georgia"/>
              </a:rPr>
              <a:t>Yaswanthsai</a:t>
            </a:r>
            <a:r>
              <a:rPr sz="1400" spc="60" dirty="0">
                <a:latin typeface="Georgia"/>
                <a:cs typeface="Georgia"/>
              </a:rPr>
              <a:t> </a:t>
            </a:r>
            <a:r>
              <a:rPr sz="1400" spc="140" dirty="0">
                <a:latin typeface="Georgia"/>
                <a:cs typeface="Georgia"/>
              </a:rPr>
              <a:t>and </a:t>
            </a:r>
            <a:r>
              <a:rPr sz="1400" spc="80" dirty="0">
                <a:latin typeface="Georgia"/>
                <a:cs typeface="Georgia"/>
              </a:rPr>
              <a:t>the </a:t>
            </a:r>
            <a:r>
              <a:rPr sz="1400" spc="130" dirty="0">
                <a:latin typeface="Georgia"/>
                <a:cs typeface="Georgia"/>
              </a:rPr>
              <a:t>second </a:t>
            </a:r>
            <a:r>
              <a:rPr sz="1400" spc="55" dirty="0">
                <a:latin typeface="Georgia"/>
                <a:cs typeface="Georgia"/>
              </a:rPr>
              <a:t>part </a:t>
            </a:r>
            <a:r>
              <a:rPr sz="1400" spc="-90" dirty="0">
                <a:latin typeface="Georgia"/>
                <a:cs typeface="Georgia"/>
              </a:rPr>
              <a:t>is </a:t>
            </a:r>
            <a:r>
              <a:rPr sz="1400" spc="140" dirty="0">
                <a:latin typeface="Georgia"/>
                <a:cs typeface="Georgia"/>
              </a:rPr>
              <a:t>done </a:t>
            </a:r>
            <a:r>
              <a:rPr sz="1400" spc="110" dirty="0">
                <a:latin typeface="Georgia"/>
                <a:cs typeface="Georgia"/>
              </a:rPr>
              <a:t>by</a:t>
            </a:r>
            <a:r>
              <a:rPr sz="1400" spc="-85" dirty="0">
                <a:latin typeface="Georgia"/>
                <a:cs typeface="Georgia"/>
              </a:rPr>
              <a:t> </a:t>
            </a:r>
            <a:r>
              <a:rPr lang="en-US" sz="1400" spc="-40" dirty="0" err="1">
                <a:latin typeface="Georgia"/>
                <a:cs typeface="Georgia"/>
              </a:rPr>
              <a:t>Bipul</a:t>
            </a:r>
            <a:r>
              <a:rPr lang="en-US" sz="1400" spc="-40" dirty="0">
                <a:latin typeface="Georgia"/>
                <a:cs typeface="Georgia"/>
              </a:rPr>
              <a:t> Kumar</a:t>
            </a:r>
            <a:r>
              <a:rPr sz="1400" spc="100" dirty="0">
                <a:latin typeface="Georgia"/>
                <a:cs typeface="Georgia"/>
              </a:rPr>
              <a:t>.</a:t>
            </a:r>
            <a:endParaRPr sz="1400" dirty="0">
              <a:latin typeface="Georgia"/>
              <a:cs typeface="Georgia"/>
            </a:endParaRPr>
          </a:p>
          <a:p>
            <a:pPr marL="12700" marR="62865">
              <a:lnSpc>
                <a:spcPct val="127099"/>
              </a:lnSpc>
              <a:spcBef>
                <a:spcPts val="815"/>
              </a:spcBef>
            </a:pPr>
            <a:r>
              <a:rPr sz="1400" spc="15" dirty="0">
                <a:latin typeface="Georgia"/>
                <a:cs typeface="Georgia"/>
              </a:rPr>
              <a:t>Both </a:t>
            </a:r>
            <a:r>
              <a:rPr sz="1400" spc="5" dirty="0">
                <a:latin typeface="Georgia"/>
                <a:cs typeface="Georgia"/>
              </a:rPr>
              <a:t>works </a:t>
            </a:r>
            <a:r>
              <a:rPr sz="1400" spc="105" dirty="0">
                <a:latin typeface="Georgia"/>
                <a:cs typeface="Georgia"/>
              </a:rPr>
              <a:t>are </a:t>
            </a:r>
            <a:r>
              <a:rPr sz="1400" spc="85" dirty="0">
                <a:latin typeface="Georgia"/>
                <a:cs typeface="Georgia"/>
              </a:rPr>
              <a:t>doing </a:t>
            </a:r>
            <a:r>
              <a:rPr sz="1400" spc="25" dirty="0">
                <a:latin typeface="Georgia"/>
                <a:cs typeface="Georgia"/>
              </a:rPr>
              <a:t>simultaneously </a:t>
            </a:r>
            <a:r>
              <a:rPr sz="1400" spc="95" dirty="0">
                <a:latin typeface="Georgia"/>
                <a:cs typeface="Georgia"/>
              </a:rPr>
              <a:t>on </a:t>
            </a:r>
            <a:r>
              <a:rPr sz="1400" spc="30" dirty="0">
                <a:latin typeface="Georgia"/>
                <a:cs typeface="Georgia"/>
              </a:rPr>
              <a:t>different platforms </a:t>
            </a:r>
            <a:r>
              <a:rPr sz="1400" spc="60" dirty="0">
                <a:latin typeface="Georgia"/>
                <a:cs typeface="Georgia"/>
              </a:rPr>
              <a:t>after </a:t>
            </a:r>
            <a:r>
              <a:rPr sz="1400" spc="80" dirty="0">
                <a:latin typeface="Georgia"/>
                <a:cs typeface="Georgia"/>
              </a:rPr>
              <a:t>completion </a:t>
            </a:r>
            <a:r>
              <a:rPr sz="1400" spc="180" dirty="0">
                <a:latin typeface="Georgia"/>
                <a:cs typeface="Georgia"/>
              </a:rPr>
              <a:t>we  </a:t>
            </a:r>
            <a:r>
              <a:rPr sz="1400" spc="-40" dirty="0">
                <a:latin typeface="Georgia"/>
                <a:cs typeface="Georgia"/>
              </a:rPr>
              <a:t>just </a:t>
            </a:r>
            <a:r>
              <a:rPr sz="1400" spc="140" dirty="0">
                <a:latin typeface="Georgia"/>
                <a:cs typeface="Georgia"/>
              </a:rPr>
              <a:t>connect </a:t>
            </a:r>
            <a:r>
              <a:rPr sz="1400" spc="85" dirty="0">
                <a:latin typeface="Georgia"/>
                <a:cs typeface="Georgia"/>
              </a:rPr>
              <a:t>them </a:t>
            </a:r>
            <a:r>
              <a:rPr sz="1400" spc="20" dirty="0">
                <a:latin typeface="Georgia"/>
                <a:cs typeface="Georgia"/>
              </a:rPr>
              <a:t>using</a:t>
            </a:r>
            <a:r>
              <a:rPr sz="1400" spc="-25" dirty="0">
                <a:latin typeface="Georgia"/>
                <a:cs typeface="Georgia"/>
              </a:rPr>
              <a:t> </a:t>
            </a:r>
            <a:r>
              <a:rPr sz="1400" spc="100" dirty="0">
                <a:latin typeface="Georgia"/>
                <a:cs typeface="Georgia"/>
              </a:rPr>
              <a:t>django.</a:t>
            </a:r>
            <a:endParaRPr sz="1400" dirty="0">
              <a:latin typeface="Georgia"/>
              <a:cs typeface="Georgia"/>
            </a:endParaRPr>
          </a:p>
          <a:p>
            <a:pPr marL="12700">
              <a:lnSpc>
                <a:spcPct val="100000"/>
              </a:lnSpc>
              <a:spcBef>
                <a:spcPts val="1285"/>
              </a:spcBef>
            </a:pPr>
            <a:r>
              <a:rPr sz="1800" b="1" u="heavy" spc="-114" dirty="0">
                <a:uFill>
                  <a:solidFill>
                    <a:srgbClr val="000000"/>
                  </a:solidFill>
                </a:uFill>
                <a:latin typeface="Georgia"/>
                <a:cs typeface="Georgia"/>
              </a:rPr>
              <a:t>Discussion</a:t>
            </a:r>
            <a:endParaRPr sz="1800" dirty="0">
              <a:latin typeface="Georgia"/>
              <a:cs typeface="Georgia"/>
            </a:endParaRPr>
          </a:p>
          <a:p>
            <a:pPr marL="12700">
              <a:lnSpc>
                <a:spcPct val="100000"/>
              </a:lnSpc>
              <a:spcBef>
                <a:spcPts val="1380"/>
              </a:spcBef>
            </a:pPr>
            <a:r>
              <a:rPr sz="1400" spc="95" dirty="0">
                <a:latin typeface="Georgia"/>
                <a:cs typeface="Georgia"/>
              </a:rPr>
              <a:t>We </a:t>
            </a:r>
            <a:r>
              <a:rPr sz="1400" spc="145" dirty="0">
                <a:latin typeface="Georgia"/>
                <a:cs typeface="Georgia"/>
              </a:rPr>
              <a:t>had </a:t>
            </a:r>
            <a:r>
              <a:rPr sz="1400" spc="250" dirty="0">
                <a:latin typeface="Georgia"/>
                <a:cs typeface="Georgia"/>
              </a:rPr>
              <a:t>a</a:t>
            </a:r>
            <a:r>
              <a:rPr sz="1400" spc="-150" dirty="0">
                <a:latin typeface="Georgia"/>
                <a:cs typeface="Georgia"/>
              </a:rPr>
              <a:t> </a:t>
            </a:r>
            <a:r>
              <a:rPr sz="1400" spc="20" dirty="0">
                <a:latin typeface="Georgia"/>
                <a:cs typeface="Georgia"/>
              </a:rPr>
              <a:t>discussion </a:t>
            </a:r>
            <a:r>
              <a:rPr sz="1400" spc="95" dirty="0">
                <a:latin typeface="Georgia"/>
                <a:cs typeface="Georgia"/>
              </a:rPr>
              <a:t>on </a:t>
            </a:r>
            <a:r>
              <a:rPr sz="1400" spc="80" dirty="0">
                <a:latin typeface="Georgia"/>
                <a:cs typeface="Georgia"/>
              </a:rPr>
              <a:t>the </a:t>
            </a:r>
            <a:r>
              <a:rPr sz="1400" spc="30" dirty="0">
                <a:latin typeface="Georgia"/>
                <a:cs typeface="Georgia"/>
              </a:rPr>
              <a:t>following topics:-</a:t>
            </a:r>
            <a:endParaRPr sz="1400" dirty="0">
              <a:latin typeface="Georgia"/>
              <a:cs typeface="Georgia"/>
            </a:endParaRPr>
          </a:p>
          <a:p>
            <a:pPr marL="469900" indent="-229235">
              <a:lnSpc>
                <a:spcPct val="100000"/>
              </a:lnSpc>
              <a:spcBef>
                <a:spcPts val="1275"/>
              </a:spcBef>
              <a:buFont typeface="Symbol"/>
              <a:buChar char=""/>
              <a:tabLst>
                <a:tab pos="469900" algn="l"/>
                <a:tab pos="470534" algn="l"/>
              </a:tabLst>
            </a:pPr>
            <a:r>
              <a:rPr sz="1400" spc="35" dirty="0">
                <a:latin typeface="Georgia"/>
                <a:cs typeface="Georgia"/>
              </a:rPr>
              <a:t>Which </a:t>
            </a:r>
            <a:r>
              <a:rPr sz="1400" spc="40" dirty="0">
                <a:latin typeface="Georgia"/>
                <a:cs typeface="Georgia"/>
              </a:rPr>
              <a:t>platform </a:t>
            </a:r>
            <a:r>
              <a:rPr sz="1400" spc="70" dirty="0">
                <a:latin typeface="Georgia"/>
                <a:cs typeface="Georgia"/>
              </a:rPr>
              <a:t>to </a:t>
            </a:r>
            <a:r>
              <a:rPr sz="1400" spc="200" dirty="0">
                <a:latin typeface="Georgia"/>
                <a:cs typeface="Georgia"/>
              </a:rPr>
              <a:t>be </a:t>
            </a:r>
            <a:r>
              <a:rPr sz="1400" spc="90" dirty="0">
                <a:latin typeface="Georgia"/>
                <a:cs typeface="Georgia"/>
              </a:rPr>
              <a:t>used </a:t>
            </a:r>
            <a:r>
              <a:rPr sz="1400" spc="140" dirty="0">
                <a:latin typeface="Georgia"/>
                <a:cs typeface="Georgia"/>
              </a:rPr>
              <a:t>and language</a:t>
            </a:r>
            <a:r>
              <a:rPr sz="1400" spc="-180" dirty="0">
                <a:latin typeface="Georgia"/>
                <a:cs typeface="Georgia"/>
              </a:rPr>
              <a:t> </a:t>
            </a:r>
            <a:r>
              <a:rPr sz="1400" spc="70" dirty="0">
                <a:latin typeface="Georgia"/>
                <a:cs typeface="Georgia"/>
              </a:rPr>
              <a:t>to </a:t>
            </a:r>
            <a:r>
              <a:rPr sz="1400" spc="20" dirty="0">
                <a:latin typeface="Georgia"/>
                <a:cs typeface="Georgia"/>
              </a:rPr>
              <a:t>form </a:t>
            </a:r>
            <a:r>
              <a:rPr sz="1400" spc="-35" dirty="0">
                <a:latin typeface="Georgia"/>
                <a:cs typeface="Georgia"/>
              </a:rPr>
              <a:t>User </a:t>
            </a:r>
            <a:r>
              <a:rPr sz="1400" spc="15" dirty="0">
                <a:latin typeface="Georgia"/>
                <a:cs typeface="Georgia"/>
              </a:rPr>
              <a:t>Interface(UI).</a:t>
            </a:r>
            <a:endParaRPr sz="1400" dirty="0">
              <a:latin typeface="Georgia"/>
              <a:cs typeface="Georgia"/>
            </a:endParaRPr>
          </a:p>
          <a:p>
            <a:pPr marL="469900" indent="-229235">
              <a:lnSpc>
                <a:spcPct val="100000"/>
              </a:lnSpc>
              <a:spcBef>
                <a:spcPts val="465"/>
              </a:spcBef>
              <a:buFont typeface="Symbol"/>
              <a:buChar char=""/>
              <a:tabLst>
                <a:tab pos="469900" algn="l"/>
                <a:tab pos="470534" algn="l"/>
              </a:tabLst>
            </a:pPr>
            <a:r>
              <a:rPr sz="1400" spc="55" dirty="0">
                <a:latin typeface="Georgia"/>
                <a:cs typeface="Georgia"/>
              </a:rPr>
              <a:t>Color </a:t>
            </a:r>
            <a:r>
              <a:rPr sz="1400" spc="110" dirty="0">
                <a:latin typeface="Georgia"/>
                <a:cs typeface="Georgia"/>
              </a:rPr>
              <a:t>theme </a:t>
            </a:r>
            <a:r>
              <a:rPr sz="1400" spc="75" dirty="0">
                <a:latin typeface="Georgia"/>
                <a:cs typeface="Georgia"/>
              </a:rPr>
              <a:t>of </a:t>
            </a:r>
            <a:r>
              <a:rPr sz="1400" spc="15" dirty="0">
                <a:latin typeface="Georgia"/>
                <a:cs typeface="Georgia"/>
              </a:rPr>
              <a:t>our </a:t>
            </a:r>
            <a:r>
              <a:rPr sz="1400" spc="-35" dirty="0">
                <a:latin typeface="Georgia"/>
                <a:cs typeface="Georgia"/>
              </a:rPr>
              <a:t>User </a:t>
            </a:r>
            <a:r>
              <a:rPr sz="1400" spc="65" dirty="0">
                <a:latin typeface="Georgia"/>
                <a:cs typeface="Georgia"/>
              </a:rPr>
              <a:t>Interface</a:t>
            </a:r>
            <a:r>
              <a:rPr sz="1400" spc="45" dirty="0">
                <a:latin typeface="Georgia"/>
                <a:cs typeface="Georgia"/>
              </a:rPr>
              <a:t> </a:t>
            </a:r>
            <a:r>
              <a:rPr sz="1400" spc="-80" dirty="0">
                <a:latin typeface="Georgia"/>
                <a:cs typeface="Georgia"/>
              </a:rPr>
              <a:t>(UI).</a:t>
            </a:r>
            <a:endParaRPr lang="en-US" sz="1400" spc="-80" dirty="0">
              <a:latin typeface="Georgia"/>
              <a:cs typeface="Georgia"/>
            </a:endParaRPr>
          </a:p>
          <a:p>
            <a:pPr marL="469900" indent="-229235">
              <a:lnSpc>
                <a:spcPct val="100000"/>
              </a:lnSpc>
              <a:spcBef>
                <a:spcPts val="465"/>
              </a:spcBef>
              <a:buFont typeface="Symbol"/>
              <a:buChar char=""/>
              <a:tabLst>
                <a:tab pos="469900" algn="l"/>
                <a:tab pos="470534" algn="l"/>
              </a:tabLst>
            </a:pPr>
            <a:r>
              <a:rPr lang="en-US" sz="1400" spc="-80" dirty="0">
                <a:latin typeface="Georgia"/>
                <a:cs typeface="Georgia"/>
              </a:rPr>
              <a:t>Working of the Application in basic way.</a:t>
            </a:r>
          </a:p>
          <a:p>
            <a:pPr marL="240665">
              <a:lnSpc>
                <a:spcPct val="100000"/>
              </a:lnSpc>
              <a:spcBef>
                <a:spcPts val="465"/>
              </a:spcBef>
              <a:tabLst>
                <a:tab pos="469900" algn="l"/>
                <a:tab pos="470534" algn="l"/>
              </a:tabLst>
            </a:pPr>
            <a:endParaRPr sz="1400" dirty="0">
              <a:latin typeface="Georgia"/>
              <a:cs typeface="Georgia"/>
            </a:endParaRPr>
          </a:p>
          <a:p>
            <a:pPr marL="12700">
              <a:lnSpc>
                <a:spcPct val="100000"/>
              </a:lnSpc>
              <a:spcBef>
                <a:spcPts val="1270"/>
              </a:spcBef>
            </a:pPr>
            <a:r>
              <a:rPr sz="1800" b="1" u="heavy" spc="-75" dirty="0">
                <a:uFill>
                  <a:solidFill>
                    <a:srgbClr val="000000"/>
                  </a:solidFill>
                </a:uFill>
                <a:latin typeface="Georgia"/>
                <a:cs typeface="Georgia"/>
              </a:rPr>
              <a:t>Conclusion</a:t>
            </a:r>
            <a:endParaRPr sz="1800" dirty="0">
              <a:latin typeface="Georgia"/>
              <a:cs typeface="Georgia"/>
            </a:endParaRPr>
          </a:p>
          <a:p>
            <a:pPr marL="469900" marR="5080" indent="-229235">
              <a:lnSpc>
                <a:spcPct val="127899"/>
              </a:lnSpc>
              <a:spcBef>
                <a:spcPts val="930"/>
              </a:spcBef>
              <a:buFont typeface="Symbol"/>
              <a:buChar char=""/>
              <a:tabLst>
                <a:tab pos="469900" algn="l"/>
                <a:tab pos="470534" algn="l"/>
              </a:tabLst>
            </a:pPr>
            <a:r>
              <a:rPr sz="1400" spc="95" dirty="0">
                <a:latin typeface="Georgia"/>
                <a:cs typeface="Georgia"/>
              </a:rPr>
              <a:t>We </a:t>
            </a:r>
            <a:r>
              <a:rPr sz="1400" spc="114" dirty="0">
                <a:latin typeface="Georgia"/>
                <a:cs typeface="Georgia"/>
              </a:rPr>
              <a:t>ended-up </a:t>
            </a:r>
            <a:r>
              <a:rPr sz="1400" spc="20" dirty="0">
                <a:latin typeface="Georgia"/>
                <a:cs typeface="Georgia"/>
              </a:rPr>
              <a:t>our discussion</a:t>
            </a:r>
            <a:r>
              <a:rPr lang="en-US" sz="1400" spc="20" dirty="0">
                <a:latin typeface="Georgia"/>
                <a:cs typeface="Georgia"/>
              </a:rPr>
              <a:t> by making this as user friendly to children and making ideal to know out money by the application(UI).</a:t>
            </a:r>
          </a:p>
          <a:p>
            <a:pPr marL="469900" marR="5080" indent="-229235">
              <a:lnSpc>
                <a:spcPct val="127899"/>
              </a:lnSpc>
              <a:spcBef>
                <a:spcPts val="930"/>
              </a:spcBef>
              <a:buFont typeface="Symbol"/>
              <a:buChar char=""/>
              <a:tabLst>
                <a:tab pos="469900" algn="l"/>
                <a:tab pos="470534" algn="l"/>
              </a:tabLst>
            </a:pPr>
            <a:r>
              <a:rPr lang="en-US" sz="1400" spc="20" dirty="0">
                <a:latin typeface="Georgia"/>
                <a:cs typeface="Georgia"/>
              </a:rPr>
              <a:t>Its very simple, clear and easy to maintain the storage and no lag to the system.</a:t>
            </a:r>
          </a:p>
          <a:p>
            <a:pPr marL="240665" marR="5080">
              <a:lnSpc>
                <a:spcPct val="127899"/>
              </a:lnSpc>
              <a:spcBef>
                <a:spcPts val="930"/>
              </a:spcBef>
              <a:tabLst>
                <a:tab pos="469900" algn="l"/>
                <a:tab pos="470534" algn="l"/>
              </a:tabLst>
            </a:pPr>
            <a:endParaRPr sz="1400" dirty="0">
              <a:latin typeface="Georgia"/>
              <a:cs typeface="Georgia"/>
            </a:endParaRPr>
          </a:p>
        </p:txBody>
      </p:sp>
      <p:sp>
        <p:nvSpPr>
          <p:cNvPr id="6" name="object 6"/>
          <p:cNvSpPr/>
          <p:nvPr/>
        </p:nvSpPr>
        <p:spPr>
          <a:xfrm>
            <a:off x="304787" y="304799"/>
            <a:ext cx="7164705" cy="9450705"/>
          </a:xfrm>
          <a:custGeom>
            <a:avLst/>
            <a:gdLst/>
            <a:ahLst/>
            <a:cxnLst/>
            <a:rect l="l" t="t" r="r" b="b"/>
            <a:pathLst>
              <a:path w="7164705" h="9450705">
                <a:moveTo>
                  <a:pt x="7164324" y="0"/>
                </a:moveTo>
                <a:lnTo>
                  <a:pt x="7158241" y="0"/>
                </a:lnTo>
                <a:lnTo>
                  <a:pt x="7158228" y="6096"/>
                </a:lnTo>
                <a:lnTo>
                  <a:pt x="7158228" y="9444228"/>
                </a:lnTo>
                <a:lnTo>
                  <a:pt x="6108" y="9444228"/>
                </a:lnTo>
                <a:lnTo>
                  <a:pt x="6108" y="6096"/>
                </a:lnTo>
                <a:lnTo>
                  <a:pt x="7158228" y="6096"/>
                </a:lnTo>
                <a:lnTo>
                  <a:pt x="7158228" y="0"/>
                </a:lnTo>
                <a:lnTo>
                  <a:pt x="6108" y="0"/>
                </a:lnTo>
                <a:lnTo>
                  <a:pt x="0" y="0"/>
                </a:lnTo>
                <a:lnTo>
                  <a:pt x="0" y="9444228"/>
                </a:lnTo>
                <a:lnTo>
                  <a:pt x="12" y="9450324"/>
                </a:lnTo>
                <a:lnTo>
                  <a:pt x="6108" y="9450324"/>
                </a:lnTo>
                <a:lnTo>
                  <a:pt x="7158241" y="9450324"/>
                </a:lnTo>
                <a:lnTo>
                  <a:pt x="7164324" y="9450324"/>
                </a:lnTo>
                <a:lnTo>
                  <a:pt x="7164324" y="9444228"/>
                </a:lnTo>
                <a:lnTo>
                  <a:pt x="7164324" y="0"/>
                </a:lnTo>
                <a:close/>
              </a:path>
            </a:pathLst>
          </a:custGeom>
          <a:solidFill>
            <a:srgbClr val="000000"/>
          </a:solidFill>
        </p:spPr>
        <p:txBody>
          <a:bodyPr wrap="square" lIns="0" tIns="0" rIns="0" bIns="0" rtlCol="0"/>
          <a:lstStyle/>
          <a:p>
            <a:endParaRPr/>
          </a:p>
        </p:txBody>
      </p:sp>
      <p:sp>
        <p:nvSpPr>
          <p:cNvPr id="8" name="object 8"/>
          <p:cNvSpPr txBox="1"/>
          <p:nvPr/>
        </p:nvSpPr>
        <p:spPr>
          <a:xfrm>
            <a:off x="3806913" y="0"/>
            <a:ext cx="158750" cy="40640"/>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12700">
              <a:lnSpc>
                <a:spcPct val="100000"/>
              </a:lnSpc>
            </a:pPr>
            <a:r>
              <a:rPr sz="100" dirty="0">
                <a:latin typeface="Arial"/>
                <a:cs typeface="Arial"/>
              </a:rPr>
              <a:t>lOMoARcPSD|7281087</a:t>
            </a:r>
            <a:endParaRPr sz="1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1710</TotalTime>
  <Words>1913</Words>
  <Application>Microsoft Office PowerPoint</Application>
  <PresentationFormat>Custom</PresentationFormat>
  <Paragraphs>224</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Gandhi Serif</vt:lpstr>
      <vt:lpstr>Georgia</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Introduction</vt:lpstr>
      <vt:lpstr>Home Page</vt:lpstr>
      <vt:lpstr>Sub   -page</vt:lpstr>
      <vt:lpstr>Application Details</vt:lpstr>
      <vt:lpstr>Project Contribution</vt:lpstr>
      <vt:lpstr>                     Administrative Requirement  Functional Requirement: functional requirements  in our systems are as follows:   - purpose :   To register a new customer.   -Inputs     : The required data for registration of a new customer in the bank (Like Name, Age , Gender  etc  ).  -Objects   : A Success Message be displayed on successful registration or else an error message will be displayed.</vt:lpstr>
      <vt:lpstr>PowerPoint Presentation</vt:lpstr>
      <vt:lpstr>Results</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Hp</dc:creator>
  <cp:lastModifiedBy>bipulkumar831015@gmail.com</cp:lastModifiedBy>
  <cp:revision>12</cp:revision>
  <dcterms:created xsi:type="dcterms:W3CDTF">2021-11-17T05:29:00Z</dcterms:created>
  <dcterms:modified xsi:type="dcterms:W3CDTF">2021-11-19T07:40:52Z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2021-05-04T00:00:00Z</vt:filetime>
  </property>
  <property fmtid="{D5CDD505-2E9C-101B-9397-08002B2CF9AE}" pid="3" name="Creator">
    <vt:lpwstr>Microsoft® Word 2013</vt:lpwstr>
  </property>
  <property fmtid="{D5CDD505-2E9C-101B-9397-08002B2CF9AE}" pid="4" name="LastSaved">
    <vt:filetime>2021-11-17T00:00:00Z</vt:filetime>
  </property>
</Properties>
</file>