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77" r:id="rId9"/>
    <p:sldId id="270" r:id="rId10"/>
    <p:sldId id="271" r:id="rId11"/>
    <p:sldId id="264" r:id="rId12"/>
    <p:sldId id="276" r:id="rId13"/>
    <p:sldId id="266" r:id="rId14"/>
    <p:sldId id="267" r:id="rId15"/>
    <p:sldId id="269" r:id="rId16"/>
    <p:sldId id="272" r:id="rId17"/>
    <p:sldId id="278" r:id="rId18"/>
    <p:sldId id="275" r:id="rId19"/>
    <p:sldId id="268" r:id="rId20"/>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pulkumar831015@gmail.com" initials="b" lastIdx="1" clrIdx="0">
    <p:extLst>
      <p:ext uri="{19B8F6BF-5375-455C-9EA6-DF929625EA0E}">
        <p15:presenceInfo xmlns:p15="http://schemas.microsoft.com/office/powerpoint/2012/main" userId="6e7cdd89ad0874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60" d="100"/>
          <a:sy n="60" d="100"/>
        </p:scale>
        <p:origin x="2371" y="62"/>
      </p:cViewPr>
      <p:guideLst>
        <p:guide orient="horz" pos="2880"/>
        <p:guide pos="2160"/>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99912@gmail.com" userId="d342511381d46ded" providerId="LiveId" clId="{3BE9379A-C005-4873-A420-275D37FCE769}"/>
    <pc:docChg chg="custSel addSld modSld">
      <pc:chgData name="deepthi99912@gmail.com" userId="d342511381d46ded" providerId="LiveId" clId="{3BE9379A-C005-4873-A420-275D37FCE769}" dt="2021-11-17T15:17:22.698" v="4957" actId="20577"/>
      <pc:docMkLst>
        <pc:docMk/>
      </pc:docMkLst>
      <pc:sldChg chg="delSp modSp mod">
        <pc:chgData name="deepthi99912@gmail.com" userId="d342511381d46ded" providerId="LiveId" clId="{3BE9379A-C005-4873-A420-275D37FCE769}" dt="2021-11-17T15:17:22.698" v="4957" actId="20577"/>
        <pc:sldMkLst>
          <pc:docMk/>
          <pc:sldMk cId="0" sldId="257"/>
        </pc:sldMkLst>
        <pc:spChg chg="mod">
          <ac:chgData name="deepthi99912@gmail.com" userId="d342511381d46ded" providerId="LiveId" clId="{3BE9379A-C005-4873-A420-275D37FCE769}" dt="2021-11-17T15:17:22.698" v="4957" actId="20577"/>
          <ac:spMkLst>
            <pc:docMk/>
            <pc:sldMk cId="0" sldId="257"/>
            <ac:spMk id="3" creationId="{00000000-0000-0000-0000-000000000000}"/>
          </ac:spMkLst>
        </pc:spChg>
        <pc:spChg chg="del">
          <ac:chgData name="deepthi99912@gmail.com" userId="d342511381d46ded" providerId="LiveId" clId="{3BE9379A-C005-4873-A420-275D37FCE769}" dt="2021-11-17T15:15:31.879" v="4923" actId="478"/>
          <ac:spMkLst>
            <pc:docMk/>
            <pc:sldMk cId="0" sldId="257"/>
            <ac:spMk id="19" creationId="{BBF4C57E-5214-44F8-97DC-B5032EB2B6BC}"/>
          </ac:spMkLst>
        </pc:spChg>
      </pc:sldChg>
      <pc:sldChg chg="modSp mod">
        <pc:chgData name="deepthi99912@gmail.com" userId="d342511381d46ded" providerId="LiveId" clId="{3BE9379A-C005-4873-A420-275D37FCE769}" dt="2021-11-17T13:40:20.199" v="699" actId="20577"/>
        <pc:sldMkLst>
          <pc:docMk/>
          <pc:sldMk cId="0" sldId="258"/>
        </pc:sldMkLst>
        <pc:spChg chg="mod">
          <ac:chgData name="deepthi99912@gmail.com" userId="d342511381d46ded" providerId="LiveId" clId="{3BE9379A-C005-4873-A420-275D37FCE769}" dt="2021-11-17T13:40:20.199" v="699" actId="20577"/>
          <ac:spMkLst>
            <pc:docMk/>
            <pc:sldMk cId="0" sldId="258"/>
            <ac:spMk id="3" creationId="{00000000-0000-0000-0000-000000000000}"/>
          </ac:spMkLst>
        </pc:spChg>
      </pc:sldChg>
      <pc:sldChg chg="modSp mod">
        <pc:chgData name="deepthi99912@gmail.com" userId="d342511381d46ded" providerId="LiveId" clId="{3BE9379A-C005-4873-A420-275D37FCE769}" dt="2021-11-17T15:16:36.434" v="4949" actId="20577"/>
        <pc:sldMkLst>
          <pc:docMk/>
          <pc:sldMk cId="0" sldId="260"/>
        </pc:sldMkLst>
        <pc:graphicFrameChg chg="modGraphic">
          <ac:chgData name="deepthi99912@gmail.com" userId="d342511381d46ded" providerId="LiveId" clId="{3BE9379A-C005-4873-A420-275D37FCE769}" dt="2021-11-17T15:16:36.434" v="4949" actId="20577"/>
          <ac:graphicFrameMkLst>
            <pc:docMk/>
            <pc:sldMk cId="0" sldId="260"/>
            <ac:graphicFrameMk id="3" creationId="{00000000-0000-0000-0000-000000000000}"/>
          </ac:graphicFrameMkLst>
        </pc:graphicFrameChg>
        <pc:graphicFrameChg chg="mod">
          <ac:chgData name="deepthi99912@gmail.com" userId="d342511381d46ded" providerId="LiveId" clId="{3BE9379A-C005-4873-A420-275D37FCE769}" dt="2021-11-17T15:16:07.183" v="4931" actId="1076"/>
          <ac:graphicFrameMkLst>
            <pc:docMk/>
            <pc:sldMk cId="0" sldId="260"/>
            <ac:graphicFrameMk id="4" creationId="{00000000-0000-0000-0000-000000000000}"/>
          </ac:graphicFrameMkLst>
        </pc:graphicFrameChg>
      </pc:sldChg>
      <pc:sldChg chg="modSp mod">
        <pc:chgData name="deepthi99912@gmail.com" userId="d342511381d46ded" providerId="LiveId" clId="{3BE9379A-C005-4873-A420-275D37FCE769}" dt="2021-11-17T14:03:10.494" v="2546" actId="20577"/>
        <pc:sldMkLst>
          <pc:docMk/>
          <pc:sldMk cId="0" sldId="261"/>
        </pc:sldMkLst>
        <pc:spChg chg="mod">
          <ac:chgData name="deepthi99912@gmail.com" userId="d342511381d46ded" providerId="LiveId" clId="{3BE9379A-C005-4873-A420-275D37FCE769}" dt="2021-11-17T14:03:10.494" v="2546" actId="20577"/>
          <ac:spMkLst>
            <pc:docMk/>
            <pc:sldMk cId="0" sldId="261"/>
            <ac:spMk id="4" creationId="{00000000-0000-0000-0000-000000000000}"/>
          </ac:spMkLst>
        </pc:spChg>
      </pc:sldChg>
      <pc:sldChg chg="modSp mod modClrScheme chgLayout">
        <pc:chgData name="deepthi99912@gmail.com" userId="d342511381d46ded" providerId="LiveId" clId="{3BE9379A-C005-4873-A420-275D37FCE769}" dt="2021-11-17T14:26:20.051" v="3469" actId="14100"/>
        <pc:sldMkLst>
          <pc:docMk/>
          <pc:sldMk cId="1764838109" sldId="270"/>
        </pc:sldMkLst>
        <pc:spChg chg="mod ord">
          <ac:chgData name="deepthi99912@gmail.com" userId="d342511381d46ded" providerId="LiveId" clId="{3BE9379A-C005-4873-A420-275D37FCE769}" dt="2021-11-17T14:26:20.051" v="3469" actId="14100"/>
          <ac:spMkLst>
            <pc:docMk/>
            <pc:sldMk cId="1764838109" sldId="270"/>
            <ac:spMk id="4" creationId="{C258B390-CC9C-433B-8C12-779718C09A83}"/>
          </ac:spMkLst>
        </pc:spChg>
        <pc:spChg chg="mod ord">
          <ac:chgData name="deepthi99912@gmail.com" userId="d342511381d46ded" providerId="LiveId" clId="{3BE9379A-C005-4873-A420-275D37FCE769}" dt="2021-11-17T14:07:23.588" v="2568" actId="1076"/>
          <ac:spMkLst>
            <pc:docMk/>
            <pc:sldMk cId="1764838109" sldId="270"/>
            <ac:spMk id="5" creationId="{5B68401A-8297-453F-92E6-276B4FAE1B20}"/>
          </ac:spMkLst>
        </pc:spChg>
      </pc:sldChg>
      <pc:sldChg chg="addSp delSp modSp new mod modClrScheme chgLayout">
        <pc:chgData name="deepthi99912@gmail.com" userId="d342511381d46ded" providerId="LiveId" clId="{3BE9379A-C005-4873-A420-275D37FCE769}" dt="2021-11-17T14:50:55.768" v="4922" actId="115"/>
        <pc:sldMkLst>
          <pc:docMk/>
          <pc:sldMk cId="1865470164" sldId="271"/>
        </pc:sldMkLst>
        <pc:spChg chg="del mod">
          <ac:chgData name="deepthi99912@gmail.com" userId="d342511381d46ded" providerId="LiveId" clId="{3BE9379A-C005-4873-A420-275D37FCE769}" dt="2021-11-17T14:26:42.714" v="3472" actId="478"/>
          <ac:spMkLst>
            <pc:docMk/>
            <pc:sldMk cId="1865470164" sldId="271"/>
            <ac:spMk id="2" creationId="{BC724BCD-F67C-48D5-A9B9-F04DBAB8CC26}"/>
          </ac:spMkLst>
        </pc:spChg>
        <pc:spChg chg="add del mod">
          <ac:chgData name="deepthi99912@gmail.com" userId="d342511381d46ded" providerId="LiveId" clId="{3BE9379A-C005-4873-A420-275D37FCE769}" dt="2021-11-17T14:27:21.291" v="3499" actId="478"/>
          <ac:spMkLst>
            <pc:docMk/>
            <pc:sldMk cId="1865470164" sldId="271"/>
            <ac:spMk id="3" creationId="{B7DE8C22-7153-4CBF-AC9D-F59A19BF3AC1}"/>
          </ac:spMkLst>
        </pc:spChg>
        <pc:spChg chg="add del mod">
          <ac:chgData name="deepthi99912@gmail.com" userId="d342511381d46ded" providerId="LiveId" clId="{3BE9379A-C005-4873-A420-275D37FCE769}" dt="2021-11-17T14:27:36.027" v="3501" actId="478"/>
          <ac:spMkLst>
            <pc:docMk/>
            <pc:sldMk cId="1865470164" sldId="271"/>
            <ac:spMk id="4" creationId="{A274FC88-78D7-4000-9FA4-B12BC558A394}"/>
          </ac:spMkLst>
        </pc:spChg>
        <pc:spChg chg="add mod">
          <ac:chgData name="deepthi99912@gmail.com" userId="d342511381d46ded" providerId="LiveId" clId="{3BE9379A-C005-4873-A420-275D37FCE769}" dt="2021-11-17T14:50:55.768" v="4922" actId="115"/>
          <ac:spMkLst>
            <pc:docMk/>
            <pc:sldMk cId="1865470164" sldId="271"/>
            <ac:spMk id="5" creationId="{33E8B5F8-E0D3-49C0-B296-801586B01D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156DC958-8695-4586-A90A-FAA310D71CD1}" type="datetimeFigureOut">
              <a:rPr lang="en-IN" smtClean="0"/>
              <a:t>30-11-2021</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F2231A97-6E5A-42BA-985D-9F5B03292531}" type="slidenum">
              <a:rPr lang="en-IN" smtClean="0"/>
              <a:t>‹#›</a:t>
            </a:fld>
            <a:endParaRPr lang="en-IN"/>
          </a:p>
        </p:txBody>
      </p:sp>
    </p:spTree>
    <p:extLst>
      <p:ext uri="{BB962C8B-B14F-4D97-AF65-F5344CB8AC3E}">
        <p14:creationId xmlns:p14="http://schemas.microsoft.com/office/powerpoint/2010/main" val="23519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31A97-6E5A-42BA-985D-9F5B03292531}" type="slidenum">
              <a:rPr lang="en-IN" smtClean="0"/>
              <a:t>9</a:t>
            </a:fld>
            <a:endParaRPr lang="en-IN"/>
          </a:p>
        </p:txBody>
      </p:sp>
    </p:spTree>
    <p:extLst>
      <p:ext uri="{BB962C8B-B14F-4D97-AF65-F5344CB8AC3E}">
        <p14:creationId xmlns:p14="http://schemas.microsoft.com/office/powerpoint/2010/main" val="266998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07537" y="446026"/>
            <a:ext cx="1747774" cy="360680"/>
          </a:xfrm>
          <a:prstGeom prst="rect">
            <a:avLst/>
          </a:prstGeom>
        </p:spPr>
        <p:txBody>
          <a:bodyPr wrap="square" lIns="0" tIns="0" rIns="0" bIns="0">
            <a:spAutoFit/>
          </a:bodyPr>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92197" y="9841964"/>
            <a:ext cx="2788920" cy="139065"/>
          </a:xfrm>
          <a:prstGeom prst="rect">
            <a:avLst/>
          </a:prstGeom>
        </p:spPr>
        <p:txBody>
          <a:bodyPr wrap="square" lIns="0" tIns="0" rIns="0" bIns="0">
            <a:spAutoFit/>
          </a:bodyPr>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pulkumarb/Bakinng-management-system-in-python.git"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hyperlink" Target="https://www.researchgate.net/publication/301293322_Bank_Account_Management_System" TargetMode="External"/><Relationship Id="rId3" Type="http://schemas.openxmlformats.org/officeDocument/2006/relationships/hyperlink" Target="https://www.geeksforgeeks.org/working-images-python/" TargetMode="External"/><Relationship Id="rId7" Type="http://schemas.openxmlformats.org/officeDocument/2006/relationships/hyperlink" Target="https://www.udemy.com/course/python-programming-beginner-to-advanced/learn/lecture/17436246?start=15#overview" TargetMode="External"/><Relationship Id="rId12" Type="http://schemas.openxmlformats.org/officeDocument/2006/relationships/hyperlink" Target="https://stock.adobe.com/sk/search/images?k=cartoon+bank" TargetMode="External"/><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2.xml"/><Relationship Id="rId6" Type="http://schemas.openxmlformats.org/officeDocument/2006/relationships/hyperlink" Target="https://www.slideshare.net/chsajiid/banking-management-system-project-documentation" TargetMode="External"/><Relationship Id="rId11" Type="http://schemas.openxmlformats.org/officeDocument/2006/relationships/hyperlink" Target="https://pypi.org/project/Pillow/" TargetMode="External"/><Relationship Id="rId5" Type="http://schemas.openxmlformats.org/officeDocument/2006/relationships/hyperlink" Target="https://www.youtube.com/watch?v=ng5H3lGZ4m8&amp;ab_channel=johangodinho" TargetMode="External"/><Relationship Id="rId10" Type="http://schemas.openxmlformats.org/officeDocument/2006/relationships/hyperlink" Target="https://docs.python.org/3/library/tkinter.html" TargetMode="External"/><Relationship Id="rId4" Type="http://schemas.openxmlformats.org/officeDocument/2006/relationships/hyperlink" Target="https://www.smashingmagazine.com/2018/01/visual-studio-code/" TargetMode="External"/><Relationship Id="rId9" Type="http://schemas.openxmlformats.org/officeDocument/2006/relationships/hyperlink" Target="https://www.python.org/" TargetMode="External"/><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Georgia"/>
                <a:cs typeface="Georgia"/>
              </a:rPr>
              <a:t>1</a:t>
            </a:r>
            <a:endParaRPr sz="1050">
              <a:latin typeface="Georgia"/>
              <a:cs typeface="Georgia"/>
            </a:endParaRPr>
          </a:p>
        </p:txBody>
      </p:sp>
      <p:sp>
        <p:nvSpPr>
          <p:cNvPr id="3" name="object 3"/>
          <p:cNvSpPr txBox="1"/>
          <p:nvPr/>
        </p:nvSpPr>
        <p:spPr>
          <a:xfrm>
            <a:off x="496000" y="2263940"/>
            <a:ext cx="6760662" cy="3117520"/>
          </a:xfrm>
          <a:prstGeom prst="rect">
            <a:avLst/>
          </a:prstGeom>
        </p:spPr>
        <p:txBody>
          <a:bodyPr vert="horz" wrap="square" lIns="0" tIns="12700" rIns="0" bIns="0" rtlCol="0">
            <a:spAutoFit/>
          </a:bodyPr>
          <a:lstStyle/>
          <a:p>
            <a:pPr marL="635" algn="ctr">
              <a:lnSpc>
                <a:spcPct val="100000"/>
              </a:lnSpc>
              <a:spcBef>
                <a:spcPts val="100"/>
              </a:spcBef>
            </a:pPr>
            <a:r>
              <a:rPr sz="1800" b="1" spc="-155" dirty="0">
                <a:latin typeface="Times New Roman" panose="02020603050405020304" pitchFamily="18" charset="0"/>
                <a:cs typeface="Times New Roman" panose="02020603050405020304" pitchFamily="18" charset="0"/>
              </a:rPr>
              <a:t>SCHOOL OF </a:t>
            </a:r>
            <a:r>
              <a:rPr sz="1800" b="1" spc="-240" dirty="0">
                <a:latin typeface="Times New Roman" panose="02020603050405020304" pitchFamily="18" charset="0"/>
                <a:cs typeface="Times New Roman" panose="02020603050405020304" pitchFamily="18" charset="0"/>
              </a:rPr>
              <a:t>COMPUTER </a:t>
            </a:r>
            <a:r>
              <a:rPr sz="1800" b="1" spc="-180" dirty="0">
                <a:latin typeface="Times New Roman" panose="02020603050405020304" pitchFamily="18" charset="0"/>
                <a:cs typeface="Times New Roman" panose="02020603050405020304" pitchFamily="18" charset="0"/>
              </a:rPr>
              <a:t>SCIENCE </a:t>
            </a:r>
            <a:r>
              <a:rPr sz="1800" b="1" spc="-155" dirty="0">
                <a:latin typeface="Times New Roman" panose="02020603050405020304" pitchFamily="18" charset="0"/>
                <a:cs typeface="Times New Roman" panose="02020603050405020304" pitchFamily="18" charset="0"/>
              </a:rPr>
              <a:t>AND</a:t>
            </a:r>
            <a:r>
              <a:rPr sz="1800" b="1" spc="-160" dirty="0">
                <a:latin typeface="Times New Roman" panose="02020603050405020304" pitchFamily="18" charset="0"/>
                <a:cs typeface="Times New Roman" panose="02020603050405020304" pitchFamily="18" charset="0"/>
              </a:rPr>
              <a:t> </a:t>
            </a:r>
            <a:r>
              <a:rPr sz="1800" b="1" spc="-229" dirty="0">
                <a:latin typeface="Times New Roman" panose="02020603050405020304" pitchFamily="18" charset="0"/>
                <a:cs typeface="Times New Roman" panose="02020603050405020304" pitchFamily="18" charset="0"/>
              </a:rPr>
              <a:t>ENGINEERING</a:t>
            </a:r>
            <a:endParaRPr sz="1800" dirty="0">
              <a:latin typeface="Times New Roman" panose="02020603050405020304" pitchFamily="18" charset="0"/>
              <a:cs typeface="Times New Roman" panose="02020603050405020304" pitchFamily="18" charset="0"/>
            </a:endParaRPr>
          </a:p>
          <a:p>
            <a:pPr marL="1905" algn="ctr">
              <a:lnSpc>
                <a:spcPct val="100000"/>
              </a:lnSpc>
              <a:spcBef>
                <a:spcPts val="1390"/>
              </a:spcBef>
            </a:pPr>
            <a:r>
              <a:rPr sz="1800" spc="-120" dirty="0">
                <a:latin typeface="Times New Roman" panose="02020603050405020304" pitchFamily="18" charset="0"/>
                <a:cs typeface="Times New Roman" panose="02020603050405020304" pitchFamily="18" charset="0"/>
              </a:rPr>
              <a:t>REPORT </a:t>
            </a:r>
            <a:r>
              <a:rPr sz="1800" spc="85" dirty="0">
                <a:latin typeface="Times New Roman" panose="02020603050405020304" pitchFamily="18" charset="0"/>
                <a:cs typeface="Times New Roman" panose="02020603050405020304" pitchFamily="18" charset="0"/>
              </a:rPr>
              <a:t>ON </a:t>
            </a:r>
            <a:r>
              <a:rPr sz="1800" spc="-85" dirty="0">
                <a:latin typeface="Times New Roman" panose="02020603050405020304" pitchFamily="18" charset="0"/>
                <a:cs typeface="Times New Roman" panose="02020603050405020304" pitchFamily="18" charset="0"/>
              </a:rPr>
              <a:t>PYTHON</a:t>
            </a:r>
            <a:r>
              <a:rPr sz="1800" spc="-95"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PROJECT</a:t>
            </a:r>
            <a:endParaRPr sz="18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                  BANKING SYSTEM Application</a:t>
            </a:r>
            <a:endParaRPr sz="2200" dirty="0">
              <a:latin typeface="Times New Roman" panose="02020603050405020304" pitchFamily="18" charset="0"/>
              <a:cs typeface="Times New Roman" panose="02020603050405020304" pitchFamily="18" charset="0"/>
            </a:endParaRPr>
          </a:p>
          <a:p>
            <a:pPr marL="664845">
              <a:lnSpc>
                <a:spcPct val="100000"/>
              </a:lnSpc>
              <a:spcBef>
                <a:spcPts val="1305"/>
              </a:spcBef>
            </a:pPr>
            <a:r>
              <a:rPr lang="en-US" sz="1800" b="1" spc="-110" dirty="0">
                <a:uFill>
                  <a:solidFill>
                    <a:srgbClr val="000000"/>
                  </a:solidFill>
                </a:uFill>
                <a:latin typeface="Times New Roman" panose="02020603050405020304" pitchFamily="18" charset="0"/>
                <a:cs typeface="Times New Roman" panose="02020603050405020304" pitchFamily="18" charset="0"/>
              </a:rPr>
              <a:t>              </a:t>
            </a:r>
            <a:r>
              <a:rPr sz="1800" b="1" spc="-110" dirty="0">
                <a:uFill>
                  <a:solidFill>
                    <a:srgbClr val="000000"/>
                  </a:solidFill>
                </a:uFill>
                <a:latin typeface="Times New Roman" panose="02020603050405020304" pitchFamily="18" charset="0"/>
                <a:cs typeface="Times New Roman" panose="02020603050405020304" pitchFamily="18" charset="0"/>
              </a:rPr>
              <a:t>Submitted </a:t>
            </a:r>
            <a:r>
              <a:rPr sz="1800" b="1" spc="-85" dirty="0">
                <a:uFill>
                  <a:solidFill>
                    <a:srgbClr val="000000"/>
                  </a:solidFill>
                </a:uFill>
                <a:latin typeface="Times New Roman" panose="02020603050405020304" pitchFamily="18" charset="0"/>
                <a:cs typeface="Times New Roman" panose="02020603050405020304" pitchFamily="18" charset="0"/>
              </a:rPr>
              <a:t>to </a:t>
            </a:r>
            <a:r>
              <a:rPr sz="1800" b="1" spc="-80" dirty="0">
                <a:uFill>
                  <a:solidFill>
                    <a:srgbClr val="000000"/>
                  </a:solidFill>
                </a:uFill>
                <a:latin typeface="Times New Roman" panose="02020603050405020304" pitchFamily="18" charset="0"/>
                <a:cs typeface="Times New Roman" panose="02020603050405020304" pitchFamily="18" charset="0"/>
              </a:rPr>
              <a:t>Lovely </a:t>
            </a:r>
            <a:r>
              <a:rPr sz="1800" b="1" spc="-120" dirty="0">
                <a:uFill>
                  <a:solidFill>
                    <a:srgbClr val="000000"/>
                  </a:solidFill>
                </a:uFill>
                <a:latin typeface="Times New Roman" panose="02020603050405020304" pitchFamily="18" charset="0"/>
                <a:cs typeface="Times New Roman" panose="02020603050405020304" pitchFamily="18" charset="0"/>
              </a:rPr>
              <a:t>Professional</a:t>
            </a:r>
            <a:r>
              <a:rPr sz="1800" b="1" spc="90" dirty="0">
                <a:uFill>
                  <a:solidFill>
                    <a:srgbClr val="000000"/>
                  </a:solidFill>
                </a:uFill>
                <a:latin typeface="Times New Roman" panose="02020603050405020304" pitchFamily="18" charset="0"/>
                <a:cs typeface="Times New Roman" panose="02020603050405020304" pitchFamily="18" charset="0"/>
              </a:rPr>
              <a:t> </a:t>
            </a:r>
            <a:r>
              <a:rPr sz="1800" b="1" spc="-150" dirty="0">
                <a:uFill>
                  <a:solidFill>
                    <a:srgbClr val="000000"/>
                  </a:solidFill>
                </a:uFill>
                <a:latin typeface="Times New Roman" panose="02020603050405020304" pitchFamily="18" charset="0"/>
                <a:cs typeface="Times New Roman" panose="02020603050405020304" pitchFamily="18" charset="0"/>
              </a:rPr>
              <a:t>University</a:t>
            </a:r>
            <a:endParaRPr sz="1800" dirty="0">
              <a:latin typeface="Times New Roman" panose="02020603050405020304" pitchFamily="18" charset="0"/>
              <a:cs typeface="Times New Roman" panose="02020603050405020304" pitchFamily="18" charset="0"/>
            </a:endParaRPr>
          </a:p>
          <a:p>
            <a:pPr marL="168275" marR="161290" algn="ctr">
              <a:lnSpc>
                <a:spcPct val="127800"/>
              </a:lnSpc>
              <a:spcBef>
                <a:spcPts val="670"/>
              </a:spcBef>
            </a:pPr>
            <a:r>
              <a:rPr sz="1800" spc="-70" dirty="0">
                <a:latin typeface="Times New Roman" panose="02020603050405020304" pitchFamily="18" charset="0"/>
                <a:cs typeface="Times New Roman" panose="02020603050405020304" pitchFamily="18" charset="0"/>
              </a:rPr>
              <a:t>“DEGREE</a:t>
            </a:r>
            <a:r>
              <a:rPr sz="1800" spc="-1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OF</a:t>
            </a:r>
            <a:r>
              <a:rPr sz="1800" spc="-13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BACHELOR</a:t>
            </a:r>
            <a:r>
              <a:rPr sz="1800" spc="-1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OF</a:t>
            </a:r>
            <a:r>
              <a:rPr sz="1800" spc="-13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TECHNOLOGY</a:t>
            </a:r>
            <a:r>
              <a:rPr sz="1800" spc="-130" dirty="0">
                <a:latin typeface="Times New Roman" panose="02020603050405020304" pitchFamily="18" charset="0"/>
                <a:cs typeface="Times New Roman" panose="02020603050405020304" pitchFamily="18" charset="0"/>
              </a:rPr>
              <a:t> </a:t>
            </a:r>
            <a:r>
              <a:rPr sz="1800" spc="-65" dirty="0">
                <a:latin typeface="Times New Roman" panose="02020603050405020304" pitchFamily="18" charset="0"/>
                <a:cs typeface="Times New Roman" panose="02020603050405020304" pitchFamily="18" charset="0"/>
              </a:rPr>
              <a:t>[COMPUTER  </a:t>
            </a:r>
            <a:r>
              <a:rPr sz="1800" spc="-95" dirty="0">
                <a:latin typeface="Times New Roman" panose="02020603050405020304" pitchFamily="18" charset="0"/>
                <a:cs typeface="Times New Roman" panose="02020603050405020304" pitchFamily="18" charset="0"/>
              </a:rPr>
              <a:t>SCIENCE </a:t>
            </a:r>
            <a:r>
              <a:rPr sz="1800" spc="10" dirty="0">
                <a:latin typeface="Times New Roman" panose="02020603050405020304" pitchFamily="18" charset="0"/>
                <a:cs typeface="Times New Roman" panose="02020603050405020304" pitchFamily="18" charset="0"/>
              </a:rPr>
              <a:t>AND</a:t>
            </a:r>
            <a:r>
              <a:rPr sz="1800" spc="-210" dirty="0">
                <a:latin typeface="Times New Roman" panose="02020603050405020304" pitchFamily="18" charset="0"/>
                <a:cs typeface="Times New Roman" panose="02020603050405020304" pitchFamily="18" charset="0"/>
              </a:rPr>
              <a:t> </a:t>
            </a:r>
            <a:r>
              <a:rPr sz="1800" spc="-100" dirty="0">
                <a:latin typeface="Times New Roman" panose="02020603050405020304" pitchFamily="18" charset="0"/>
                <a:cs typeface="Times New Roman" panose="02020603050405020304" pitchFamily="18" charset="0"/>
              </a:rPr>
              <a:t>ENGINEERING]”</a:t>
            </a:r>
            <a:endParaRPr sz="1800" dirty="0">
              <a:latin typeface="Times New Roman" panose="02020603050405020304" pitchFamily="18" charset="0"/>
              <a:cs typeface="Times New Roman" panose="02020603050405020304" pitchFamily="18" charset="0"/>
            </a:endParaRPr>
          </a:p>
          <a:p>
            <a:pPr marL="1905" algn="ctr">
              <a:lnSpc>
                <a:spcPct val="100000"/>
              </a:lnSpc>
              <a:spcBef>
                <a:spcPts val="1400"/>
              </a:spcBef>
            </a:pPr>
            <a:endParaRPr lang="en-US" sz="1400" b="1" u="heavy" spc="-80" dirty="0">
              <a:uFill>
                <a:solidFill>
                  <a:srgbClr val="000000"/>
                </a:solidFill>
              </a:uFill>
              <a:latin typeface="Times New Roman" panose="02020603050405020304" pitchFamily="18" charset="0"/>
              <a:cs typeface="Times New Roman" panose="02020603050405020304" pitchFamily="18" charset="0"/>
            </a:endParaRPr>
          </a:p>
          <a:p>
            <a:pPr marL="1905" algn="ctr">
              <a:lnSpc>
                <a:spcPct val="100000"/>
              </a:lnSpc>
              <a:spcBef>
                <a:spcPts val="1400"/>
              </a:spcBef>
            </a:pPr>
            <a:r>
              <a:rPr sz="1400" b="1" spc="-80" dirty="0">
                <a:uFill>
                  <a:solidFill>
                    <a:srgbClr val="000000"/>
                  </a:solidFill>
                </a:uFill>
                <a:latin typeface="Times New Roman" panose="02020603050405020304" pitchFamily="18" charset="0"/>
                <a:cs typeface="Times New Roman" panose="02020603050405020304" pitchFamily="18" charset="0"/>
              </a:rPr>
              <a:t>Submitted</a:t>
            </a:r>
            <a:r>
              <a:rPr sz="1400" b="1" spc="20" dirty="0">
                <a:uFill>
                  <a:solidFill>
                    <a:srgbClr val="000000"/>
                  </a:solidFill>
                </a:uFill>
                <a:latin typeface="Times New Roman" panose="02020603050405020304" pitchFamily="18" charset="0"/>
                <a:cs typeface="Times New Roman" panose="02020603050405020304" pitchFamily="18" charset="0"/>
              </a:rPr>
              <a:t> </a:t>
            </a:r>
            <a:r>
              <a:rPr sz="1400" b="1" spc="-114" dirty="0">
                <a:uFill>
                  <a:solidFill>
                    <a:srgbClr val="000000"/>
                  </a:solidFill>
                </a:uFill>
                <a:latin typeface="Times New Roman" panose="02020603050405020304" pitchFamily="18" charset="0"/>
                <a:cs typeface="Times New Roman" panose="02020603050405020304" pitchFamily="18" charset="0"/>
              </a:rPr>
              <a:t>By</a:t>
            </a:r>
            <a:endParaRPr sz="1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61722" y="5783367"/>
            <a:ext cx="1597113" cy="962443"/>
          </a:xfrm>
          <a:prstGeom prst="rect">
            <a:avLst/>
          </a:prstGeom>
        </p:spPr>
        <p:txBody>
          <a:bodyPr vert="horz" wrap="square" lIns="0" tIns="13335" rIns="0" bIns="0" rtlCol="0">
            <a:spAutoFit/>
          </a:bodyPr>
          <a:lstStyle/>
          <a:p>
            <a:pPr marL="48895">
              <a:lnSpc>
                <a:spcPct val="100000"/>
              </a:lnSpc>
              <a:spcBef>
                <a:spcPts val="105"/>
              </a:spcBef>
            </a:pPr>
            <a:r>
              <a:rPr sz="1400" b="1" spc="-20" dirty="0">
                <a:latin typeface="Times New Roman" panose="02020603050405020304" pitchFamily="18" charset="0"/>
                <a:cs typeface="Times New Roman" panose="02020603050405020304" pitchFamily="18" charset="0"/>
              </a:rPr>
              <a:t>Name</a:t>
            </a:r>
            <a:endParaRPr sz="1400" dirty="0">
              <a:latin typeface="Times New Roman" panose="02020603050405020304" pitchFamily="18" charset="0"/>
              <a:cs typeface="Times New Roman" panose="02020603050405020304" pitchFamily="18" charset="0"/>
            </a:endParaRPr>
          </a:p>
          <a:p>
            <a:pPr marL="109855" indent="-97790">
              <a:lnSpc>
                <a:spcPct val="100000"/>
              </a:lnSpc>
              <a:spcBef>
                <a:spcPts val="1250"/>
              </a:spcBef>
              <a:buFont typeface="Symbol"/>
              <a:buChar char=""/>
              <a:tabLst>
                <a:tab pos="110489" algn="l"/>
              </a:tabLst>
            </a:pPr>
            <a:r>
              <a:rPr lang="en-IN" sz="1200" dirty="0" err="1">
                <a:latin typeface="Times New Roman" panose="02020603050405020304" pitchFamily="18" charset="0"/>
                <a:cs typeface="Times New Roman" panose="02020603050405020304" pitchFamily="18" charset="0"/>
              </a:rPr>
              <a:t>Bipul</a:t>
            </a:r>
            <a:r>
              <a:rPr lang="en-IN" sz="1200" dirty="0">
                <a:latin typeface="Times New Roman" panose="02020603050405020304" pitchFamily="18" charset="0"/>
                <a:cs typeface="Times New Roman" panose="02020603050405020304" pitchFamily="18" charset="0"/>
              </a:rPr>
              <a:t> Kumar</a:t>
            </a:r>
          </a:p>
          <a:p>
            <a:pPr marL="109855" indent="-97790">
              <a:lnSpc>
                <a:spcPct val="100000"/>
              </a:lnSpc>
              <a:spcBef>
                <a:spcPts val="1250"/>
              </a:spcBef>
              <a:buFont typeface="Symbol"/>
              <a:buChar char=""/>
              <a:tabLst>
                <a:tab pos="110489" algn="l"/>
              </a:tabLst>
            </a:pPr>
            <a:r>
              <a:rPr lang="en-IN" sz="1200" dirty="0" err="1">
                <a:latin typeface="Times New Roman" panose="02020603050405020304" pitchFamily="18" charset="0"/>
                <a:cs typeface="Times New Roman" panose="02020603050405020304" pitchFamily="18" charset="0"/>
              </a:rPr>
              <a:t>Yaswanth</a:t>
            </a:r>
            <a:r>
              <a:rPr lang="en-IN" sz="1200" dirty="0">
                <a:latin typeface="Times New Roman" panose="02020603050405020304" pitchFamily="18" charset="0"/>
                <a:cs typeface="Times New Roman" panose="02020603050405020304" pitchFamily="18" charset="0"/>
              </a:rPr>
              <a:t> Sai</a:t>
            </a:r>
          </a:p>
        </p:txBody>
      </p:sp>
      <p:sp>
        <p:nvSpPr>
          <p:cNvPr id="5" name="object 5"/>
          <p:cNvSpPr txBox="1"/>
          <p:nvPr/>
        </p:nvSpPr>
        <p:spPr>
          <a:xfrm>
            <a:off x="5257800" y="5783367"/>
            <a:ext cx="1597113" cy="880369"/>
          </a:xfrm>
          <a:prstGeom prst="rect">
            <a:avLst/>
          </a:prstGeom>
        </p:spPr>
        <p:txBody>
          <a:bodyPr vert="horz" wrap="square" lIns="0" tIns="13335" rIns="0" bIns="0" rtlCol="0">
            <a:spAutoFit/>
          </a:bodyPr>
          <a:lstStyle/>
          <a:p>
            <a:pPr marL="12700">
              <a:lnSpc>
                <a:spcPct val="100000"/>
              </a:lnSpc>
              <a:spcBef>
                <a:spcPts val="105"/>
              </a:spcBef>
            </a:pPr>
            <a:r>
              <a:rPr sz="1400" b="1" spc="-95" dirty="0">
                <a:latin typeface="Georgia"/>
                <a:cs typeface="Georgia"/>
              </a:rPr>
              <a:t>Registration</a:t>
            </a:r>
            <a:r>
              <a:rPr sz="1400" b="1" spc="-25" dirty="0">
                <a:latin typeface="Georgia"/>
                <a:cs typeface="Georgia"/>
              </a:rPr>
              <a:t> </a:t>
            </a:r>
            <a:r>
              <a:rPr sz="1400" b="1" spc="-75" dirty="0">
                <a:latin typeface="Georgia"/>
                <a:cs typeface="Georgia"/>
              </a:rPr>
              <a:t>No.</a:t>
            </a:r>
            <a:endParaRPr sz="1400" dirty="0">
              <a:latin typeface="Georgia"/>
              <a:cs typeface="Georgia"/>
            </a:endParaRPr>
          </a:p>
          <a:p>
            <a:pPr marL="12700">
              <a:lnSpc>
                <a:spcPct val="100000"/>
              </a:lnSpc>
              <a:spcBef>
                <a:spcPts val="1140"/>
              </a:spcBef>
            </a:pPr>
            <a:r>
              <a:rPr lang="en-US" sz="1200" b="1" spc="35" dirty="0">
                <a:latin typeface="Gandhi Serif" panose="02000000000000000000" pitchFamily="50" charset="0"/>
                <a:cs typeface="Georgia"/>
              </a:rPr>
              <a:t>12020242</a:t>
            </a:r>
          </a:p>
          <a:p>
            <a:pPr marL="12700">
              <a:lnSpc>
                <a:spcPct val="100000"/>
              </a:lnSpc>
              <a:spcBef>
                <a:spcPts val="1140"/>
              </a:spcBef>
            </a:pPr>
            <a:r>
              <a:rPr sz="1200" b="1" spc="35" dirty="0">
                <a:latin typeface="Georgia"/>
                <a:cs typeface="Georgia"/>
              </a:rPr>
              <a:t>1</a:t>
            </a:r>
            <a:r>
              <a:rPr lang="en-US" sz="1200" b="1" spc="35" dirty="0">
                <a:latin typeface="Gandhi Serif" panose="02000000000000000000" pitchFamily="50" charset="0"/>
                <a:cs typeface="Georgia"/>
              </a:rPr>
              <a:t>2007278</a:t>
            </a:r>
          </a:p>
        </p:txBody>
      </p:sp>
      <p:sp>
        <p:nvSpPr>
          <p:cNvPr id="7" name="object 7"/>
          <p:cNvSpPr/>
          <p:nvPr/>
        </p:nvSpPr>
        <p:spPr>
          <a:xfrm>
            <a:off x="2343911" y="457200"/>
            <a:ext cx="3083052" cy="148894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04787" y="304799"/>
            <a:ext cx="7164705" cy="9931401"/>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1" name="object 11"/>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5" name="Text Placeholder 14">
            <a:extLst>
              <a:ext uri="{FF2B5EF4-FFF2-40B4-BE49-F238E27FC236}">
                <a16:creationId xmlns:a16="http://schemas.microsoft.com/office/drawing/2014/main" id="{7DAA4D27-87B4-4DA6-B44E-4E6E99C299D0}"/>
              </a:ext>
            </a:extLst>
          </p:cNvPr>
          <p:cNvSpPr>
            <a:spLocks noGrp="1"/>
          </p:cNvSpPr>
          <p:nvPr>
            <p:ph type="subTitle" idx="4294967295"/>
          </p:nvPr>
        </p:nvSpPr>
        <p:spPr>
          <a:xfrm>
            <a:off x="2503524" y="7438593"/>
            <a:ext cx="2217738" cy="461665"/>
          </a:xfrm>
        </p:spPr>
        <p:txBody>
          <a:bodyPr/>
          <a:lstStyle/>
          <a:p>
            <a:r>
              <a:rPr lang="en-US" sz="1600" b="1" dirty="0"/>
              <a:t>        Submitted To</a:t>
            </a:r>
            <a:r>
              <a:rPr lang="en-US" sz="1600" dirty="0"/>
              <a:t>:</a:t>
            </a:r>
          </a:p>
          <a:p>
            <a:r>
              <a:rPr lang="en-US" sz="1400" i="1" dirty="0"/>
              <a:t>      Dr. Sagar Pande Sir   </a:t>
            </a:r>
          </a:p>
        </p:txBody>
      </p:sp>
      <p:sp>
        <p:nvSpPr>
          <p:cNvPr id="6" name="TextBox 5">
            <a:extLst>
              <a:ext uri="{FF2B5EF4-FFF2-40B4-BE49-F238E27FC236}">
                <a16:creationId xmlns:a16="http://schemas.microsoft.com/office/drawing/2014/main" id="{8ABC480A-F0E8-4940-AECE-FCB39E6E6789}"/>
              </a:ext>
            </a:extLst>
          </p:cNvPr>
          <p:cNvSpPr txBox="1"/>
          <p:nvPr/>
        </p:nvSpPr>
        <p:spPr>
          <a:xfrm>
            <a:off x="1061722" y="8383843"/>
            <a:ext cx="4114800" cy="3810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Link-</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349004-2BFD-425E-8802-664AAF8191F1}"/>
              </a:ext>
            </a:extLst>
          </p:cNvPr>
          <p:cNvSpPr txBox="1"/>
          <p:nvPr/>
        </p:nvSpPr>
        <p:spPr>
          <a:xfrm>
            <a:off x="1061722" y="9004300"/>
            <a:ext cx="5793191"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hlinkClick r:id="rId3"/>
              </a:rPr>
              <a:t>https://github.com/bipulkumarb/Bakinng-management-system-in-python.git</a:t>
            </a:r>
            <a:endParaRPr lang="en-IN"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E8B5F8-E0D3-49C0-B296-801586B01D26}"/>
              </a:ext>
            </a:extLst>
          </p:cNvPr>
          <p:cNvSpPr>
            <a:spLocks noGrp="1"/>
          </p:cNvSpPr>
          <p:nvPr>
            <p:ph type="body" idx="1"/>
          </p:nvPr>
        </p:nvSpPr>
        <p:spPr>
          <a:xfrm>
            <a:off x="762001" y="927100"/>
            <a:ext cx="6096000" cy="7602081"/>
          </a:xfrm>
        </p:spPr>
        <p: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Agency &amp; Utility Services:- </a:t>
            </a:r>
            <a:r>
              <a:rPr lang="en-US" sz="1400" dirty="0">
                <a:latin typeface="Times New Roman" panose="02020603050405020304" pitchFamily="18" charset="0"/>
                <a:cs typeface="Times New Roman" panose="02020603050405020304" pitchFamily="18" charset="0"/>
              </a:rPr>
              <a:t>A bank provides various banking facilities to its customers. They include general utility services and agency services.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Profit &amp; Services Orientation</a:t>
            </a:r>
            <a:r>
              <a:rPr lang="en-US" sz="1400" dirty="0">
                <a:latin typeface="Times New Roman" panose="02020603050405020304" pitchFamily="18" charset="0"/>
                <a:cs typeface="Times New Roman" panose="02020603050405020304" pitchFamily="18" charset="0"/>
              </a:rPr>
              <a:t>:- A bank is a profit seeing institution having service oriented approach.</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Ever Increasing Function:- </a:t>
            </a:r>
            <a:r>
              <a:rPr lang="en-US" sz="1400" dirty="0">
                <a:latin typeface="Times New Roman" panose="02020603050405020304" pitchFamily="18" charset="0"/>
                <a:cs typeface="Times New Roman" panose="02020603050405020304" pitchFamily="18" charset="0"/>
              </a:rPr>
              <a:t>Banking is an evolutionary concept. There is continuous expansion and diversification as regards the functions, services ad activities of a bank.</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Connecting A link :-  </a:t>
            </a:r>
            <a:r>
              <a:rPr lang="en-US" sz="1400" dirty="0">
                <a:latin typeface="Times New Roman" panose="02020603050405020304" pitchFamily="18" charset="0"/>
                <a:cs typeface="Times New Roman" panose="02020603050405020304" pitchFamily="18" charset="0"/>
              </a:rPr>
              <a:t>A bank acts as a connecting link between borrowers and lenders of money. Banks collect money from those who have surplus money ad give the same to those who are in need of money.</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Banking Business</a:t>
            </a:r>
            <a:r>
              <a:rPr lang="en-US" sz="1400" dirty="0">
                <a:latin typeface="Times New Roman" panose="02020603050405020304" pitchFamily="18" charset="0"/>
                <a:cs typeface="Times New Roman" panose="02020603050405020304" pitchFamily="18" charset="0"/>
              </a:rPr>
              <a:t>:- A bank’s main activity should be to do business of baking which should not be subsidiary to ay other business.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u="sng" dirty="0">
                <a:latin typeface="Times New Roman" panose="02020603050405020304" pitchFamily="18" charset="0"/>
                <a:cs typeface="Times New Roman" panose="02020603050405020304" pitchFamily="18" charset="0"/>
              </a:rPr>
              <a:t>Report</a:t>
            </a:r>
            <a:r>
              <a:rPr lang="en-US" sz="1600"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Client Report:-</a:t>
            </a:r>
            <a:r>
              <a:rPr lang="en-US" sz="1400" dirty="0">
                <a:latin typeface="Times New Roman" panose="02020603050405020304" pitchFamily="18" charset="0"/>
                <a:cs typeface="Times New Roman" panose="02020603050405020304" pitchFamily="18" charset="0"/>
              </a:rPr>
              <a:t> We can show saved data regarding account management within the database.</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Account Report:- </a:t>
            </a:r>
            <a:r>
              <a:rPr lang="en-US" sz="1400" dirty="0">
                <a:latin typeface="Times New Roman" panose="02020603050405020304" pitchFamily="18" charset="0"/>
                <a:cs typeface="Times New Roman" panose="02020603050405020304" pitchFamily="18" charset="0"/>
              </a:rPr>
              <a:t>We can show the money transaction by client, time, data, and the total amount of account.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Final Report:- </a:t>
            </a:r>
            <a:r>
              <a:rPr lang="en-US" sz="1400" dirty="0">
                <a:latin typeface="Times New Roman" panose="02020603050405020304" pitchFamily="18" charset="0"/>
                <a:cs typeface="Times New Roman" panose="02020603050405020304" pitchFamily="18" charset="0"/>
              </a:rPr>
              <a:t>At last the final reports, which will show every record regarding client, total amount and withdraw by client.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b="1" u="sng" dirty="0">
                <a:latin typeface="Times New Roman" panose="02020603050405020304" pitchFamily="18" charset="0"/>
                <a:cs typeface="Times New Roman" panose="02020603050405020304" pitchFamily="18" charset="0"/>
              </a:rPr>
              <a:t>Security Requirement:- </a:t>
            </a:r>
          </a:p>
          <a:p>
            <a:pPr marL="285750" indent="-285750">
              <a:buFont typeface="Wingdings" panose="05000000000000000000" pitchFamily="2" charset="2"/>
              <a:buChar char="ü"/>
            </a:pP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Account ID and Password (PIN) Protection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Sign-off Button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Failed Log-on Attempts</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Encryption</a:t>
            </a:r>
          </a:p>
        </p:txBody>
      </p:sp>
      <p:sp>
        <p:nvSpPr>
          <p:cNvPr id="2" name="TextBox 1">
            <a:extLst>
              <a:ext uri="{FF2B5EF4-FFF2-40B4-BE49-F238E27FC236}">
                <a16:creationId xmlns:a16="http://schemas.microsoft.com/office/drawing/2014/main" id="{BEE2CE5A-289D-4BEC-837C-5E2669DF92D4}"/>
              </a:ext>
            </a:extLst>
          </p:cNvPr>
          <p:cNvSpPr txBox="1"/>
          <p:nvPr/>
        </p:nvSpPr>
        <p:spPr>
          <a:xfrm>
            <a:off x="7010400" y="9690101"/>
            <a:ext cx="45719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10</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47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9400" y="9428482"/>
            <a:ext cx="701550" cy="198131"/>
          </a:xfrm>
          <a:prstGeom prst="rect">
            <a:avLst/>
          </a:prstGeom>
        </p:spPr>
        <p:txBody>
          <a:bodyPr vert="horz" wrap="square" lIns="0" tIns="13335" rIns="0" bIns="0" rtlCol="0">
            <a:spAutoFit/>
          </a:bodyPr>
          <a:lstStyle/>
          <a:p>
            <a:pPr marL="12700">
              <a:lnSpc>
                <a:spcPct val="100000"/>
              </a:lnSpc>
              <a:spcBef>
                <a:spcPts val="105"/>
              </a:spcBef>
            </a:pPr>
            <a:r>
              <a:rPr lang="en-US" sz="1200" spc="-45" dirty="0">
                <a:latin typeface="Times New Roman" panose="02020603050405020304" pitchFamily="18" charset="0"/>
                <a:cs typeface="Times New Roman" panose="02020603050405020304" pitchFamily="18" charset="0"/>
              </a:rPr>
              <a:t>11</a:t>
            </a:r>
            <a:endParaRPr sz="12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1295400" y="669330"/>
            <a:ext cx="4648200" cy="258404"/>
          </a:xfrm>
          <a:prstGeom prst="rect">
            <a:avLst/>
          </a:prstGeom>
        </p:spPr>
        <p:txBody>
          <a:bodyPr vert="horz" wrap="square" lIns="0" tIns="12065" rIns="0" bIns="0" rtlCol="0">
            <a:spAutoFit/>
          </a:bodyPr>
          <a:lstStyle/>
          <a:p>
            <a:pPr marL="12700">
              <a:spcBef>
                <a:spcPts val="95"/>
              </a:spcBef>
            </a:pPr>
            <a:r>
              <a:rPr lang="en-US" sz="1600" u="none" spc="60" dirty="0">
                <a:latin typeface="Times New Roman" panose="02020603050405020304" pitchFamily="18" charset="0"/>
                <a:cs typeface="Times New Roman" panose="02020603050405020304" pitchFamily="18" charset="0"/>
              </a:rPr>
              <a:t>Application Details</a:t>
            </a:r>
            <a:endParaRPr sz="1600" u="none" spc="-130" dirty="0">
              <a:latin typeface="Times New Roman" panose="02020603050405020304" pitchFamily="18" charset="0"/>
              <a:cs typeface="Times New Roman" panose="02020603050405020304" pitchFamily="18" charset="0"/>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4" name="TextBox 3">
            <a:extLst>
              <a:ext uri="{FF2B5EF4-FFF2-40B4-BE49-F238E27FC236}">
                <a16:creationId xmlns:a16="http://schemas.microsoft.com/office/drawing/2014/main" id="{2FD3BBDE-7CC7-40C3-9470-E941A09CAF03}"/>
              </a:ext>
            </a:extLst>
          </p:cNvPr>
          <p:cNvSpPr txBox="1"/>
          <p:nvPr/>
        </p:nvSpPr>
        <p:spPr>
          <a:xfrm>
            <a:off x="762000" y="1384300"/>
            <a:ext cx="5867400" cy="4524315"/>
          </a:xfrm>
          <a:prstGeom prst="rect">
            <a:avLst/>
          </a:prstGeom>
          <a:noFill/>
        </p:spPr>
        <p:txBody>
          <a:bodyPr wrap="square" rtlCol="0">
            <a:spAutoFit/>
          </a:bodyPr>
          <a:lstStyle/>
          <a:p>
            <a:r>
              <a:rPr lang="en-US" dirty="0"/>
              <a:t>1.First we have to register our selves.</a:t>
            </a:r>
          </a:p>
          <a:p>
            <a:endParaRPr lang="en-US" dirty="0"/>
          </a:p>
          <a:p>
            <a:r>
              <a:rPr lang="en-US" dirty="0"/>
              <a:t>2.Login in to make transactions.</a:t>
            </a:r>
          </a:p>
          <a:p>
            <a:endParaRPr lang="en-US" dirty="0"/>
          </a:p>
          <a:p>
            <a:r>
              <a:rPr lang="en-US" dirty="0"/>
              <a:t>3. When we have logged in we can deposit money, withdraw money and see our personal details.</a:t>
            </a:r>
          </a:p>
          <a:p>
            <a:endParaRPr lang="en-US" dirty="0"/>
          </a:p>
          <a:p>
            <a:r>
              <a:rPr lang="en-US" dirty="0"/>
              <a:t>4.The date at which user are making the transaction are stored in the system.</a:t>
            </a:r>
          </a:p>
          <a:p>
            <a:endParaRPr lang="en-US" dirty="0"/>
          </a:p>
          <a:p>
            <a:r>
              <a:rPr lang="en-US" dirty="0"/>
              <a:t>5.If user have forgot our password they can change it.</a:t>
            </a:r>
          </a:p>
          <a:p>
            <a:endParaRPr lang="en-US" dirty="0"/>
          </a:p>
          <a:p>
            <a:r>
              <a:rPr lang="en-US" dirty="0"/>
              <a:t>6.If user are facing any problem they can contact to the bank.</a:t>
            </a:r>
          </a:p>
          <a:p>
            <a:endParaRPr lang="en-US" dirty="0"/>
          </a:p>
          <a:p>
            <a:r>
              <a:rPr lang="en-US" dirty="0"/>
              <a:t>8.All the complaints are stored in the system.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B2FD-2188-496E-BEC0-9137CE8E1D46}"/>
              </a:ext>
            </a:extLst>
          </p:cNvPr>
          <p:cNvSpPr>
            <a:spLocks noGrp="1"/>
          </p:cNvSpPr>
          <p:nvPr>
            <p:ph type="title"/>
          </p:nvPr>
        </p:nvSpPr>
        <p:spPr>
          <a:xfrm>
            <a:off x="2743200" y="546100"/>
            <a:ext cx="1835911" cy="246221"/>
          </a:xfrm>
        </p:spPr>
        <p:txBody>
          <a:bodyPr/>
          <a:lstStyle/>
          <a:p>
            <a:r>
              <a:rPr lang="en-US" sz="1600" u="none" dirty="0">
                <a:latin typeface="Times New Roman" panose="02020603050405020304" pitchFamily="18" charset="0"/>
                <a:cs typeface="Times New Roman" panose="02020603050405020304" pitchFamily="18" charset="0"/>
              </a:rPr>
              <a:t>Data Flow Diagram</a:t>
            </a:r>
            <a:endParaRPr lang="en-IN" sz="1600" u="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BB7230-7A00-437D-AA1B-F2E921E8C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 y="1079500"/>
            <a:ext cx="6937058" cy="5742538"/>
          </a:xfrm>
          <a:prstGeom prst="rect">
            <a:avLst/>
          </a:prstGeom>
        </p:spPr>
      </p:pic>
      <p:sp>
        <p:nvSpPr>
          <p:cNvPr id="6" name="TextBox 5">
            <a:extLst>
              <a:ext uri="{FF2B5EF4-FFF2-40B4-BE49-F238E27FC236}">
                <a16:creationId xmlns:a16="http://schemas.microsoft.com/office/drawing/2014/main" id="{39BA1F23-9E59-40D2-9F0C-0E81DED390A0}"/>
              </a:ext>
            </a:extLst>
          </p:cNvPr>
          <p:cNvSpPr txBox="1"/>
          <p:nvPr/>
        </p:nvSpPr>
        <p:spPr>
          <a:xfrm>
            <a:off x="6629400" y="9690100"/>
            <a:ext cx="34176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2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1" y="9428481"/>
            <a:ext cx="690014" cy="198131"/>
          </a:xfrm>
          <a:prstGeom prst="rect">
            <a:avLst/>
          </a:prstGeom>
        </p:spPr>
        <p:txBody>
          <a:bodyPr vert="horz" wrap="square" lIns="0" tIns="13335" rIns="0" bIns="0" rtlCol="0">
            <a:spAutoFit/>
          </a:bodyPr>
          <a:lstStyle/>
          <a:p>
            <a:pPr marL="12700">
              <a:lnSpc>
                <a:spcPct val="100000"/>
              </a:lnSpc>
              <a:spcBef>
                <a:spcPts val="105"/>
              </a:spcBef>
            </a:pPr>
            <a:r>
              <a:rPr sz="1200" spc="35" dirty="0">
                <a:latin typeface="Times New Roman" panose="02020603050405020304" pitchFamily="18" charset="0"/>
                <a:cs typeface="Times New Roman" panose="02020603050405020304" pitchFamily="18" charset="0"/>
              </a:rPr>
              <a:t>1</a:t>
            </a:r>
            <a:r>
              <a:rPr lang="en-US" sz="1200" spc="35" dirty="0">
                <a:latin typeface="Times New Roman" panose="02020603050405020304" pitchFamily="18" charset="0"/>
                <a:cs typeface="Times New Roman" panose="02020603050405020304" pitchFamily="18" charset="0"/>
              </a:rPr>
              <a:t>3</a:t>
            </a:r>
            <a:endParaRPr sz="12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76600" y="446026"/>
            <a:ext cx="1295400" cy="350737"/>
          </a:xfrm>
          <a:prstGeom prst="rect">
            <a:avLst/>
          </a:prstGeom>
        </p:spPr>
        <p:txBody>
          <a:bodyPr vert="horz" wrap="square" lIns="0" tIns="12065" rIns="0" bIns="0" rtlCol="0">
            <a:spAutoFit/>
          </a:bodyPr>
          <a:lstStyle/>
          <a:p>
            <a:pPr marL="12700">
              <a:lnSpc>
                <a:spcPct val="100000"/>
              </a:lnSpc>
              <a:spcBef>
                <a:spcPts val="95"/>
              </a:spcBef>
            </a:pPr>
            <a:r>
              <a:rPr u="none" spc="-190" dirty="0"/>
              <a:t>Results</a:t>
            </a:r>
          </a:p>
        </p:txBody>
      </p:sp>
      <p:sp>
        <p:nvSpPr>
          <p:cNvPr id="6" name="object 6"/>
          <p:cNvSpPr/>
          <p:nvPr/>
        </p:nvSpPr>
        <p:spPr>
          <a:xfrm>
            <a:off x="3541535" y="5450276"/>
            <a:ext cx="680171" cy="694944"/>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3563464" y="5239974"/>
            <a:ext cx="656105" cy="676654"/>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383311" y="290061"/>
            <a:ext cx="6779490" cy="10233039"/>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3" name="TextBox 12">
            <a:extLst>
              <a:ext uri="{FF2B5EF4-FFF2-40B4-BE49-F238E27FC236}">
                <a16:creationId xmlns:a16="http://schemas.microsoft.com/office/drawing/2014/main" id="{859F41B8-C1A5-4353-80A7-DE15914DC689}"/>
              </a:ext>
            </a:extLst>
          </p:cNvPr>
          <p:cNvSpPr txBox="1"/>
          <p:nvPr/>
        </p:nvSpPr>
        <p:spPr>
          <a:xfrm>
            <a:off x="3081283" y="4909883"/>
            <a:ext cx="145125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Interface</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B8CE780-EEB9-48A2-820D-E087099C7E33}"/>
              </a:ext>
            </a:extLst>
          </p:cNvPr>
          <p:cNvSpPr txBox="1"/>
          <p:nvPr/>
        </p:nvSpPr>
        <p:spPr>
          <a:xfrm>
            <a:off x="2976154" y="9880119"/>
            <a:ext cx="1824446"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Enter your details to register</a:t>
            </a:r>
            <a:endParaRPr lang="en-IN"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A106027-42E4-4F9D-A548-45B7BEE1E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763" y="5924352"/>
            <a:ext cx="2697714" cy="3817951"/>
          </a:xfrm>
          <a:prstGeom prst="rect">
            <a:avLst/>
          </a:prstGeom>
        </p:spPr>
      </p:pic>
      <p:pic>
        <p:nvPicPr>
          <p:cNvPr id="5" name="Picture 4">
            <a:extLst>
              <a:ext uri="{FF2B5EF4-FFF2-40B4-BE49-F238E27FC236}">
                <a16:creationId xmlns:a16="http://schemas.microsoft.com/office/drawing/2014/main" id="{D66C8E0D-A528-43B8-AE5D-B58692E2F3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242" y="1045027"/>
            <a:ext cx="2033915" cy="37494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3" y="9428482"/>
            <a:ext cx="311657" cy="198131"/>
          </a:xfrm>
          <a:prstGeom prst="rect">
            <a:avLst/>
          </a:prstGeom>
        </p:spPr>
        <p:txBody>
          <a:bodyPr vert="horz" wrap="square" lIns="0" tIns="13335" rIns="0" bIns="0" rtlCol="0">
            <a:spAutoFit/>
          </a:bodyPr>
          <a:lstStyle/>
          <a:p>
            <a:pPr marL="12700">
              <a:lnSpc>
                <a:spcPct val="100000"/>
              </a:lnSpc>
              <a:spcBef>
                <a:spcPts val="105"/>
              </a:spcBef>
            </a:pPr>
            <a:r>
              <a:rPr sz="1200" spc="130" dirty="0">
                <a:latin typeface="Times New Roman" panose="02020603050405020304" pitchFamily="18" charset="0"/>
                <a:cs typeface="Times New Roman" panose="02020603050405020304" pitchFamily="18" charset="0"/>
              </a:rPr>
              <a:t>1</a:t>
            </a:r>
            <a:r>
              <a:rPr lang="en-US" sz="1200" spc="130" dirty="0">
                <a:latin typeface="Times New Roman" panose="02020603050405020304" pitchFamily="18" charset="0"/>
                <a:cs typeface="Times New Roman" panose="02020603050405020304" pitchFamily="18" charset="0"/>
              </a:rPr>
              <a:t>4</a:t>
            </a:r>
            <a:endParaRPr sz="1200" dirty="0">
              <a:latin typeface="Times New Roman" panose="02020603050405020304" pitchFamily="18" charset="0"/>
              <a:cs typeface="Times New Roman" panose="02020603050405020304" pitchFamily="18" charset="0"/>
            </a:endParaRPr>
          </a:p>
        </p:txBody>
      </p:sp>
      <p:sp>
        <p:nvSpPr>
          <p:cNvPr id="4" name="object 4"/>
          <p:cNvSpPr/>
          <p:nvPr/>
        </p:nvSpPr>
        <p:spPr>
          <a:xfrm>
            <a:off x="3574279" y="4993659"/>
            <a:ext cx="782767" cy="64769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3847" y="358140"/>
            <a:ext cx="7163754" cy="986726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9" name="object 9"/>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8" name="Picture 7">
            <a:extLst>
              <a:ext uri="{FF2B5EF4-FFF2-40B4-BE49-F238E27FC236}">
                <a16:creationId xmlns:a16="http://schemas.microsoft.com/office/drawing/2014/main" id="{525D562A-A739-451D-9032-5A910C11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983" y="653694"/>
            <a:ext cx="3766592" cy="2632334"/>
          </a:xfrm>
          <a:prstGeom prst="rect">
            <a:avLst/>
          </a:prstGeom>
        </p:spPr>
      </p:pic>
      <p:sp>
        <p:nvSpPr>
          <p:cNvPr id="11" name="TextBox 10">
            <a:extLst>
              <a:ext uri="{FF2B5EF4-FFF2-40B4-BE49-F238E27FC236}">
                <a16:creationId xmlns:a16="http://schemas.microsoft.com/office/drawing/2014/main" id="{677939B3-8EF6-4C87-B07A-39CC9E982048}"/>
              </a:ext>
            </a:extLst>
          </p:cNvPr>
          <p:cNvSpPr txBox="1"/>
          <p:nvPr/>
        </p:nvSpPr>
        <p:spPr>
          <a:xfrm>
            <a:off x="2784563" y="3603528"/>
            <a:ext cx="1863637"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Enter Username and Password to Login</a:t>
            </a:r>
            <a:endParaRPr lang="en-IN" sz="1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D66C10B-C3A9-4BB0-8932-CCC3245D5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0" y="5701586"/>
            <a:ext cx="3779308" cy="3510158"/>
          </a:xfrm>
          <a:prstGeom prst="rect">
            <a:avLst/>
          </a:prstGeom>
        </p:spPr>
      </p:pic>
      <p:sp>
        <p:nvSpPr>
          <p:cNvPr id="13" name="TextBox 12">
            <a:extLst>
              <a:ext uri="{FF2B5EF4-FFF2-40B4-BE49-F238E27FC236}">
                <a16:creationId xmlns:a16="http://schemas.microsoft.com/office/drawing/2014/main" id="{82B4F76D-4909-49D4-9878-5A863A0611C5}"/>
              </a:ext>
            </a:extLst>
          </p:cNvPr>
          <p:cNvSpPr txBox="1"/>
          <p:nvPr/>
        </p:nvSpPr>
        <p:spPr>
          <a:xfrm flipH="1">
            <a:off x="2362200" y="9470194"/>
            <a:ext cx="28194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Account Dashboard</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568742-DA4B-491E-9E8F-9362C6181A90}"/>
              </a:ext>
            </a:extLst>
          </p:cNvPr>
          <p:cNvPicPr>
            <a:picLocks noChangeAspect="1"/>
          </p:cNvPicPr>
          <p:nvPr/>
        </p:nvPicPr>
        <p:blipFill>
          <a:blip r:embed="rId2"/>
          <a:stretch>
            <a:fillRect/>
          </a:stretch>
        </p:blipFill>
        <p:spPr>
          <a:xfrm>
            <a:off x="3429000" y="4584700"/>
            <a:ext cx="1205541" cy="990600"/>
          </a:xfrm>
          <a:prstGeom prst="rect">
            <a:avLst/>
          </a:prstGeom>
        </p:spPr>
      </p:pic>
      <p:sp>
        <p:nvSpPr>
          <p:cNvPr id="10" name="TextBox 9">
            <a:extLst>
              <a:ext uri="{FF2B5EF4-FFF2-40B4-BE49-F238E27FC236}">
                <a16:creationId xmlns:a16="http://schemas.microsoft.com/office/drawing/2014/main" id="{C70162CB-8C32-4145-BE13-1BAD0A118E36}"/>
              </a:ext>
            </a:extLst>
          </p:cNvPr>
          <p:cNvSpPr txBox="1"/>
          <p:nvPr/>
        </p:nvSpPr>
        <p:spPr>
          <a:xfrm>
            <a:off x="2797912" y="3822700"/>
            <a:ext cx="32997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770CFCB-F449-44E9-BD13-B09AA90099A2}"/>
              </a:ext>
            </a:extLst>
          </p:cNvPr>
          <p:cNvSpPr txBox="1"/>
          <p:nvPr/>
        </p:nvSpPr>
        <p:spPr>
          <a:xfrm>
            <a:off x="3200400" y="4130478"/>
            <a:ext cx="31330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Personal Details</a:t>
            </a:r>
            <a:endParaRPr lang="en-IN" sz="1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A1D35E6-6E9A-4A32-92A8-17208A7A0C2E}"/>
              </a:ext>
            </a:extLst>
          </p:cNvPr>
          <p:cNvSpPr txBox="1"/>
          <p:nvPr/>
        </p:nvSpPr>
        <p:spPr>
          <a:xfrm>
            <a:off x="6781800" y="9577714"/>
            <a:ext cx="4572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15</a:t>
            </a:r>
            <a:endParaRPr lang="en-IN"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9940ED1-40FE-4FC2-AECA-C3A5D8A14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256" y="317500"/>
            <a:ext cx="2459888" cy="3581400"/>
          </a:xfrm>
          <a:prstGeom prst="rect">
            <a:avLst/>
          </a:prstGeom>
        </p:spPr>
      </p:pic>
      <p:pic>
        <p:nvPicPr>
          <p:cNvPr id="5" name="Picture 4">
            <a:extLst>
              <a:ext uri="{FF2B5EF4-FFF2-40B4-BE49-F238E27FC236}">
                <a16:creationId xmlns:a16="http://schemas.microsoft.com/office/drawing/2014/main" id="{CF9991FA-5659-4555-BDAB-7F1208B7E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634" y="6530681"/>
            <a:ext cx="2606266" cy="2209992"/>
          </a:xfrm>
          <a:prstGeom prst="rect">
            <a:avLst/>
          </a:prstGeom>
        </p:spPr>
      </p:pic>
      <p:pic>
        <p:nvPicPr>
          <p:cNvPr id="9" name="Picture 8">
            <a:extLst>
              <a:ext uri="{FF2B5EF4-FFF2-40B4-BE49-F238E27FC236}">
                <a16:creationId xmlns:a16="http://schemas.microsoft.com/office/drawing/2014/main" id="{0E9B3BEA-36D9-4FC5-A3A3-9B5628A5F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7796" y="6517981"/>
            <a:ext cx="2850127" cy="2179509"/>
          </a:xfrm>
          <a:prstGeom prst="rect">
            <a:avLst/>
          </a:prstGeom>
        </p:spPr>
      </p:pic>
      <p:sp>
        <p:nvSpPr>
          <p:cNvPr id="12" name="TextBox 11">
            <a:extLst>
              <a:ext uri="{FF2B5EF4-FFF2-40B4-BE49-F238E27FC236}">
                <a16:creationId xmlns:a16="http://schemas.microsoft.com/office/drawing/2014/main" id="{C3978EAC-D1B5-4FA5-9C06-14BC6BB72446}"/>
              </a:ext>
            </a:extLst>
          </p:cNvPr>
          <p:cNvSpPr txBox="1"/>
          <p:nvPr/>
        </p:nvSpPr>
        <p:spPr>
          <a:xfrm>
            <a:off x="657634" y="9156700"/>
            <a:ext cx="6581366" cy="369332"/>
          </a:xfrm>
          <a:prstGeom prst="rect">
            <a:avLst/>
          </a:prstGeom>
          <a:noFill/>
        </p:spPr>
        <p:txBody>
          <a:bodyPr wrap="square" rtlCol="0">
            <a:spAutoFit/>
          </a:bodyPr>
          <a:lstStyle/>
          <a:p>
            <a:r>
              <a:rPr lang="en-US" dirty="0"/>
              <a:t>               Deposit                                                       Withdraw</a:t>
            </a:r>
            <a:endParaRPr lang="en-IN" dirty="0"/>
          </a:p>
        </p:txBody>
      </p:sp>
    </p:spTree>
    <p:extLst>
      <p:ext uri="{BB962C8B-B14F-4D97-AF65-F5344CB8AC3E}">
        <p14:creationId xmlns:p14="http://schemas.microsoft.com/office/powerpoint/2010/main" val="168707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F0D6-A497-4C39-8B0A-B1F47D54A7B8}"/>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EE13B7FD-7DB9-4CFF-AEE7-4CB021C5F2C8}"/>
              </a:ext>
            </a:extLst>
          </p:cNvPr>
          <p:cNvPicPr>
            <a:picLocks noChangeAspect="1"/>
          </p:cNvPicPr>
          <p:nvPr/>
        </p:nvPicPr>
        <p:blipFill>
          <a:blip r:embed="rId2"/>
          <a:stretch>
            <a:fillRect/>
          </a:stretch>
        </p:blipFill>
        <p:spPr>
          <a:xfrm>
            <a:off x="3285692" y="4849833"/>
            <a:ext cx="1201016" cy="993734"/>
          </a:xfrm>
          <a:prstGeom prst="rect">
            <a:avLst/>
          </a:prstGeom>
        </p:spPr>
      </p:pic>
      <p:sp>
        <p:nvSpPr>
          <p:cNvPr id="3" name="Text Placeholder 2">
            <a:extLst>
              <a:ext uri="{FF2B5EF4-FFF2-40B4-BE49-F238E27FC236}">
                <a16:creationId xmlns:a16="http://schemas.microsoft.com/office/drawing/2014/main" id="{DA661642-46D6-4682-A342-586C2265094D}"/>
              </a:ext>
            </a:extLst>
          </p:cNvPr>
          <p:cNvSpPr>
            <a:spLocks noGrp="1"/>
          </p:cNvSpPr>
          <p:nvPr>
            <p:ph type="body" idx="1"/>
          </p:nvPr>
        </p:nvSpPr>
        <p:spPr>
          <a:xfrm>
            <a:off x="381000" y="446026"/>
            <a:ext cx="6803707" cy="9929874"/>
          </a:xfrm>
        </p:spPr>
        <p:txBody>
          <a:bodyPr/>
          <a:lstStyle/>
          <a:p>
            <a:endParaRPr lang="en-IN" dirty="0"/>
          </a:p>
        </p:txBody>
      </p:sp>
      <p:sp>
        <p:nvSpPr>
          <p:cNvPr id="11" name="TextBox 10">
            <a:extLst>
              <a:ext uri="{FF2B5EF4-FFF2-40B4-BE49-F238E27FC236}">
                <a16:creationId xmlns:a16="http://schemas.microsoft.com/office/drawing/2014/main" id="{E382E46D-6E94-4186-BA83-BF6FC38B38E9}"/>
              </a:ext>
            </a:extLst>
          </p:cNvPr>
          <p:cNvSpPr txBox="1"/>
          <p:nvPr/>
        </p:nvSpPr>
        <p:spPr>
          <a:xfrm>
            <a:off x="3124044" y="4184134"/>
            <a:ext cx="403074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Contact Us</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778EED-7825-4C85-B2AE-73AF3742E597}"/>
              </a:ext>
            </a:extLst>
          </p:cNvPr>
          <p:cNvSpPr txBox="1"/>
          <p:nvPr/>
        </p:nvSpPr>
        <p:spPr>
          <a:xfrm>
            <a:off x="2514600" y="8883677"/>
            <a:ext cx="374573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Forgot Password</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639ED9-9050-46EA-8AD6-CA58EAE8EA4A}"/>
              </a:ext>
            </a:extLst>
          </p:cNvPr>
          <p:cNvSpPr txBox="1"/>
          <p:nvPr/>
        </p:nvSpPr>
        <p:spPr>
          <a:xfrm>
            <a:off x="6858000" y="9584795"/>
            <a:ext cx="33855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16</a:t>
            </a: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1F83783-E51F-498B-ACE9-3C19D8A0C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43" y="1271585"/>
            <a:ext cx="4633362" cy="2613887"/>
          </a:xfrm>
          <a:prstGeom prst="rect">
            <a:avLst/>
          </a:prstGeom>
        </p:spPr>
      </p:pic>
      <p:pic>
        <p:nvPicPr>
          <p:cNvPr id="10" name="Picture 9">
            <a:extLst>
              <a:ext uri="{FF2B5EF4-FFF2-40B4-BE49-F238E27FC236}">
                <a16:creationId xmlns:a16="http://schemas.microsoft.com/office/drawing/2014/main" id="{EFF01EAA-D556-4F78-A9FD-8B530830A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25" y="6275016"/>
            <a:ext cx="3882514" cy="2177211"/>
          </a:xfrm>
          <a:prstGeom prst="rect">
            <a:avLst/>
          </a:prstGeom>
        </p:spPr>
      </p:pic>
    </p:spTree>
    <p:extLst>
      <p:ext uri="{BB962C8B-B14F-4D97-AF65-F5344CB8AC3E}">
        <p14:creationId xmlns:p14="http://schemas.microsoft.com/office/powerpoint/2010/main" val="2678043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3FB4-BEB3-4B0F-91AB-946E9EAC5579}"/>
              </a:ext>
            </a:extLst>
          </p:cNvPr>
          <p:cNvSpPr>
            <a:spLocks noGrp="1"/>
          </p:cNvSpPr>
          <p:nvPr>
            <p:ph type="title"/>
          </p:nvPr>
        </p:nvSpPr>
        <p:spPr>
          <a:xfrm>
            <a:off x="2514600" y="446026"/>
            <a:ext cx="2743199" cy="276999"/>
          </a:xfrm>
        </p:spPr>
        <p:txBody>
          <a:bodyPr/>
          <a:lstStyle/>
          <a:p>
            <a:r>
              <a:rPr lang="en-US" sz="1800" u="none" dirty="0">
                <a:latin typeface="Times New Roman" panose="02020603050405020304" pitchFamily="18" charset="0"/>
                <a:cs typeface="Times New Roman" panose="02020603050405020304" pitchFamily="18" charset="0"/>
              </a:rPr>
              <a:t>Project Contribution</a:t>
            </a:r>
            <a:endParaRPr lang="en-IN" sz="1800" u="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FE522E-EAFE-4536-9FCE-5854AFD872BA}"/>
              </a:ext>
            </a:extLst>
          </p:cNvPr>
          <p:cNvSpPr txBox="1"/>
          <p:nvPr/>
        </p:nvSpPr>
        <p:spPr>
          <a:xfrm>
            <a:off x="990600" y="1003300"/>
            <a:ext cx="6134100" cy="3539430"/>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Bipul</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1.Code</a:t>
            </a:r>
          </a:p>
          <a:p>
            <a:r>
              <a:rPr lang="en-US" sz="1600" dirty="0">
                <a:latin typeface="Times New Roman" panose="02020603050405020304" pitchFamily="18" charset="0"/>
                <a:cs typeface="Times New Roman" panose="02020603050405020304" pitchFamily="18" charset="0"/>
              </a:rPr>
              <a:t>a . Login</a:t>
            </a:r>
          </a:p>
          <a:p>
            <a:r>
              <a:rPr lang="en-US" sz="1600" dirty="0">
                <a:latin typeface="Times New Roman" panose="02020603050405020304" pitchFamily="18" charset="0"/>
                <a:cs typeface="Times New Roman" panose="02020603050405020304" pitchFamily="18" charset="0"/>
              </a:rPr>
              <a:t>b . Personal Details</a:t>
            </a:r>
          </a:p>
          <a:p>
            <a:r>
              <a:rPr lang="en-US" sz="1600" dirty="0">
                <a:latin typeface="Times New Roman" panose="02020603050405020304" pitchFamily="18" charset="0"/>
                <a:cs typeface="Times New Roman" panose="02020603050405020304" pitchFamily="18" charset="0"/>
              </a:rPr>
              <a:t>c . Deposit</a:t>
            </a:r>
          </a:p>
          <a:p>
            <a:r>
              <a:rPr lang="en-US" sz="1600" dirty="0">
                <a:latin typeface="Times New Roman" panose="02020603050405020304" pitchFamily="18" charset="0"/>
                <a:cs typeface="Times New Roman" panose="02020603050405020304" pitchFamily="18" charset="0"/>
              </a:rPr>
              <a:t>d . Withdraw</a:t>
            </a:r>
          </a:p>
          <a:p>
            <a:r>
              <a:rPr lang="en-US" sz="1600" dirty="0">
                <a:latin typeface="Times New Roman" panose="02020603050405020304" pitchFamily="18" charset="0"/>
                <a:cs typeface="Times New Roman" panose="02020603050405020304" pitchFamily="18" charset="0"/>
              </a:rPr>
              <a:t>e . Contact Us</a:t>
            </a:r>
          </a:p>
          <a:p>
            <a:r>
              <a:rPr lang="en-US" sz="1600" dirty="0">
                <a:latin typeface="Times New Roman" panose="02020603050405020304" pitchFamily="18" charset="0"/>
                <a:cs typeface="Times New Roman" panose="02020603050405020304" pitchFamily="18" charset="0"/>
              </a:rPr>
              <a:t>f . Forgot Password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Report</a:t>
            </a:r>
          </a:p>
          <a:p>
            <a:r>
              <a:rPr lang="en-US" sz="1600" dirty="0">
                <a:latin typeface="Times New Roman" panose="02020603050405020304" pitchFamily="18" charset="0"/>
                <a:cs typeface="Times New Roman" panose="02020603050405020304" pitchFamily="18" charset="0"/>
              </a:rPr>
              <a:t>a . Screenshots</a:t>
            </a:r>
          </a:p>
          <a:p>
            <a:r>
              <a:rPr lang="en-US" sz="1600" dirty="0">
                <a:latin typeface="Times New Roman" panose="02020603050405020304" pitchFamily="18" charset="0"/>
                <a:cs typeface="Times New Roman" panose="02020603050405020304" pitchFamily="18" charset="0"/>
              </a:rPr>
              <a:t>b . Data Flow Diagram , Application Details</a:t>
            </a:r>
          </a:p>
          <a:p>
            <a:r>
              <a:rPr lang="en-US" sz="1600" dirty="0">
                <a:latin typeface="Times New Roman" panose="02020603050405020304" pitchFamily="18" charset="0"/>
                <a:cs typeface="Times New Roman" panose="02020603050405020304" pitchFamily="18" charset="0"/>
              </a:rPr>
              <a:t>c.  Advantages and disadvantages</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035F34-7E12-40C1-8047-2A5227D63E01}"/>
              </a:ext>
            </a:extLst>
          </p:cNvPr>
          <p:cNvSpPr txBox="1"/>
          <p:nvPr/>
        </p:nvSpPr>
        <p:spPr>
          <a:xfrm>
            <a:off x="990600" y="6032500"/>
            <a:ext cx="6096000" cy="283154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Yaswanth</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1.Code</a:t>
            </a:r>
          </a:p>
          <a:p>
            <a:r>
              <a:rPr lang="en-US" sz="1600" dirty="0">
                <a:latin typeface="Times New Roman" panose="02020603050405020304" pitchFamily="18" charset="0"/>
                <a:cs typeface="Times New Roman" panose="02020603050405020304" pitchFamily="18" charset="0"/>
              </a:rPr>
              <a:t>a . Interface</a:t>
            </a:r>
          </a:p>
          <a:p>
            <a:r>
              <a:rPr lang="en-US" sz="1600" dirty="0">
                <a:latin typeface="Times New Roman" panose="02020603050405020304" pitchFamily="18" charset="0"/>
                <a:cs typeface="Times New Roman" panose="02020603050405020304" pitchFamily="18" charset="0"/>
              </a:rPr>
              <a:t>b . Register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Report</a:t>
            </a:r>
          </a:p>
          <a:p>
            <a:r>
              <a:rPr lang="en-US" sz="1600" dirty="0">
                <a:latin typeface="Times New Roman" panose="02020603050405020304" pitchFamily="18" charset="0"/>
                <a:cs typeface="Times New Roman" panose="02020603050405020304" pitchFamily="18" charset="0"/>
              </a:rPr>
              <a:t>a. Abstract , Acknowledgement</a:t>
            </a:r>
          </a:p>
          <a:p>
            <a:r>
              <a:rPr lang="en-US" sz="1600" dirty="0">
                <a:latin typeface="Times New Roman" panose="02020603050405020304" pitchFamily="18" charset="0"/>
                <a:cs typeface="Times New Roman" panose="02020603050405020304" pitchFamily="18" charset="0"/>
              </a:rPr>
              <a:t>b. Introduction , Home Page, Conclusion</a:t>
            </a:r>
          </a:p>
          <a:p>
            <a:r>
              <a:rPr lang="en-US" sz="1600" dirty="0">
                <a:latin typeface="Times New Roman" panose="02020603050405020304" pitchFamily="18" charset="0"/>
                <a:cs typeface="Times New Roman" panose="02020603050405020304" pitchFamily="18" charset="0"/>
              </a:rPr>
              <a:t>c.</a:t>
            </a:r>
            <a:r>
              <a:rPr lang="en-US" sz="1600" u="none" dirty="0">
                <a:latin typeface="Times New Roman" panose="02020603050405020304" pitchFamily="18" charset="0"/>
                <a:cs typeface="Times New Roman" panose="02020603050405020304" pitchFamily="18" charset="0"/>
              </a:rPr>
              <a:t> Administrative Requirement</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596A4352-11D3-40BB-8407-BA87DEB529E4}"/>
              </a:ext>
            </a:extLst>
          </p:cNvPr>
          <p:cNvSpPr txBox="1"/>
          <p:nvPr/>
        </p:nvSpPr>
        <p:spPr>
          <a:xfrm>
            <a:off x="6629400" y="9766300"/>
            <a:ext cx="33855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17</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9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3BD4-68D3-48C7-BF75-6670355E4610}"/>
              </a:ext>
            </a:extLst>
          </p:cNvPr>
          <p:cNvSpPr>
            <a:spLocks noGrp="1"/>
          </p:cNvSpPr>
          <p:nvPr>
            <p:ph type="title"/>
          </p:nvPr>
        </p:nvSpPr>
        <p:spPr>
          <a:xfrm>
            <a:off x="2743201" y="446026"/>
            <a:ext cx="1905000" cy="338554"/>
          </a:xfrm>
        </p:spPr>
        <p:txBody>
          <a:bodyPr/>
          <a:lstStyle/>
          <a:p>
            <a:r>
              <a:rPr lang="en-US" u="none" dirty="0"/>
              <a:t>Conclusion</a:t>
            </a:r>
            <a:endParaRPr lang="en-IN" u="none" dirty="0"/>
          </a:p>
        </p:txBody>
      </p:sp>
      <p:sp>
        <p:nvSpPr>
          <p:cNvPr id="3" name="Text Placeholder 2">
            <a:extLst>
              <a:ext uri="{FF2B5EF4-FFF2-40B4-BE49-F238E27FC236}">
                <a16:creationId xmlns:a16="http://schemas.microsoft.com/office/drawing/2014/main" id="{99E9D971-B91C-4672-9D12-01EF7BF478A7}"/>
              </a:ext>
            </a:extLst>
          </p:cNvPr>
          <p:cNvSpPr>
            <a:spLocks noGrp="1"/>
          </p:cNvSpPr>
          <p:nvPr>
            <p:ph type="body" idx="1"/>
          </p:nvPr>
        </p:nvSpPr>
        <p:spPr>
          <a:xfrm>
            <a:off x="1219199" y="1612900"/>
            <a:ext cx="5638801" cy="5105400"/>
          </a:xfrm>
        </p:spPr>
        <p:txBody>
          <a:bodyPr/>
          <a:lstStyle/>
          <a:p>
            <a:r>
              <a:rPr lang="en-US" sz="1400" b="0" i="0" dirty="0">
                <a:solidFill>
                  <a:srgbClr val="333333"/>
                </a:solidFill>
                <a:effectLst/>
                <a:latin typeface="Times New Roman" panose="02020603050405020304" pitchFamily="18" charset="0"/>
                <a:cs typeface="Times New Roman" panose="02020603050405020304" pitchFamily="18" charset="0"/>
              </a:rPr>
              <a:t>The Bank Account Management System is an application for maintaining a person's account in a bank. In this project I tried to show the working of a banking account system and cover the basic functionality of a Bank Account Management System.</a:t>
            </a:r>
          </a:p>
          <a:p>
            <a:endParaRPr lang="en-US" sz="1400" dirty="0">
              <a:solidFill>
                <a:srgbClr val="333333"/>
              </a:solidFill>
              <a:latin typeface="Times New Roman" panose="02020603050405020304" pitchFamily="18" charset="0"/>
              <a:cs typeface="Times New Roman" panose="02020603050405020304" pitchFamily="18" charset="0"/>
            </a:endParaRPr>
          </a:p>
          <a:p>
            <a:r>
              <a:rPr lang="en-US" sz="1400" b="0" i="0" dirty="0">
                <a:solidFill>
                  <a:srgbClr val="333333"/>
                </a:solidFill>
                <a:effectLst/>
                <a:latin typeface="Times New Roman" panose="02020603050405020304" pitchFamily="18" charset="0"/>
                <a:cs typeface="Times New Roman" panose="02020603050405020304" pitchFamily="18" charset="0"/>
              </a:rPr>
              <a:t>To develop a project for solving financial applications of a customer in banking environment in order to nurture the needs of an end banking user by providing various ways to perform banking tasks. </a:t>
            </a:r>
          </a:p>
          <a:p>
            <a:endParaRPr lang="en-US" sz="1400" dirty="0">
              <a:solidFill>
                <a:srgbClr val="333333"/>
              </a:solidFill>
              <a:latin typeface="Times New Roman" panose="02020603050405020304" pitchFamily="18" charset="0"/>
              <a:cs typeface="Times New Roman" panose="02020603050405020304" pitchFamily="18" charset="0"/>
            </a:endParaRPr>
          </a:p>
          <a:p>
            <a:endParaRPr lang="en-US" sz="1400" b="0" i="0" dirty="0">
              <a:solidFill>
                <a:srgbClr val="333333"/>
              </a:solidFill>
              <a:effectLst/>
              <a:latin typeface="Times New Roman" panose="02020603050405020304" pitchFamily="18" charset="0"/>
              <a:cs typeface="Times New Roman" panose="02020603050405020304" pitchFamily="18" charset="0"/>
            </a:endParaRPr>
          </a:p>
          <a:p>
            <a:r>
              <a:rPr lang="en-US" sz="1400" b="0" i="0" dirty="0">
                <a:solidFill>
                  <a:srgbClr val="333333"/>
                </a:solidFill>
                <a:effectLst/>
                <a:latin typeface="Times New Roman" panose="02020603050405020304" pitchFamily="18" charset="0"/>
                <a:cs typeface="Times New Roman" panose="02020603050405020304" pitchFamily="18" charset="0"/>
              </a:rPr>
              <a:t>Also to enable the user’s work space to have additional functionalities which are not provided under a conventional banking project.</a:t>
            </a:r>
          </a:p>
          <a:p>
            <a:endParaRPr lang="en-US" sz="1400" dirty="0">
              <a:solidFill>
                <a:srgbClr val="333333"/>
              </a:solidFill>
              <a:latin typeface="Times New Roman" panose="02020603050405020304" pitchFamily="18" charset="0"/>
              <a:cs typeface="Times New Roman" panose="02020603050405020304" pitchFamily="18" charset="0"/>
            </a:endParaRPr>
          </a:p>
          <a:p>
            <a:r>
              <a:rPr lang="en-US" sz="1400" b="0" i="0" dirty="0">
                <a:solidFill>
                  <a:srgbClr val="333333"/>
                </a:solidFill>
                <a:effectLst/>
                <a:latin typeface="Times New Roman" panose="02020603050405020304" pitchFamily="18" charset="0"/>
                <a:cs typeface="Times New Roman" panose="02020603050405020304" pitchFamily="18" charset="0"/>
              </a:rPr>
              <a:t>The Bank Account Management System undertaken as a project is based on relevant technologies. The main aim of this project is to develop software for Bank Account Management System. </a:t>
            </a:r>
          </a:p>
          <a:p>
            <a:endParaRPr lang="en-US" sz="1400" dirty="0">
              <a:solidFill>
                <a:srgbClr val="333333"/>
              </a:solidFill>
              <a:latin typeface="Times New Roman" panose="02020603050405020304" pitchFamily="18" charset="0"/>
              <a:cs typeface="Times New Roman" panose="02020603050405020304" pitchFamily="18" charset="0"/>
            </a:endParaRPr>
          </a:p>
          <a:p>
            <a:endParaRPr lang="en-US" sz="1400" b="0" i="0" dirty="0">
              <a:solidFill>
                <a:srgbClr val="333333"/>
              </a:solidFill>
              <a:effectLst/>
              <a:latin typeface="Times New Roman" panose="02020603050405020304" pitchFamily="18" charset="0"/>
              <a:cs typeface="Times New Roman" panose="02020603050405020304" pitchFamily="18" charset="0"/>
            </a:endParaRPr>
          </a:p>
          <a:p>
            <a:r>
              <a:rPr lang="en-US" sz="1400" b="0" i="0" dirty="0">
                <a:solidFill>
                  <a:srgbClr val="333333"/>
                </a:solidFill>
                <a:effectLst/>
                <a:latin typeface="Times New Roman" panose="02020603050405020304" pitchFamily="18" charset="0"/>
                <a:cs typeface="Times New Roman" panose="02020603050405020304" pitchFamily="18" charset="0"/>
              </a:rPr>
              <a:t>This project has been developed to carry out the processes easily and quickly, which is not possible with the manuals systems, which are overcome by this software.</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AC26B7-A61B-4B14-A617-777CBBC05343}"/>
              </a:ext>
            </a:extLst>
          </p:cNvPr>
          <p:cNvSpPr txBox="1"/>
          <p:nvPr/>
        </p:nvSpPr>
        <p:spPr>
          <a:xfrm>
            <a:off x="6705600" y="9613900"/>
            <a:ext cx="33855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18</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70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07537" y="446026"/>
            <a:ext cx="1747774" cy="258404"/>
          </a:xfrm>
          <a:prstGeom prst="rect">
            <a:avLst/>
          </a:prstGeom>
        </p:spPr>
        <p:txBody>
          <a:bodyPr vert="horz" wrap="square" lIns="0" tIns="12065" rIns="0" bIns="0" rtlCol="0">
            <a:spAutoFit/>
          </a:bodyPr>
          <a:lstStyle/>
          <a:p>
            <a:pPr marL="221615">
              <a:lnSpc>
                <a:spcPct val="100000"/>
              </a:lnSpc>
              <a:spcBef>
                <a:spcPts val="95"/>
              </a:spcBef>
            </a:pPr>
            <a:r>
              <a:rPr sz="1600" u="none" spc="-75" dirty="0"/>
              <a:t>References</a:t>
            </a:r>
          </a:p>
        </p:txBody>
      </p:sp>
      <p:sp>
        <p:nvSpPr>
          <p:cNvPr id="4" name="object 4"/>
          <p:cNvSpPr txBox="1"/>
          <p:nvPr/>
        </p:nvSpPr>
        <p:spPr>
          <a:xfrm>
            <a:off x="990600" y="1291182"/>
            <a:ext cx="5715000" cy="8646598"/>
          </a:xfrm>
          <a:prstGeom prst="rect">
            <a:avLst/>
          </a:prstGeom>
        </p:spPr>
        <p:txBody>
          <a:bodyPr vert="horz" wrap="square" lIns="0" tIns="71755" rIns="0" bIns="0" rtlCol="0">
            <a:spAutoFit/>
          </a:bodyPr>
          <a:lstStyle/>
          <a:p>
            <a:pPr marL="12065">
              <a:lnSpc>
                <a:spcPct val="100000"/>
              </a:lnSpc>
              <a:spcBef>
                <a:spcPts val="470"/>
              </a:spcBef>
              <a:tabLst>
                <a:tab pos="241300" algn="l"/>
                <a:tab pos="241935" algn="l"/>
              </a:tabLst>
            </a:pPr>
            <a:endParaRPr sz="1400" dirty="0">
              <a:latin typeface="Georgia"/>
              <a:cs typeface="Georgia"/>
            </a:endParaRPr>
          </a:p>
          <a:p>
            <a:pPr marL="241300" indent="-229235">
              <a:lnSpc>
                <a:spcPct val="100000"/>
              </a:lnSpc>
              <a:spcBef>
                <a:spcPts val="470"/>
              </a:spcBef>
              <a:buFont typeface="Symbol"/>
              <a:buChar char=""/>
              <a:tabLst>
                <a:tab pos="241300" algn="l"/>
                <a:tab pos="241935" algn="l"/>
              </a:tabLst>
            </a:pPr>
            <a:r>
              <a:rPr lang="en-US" sz="1400" spc="60" dirty="0">
                <a:latin typeface="Times New Roman" panose="02020603050405020304" pitchFamily="18" charset="0"/>
                <a:cs typeface="Times New Roman" panose="02020603050405020304" pitchFamily="18" charset="0"/>
                <a:hlinkClick r:id="rId2"/>
              </a:rPr>
              <a:t>1.https://www.geeksforgeeks.org/python-gui-tkinter/</a:t>
            </a:r>
            <a:endParaRPr lang="en-US" sz="1400" spc="60" dirty="0">
              <a:latin typeface="Times New Roman" panose="02020603050405020304" pitchFamily="18" charset="0"/>
              <a:cs typeface="Times New Roman" panose="02020603050405020304" pitchFamily="18" charset="0"/>
            </a:endParaRPr>
          </a:p>
          <a:p>
            <a:pPr marL="241300" indent="-229235">
              <a:lnSpc>
                <a:spcPct val="100000"/>
              </a:lnSpc>
              <a:spcBef>
                <a:spcPts val="470"/>
              </a:spcBef>
              <a:buFont typeface="Symbol"/>
              <a:buChar char=""/>
              <a:tabLst>
                <a:tab pos="241300" algn="l"/>
                <a:tab pos="241935" algn="l"/>
              </a:tabLst>
            </a:pPr>
            <a:endParaRPr lang="en-US" sz="1400" spc="60" dirty="0">
              <a:latin typeface="Times New Roman" panose="02020603050405020304" pitchFamily="18" charset="0"/>
              <a:cs typeface="Times New Roman" panose="02020603050405020304" pitchFamily="18" charset="0"/>
            </a:endParaRPr>
          </a:p>
          <a:p>
            <a:pPr marL="241300" indent="-229235">
              <a:lnSpc>
                <a:spcPct val="100000"/>
              </a:lnSpc>
              <a:spcBef>
                <a:spcPts val="470"/>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3"/>
              </a:rPr>
              <a:t>2.https://www.geeksforgeeks.org/working-images-python/</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0"/>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315"/>
              </a:spcBef>
              <a:buFont typeface="Symbol"/>
              <a:buChar char=""/>
              <a:tabLst>
                <a:tab pos="241300" algn="l"/>
                <a:tab pos="241935" algn="l"/>
              </a:tabLst>
            </a:pPr>
            <a:r>
              <a:rPr lang="en-US" sz="1400" spc="45" dirty="0">
                <a:latin typeface="Times New Roman" panose="02020603050405020304" pitchFamily="18" charset="0"/>
                <a:cs typeface="Times New Roman" panose="02020603050405020304" pitchFamily="18" charset="0"/>
                <a:hlinkClick r:id="rId4"/>
              </a:rPr>
              <a:t>3.</a:t>
            </a:r>
            <a:r>
              <a:rPr sz="1400" spc="45" dirty="0">
                <a:latin typeface="Times New Roman" panose="02020603050405020304" pitchFamily="18" charset="0"/>
                <a:cs typeface="Times New Roman" panose="02020603050405020304" pitchFamily="18" charset="0"/>
                <a:hlinkClick r:id="rId4"/>
              </a:rPr>
              <a:t>https://www.smashingmagazine.com/2018/01/visual-studio-code/</a:t>
            </a:r>
            <a:endParaRPr lang="en-US" sz="1400" spc="45" dirty="0">
              <a:latin typeface="Times New Roman" panose="02020603050405020304" pitchFamily="18" charset="0"/>
              <a:cs typeface="Times New Roman" panose="02020603050405020304" pitchFamily="18" charset="0"/>
            </a:endParaRPr>
          </a:p>
          <a:p>
            <a:pPr marL="241300" indent="-229235">
              <a:lnSpc>
                <a:spcPct val="100000"/>
              </a:lnSpc>
              <a:spcBef>
                <a:spcPts val="315"/>
              </a:spcBef>
              <a:buFont typeface="Symbol"/>
              <a:buChar char=""/>
              <a:tabLst>
                <a:tab pos="241300" algn="l"/>
                <a:tab pos="241935" algn="l"/>
              </a:tabLst>
            </a:pPr>
            <a:endParaRPr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5"/>
              </a:rPr>
              <a:t>4.https://www.youtube.com/watch?v=ng5H3lGZ4m8&amp;ab_channel=johangodinho</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US" sz="1400" spc="35"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6"/>
              </a:rPr>
              <a:t>5.https://www.slideshare.net/chsajiid/banking-management-system-project-documentation</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7"/>
              </a:rPr>
              <a:t>6.https://www.udemy.com/course/python-programming-beginner-to-    advanced/learn/lecture/17436246?start=15#overview</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8"/>
              </a:rPr>
              <a:t>7.https://code.visualstudio.com/</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9"/>
              </a:rPr>
              <a:t>8.https://www.python.org/</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10"/>
              </a:rPr>
              <a:t>9.https://docs.python.org/3/library/tkinter.html</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11"/>
              </a:rPr>
              <a:t>10.https://pypi.org/project/Pillow/</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12"/>
              </a:rPr>
              <a:t>11.https://stock.adobe.com/sk/search/images?k=</a:t>
            </a:r>
            <a:r>
              <a:rPr lang="en-IN" sz="1400" dirty="0" err="1">
                <a:latin typeface="Times New Roman" panose="02020603050405020304" pitchFamily="18" charset="0"/>
                <a:cs typeface="Times New Roman" panose="02020603050405020304" pitchFamily="18" charset="0"/>
                <a:hlinkClick r:id="rId12"/>
              </a:rPr>
              <a:t>cartoon+bank</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r>
              <a:rPr lang="en-IN" sz="1400" dirty="0">
                <a:latin typeface="Times New Roman" panose="02020603050405020304" pitchFamily="18" charset="0"/>
                <a:cs typeface="Times New Roman" panose="02020603050405020304" pitchFamily="18" charset="0"/>
                <a:hlinkClick r:id="rId13"/>
              </a:rPr>
              <a:t>12.https://www.researchgate.net/publication/301293322_Bank_Account_Management_System</a:t>
            </a: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Times New Roman" panose="02020603050405020304" pitchFamily="18" charset="0"/>
              <a:cs typeface="Times New Roman" panose="02020603050405020304" pitchFamily="18" charset="0"/>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sz="1400" dirty="0">
              <a:latin typeface="Georgia"/>
              <a:cs typeface="Georgia"/>
            </a:endParaRPr>
          </a:p>
        </p:txBody>
      </p:sp>
      <p:sp>
        <p:nvSpPr>
          <p:cNvPr id="5" name="object 5"/>
          <p:cNvSpPr/>
          <p:nvPr/>
        </p:nvSpPr>
        <p:spPr>
          <a:xfrm>
            <a:off x="1485900" y="9164782"/>
            <a:ext cx="4191000" cy="1026159"/>
          </a:xfrm>
          <a:prstGeom prst="rect">
            <a:avLst/>
          </a:prstGeom>
          <a:blipFill>
            <a:blip r:embed="rId14" cstate="print"/>
            <a:stretch>
              <a:fillRect/>
            </a:stretch>
          </a:blipFill>
        </p:spPr>
        <p:txBody>
          <a:bodyPr wrap="square" lIns="0" tIns="0" rIns="0" bIns="0" rtlCol="0"/>
          <a:lstStyle/>
          <a:p>
            <a:endParaRPr dirty="0"/>
          </a:p>
        </p:txBody>
      </p:sp>
      <p:sp>
        <p:nvSpPr>
          <p:cNvPr id="6" name="object 6"/>
          <p:cNvSpPr txBox="1"/>
          <p:nvPr/>
        </p:nvSpPr>
        <p:spPr>
          <a:xfrm>
            <a:off x="1828800" y="9211873"/>
            <a:ext cx="3505200" cy="751488"/>
          </a:xfrm>
          <a:prstGeom prst="rect">
            <a:avLst/>
          </a:prstGeom>
        </p:spPr>
        <p:txBody>
          <a:bodyPr vert="horz" wrap="square" lIns="0" tIns="12700" rIns="0" bIns="0" rtlCol="0">
            <a:spAutoFit/>
          </a:bodyPr>
          <a:lstStyle/>
          <a:p>
            <a:pPr marL="12700">
              <a:lnSpc>
                <a:spcPct val="100000"/>
              </a:lnSpc>
              <a:spcBef>
                <a:spcPts val="100"/>
              </a:spcBef>
            </a:pPr>
            <a:r>
              <a:rPr sz="4800" spc="-5" dirty="0">
                <a:latin typeface="Georgia"/>
                <a:cs typeface="Georgia"/>
              </a:rPr>
              <a:t>Thank</a:t>
            </a:r>
            <a:r>
              <a:rPr sz="4800" spc="110" dirty="0">
                <a:latin typeface="Georgia"/>
                <a:cs typeface="Georgia"/>
              </a:rPr>
              <a:t> </a:t>
            </a:r>
            <a:r>
              <a:rPr sz="4800" spc="100" dirty="0">
                <a:latin typeface="Georgia"/>
                <a:cs typeface="Georgia"/>
              </a:rPr>
              <a:t>You!</a:t>
            </a:r>
            <a:endParaRPr sz="4800" dirty="0">
              <a:latin typeface="Georgia"/>
              <a:cs typeface="Georgia"/>
            </a:endParaRPr>
          </a:p>
        </p:txBody>
      </p:sp>
      <p:sp>
        <p:nvSpPr>
          <p:cNvPr id="7" name="object 7"/>
          <p:cNvSpPr/>
          <p:nvPr/>
        </p:nvSpPr>
        <p:spPr>
          <a:xfrm>
            <a:off x="304787" y="304799"/>
            <a:ext cx="7164705" cy="9801861"/>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9" name="TextBox 8">
            <a:extLst>
              <a:ext uri="{FF2B5EF4-FFF2-40B4-BE49-F238E27FC236}">
                <a16:creationId xmlns:a16="http://schemas.microsoft.com/office/drawing/2014/main" id="{96D7983C-4424-4ED2-979E-DDE39F8E6B63}"/>
              </a:ext>
            </a:extLst>
          </p:cNvPr>
          <p:cNvSpPr txBox="1"/>
          <p:nvPr/>
        </p:nvSpPr>
        <p:spPr>
          <a:xfrm>
            <a:off x="6705600" y="9613900"/>
            <a:ext cx="33855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19</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86600" y="9428482"/>
            <a:ext cx="244350" cy="175048"/>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2</a:t>
            </a:r>
            <a:endParaRPr sz="1050">
              <a:latin typeface="Georgia"/>
              <a:cs typeface="Georgia"/>
            </a:endParaRPr>
          </a:p>
        </p:txBody>
      </p:sp>
      <p:sp>
        <p:nvSpPr>
          <p:cNvPr id="3" name="object 3"/>
          <p:cNvSpPr txBox="1"/>
          <p:nvPr/>
        </p:nvSpPr>
        <p:spPr>
          <a:xfrm>
            <a:off x="444500" y="1060450"/>
            <a:ext cx="6876415" cy="6773970"/>
          </a:xfrm>
          <a:prstGeom prst="rect">
            <a:avLst/>
          </a:prstGeom>
        </p:spPr>
        <p:txBody>
          <a:bodyPr vert="horz" wrap="square" lIns="0" tIns="12700" rIns="0" bIns="0" rtlCol="0">
            <a:spAutoFit/>
          </a:bodyPr>
          <a:lstStyle/>
          <a:p>
            <a:pPr marL="7620" algn="ctr">
              <a:lnSpc>
                <a:spcPct val="100000"/>
              </a:lnSpc>
              <a:spcBef>
                <a:spcPts val="100"/>
              </a:spcBef>
            </a:pPr>
            <a:r>
              <a:rPr sz="1800" b="1" spc="-235" dirty="0">
                <a:uFill>
                  <a:solidFill>
                    <a:srgbClr val="000000"/>
                  </a:solidFill>
                </a:uFill>
                <a:latin typeface="Times New Roman" panose="02020603050405020304" pitchFamily="18" charset="0"/>
                <a:cs typeface="Times New Roman" panose="02020603050405020304" pitchFamily="18" charset="0"/>
              </a:rPr>
              <a:t>ABSTRACT</a:t>
            </a:r>
            <a:endParaRPr sz="1800" dirty="0">
              <a:latin typeface="Times New Roman" panose="02020603050405020304" pitchFamily="18" charset="0"/>
              <a:cs typeface="Times New Roman" panose="02020603050405020304" pitchFamily="18" charset="0"/>
            </a:endParaRPr>
          </a:p>
          <a:p>
            <a:pPr>
              <a:lnSpc>
                <a:spcPct val="100000"/>
              </a:lnSpc>
            </a:pPr>
            <a:endParaRPr sz="1400" dirty="0">
              <a:latin typeface="Times New Roman" panose="02020603050405020304" pitchFamily="18" charset="0"/>
              <a:cs typeface="Times New Roman" panose="02020603050405020304" pitchFamily="18" charset="0"/>
            </a:endParaRPr>
          </a:p>
          <a:p>
            <a:pPr marL="12700" marR="122555">
              <a:lnSpc>
                <a:spcPct val="127099"/>
              </a:lnSpc>
              <a:spcBef>
                <a:spcPts val="1380"/>
              </a:spcBef>
            </a:pPr>
            <a:r>
              <a:rPr sz="1400" dirty="0">
                <a:latin typeface="Times New Roman" panose="02020603050405020304" pitchFamily="18" charset="0"/>
                <a:cs typeface="Times New Roman" panose="02020603050405020304" pitchFamily="18" charset="0"/>
              </a:rPr>
              <a:t>The</a:t>
            </a:r>
            <a:r>
              <a:rPr sz="1400" spc="45" dirty="0">
                <a:latin typeface="Times New Roman" panose="02020603050405020304" pitchFamily="18" charset="0"/>
                <a:cs typeface="Times New Roman" panose="02020603050405020304" pitchFamily="18" charset="0"/>
              </a:rPr>
              <a:t> </a:t>
            </a:r>
            <a:r>
              <a:rPr sz="1400" spc="130" dirty="0">
                <a:latin typeface="Times New Roman" panose="02020603050405020304" pitchFamily="18" charset="0"/>
                <a:cs typeface="Times New Roman" panose="02020603050405020304" pitchFamily="18" charset="0"/>
              </a:rPr>
              <a:t>goal</a:t>
            </a:r>
            <a:r>
              <a:rPr sz="1400" spc="55"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of</a:t>
            </a:r>
            <a:r>
              <a:rPr sz="1400" spc="50" dirty="0">
                <a:latin typeface="Times New Roman" panose="02020603050405020304" pitchFamily="18" charset="0"/>
                <a:cs typeface="Times New Roman" panose="02020603050405020304" pitchFamily="18" charset="0"/>
              </a:rPr>
              <a:t> </a:t>
            </a:r>
            <a:r>
              <a:rPr sz="1400" spc="-40" dirty="0">
                <a:latin typeface="Times New Roman" panose="02020603050405020304" pitchFamily="18" charset="0"/>
                <a:cs typeface="Times New Roman" panose="02020603050405020304" pitchFamily="18" charset="0"/>
              </a:rPr>
              <a:t>this</a:t>
            </a:r>
            <a:r>
              <a:rPr sz="1400" spc="45"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project</a:t>
            </a:r>
            <a:r>
              <a:rPr sz="1400" spc="45" dirty="0">
                <a:latin typeface="Times New Roman" panose="02020603050405020304" pitchFamily="18" charset="0"/>
                <a:cs typeface="Times New Roman" panose="02020603050405020304" pitchFamily="18" charset="0"/>
              </a:rPr>
              <a:t> </a:t>
            </a:r>
            <a:r>
              <a:rPr sz="1400" spc="105" dirty="0">
                <a:latin typeface="Times New Roman" panose="02020603050405020304" pitchFamily="18" charset="0"/>
                <a:cs typeface="Times New Roman" panose="02020603050405020304" pitchFamily="18" charset="0"/>
              </a:rPr>
              <a:t>was</a:t>
            </a:r>
            <a:r>
              <a:rPr sz="1400" spc="4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designing</a:t>
            </a:r>
            <a:r>
              <a:rPr sz="1400" spc="55" dirty="0">
                <a:latin typeface="Times New Roman" panose="02020603050405020304" pitchFamily="18" charset="0"/>
                <a:cs typeface="Times New Roman" panose="02020603050405020304" pitchFamily="18" charset="0"/>
              </a:rPr>
              <a:t> </a:t>
            </a:r>
            <a:r>
              <a:rPr sz="1400" spc="250" dirty="0">
                <a:latin typeface="Times New Roman" panose="02020603050405020304" pitchFamily="18" charset="0"/>
                <a:cs typeface="Times New Roman" panose="02020603050405020304" pitchFamily="18" charset="0"/>
              </a:rPr>
              <a:t>a</a:t>
            </a:r>
            <a:r>
              <a:rPr sz="1400" spc="60" dirty="0">
                <a:latin typeface="Times New Roman" panose="02020603050405020304" pitchFamily="18" charset="0"/>
                <a:cs typeface="Times New Roman" panose="02020603050405020304" pitchFamily="18" charset="0"/>
              </a:rPr>
              <a:t> </a:t>
            </a:r>
            <a:r>
              <a:rPr sz="1400" spc="40" dirty="0">
                <a:latin typeface="Times New Roman" panose="02020603050405020304" pitchFamily="18" charset="0"/>
                <a:cs typeface="Times New Roman" panose="02020603050405020304" pitchFamily="18" charset="0"/>
              </a:rPr>
              <a:t>platform</a:t>
            </a:r>
            <a:r>
              <a:rPr sz="1400" spc="50" dirty="0">
                <a:latin typeface="Times New Roman" panose="02020603050405020304" pitchFamily="18" charset="0"/>
                <a:cs typeface="Times New Roman" panose="02020603050405020304" pitchFamily="18" charset="0"/>
              </a:rPr>
              <a:t> </a:t>
            </a:r>
            <a:r>
              <a:rPr sz="1400" spc="110" dirty="0">
                <a:latin typeface="Times New Roman" panose="02020603050405020304" pitchFamily="18" charset="0"/>
                <a:cs typeface="Times New Roman" panose="02020603050405020304" pitchFamily="18" charset="0"/>
              </a:rPr>
              <a:t>by</a:t>
            </a:r>
            <a:r>
              <a:rPr sz="1400" spc="35"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which</a:t>
            </a:r>
            <a:r>
              <a:rPr sz="1400" spc="35" dirty="0">
                <a:latin typeface="Times New Roman" panose="02020603050405020304" pitchFamily="18" charset="0"/>
                <a:cs typeface="Times New Roman" panose="02020603050405020304" pitchFamily="18" charset="0"/>
              </a:rPr>
              <a:t> </a:t>
            </a:r>
            <a:r>
              <a:rPr sz="1400" spc="185" dirty="0">
                <a:latin typeface="Times New Roman" panose="02020603050405020304" pitchFamily="18" charset="0"/>
                <a:cs typeface="Times New Roman" panose="02020603050405020304" pitchFamily="18" charset="0"/>
              </a:rPr>
              <a:t>we</a:t>
            </a:r>
            <a:r>
              <a:rPr sz="1400" spc="45" dirty="0">
                <a:latin typeface="Times New Roman" panose="02020603050405020304" pitchFamily="18" charset="0"/>
                <a:cs typeface="Times New Roman" panose="02020603050405020304" pitchFamily="18" charset="0"/>
              </a:rPr>
              <a:t> </a:t>
            </a:r>
            <a:r>
              <a:rPr sz="1400" spc="185" dirty="0">
                <a:latin typeface="Times New Roman" panose="02020603050405020304" pitchFamily="18" charset="0"/>
                <a:cs typeface="Times New Roman" panose="02020603050405020304" pitchFamily="18" charset="0"/>
              </a:rPr>
              <a:t>can</a:t>
            </a:r>
            <a:r>
              <a:rPr sz="1400" spc="45"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get idea as the balance and check out of bank website and functioning of data in the database of the banking system .</a:t>
            </a:r>
          </a:p>
          <a:p>
            <a:pPr marL="12700" marR="122555">
              <a:lnSpc>
                <a:spcPct val="127099"/>
              </a:lnSpc>
              <a:spcBef>
                <a:spcPts val="1380"/>
              </a:spcBef>
            </a:pPr>
            <a:r>
              <a:rPr lang="en-US" sz="1400" spc="-35" dirty="0">
                <a:latin typeface="Times New Roman" panose="02020603050405020304" pitchFamily="18" charset="0"/>
                <a:cs typeface="Times New Roman" panose="02020603050405020304" pitchFamily="18" charset="0"/>
              </a:rPr>
              <a:t>With </a:t>
            </a:r>
            <a:r>
              <a:rPr lang="en-US" sz="1400" spc="80" dirty="0">
                <a:latin typeface="Times New Roman" panose="02020603050405020304" pitchFamily="18" charset="0"/>
                <a:cs typeface="Times New Roman" panose="02020603050405020304" pitchFamily="18" charset="0"/>
              </a:rPr>
              <a:t>the help </a:t>
            </a:r>
            <a:r>
              <a:rPr lang="en-US" sz="1400" spc="70" dirty="0">
                <a:latin typeface="Times New Roman" panose="02020603050405020304" pitchFamily="18" charset="0"/>
                <a:cs typeface="Times New Roman" panose="02020603050405020304" pitchFamily="18" charset="0"/>
              </a:rPr>
              <a:t>of </a:t>
            </a:r>
            <a:r>
              <a:rPr lang="en-US" sz="1400" spc="40" dirty="0">
                <a:latin typeface="Times New Roman" panose="02020603050405020304" pitchFamily="18" charset="0"/>
                <a:cs typeface="Times New Roman" panose="02020603050405020304" pitchFamily="18" charset="0"/>
              </a:rPr>
              <a:t>Python </a:t>
            </a:r>
            <a:r>
              <a:rPr lang="en-US" sz="1400" spc="185" dirty="0">
                <a:latin typeface="Times New Roman" panose="02020603050405020304" pitchFamily="18" charset="0"/>
                <a:cs typeface="Times New Roman" panose="02020603050405020304" pitchFamily="18" charset="0"/>
              </a:rPr>
              <a:t>we </a:t>
            </a:r>
            <a:r>
              <a:rPr lang="en-US" sz="1400" spc="180" dirty="0">
                <a:latin typeface="Times New Roman" panose="02020603050405020304" pitchFamily="18" charset="0"/>
                <a:cs typeface="Times New Roman" panose="02020603050405020304" pitchFamily="18" charset="0"/>
              </a:rPr>
              <a:t>can </a:t>
            </a:r>
            <a:r>
              <a:rPr lang="en-US" sz="1400" spc="130" dirty="0">
                <a:latin typeface="Times New Roman" panose="02020603050405020304" pitchFamily="18" charset="0"/>
                <a:cs typeface="Times New Roman" panose="02020603050405020304" pitchFamily="18" charset="0"/>
              </a:rPr>
              <a:t>able </a:t>
            </a:r>
            <a:r>
              <a:rPr lang="en-US" sz="1400" spc="70" dirty="0">
                <a:latin typeface="Times New Roman" panose="02020603050405020304" pitchFamily="18" charset="0"/>
                <a:cs typeface="Times New Roman" panose="02020603050405020304" pitchFamily="18" charset="0"/>
              </a:rPr>
              <a:t>to Receipt and bank statement </a:t>
            </a:r>
            <a:r>
              <a:rPr lang="en-US" sz="1400" spc="45" dirty="0">
                <a:latin typeface="Times New Roman" panose="02020603050405020304" pitchFamily="18" charset="0"/>
                <a:cs typeface="Times New Roman" panose="02020603050405020304" pitchFamily="18" charset="0"/>
              </a:rPr>
              <a:t>. </a:t>
            </a:r>
            <a:r>
              <a:rPr lang="en-US" sz="1400" spc="95" dirty="0">
                <a:latin typeface="Times New Roman" panose="02020603050405020304" pitchFamily="18" charset="0"/>
                <a:cs typeface="Times New Roman" panose="02020603050405020304" pitchFamily="18" charset="0"/>
              </a:rPr>
              <a:t>We used python to code for this application and had designed the Bank management system</a:t>
            </a:r>
            <a:r>
              <a:rPr lang="en-US" sz="1400" spc="13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12700" marR="122555">
              <a:lnSpc>
                <a:spcPct val="127099"/>
              </a:lnSpc>
              <a:spcBef>
                <a:spcPts val="1380"/>
              </a:spcBef>
            </a:pPr>
            <a:r>
              <a:rPr lang="en-US" sz="1400" spc="45" dirty="0">
                <a:latin typeface="Times New Roman" panose="02020603050405020304" pitchFamily="18" charset="0"/>
                <a:cs typeface="Times New Roman" panose="02020603050405020304" pitchFamily="18" charset="0"/>
              </a:rPr>
              <a:t>The adoption of Electronic Banking by commercial enterprises has been inexistence since the mid 90’s. Much greater in number due to lower operating costs associated with it. Electronic banking has initially been in the form of automatic teller machines and telephone transactions.</a:t>
            </a:r>
          </a:p>
          <a:p>
            <a:pPr marL="12700" marR="122555">
              <a:lnSpc>
                <a:spcPct val="127099"/>
              </a:lnSpc>
              <a:spcBef>
                <a:spcPts val="1380"/>
              </a:spcBef>
            </a:pPr>
            <a:r>
              <a:rPr lang="en-US" sz="1400" spc="45" dirty="0">
                <a:latin typeface="Times New Roman" panose="02020603050405020304" pitchFamily="18" charset="0"/>
                <a:cs typeface="Times New Roman" panose="02020603050405020304" pitchFamily="18" charset="0"/>
              </a:rPr>
              <a:t>More recently, it has been transfer made by the Internet, a new delivery channel for banking services that benefits both customers and banks. Internet banking system services can include: Open an account, Balance enquiry, Beneficiary payments (EFT), viewing monthly, Furthermore, customer’s application for electronic transactions over the Internet are significant.</a:t>
            </a:r>
          </a:p>
          <a:p>
            <a:pPr marL="12700">
              <a:lnSpc>
                <a:spcPct val="100000"/>
              </a:lnSpc>
              <a:spcBef>
                <a:spcPts val="1275"/>
              </a:spcBef>
            </a:pPr>
            <a:r>
              <a:rPr sz="1400" spc="20" dirty="0">
                <a:latin typeface="Times New Roman" panose="02020603050405020304" pitchFamily="18" charset="0"/>
                <a:cs typeface="Times New Roman" panose="02020603050405020304" pitchFamily="18" charset="0"/>
              </a:rPr>
              <a:t>Our </a:t>
            </a:r>
            <a:r>
              <a:rPr sz="1400" spc="45" dirty="0">
                <a:latin typeface="Times New Roman" panose="02020603050405020304" pitchFamily="18" charset="0"/>
                <a:cs typeface="Times New Roman" panose="02020603050405020304" pitchFamily="18" charset="0"/>
              </a:rPr>
              <a:t>Project </a:t>
            </a:r>
            <a:r>
              <a:rPr sz="1400" spc="60" dirty="0">
                <a:latin typeface="Times New Roman" panose="02020603050405020304" pitchFamily="18" charset="0"/>
                <a:cs typeface="Times New Roman" panose="02020603050405020304" pitchFamily="18" charset="0"/>
              </a:rPr>
              <a:t>basically </a:t>
            </a:r>
            <a:r>
              <a:rPr sz="1400" spc="145" dirty="0">
                <a:latin typeface="Times New Roman" panose="02020603050405020304" pitchFamily="18" charset="0"/>
                <a:cs typeface="Times New Roman" panose="02020603050405020304" pitchFamily="18" charset="0"/>
              </a:rPr>
              <a:t>have </a:t>
            </a:r>
            <a:r>
              <a:rPr sz="1400" spc="90" dirty="0">
                <a:latin typeface="Times New Roman" panose="02020603050405020304" pitchFamily="18" charset="0"/>
                <a:cs typeface="Times New Roman" panose="02020603050405020304" pitchFamily="18" charset="0"/>
              </a:rPr>
              <a:t>two </a:t>
            </a:r>
            <a:r>
              <a:rPr sz="1400" spc="50" dirty="0">
                <a:latin typeface="Times New Roman" panose="02020603050405020304" pitchFamily="18" charset="0"/>
                <a:cs typeface="Times New Roman" panose="02020603050405020304" pitchFamily="18" charset="0"/>
              </a:rPr>
              <a:t>main</a:t>
            </a:r>
            <a:r>
              <a:rPr sz="1400" spc="-9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things:</a:t>
            </a:r>
            <a:endParaRPr sz="1400" dirty="0">
              <a:latin typeface="Times New Roman" panose="02020603050405020304" pitchFamily="18" charset="0"/>
              <a:cs typeface="Times New Roman" panose="02020603050405020304" pitchFamily="18" charset="0"/>
            </a:endParaRPr>
          </a:p>
          <a:p>
            <a:pPr marL="469900" indent="-229235">
              <a:lnSpc>
                <a:spcPct val="100000"/>
              </a:lnSpc>
              <a:spcBef>
                <a:spcPts val="1260"/>
              </a:spcBef>
              <a:buFont typeface="Symbol"/>
              <a:buChar char=""/>
              <a:tabLst>
                <a:tab pos="469900" algn="l"/>
                <a:tab pos="470534" algn="l"/>
              </a:tabLst>
            </a:pPr>
            <a:r>
              <a:rPr sz="1400" spc="-5" dirty="0">
                <a:latin typeface="Times New Roman" panose="02020603050405020304" pitchFamily="18" charset="0"/>
                <a:cs typeface="Times New Roman" panose="02020603050405020304" pitchFamily="18" charset="0"/>
              </a:rPr>
              <a:t>Building </a:t>
            </a:r>
            <a:r>
              <a:rPr sz="1400" spc="-200" dirty="0">
                <a:latin typeface="Times New Roman" panose="02020603050405020304" pitchFamily="18" charset="0"/>
                <a:cs typeface="Times New Roman" panose="02020603050405020304" pitchFamily="18" charset="0"/>
              </a:rPr>
              <a:t>UI</a:t>
            </a:r>
            <a:r>
              <a:rPr sz="1400" spc="-165"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(front-end)</a:t>
            </a:r>
            <a:r>
              <a:rPr lang="en-US" sz="1400" spc="25"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469900" indent="-229235">
              <a:lnSpc>
                <a:spcPct val="100000"/>
              </a:lnSpc>
              <a:spcBef>
                <a:spcPts val="465"/>
              </a:spcBef>
              <a:buFont typeface="Symbol"/>
              <a:buChar char=""/>
              <a:tabLst>
                <a:tab pos="469900" algn="l"/>
                <a:tab pos="470534" algn="l"/>
              </a:tabLst>
            </a:pPr>
            <a:r>
              <a:rPr sz="1400" spc="-20" dirty="0">
                <a:latin typeface="Times New Roman" panose="02020603050405020304" pitchFamily="18" charset="0"/>
                <a:cs typeface="Times New Roman" panose="02020603050405020304" pitchFamily="18" charset="0"/>
              </a:rPr>
              <a:t>Write </a:t>
            </a:r>
            <a:r>
              <a:rPr sz="1400" spc="40" dirty="0">
                <a:latin typeface="Times New Roman" panose="02020603050405020304" pitchFamily="18" charset="0"/>
                <a:cs typeface="Times New Roman" panose="02020603050405020304" pitchFamily="18" charset="0"/>
              </a:rPr>
              <a:t>Python</a:t>
            </a:r>
            <a:r>
              <a:rPr sz="1400" spc="100" dirty="0">
                <a:latin typeface="Times New Roman" panose="02020603050405020304" pitchFamily="18" charset="0"/>
                <a:cs typeface="Times New Roman" panose="02020603050405020304" pitchFamily="18" charset="0"/>
              </a:rPr>
              <a:t> Code(Back-end)</a:t>
            </a:r>
            <a:r>
              <a:rPr lang="en-US" sz="1400" spc="100" dirty="0">
                <a:latin typeface="Times New Roman" panose="02020603050405020304" pitchFamily="18" charset="0"/>
                <a:cs typeface="Times New Roman" panose="02020603050405020304" pitchFamily="18" charset="0"/>
              </a:rPr>
              <a:t>.</a:t>
            </a:r>
          </a:p>
          <a:p>
            <a:pPr marL="469900" indent="-229235">
              <a:lnSpc>
                <a:spcPct val="100000"/>
              </a:lnSpc>
              <a:spcBef>
                <a:spcPts val="465"/>
              </a:spcBef>
              <a:buFont typeface="Symbol"/>
              <a:buChar char=""/>
              <a:tabLst>
                <a:tab pos="469900" algn="l"/>
                <a:tab pos="470534" algn="l"/>
              </a:tabLst>
            </a:pPr>
            <a:r>
              <a:rPr lang="en-US" sz="1400" spc="100" dirty="0">
                <a:latin typeface="Times New Roman" panose="02020603050405020304" pitchFamily="18" charset="0"/>
                <a:cs typeface="Times New Roman" panose="02020603050405020304" pitchFamily="18" charset="0"/>
              </a:rPr>
              <a:t>All functions of the banking systems are specified</a:t>
            </a:r>
            <a:r>
              <a:rPr lang="en-US" sz="1400" spc="100" dirty="0">
                <a:latin typeface="Georgia"/>
                <a:cs typeface="Georgia"/>
              </a:rPr>
              <a:t>.</a:t>
            </a:r>
            <a:endParaRPr sz="1400" dirty="0">
              <a:latin typeface="Georgia"/>
              <a:cs typeface="Georgia"/>
            </a:endParaRPr>
          </a:p>
        </p:txBody>
      </p:sp>
      <p:sp>
        <p:nvSpPr>
          <p:cNvPr id="4" name="object 4"/>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5" name="object 5"/>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3</a:t>
            </a:r>
            <a:endParaRPr sz="1050">
              <a:latin typeface="Georgia"/>
              <a:cs typeface="Georgia"/>
            </a:endParaRPr>
          </a:p>
        </p:txBody>
      </p:sp>
      <p:sp>
        <p:nvSpPr>
          <p:cNvPr id="3" name="object 3"/>
          <p:cNvSpPr txBox="1"/>
          <p:nvPr/>
        </p:nvSpPr>
        <p:spPr>
          <a:xfrm>
            <a:off x="2808860" y="900434"/>
            <a:ext cx="2157095" cy="299720"/>
          </a:xfrm>
          <a:prstGeom prst="rect">
            <a:avLst/>
          </a:prstGeom>
        </p:spPr>
        <p:txBody>
          <a:bodyPr vert="horz" wrap="square" lIns="0" tIns="12700" rIns="0" bIns="0" rtlCol="0">
            <a:spAutoFit/>
          </a:bodyPr>
          <a:lstStyle/>
          <a:p>
            <a:pPr marL="12700">
              <a:lnSpc>
                <a:spcPct val="100000"/>
              </a:lnSpc>
              <a:spcBef>
                <a:spcPts val="100"/>
              </a:spcBef>
            </a:pPr>
            <a:r>
              <a:rPr sz="1800" b="1" spc="-25" dirty="0">
                <a:uFill>
                  <a:solidFill>
                    <a:srgbClr val="000000"/>
                  </a:solidFill>
                </a:uFill>
                <a:latin typeface="Times New Roman" panose="02020603050405020304" pitchFamily="18" charset="0"/>
                <a:cs typeface="Times New Roman" panose="02020603050405020304" pitchFamily="18" charset="0"/>
              </a:rPr>
              <a:t>Acknowledgemen</a:t>
            </a:r>
            <a:r>
              <a:rPr sz="1800" b="1" u="heavy" spc="-25" dirty="0">
                <a:uFill>
                  <a:solidFill>
                    <a:srgbClr val="000000"/>
                  </a:solidFill>
                </a:uFill>
                <a:latin typeface="Georgia"/>
                <a:cs typeface="Georgia"/>
              </a:rPr>
              <a:t>t</a:t>
            </a:r>
            <a:endParaRPr sz="1800" dirty="0">
              <a:latin typeface="Georgia"/>
              <a:cs typeface="Georgia"/>
            </a:endParaRPr>
          </a:p>
        </p:txBody>
      </p:sp>
      <p:sp>
        <p:nvSpPr>
          <p:cNvPr id="4" name="object 4"/>
          <p:cNvSpPr txBox="1"/>
          <p:nvPr/>
        </p:nvSpPr>
        <p:spPr>
          <a:xfrm>
            <a:off x="762001" y="1970885"/>
            <a:ext cx="6324600" cy="3943350"/>
          </a:xfrm>
          <a:prstGeom prst="rect">
            <a:avLst/>
          </a:prstGeom>
        </p:spPr>
        <p:txBody>
          <a:bodyPr vert="horz" wrap="square" lIns="0" tIns="12700" rIns="0" bIns="0" rtlCol="0">
            <a:spAutoFit/>
          </a:bodyPr>
          <a:lstStyle/>
          <a:p>
            <a:pPr marL="12700" marR="5080">
              <a:lnSpc>
                <a:spcPct val="127800"/>
              </a:lnSpc>
              <a:spcBef>
                <a:spcPts val="100"/>
              </a:spcBef>
            </a:pPr>
            <a:r>
              <a:rPr lang="en-US" sz="1400" spc="-229" dirty="0">
                <a:latin typeface="Times New Roman" panose="02020603050405020304" pitchFamily="18" charset="0"/>
                <a:cs typeface="Times New Roman" panose="02020603050405020304" pitchFamily="18" charset="0"/>
              </a:rPr>
              <a:t>We</a:t>
            </a:r>
            <a:r>
              <a:rPr lang="en-US" sz="1400" spc="100" dirty="0">
                <a:latin typeface="Times New Roman" panose="02020603050405020304" pitchFamily="18" charset="0"/>
                <a:cs typeface="Times New Roman" panose="02020603050405020304" pitchFamily="18" charset="0"/>
              </a:rPr>
              <a:t> t</a:t>
            </a:r>
            <a:r>
              <a:rPr sz="1400" spc="100" dirty="0">
                <a:latin typeface="Times New Roman" panose="02020603050405020304" pitchFamily="18" charset="0"/>
                <a:cs typeface="Times New Roman" panose="02020603050405020304" pitchFamily="18" charset="0"/>
              </a:rPr>
              <a:t>ake </a:t>
            </a:r>
            <a:r>
              <a:rPr sz="1400" spc="-40" dirty="0">
                <a:latin typeface="Times New Roman" panose="02020603050405020304" pitchFamily="18" charset="0"/>
                <a:cs typeface="Times New Roman" panose="02020603050405020304" pitchFamily="18" charset="0"/>
              </a:rPr>
              <a:t>this </a:t>
            </a:r>
            <a:r>
              <a:rPr sz="1400" spc="40" dirty="0">
                <a:latin typeface="Times New Roman" panose="02020603050405020304" pitchFamily="18" charset="0"/>
                <a:cs typeface="Times New Roman" panose="02020603050405020304" pitchFamily="18" charset="0"/>
              </a:rPr>
              <a:t>opportunity </a:t>
            </a:r>
            <a:r>
              <a:rPr sz="1400" spc="70" dirty="0">
                <a:latin typeface="Times New Roman" panose="02020603050405020304" pitchFamily="18" charset="0"/>
                <a:cs typeface="Times New Roman" panose="02020603050405020304" pitchFamily="18" charset="0"/>
              </a:rPr>
              <a:t>to </a:t>
            </a:r>
            <a:r>
              <a:rPr sz="1400" spc="55" dirty="0">
                <a:latin typeface="Times New Roman" panose="02020603050405020304" pitchFamily="18" charset="0"/>
                <a:cs typeface="Times New Roman" panose="02020603050405020304" pitchFamily="18" charset="0"/>
              </a:rPr>
              <a:t>present</a:t>
            </a:r>
            <a:r>
              <a:rPr lang="en-US" sz="1400" spc="55" dirty="0">
                <a:latin typeface="Times New Roman" panose="02020603050405020304" pitchFamily="18" charset="0"/>
                <a:cs typeface="Times New Roman" panose="02020603050405020304" pitchFamily="18" charset="0"/>
              </a:rPr>
              <a:t> our</a:t>
            </a:r>
            <a:r>
              <a:rPr sz="1400" spc="70" dirty="0">
                <a:latin typeface="Times New Roman" panose="02020603050405020304" pitchFamily="18" charset="0"/>
                <a:cs typeface="Times New Roman" panose="02020603050405020304" pitchFamily="18" charset="0"/>
              </a:rPr>
              <a:t> </a:t>
            </a:r>
            <a:r>
              <a:rPr sz="1400" spc="80" dirty="0">
                <a:latin typeface="Times New Roman" panose="02020603050405020304" pitchFamily="18" charset="0"/>
                <a:cs typeface="Times New Roman" panose="02020603050405020304" pitchFamily="18" charset="0"/>
              </a:rPr>
              <a:t>votes </a:t>
            </a:r>
            <a:r>
              <a:rPr sz="1400" spc="75" dirty="0">
                <a:latin typeface="Times New Roman" panose="02020603050405020304" pitchFamily="18" charset="0"/>
                <a:cs typeface="Times New Roman" panose="02020603050405020304" pitchFamily="18" charset="0"/>
              </a:rPr>
              <a:t>of </a:t>
            </a:r>
            <a:r>
              <a:rPr sz="1400" spc="30" dirty="0">
                <a:latin typeface="Times New Roman" panose="02020603050405020304" pitchFamily="18" charset="0"/>
                <a:cs typeface="Times New Roman" panose="02020603050405020304" pitchFamily="18" charset="0"/>
              </a:rPr>
              <a:t>thanks </a:t>
            </a:r>
            <a:r>
              <a:rPr sz="1400" spc="75" dirty="0">
                <a:latin typeface="Times New Roman" panose="02020603050405020304" pitchFamily="18" charset="0"/>
                <a:cs typeface="Times New Roman" panose="02020603050405020304" pitchFamily="18" charset="0"/>
              </a:rPr>
              <a:t>to </a:t>
            </a:r>
            <a:r>
              <a:rPr sz="1400" dirty="0">
                <a:latin typeface="Times New Roman" panose="02020603050405020304" pitchFamily="18" charset="0"/>
                <a:cs typeface="Times New Roman" panose="02020603050405020304" pitchFamily="18" charset="0"/>
              </a:rPr>
              <a:t>all </a:t>
            </a:r>
            <a:r>
              <a:rPr sz="1400" spc="70" dirty="0">
                <a:latin typeface="Times New Roman" panose="02020603050405020304" pitchFamily="18" charset="0"/>
                <a:cs typeface="Times New Roman" panose="02020603050405020304" pitchFamily="18" charset="0"/>
              </a:rPr>
              <a:t>those </a:t>
            </a:r>
            <a:r>
              <a:rPr sz="1400" spc="85" dirty="0">
                <a:latin typeface="Times New Roman" panose="02020603050405020304" pitchFamily="18" charset="0"/>
                <a:cs typeface="Times New Roman" panose="02020603050405020304" pitchFamily="18" charset="0"/>
              </a:rPr>
              <a:t>guidepost </a:t>
            </a:r>
            <a:r>
              <a:rPr sz="1400" spc="110" dirty="0">
                <a:latin typeface="Times New Roman" panose="02020603050405020304" pitchFamily="18" charset="0"/>
                <a:cs typeface="Times New Roman" panose="02020603050405020304" pitchFamily="18" charset="0"/>
              </a:rPr>
              <a:t>who  </a:t>
            </a:r>
            <a:r>
              <a:rPr sz="1400" spc="25" dirty="0">
                <a:latin typeface="Times New Roman" panose="02020603050405020304" pitchFamily="18" charset="0"/>
                <a:cs typeface="Times New Roman" panose="02020603050405020304" pitchFamily="18" charset="0"/>
              </a:rPr>
              <a:t>really </a:t>
            </a:r>
            <a:r>
              <a:rPr sz="1400" spc="175" dirty="0">
                <a:latin typeface="Times New Roman" panose="02020603050405020304" pitchFamily="18" charset="0"/>
                <a:cs typeface="Times New Roman" panose="02020603050405020304" pitchFamily="18" charset="0"/>
              </a:rPr>
              <a:t>acted </a:t>
            </a:r>
            <a:r>
              <a:rPr sz="1400" spc="90" dirty="0">
                <a:latin typeface="Times New Roman" panose="02020603050405020304" pitchFamily="18" charset="0"/>
                <a:cs typeface="Times New Roman" panose="02020603050405020304" pitchFamily="18" charset="0"/>
              </a:rPr>
              <a:t>as </a:t>
            </a:r>
            <a:r>
              <a:rPr sz="1400" spc="35" dirty="0">
                <a:latin typeface="Times New Roman" panose="02020603050405020304" pitchFamily="18" charset="0"/>
                <a:cs typeface="Times New Roman" panose="02020603050405020304" pitchFamily="18" charset="0"/>
              </a:rPr>
              <a:t>lightening </a:t>
            </a:r>
            <a:r>
              <a:rPr sz="1400" spc="-30" dirty="0">
                <a:latin typeface="Times New Roman" panose="02020603050405020304" pitchFamily="18" charset="0"/>
                <a:cs typeface="Times New Roman" panose="02020603050405020304" pitchFamily="18" charset="0"/>
              </a:rPr>
              <a:t>pillars </a:t>
            </a:r>
            <a:r>
              <a:rPr sz="1400" spc="70" dirty="0">
                <a:latin typeface="Times New Roman" panose="02020603050405020304" pitchFamily="18" charset="0"/>
                <a:cs typeface="Times New Roman" panose="02020603050405020304" pitchFamily="18" charset="0"/>
              </a:rPr>
              <a:t>to </a:t>
            </a:r>
            <a:r>
              <a:rPr sz="1400" spc="55" dirty="0">
                <a:latin typeface="Times New Roman" panose="02020603050405020304" pitchFamily="18" charset="0"/>
                <a:cs typeface="Times New Roman" panose="02020603050405020304" pitchFamily="18" charset="0"/>
              </a:rPr>
              <a:t>enlighten </a:t>
            </a:r>
            <a:r>
              <a:rPr sz="1400" spc="20" dirty="0">
                <a:latin typeface="Times New Roman" panose="02020603050405020304" pitchFamily="18" charset="0"/>
                <a:cs typeface="Times New Roman" panose="02020603050405020304" pitchFamily="18" charset="0"/>
              </a:rPr>
              <a:t>our </a:t>
            </a:r>
            <a:r>
              <a:rPr sz="1400" spc="145" dirty="0">
                <a:latin typeface="Times New Roman" panose="02020603050405020304" pitchFamily="18" charset="0"/>
                <a:cs typeface="Times New Roman" panose="02020603050405020304" pitchFamily="18" charset="0"/>
              </a:rPr>
              <a:t>way </a:t>
            </a:r>
            <a:r>
              <a:rPr sz="1400" spc="55" dirty="0">
                <a:latin typeface="Times New Roman" panose="02020603050405020304" pitchFamily="18" charset="0"/>
                <a:cs typeface="Times New Roman" panose="02020603050405020304" pitchFamily="18" charset="0"/>
              </a:rPr>
              <a:t>throughout </a:t>
            </a:r>
            <a:r>
              <a:rPr sz="1400" spc="-40" dirty="0">
                <a:latin typeface="Times New Roman" panose="02020603050405020304" pitchFamily="18" charset="0"/>
                <a:cs typeface="Times New Roman" panose="02020603050405020304" pitchFamily="18" charset="0"/>
              </a:rPr>
              <a:t>this </a:t>
            </a:r>
            <a:r>
              <a:rPr sz="1400" spc="70" dirty="0">
                <a:latin typeface="Times New Roman" panose="02020603050405020304" pitchFamily="18" charset="0"/>
                <a:cs typeface="Times New Roman" panose="02020603050405020304" pitchFamily="18" charset="0"/>
              </a:rPr>
              <a:t>project  </a:t>
            </a:r>
            <a:r>
              <a:rPr sz="1400" spc="65" dirty="0">
                <a:latin typeface="Times New Roman" panose="02020603050405020304" pitchFamily="18" charset="0"/>
                <a:cs typeface="Times New Roman" panose="02020603050405020304" pitchFamily="18" charset="0"/>
              </a:rPr>
              <a:t>that </a:t>
            </a:r>
            <a:r>
              <a:rPr sz="1400" spc="75" dirty="0">
                <a:latin typeface="Times New Roman" panose="02020603050405020304" pitchFamily="18" charset="0"/>
                <a:cs typeface="Times New Roman" panose="02020603050405020304" pitchFamily="18" charset="0"/>
              </a:rPr>
              <a:t>has </a:t>
            </a:r>
            <a:r>
              <a:rPr sz="1400" spc="95" dirty="0">
                <a:latin typeface="Times New Roman" panose="02020603050405020304" pitchFamily="18" charset="0"/>
                <a:cs typeface="Times New Roman" panose="02020603050405020304" pitchFamily="18" charset="0"/>
              </a:rPr>
              <a:t>led </a:t>
            </a:r>
            <a:r>
              <a:rPr sz="1400" spc="70" dirty="0">
                <a:latin typeface="Times New Roman" panose="02020603050405020304" pitchFamily="18" charset="0"/>
                <a:cs typeface="Times New Roman" panose="02020603050405020304" pitchFamily="18" charset="0"/>
              </a:rPr>
              <a:t>to </a:t>
            </a:r>
            <a:r>
              <a:rPr sz="1400" spc="50" dirty="0">
                <a:latin typeface="Times New Roman" panose="02020603050405020304" pitchFamily="18" charset="0"/>
                <a:cs typeface="Times New Roman" panose="02020603050405020304" pitchFamily="18" charset="0"/>
              </a:rPr>
              <a:t>successful </a:t>
            </a:r>
            <a:r>
              <a:rPr sz="1400" spc="140" dirty="0">
                <a:latin typeface="Times New Roman" panose="02020603050405020304" pitchFamily="18" charset="0"/>
                <a:cs typeface="Times New Roman" panose="02020603050405020304" pitchFamily="18" charset="0"/>
              </a:rPr>
              <a:t>and </a:t>
            </a:r>
            <a:r>
              <a:rPr sz="1400" spc="45" dirty="0">
                <a:latin typeface="Times New Roman" panose="02020603050405020304" pitchFamily="18" charset="0"/>
                <a:cs typeface="Times New Roman" panose="02020603050405020304" pitchFamily="18" charset="0"/>
              </a:rPr>
              <a:t>satisfactory </a:t>
            </a:r>
            <a:r>
              <a:rPr sz="1400" spc="75" dirty="0">
                <a:latin typeface="Times New Roman" panose="02020603050405020304" pitchFamily="18" charset="0"/>
                <a:cs typeface="Times New Roman" panose="02020603050405020304" pitchFamily="18" charset="0"/>
              </a:rPr>
              <a:t>completion of </a:t>
            </a:r>
            <a:r>
              <a:rPr sz="1400" spc="-40" dirty="0">
                <a:latin typeface="Times New Roman" panose="02020603050405020304" pitchFamily="18" charset="0"/>
                <a:cs typeface="Times New Roman" panose="02020603050405020304" pitchFamily="18" charset="0"/>
              </a:rPr>
              <a:t>this </a:t>
            </a:r>
            <a:r>
              <a:rPr sz="1400" spc="30" dirty="0">
                <a:latin typeface="Times New Roman" panose="02020603050405020304" pitchFamily="18" charset="0"/>
                <a:cs typeface="Times New Roman" panose="02020603050405020304" pitchFamily="18" charset="0"/>
              </a:rPr>
              <a:t>study. </a:t>
            </a:r>
            <a:r>
              <a:rPr sz="1400" spc="95" dirty="0">
                <a:latin typeface="Times New Roman" panose="02020603050405020304" pitchFamily="18" charset="0"/>
                <a:cs typeface="Times New Roman" panose="02020603050405020304" pitchFamily="18" charset="0"/>
              </a:rPr>
              <a:t>We </a:t>
            </a:r>
            <a:r>
              <a:rPr sz="1400" spc="105" dirty="0">
                <a:latin typeface="Times New Roman" panose="02020603050405020304" pitchFamily="18" charset="0"/>
                <a:cs typeface="Times New Roman" panose="02020603050405020304" pitchFamily="18" charset="0"/>
              </a:rPr>
              <a:t>are  </a:t>
            </a:r>
            <a:r>
              <a:rPr sz="1400" spc="25" dirty="0">
                <a:latin typeface="Times New Roman" panose="02020603050405020304" pitchFamily="18" charset="0"/>
                <a:cs typeface="Times New Roman" panose="02020603050405020304" pitchFamily="18" charset="0"/>
              </a:rPr>
              <a:t>really </a:t>
            </a:r>
            <a:r>
              <a:rPr sz="1400" spc="50" dirty="0">
                <a:latin typeface="Times New Roman" panose="02020603050405020304" pitchFamily="18" charset="0"/>
                <a:cs typeface="Times New Roman" panose="02020603050405020304" pitchFamily="18" charset="0"/>
              </a:rPr>
              <a:t>grateful </a:t>
            </a:r>
            <a:r>
              <a:rPr sz="1400" spc="70" dirty="0">
                <a:latin typeface="Times New Roman" panose="02020603050405020304" pitchFamily="18" charset="0"/>
                <a:cs typeface="Times New Roman" panose="02020603050405020304" pitchFamily="18" charset="0"/>
              </a:rPr>
              <a:t>to </a:t>
            </a:r>
            <a:r>
              <a:rPr sz="1400" spc="20" dirty="0">
                <a:latin typeface="Times New Roman" panose="02020603050405020304" pitchFamily="18" charset="0"/>
                <a:cs typeface="Times New Roman" panose="02020603050405020304" pitchFamily="18" charset="0"/>
              </a:rPr>
              <a:t>our </a:t>
            </a:r>
            <a:r>
              <a:rPr sz="1400" spc="120" dirty="0">
                <a:latin typeface="Times New Roman" panose="02020603050405020304" pitchFamily="18" charset="0"/>
                <a:cs typeface="Times New Roman" panose="02020603050405020304" pitchFamily="18" charset="0"/>
              </a:rPr>
              <a:t>teacher </a:t>
            </a:r>
            <a:r>
              <a:rPr sz="1400" dirty="0">
                <a:latin typeface="Times New Roman" panose="02020603050405020304" pitchFamily="18" charset="0"/>
                <a:cs typeface="Times New Roman" panose="02020603050405020304" pitchFamily="18" charset="0"/>
              </a:rPr>
              <a:t>for </a:t>
            </a:r>
            <a:r>
              <a:rPr sz="1400" spc="40" dirty="0">
                <a:latin typeface="Times New Roman" panose="02020603050405020304" pitchFamily="18" charset="0"/>
                <a:cs typeface="Times New Roman" panose="02020603050405020304" pitchFamily="18" charset="0"/>
              </a:rPr>
              <a:t>providing </a:t>
            </a:r>
            <a:r>
              <a:rPr sz="1400" spc="-10" dirty="0">
                <a:latin typeface="Times New Roman" panose="02020603050405020304" pitchFamily="18" charset="0"/>
                <a:cs typeface="Times New Roman" panose="02020603050405020304" pitchFamily="18" charset="0"/>
              </a:rPr>
              <a:t>us </a:t>
            </a:r>
            <a:r>
              <a:rPr sz="1400" spc="5" dirty="0">
                <a:latin typeface="Times New Roman" panose="02020603050405020304" pitchFamily="18" charset="0"/>
                <a:cs typeface="Times New Roman" panose="02020603050405020304" pitchFamily="18" charset="0"/>
              </a:rPr>
              <a:t>with </a:t>
            </a:r>
            <a:r>
              <a:rPr sz="1400" spc="135" dirty="0">
                <a:latin typeface="Times New Roman" panose="02020603050405020304" pitchFamily="18" charset="0"/>
                <a:cs typeface="Times New Roman" panose="02020603050405020304" pitchFamily="18" charset="0"/>
              </a:rPr>
              <a:t>an </a:t>
            </a:r>
            <a:r>
              <a:rPr sz="1400" spc="40" dirty="0">
                <a:latin typeface="Times New Roman" panose="02020603050405020304" pitchFamily="18" charset="0"/>
                <a:cs typeface="Times New Roman" panose="02020603050405020304" pitchFamily="18" charset="0"/>
              </a:rPr>
              <a:t>opportunity </a:t>
            </a:r>
            <a:r>
              <a:rPr sz="1400" spc="70" dirty="0">
                <a:latin typeface="Times New Roman" panose="02020603050405020304" pitchFamily="18" charset="0"/>
                <a:cs typeface="Times New Roman" panose="02020603050405020304" pitchFamily="18" charset="0"/>
              </a:rPr>
              <a:t>to </a:t>
            </a:r>
            <a:r>
              <a:rPr sz="1400" spc="75" dirty="0">
                <a:latin typeface="Times New Roman" panose="02020603050405020304" pitchFamily="18" charset="0"/>
                <a:cs typeface="Times New Roman" panose="02020603050405020304" pitchFamily="18" charset="0"/>
              </a:rPr>
              <a:t>undertake  </a:t>
            </a:r>
            <a:r>
              <a:rPr sz="1400" spc="-40" dirty="0">
                <a:latin typeface="Times New Roman" panose="02020603050405020304" pitchFamily="18" charset="0"/>
                <a:cs typeface="Times New Roman" panose="02020603050405020304" pitchFamily="18" charset="0"/>
              </a:rPr>
              <a:t>this </a:t>
            </a:r>
            <a:r>
              <a:rPr sz="1400" spc="70" dirty="0">
                <a:latin typeface="Times New Roman" panose="02020603050405020304" pitchFamily="18" charset="0"/>
                <a:cs typeface="Times New Roman" panose="02020603050405020304" pitchFamily="18" charset="0"/>
              </a:rPr>
              <a:t>project </a:t>
            </a:r>
            <a:r>
              <a:rPr sz="1400" spc="-45" dirty="0">
                <a:latin typeface="Times New Roman" panose="02020603050405020304" pitchFamily="18" charset="0"/>
                <a:cs typeface="Times New Roman" panose="02020603050405020304" pitchFamily="18" charset="0"/>
              </a:rPr>
              <a:t>in this </a:t>
            </a:r>
            <a:r>
              <a:rPr sz="1400" spc="-5" dirty="0">
                <a:latin typeface="Times New Roman" panose="02020603050405020304" pitchFamily="18" charset="0"/>
                <a:cs typeface="Times New Roman" panose="02020603050405020304" pitchFamily="18" charset="0"/>
              </a:rPr>
              <a:t>university </a:t>
            </a:r>
            <a:r>
              <a:rPr sz="1400" spc="140" dirty="0">
                <a:latin typeface="Times New Roman" panose="02020603050405020304" pitchFamily="18" charset="0"/>
                <a:cs typeface="Times New Roman" panose="02020603050405020304" pitchFamily="18" charset="0"/>
              </a:rPr>
              <a:t>and </a:t>
            </a:r>
            <a:r>
              <a:rPr sz="1400" spc="40" dirty="0">
                <a:latin typeface="Times New Roman" panose="02020603050405020304" pitchFamily="18" charset="0"/>
                <a:cs typeface="Times New Roman" panose="02020603050405020304" pitchFamily="18" charset="0"/>
              </a:rPr>
              <a:t>providing </a:t>
            </a:r>
            <a:r>
              <a:rPr sz="1400" spc="-10" dirty="0">
                <a:latin typeface="Times New Roman" panose="02020603050405020304" pitchFamily="18" charset="0"/>
                <a:cs typeface="Times New Roman" panose="02020603050405020304" pitchFamily="18" charset="0"/>
              </a:rPr>
              <a:t>us </a:t>
            </a:r>
            <a:r>
              <a:rPr sz="1400" spc="5" dirty="0">
                <a:latin typeface="Times New Roman" panose="02020603050405020304" pitchFamily="18" charset="0"/>
                <a:cs typeface="Times New Roman" panose="02020603050405020304" pitchFamily="18" charset="0"/>
              </a:rPr>
              <a:t>with </a:t>
            </a:r>
            <a:r>
              <a:rPr sz="1400" dirty="0">
                <a:latin typeface="Times New Roman" panose="02020603050405020304" pitchFamily="18" charset="0"/>
                <a:cs typeface="Times New Roman" panose="02020603050405020304" pitchFamily="18" charset="0"/>
              </a:rPr>
              <a:t>all </a:t>
            </a:r>
            <a:r>
              <a:rPr sz="1400" spc="80" dirty="0">
                <a:latin typeface="Times New Roman" panose="02020603050405020304" pitchFamily="18" charset="0"/>
                <a:cs typeface="Times New Roman" panose="02020603050405020304" pitchFamily="18" charset="0"/>
              </a:rPr>
              <a:t>the </a:t>
            </a:r>
            <a:r>
              <a:rPr sz="1400" spc="15" dirty="0">
                <a:latin typeface="Times New Roman" panose="02020603050405020304" pitchFamily="18" charset="0"/>
                <a:cs typeface="Times New Roman" panose="02020603050405020304" pitchFamily="18" charset="0"/>
              </a:rPr>
              <a:t>facilities. </a:t>
            </a:r>
            <a:r>
              <a:rPr sz="1400" spc="95" dirty="0">
                <a:latin typeface="Times New Roman" panose="02020603050405020304" pitchFamily="18" charset="0"/>
                <a:cs typeface="Times New Roman" panose="02020603050405020304" pitchFamily="18" charset="0"/>
              </a:rPr>
              <a:t>We </a:t>
            </a:r>
            <a:r>
              <a:rPr sz="1400" spc="114" dirty="0">
                <a:latin typeface="Times New Roman" panose="02020603050405020304" pitchFamily="18" charset="0"/>
                <a:cs typeface="Times New Roman" panose="02020603050405020304" pitchFamily="18" charset="0"/>
              </a:rPr>
              <a:t>are </a:t>
            </a:r>
            <a:r>
              <a:rPr sz="1400" spc="15" dirty="0">
                <a:latin typeface="Times New Roman" panose="02020603050405020304" pitchFamily="18" charset="0"/>
                <a:cs typeface="Times New Roman" panose="02020603050405020304" pitchFamily="18" charset="0"/>
              </a:rPr>
              <a:t>highly  thankful </a:t>
            </a:r>
            <a:r>
              <a:rPr sz="1400" spc="70" dirty="0">
                <a:latin typeface="Times New Roman" panose="02020603050405020304" pitchFamily="18" charset="0"/>
                <a:cs typeface="Times New Roman" panose="02020603050405020304" pitchFamily="18" charset="0"/>
              </a:rPr>
              <a:t>to </a:t>
            </a:r>
            <a:r>
              <a:rPr sz="1400" b="1" spc="-180" dirty="0">
                <a:latin typeface="Times New Roman" panose="02020603050405020304" pitchFamily="18" charset="0"/>
                <a:cs typeface="Times New Roman" panose="02020603050405020304" pitchFamily="18" charset="0"/>
              </a:rPr>
              <a:t>Dr. </a:t>
            </a:r>
            <a:r>
              <a:rPr lang="en-US" sz="1400" b="1" spc="-180" dirty="0">
                <a:latin typeface="Times New Roman" panose="02020603050405020304" pitchFamily="18" charset="0"/>
                <a:cs typeface="Times New Roman" panose="02020603050405020304" pitchFamily="18" charset="0"/>
              </a:rPr>
              <a:t> </a:t>
            </a:r>
            <a:r>
              <a:rPr lang="en-US" sz="1400" b="1" spc="-120" dirty="0">
                <a:latin typeface="Times New Roman" panose="02020603050405020304" pitchFamily="18" charset="0"/>
                <a:cs typeface="Times New Roman" panose="02020603050405020304" pitchFamily="18" charset="0"/>
              </a:rPr>
              <a:t>Sagar Pande</a:t>
            </a:r>
            <a:r>
              <a:rPr sz="1400" b="1" spc="-1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for </a:t>
            </a:r>
            <a:r>
              <a:rPr sz="1400" spc="-50" dirty="0">
                <a:latin typeface="Times New Roman" panose="02020603050405020304" pitchFamily="18" charset="0"/>
                <a:cs typeface="Times New Roman" panose="02020603050405020304" pitchFamily="18" charset="0"/>
              </a:rPr>
              <a:t>his </a:t>
            </a:r>
            <a:r>
              <a:rPr sz="1400" spc="110" dirty="0">
                <a:latin typeface="Times New Roman" panose="02020603050405020304" pitchFamily="18" charset="0"/>
                <a:cs typeface="Times New Roman" panose="02020603050405020304" pitchFamily="18" charset="0"/>
              </a:rPr>
              <a:t>active </a:t>
            </a:r>
            <a:r>
              <a:rPr sz="1400" spc="35" dirty="0">
                <a:latin typeface="Times New Roman" panose="02020603050405020304" pitchFamily="18" charset="0"/>
                <a:cs typeface="Times New Roman" panose="02020603050405020304" pitchFamily="18" charset="0"/>
              </a:rPr>
              <a:t>support, </a:t>
            </a:r>
            <a:r>
              <a:rPr sz="1400" spc="95" dirty="0">
                <a:latin typeface="Times New Roman" panose="02020603050405020304" pitchFamily="18" charset="0"/>
                <a:cs typeface="Times New Roman" panose="02020603050405020304" pitchFamily="18" charset="0"/>
              </a:rPr>
              <a:t>valuable </a:t>
            </a:r>
            <a:r>
              <a:rPr sz="1400" spc="40" dirty="0">
                <a:latin typeface="Times New Roman" panose="02020603050405020304" pitchFamily="18" charset="0"/>
                <a:cs typeface="Times New Roman" panose="02020603050405020304" pitchFamily="18" charset="0"/>
              </a:rPr>
              <a:t>time </a:t>
            </a:r>
            <a:r>
              <a:rPr sz="1400" spc="140" dirty="0">
                <a:latin typeface="Times New Roman" panose="02020603050405020304" pitchFamily="18" charset="0"/>
                <a:cs typeface="Times New Roman" panose="02020603050405020304" pitchFamily="18" charset="0"/>
              </a:rPr>
              <a:t>and  </a:t>
            </a:r>
            <a:r>
              <a:rPr sz="1400" spc="120" dirty="0">
                <a:latin typeface="Times New Roman" panose="02020603050405020304" pitchFamily="18" charset="0"/>
                <a:cs typeface="Times New Roman" panose="02020603050405020304" pitchFamily="18" charset="0"/>
              </a:rPr>
              <a:t>advice, </a:t>
            </a:r>
            <a:r>
              <a:rPr sz="1400" spc="95" dirty="0">
                <a:latin typeface="Times New Roman" panose="02020603050405020304" pitchFamily="18" charset="0"/>
                <a:cs typeface="Times New Roman" panose="02020603050405020304" pitchFamily="18" charset="0"/>
              </a:rPr>
              <a:t>wholehearted </a:t>
            </a:r>
            <a:r>
              <a:rPr sz="1400" spc="120" dirty="0">
                <a:latin typeface="Times New Roman" panose="02020603050405020304" pitchFamily="18" charset="0"/>
                <a:cs typeface="Times New Roman" panose="02020603050405020304" pitchFamily="18" charset="0"/>
              </a:rPr>
              <a:t>guidance, </a:t>
            </a:r>
            <a:r>
              <a:rPr sz="1400" spc="60" dirty="0">
                <a:latin typeface="Times New Roman" panose="02020603050405020304" pitchFamily="18" charset="0"/>
                <a:cs typeface="Times New Roman" panose="02020603050405020304" pitchFamily="18" charset="0"/>
              </a:rPr>
              <a:t>sincere </a:t>
            </a:r>
            <a:r>
              <a:rPr sz="1400" spc="95" dirty="0">
                <a:latin typeface="Times New Roman" panose="02020603050405020304" pitchFamily="18" charset="0"/>
                <a:cs typeface="Times New Roman" panose="02020603050405020304" pitchFamily="18" charset="0"/>
              </a:rPr>
              <a:t>cooperation </a:t>
            </a:r>
            <a:r>
              <a:rPr sz="1400" spc="140" dirty="0">
                <a:latin typeface="Times New Roman" panose="02020603050405020304" pitchFamily="18" charset="0"/>
                <a:cs typeface="Times New Roman" panose="02020603050405020304" pitchFamily="18" charset="0"/>
              </a:rPr>
              <a:t>and </a:t>
            </a:r>
            <a:r>
              <a:rPr sz="1400" spc="40" dirty="0">
                <a:latin typeface="Times New Roman" panose="02020603050405020304" pitchFamily="18" charset="0"/>
                <a:cs typeface="Times New Roman" panose="02020603050405020304" pitchFamily="18" charset="0"/>
              </a:rPr>
              <a:t>pains-taking  </a:t>
            </a:r>
            <a:r>
              <a:rPr sz="1400" spc="55" dirty="0">
                <a:latin typeface="Times New Roman" panose="02020603050405020304" pitchFamily="18" charset="0"/>
                <a:cs typeface="Times New Roman" panose="02020603050405020304" pitchFamily="18" charset="0"/>
              </a:rPr>
              <a:t>involvement </a:t>
            </a:r>
            <a:r>
              <a:rPr sz="1400" spc="25" dirty="0">
                <a:latin typeface="Times New Roman" panose="02020603050405020304" pitchFamily="18" charset="0"/>
                <a:cs typeface="Times New Roman" panose="02020603050405020304" pitchFamily="18" charset="0"/>
              </a:rPr>
              <a:t>during </a:t>
            </a:r>
            <a:r>
              <a:rPr sz="1400" spc="80" dirty="0">
                <a:latin typeface="Times New Roman" panose="02020603050405020304" pitchFamily="18" charset="0"/>
                <a:cs typeface="Times New Roman" panose="02020603050405020304" pitchFamily="18" charset="0"/>
              </a:rPr>
              <a:t>the </a:t>
            </a:r>
            <a:r>
              <a:rPr sz="1400" spc="35" dirty="0">
                <a:latin typeface="Times New Roman" panose="02020603050405020304" pitchFamily="18" charset="0"/>
                <a:cs typeface="Times New Roman" panose="02020603050405020304" pitchFamily="18" charset="0"/>
              </a:rPr>
              <a:t>study </a:t>
            </a:r>
            <a:r>
              <a:rPr sz="1400" spc="140" dirty="0">
                <a:latin typeface="Times New Roman" panose="02020603050405020304" pitchFamily="18" charset="0"/>
                <a:cs typeface="Times New Roman" panose="02020603050405020304" pitchFamily="18" charset="0"/>
              </a:rPr>
              <a:t>and </a:t>
            </a:r>
            <a:r>
              <a:rPr sz="1400" spc="-45" dirty="0">
                <a:latin typeface="Times New Roman" panose="02020603050405020304" pitchFamily="18" charset="0"/>
                <a:cs typeface="Times New Roman" panose="02020603050405020304" pitchFamily="18" charset="0"/>
              </a:rPr>
              <a:t>in </a:t>
            </a:r>
            <a:r>
              <a:rPr sz="1400" spc="85" dirty="0">
                <a:latin typeface="Times New Roman" panose="02020603050405020304" pitchFamily="18" charset="0"/>
                <a:cs typeface="Times New Roman" panose="02020603050405020304" pitchFamily="18" charset="0"/>
              </a:rPr>
              <a:t>completing </a:t>
            </a:r>
            <a:r>
              <a:rPr sz="1400" spc="80" dirty="0">
                <a:latin typeface="Times New Roman" panose="02020603050405020304" pitchFamily="18" charset="0"/>
                <a:cs typeface="Times New Roman" panose="02020603050405020304" pitchFamily="18" charset="0"/>
              </a:rPr>
              <a:t>the </a:t>
            </a:r>
            <a:r>
              <a:rPr sz="1400" spc="55" dirty="0">
                <a:latin typeface="Times New Roman" panose="02020603050405020304" pitchFamily="18" charset="0"/>
                <a:cs typeface="Times New Roman" panose="02020603050405020304" pitchFamily="18" charset="0"/>
              </a:rPr>
              <a:t>assignment </a:t>
            </a:r>
            <a:r>
              <a:rPr sz="1400" spc="75" dirty="0">
                <a:latin typeface="Times New Roman" panose="02020603050405020304" pitchFamily="18" charset="0"/>
                <a:cs typeface="Times New Roman" panose="02020603050405020304" pitchFamily="18" charset="0"/>
              </a:rPr>
              <a:t>of </a:t>
            </a:r>
            <a:r>
              <a:rPr sz="1400" spc="65" dirty="0">
                <a:latin typeface="Times New Roman" panose="02020603050405020304" pitchFamily="18" charset="0"/>
                <a:cs typeface="Times New Roman" panose="02020603050405020304" pitchFamily="18" charset="0"/>
              </a:rPr>
              <a:t>preparing  </a:t>
            </a:r>
            <a:r>
              <a:rPr sz="1400" spc="80" dirty="0">
                <a:latin typeface="Times New Roman" panose="02020603050405020304" pitchFamily="18" charset="0"/>
                <a:cs typeface="Times New Roman" panose="02020603050405020304" pitchFamily="18" charset="0"/>
              </a:rPr>
              <a:t>the </a:t>
            </a:r>
            <a:r>
              <a:rPr sz="1400" spc="55" dirty="0">
                <a:latin typeface="Times New Roman" panose="02020603050405020304" pitchFamily="18" charset="0"/>
                <a:cs typeface="Times New Roman" panose="02020603050405020304" pitchFamily="18" charset="0"/>
              </a:rPr>
              <a:t>said </a:t>
            </a:r>
            <a:r>
              <a:rPr sz="1400" spc="70" dirty="0">
                <a:latin typeface="Times New Roman" panose="02020603050405020304" pitchFamily="18" charset="0"/>
                <a:cs typeface="Times New Roman" panose="02020603050405020304" pitchFamily="18" charset="0"/>
              </a:rPr>
              <a:t>project</a:t>
            </a:r>
            <a:r>
              <a:rPr lang="en-US" sz="1400" spc="70" dirty="0">
                <a:latin typeface="Times New Roman" panose="02020603050405020304" pitchFamily="18" charset="0"/>
                <a:cs typeface="Times New Roman" panose="02020603050405020304" pitchFamily="18" charset="0"/>
              </a:rPr>
              <a:t> and in course</a:t>
            </a:r>
            <a:r>
              <a:rPr sz="1400" spc="7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within </a:t>
            </a:r>
            <a:r>
              <a:rPr sz="1400" spc="80" dirty="0">
                <a:latin typeface="Times New Roman" panose="02020603050405020304" pitchFamily="18" charset="0"/>
                <a:cs typeface="Times New Roman" panose="02020603050405020304" pitchFamily="18" charset="0"/>
              </a:rPr>
              <a:t>the </a:t>
            </a:r>
            <a:r>
              <a:rPr sz="1400" spc="40" dirty="0">
                <a:latin typeface="Times New Roman" panose="02020603050405020304" pitchFamily="18" charset="0"/>
                <a:cs typeface="Times New Roman" panose="02020603050405020304" pitchFamily="18" charset="0"/>
              </a:rPr>
              <a:t>time</a:t>
            </a:r>
            <a:r>
              <a:rPr sz="1400" spc="-35"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stipulated.</a:t>
            </a:r>
            <a:endParaRPr sz="1400" dirty="0">
              <a:latin typeface="Times New Roman" panose="02020603050405020304" pitchFamily="18" charset="0"/>
              <a:cs typeface="Times New Roman" panose="02020603050405020304" pitchFamily="18" charset="0"/>
            </a:endParaRPr>
          </a:p>
          <a:p>
            <a:pPr marL="12700" marR="192405">
              <a:lnSpc>
                <a:spcPct val="127699"/>
              </a:lnSpc>
              <a:spcBef>
                <a:spcPts val="795"/>
              </a:spcBef>
            </a:pPr>
            <a:r>
              <a:rPr sz="1400" spc="-10" dirty="0">
                <a:latin typeface="Times New Roman" panose="02020603050405020304" pitchFamily="18" charset="0"/>
                <a:cs typeface="Times New Roman" panose="02020603050405020304" pitchFamily="18" charset="0"/>
              </a:rPr>
              <a:t>Lastly, </a:t>
            </a:r>
            <a:r>
              <a:rPr sz="1400" spc="185" dirty="0">
                <a:latin typeface="Times New Roman" panose="02020603050405020304" pitchFamily="18" charset="0"/>
                <a:cs typeface="Times New Roman" panose="02020603050405020304" pitchFamily="18" charset="0"/>
              </a:rPr>
              <a:t>we </a:t>
            </a:r>
            <a:r>
              <a:rPr sz="1400" spc="105" dirty="0">
                <a:latin typeface="Times New Roman" panose="02020603050405020304" pitchFamily="18" charset="0"/>
                <a:cs typeface="Times New Roman" panose="02020603050405020304" pitchFamily="18" charset="0"/>
              </a:rPr>
              <a:t>are </a:t>
            </a:r>
            <a:r>
              <a:rPr sz="1400" spc="15" dirty="0">
                <a:latin typeface="Times New Roman" panose="02020603050405020304" pitchFamily="18" charset="0"/>
                <a:cs typeface="Times New Roman" panose="02020603050405020304" pitchFamily="18" charset="0"/>
              </a:rPr>
              <a:t>thankful </a:t>
            </a:r>
            <a:r>
              <a:rPr sz="1400" spc="70" dirty="0">
                <a:latin typeface="Times New Roman" panose="02020603050405020304" pitchFamily="18" charset="0"/>
                <a:cs typeface="Times New Roman" panose="02020603050405020304" pitchFamily="18" charset="0"/>
              </a:rPr>
              <a:t>to </a:t>
            </a:r>
            <a:r>
              <a:rPr sz="1400" dirty="0">
                <a:latin typeface="Times New Roman" panose="02020603050405020304" pitchFamily="18" charset="0"/>
                <a:cs typeface="Times New Roman" panose="02020603050405020304" pitchFamily="18" charset="0"/>
              </a:rPr>
              <a:t>all </a:t>
            </a:r>
            <a:r>
              <a:rPr sz="1400" spc="70" dirty="0">
                <a:latin typeface="Times New Roman" panose="02020603050405020304" pitchFamily="18" charset="0"/>
                <a:cs typeface="Times New Roman" panose="02020603050405020304" pitchFamily="18" charset="0"/>
              </a:rPr>
              <a:t>those </a:t>
            </a:r>
            <a:r>
              <a:rPr sz="1400" spc="25" dirty="0">
                <a:latin typeface="Times New Roman" panose="02020603050405020304" pitchFamily="18" charset="0"/>
                <a:cs typeface="Times New Roman" panose="02020603050405020304" pitchFamily="18" charset="0"/>
              </a:rPr>
              <a:t>particularly </a:t>
            </a:r>
            <a:r>
              <a:rPr sz="1400" spc="80" dirty="0">
                <a:latin typeface="Times New Roman" panose="02020603050405020304" pitchFamily="18" charset="0"/>
                <a:cs typeface="Times New Roman" panose="02020603050405020304" pitchFamily="18" charset="0"/>
              </a:rPr>
              <a:t>the </a:t>
            </a:r>
            <a:r>
              <a:rPr sz="1400" spc="25" dirty="0">
                <a:latin typeface="Times New Roman" panose="02020603050405020304" pitchFamily="18" charset="0"/>
                <a:cs typeface="Times New Roman" panose="02020603050405020304" pitchFamily="18" charset="0"/>
              </a:rPr>
              <a:t>various </a:t>
            </a:r>
            <a:r>
              <a:rPr sz="1400" spc="5" dirty="0">
                <a:latin typeface="Times New Roman" panose="02020603050405020304" pitchFamily="18" charset="0"/>
                <a:cs typeface="Times New Roman" panose="02020603050405020304" pitchFamily="18" charset="0"/>
              </a:rPr>
              <a:t>friends </a:t>
            </a:r>
            <a:r>
              <a:rPr sz="1400" spc="110" dirty="0">
                <a:latin typeface="Times New Roman" panose="02020603050405020304" pitchFamily="18" charset="0"/>
                <a:cs typeface="Times New Roman" panose="02020603050405020304" pitchFamily="18" charset="0"/>
              </a:rPr>
              <a:t>who </a:t>
            </a:r>
            <a:r>
              <a:rPr sz="1400" spc="145" dirty="0">
                <a:latin typeface="Times New Roman" panose="02020603050405020304" pitchFamily="18" charset="0"/>
                <a:cs typeface="Times New Roman" panose="02020603050405020304" pitchFamily="18" charset="0"/>
              </a:rPr>
              <a:t>have  </a:t>
            </a:r>
            <a:r>
              <a:rPr sz="1400" spc="160" dirty="0">
                <a:latin typeface="Times New Roman" panose="02020603050405020304" pitchFamily="18" charset="0"/>
                <a:cs typeface="Times New Roman" panose="02020603050405020304" pitchFamily="18" charset="0"/>
              </a:rPr>
              <a:t>been </a:t>
            </a:r>
            <a:r>
              <a:rPr sz="1400" spc="10" dirty="0">
                <a:latin typeface="Times New Roman" panose="02020603050405020304" pitchFamily="18" charset="0"/>
                <a:cs typeface="Times New Roman" panose="02020603050405020304" pitchFamily="18" charset="0"/>
              </a:rPr>
              <a:t>instrumental </a:t>
            </a:r>
            <a:r>
              <a:rPr sz="1400" spc="-45" dirty="0">
                <a:latin typeface="Times New Roman" panose="02020603050405020304" pitchFamily="18" charset="0"/>
                <a:cs typeface="Times New Roman" panose="02020603050405020304" pitchFamily="18" charset="0"/>
              </a:rPr>
              <a:t>in </a:t>
            </a:r>
            <a:r>
              <a:rPr sz="1400" spc="85" dirty="0">
                <a:latin typeface="Times New Roman" panose="02020603050405020304" pitchFamily="18" charset="0"/>
                <a:cs typeface="Times New Roman" panose="02020603050405020304" pitchFamily="18" charset="0"/>
              </a:rPr>
              <a:t>creating </a:t>
            </a:r>
            <a:r>
              <a:rPr sz="1400" spc="55" dirty="0">
                <a:latin typeface="Times New Roman" panose="02020603050405020304" pitchFamily="18" charset="0"/>
                <a:cs typeface="Times New Roman" panose="02020603050405020304" pitchFamily="18" charset="0"/>
              </a:rPr>
              <a:t>proper, </a:t>
            </a:r>
            <a:r>
              <a:rPr sz="1400" spc="70" dirty="0">
                <a:latin typeface="Times New Roman" panose="02020603050405020304" pitchFamily="18" charset="0"/>
                <a:cs typeface="Times New Roman" panose="02020603050405020304" pitchFamily="18" charset="0"/>
              </a:rPr>
              <a:t>healthy </a:t>
            </a:r>
            <a:r>
              <a:rPr sz="1400" spc="140" dirty="0">
                <a:latin typeface="Times New Roman" panose="02020603050405020304" pitchFamily="18" charset="0"/>
                <a:cs typeface="Times New Roman" panose="02020603050405020304" pitchFamily="18" charset="0"/>
              </a:rPr>
              <a:t>and </a:t>
            </a:r>
            <a:r>
              <a:rPr sz="1400" spc="105" dirty="0">
                <a:latin typeface="Times New Roman" panose="02020603050405020304" pitchFamily="18" charset="0"/>
                <a:cs typeface="Times New Roman" panose="02020603050405020304" pitchFamily="18" charset="0"/>
              </a:rPr>
              <a:t>conductive </a:t>
            </a:r>
            <a:r>
              <a:rPr sz="1400" spc="50" dirty="0">
                <a:latin typeface="Times New Roman" panose="02020603050405020304" pitchFamily="18" charset="0"/>
                <a:cs typeface="Times New Roman" panose="02020603050405020304" pitchFamily="18" charset="0"/>
              </a:rPr>
              <a:t>environment  </a:t>
            </a:r>
            <a:r>
              <a:rPr sz="1400" spc="140" dirty="0">
                <a:latin typeface="Times New Roman" panose="02020603050405020304" pitchFamily="18" charset="0"/>
                <a:cs typeface="Times New Roman" panose="02020603050405020304" pitchFamily="18" charset="0"/>
              </a:rPr>
              <a:t>and </a:t>
            </a:r>
            <a:r>
              <a:rPr sz="1400" spc="40" dirty="0">
                <a:latin typeface="Times New Roman" panose="02020603050405020304" pitchFamily="18" charset="0"/>
                <a:cs typeface="Times New Roman" panose="02020603050405020304" pitchFamily="18" charset="0"/>
              </a:rPr>
              <a:t>including </a:t>
            </a:r>
            <a:r>
              <a:rPr sz="1400" spc="125" dirty="0">
                <a:latin typeface="Times New Roman" panose="02020603050405020304" pitchFamily="18" charset="0"/>
                <a:cs typeface="Times New Roman" panose="02020603050405020304" pitchFamily="18" charset="0"/>
              </a:rPr>
              <a:t>new </a:t>
            </a:r>
            <a:r>
              <a:rPr sz="1400" spc="140" dirty="0">
                <a:latin typeface="Times New Roman" panose="02020603050405020304" pitchFamily="18" charset="0"/>
                <a:cs typeface="Times New Roman" panose="02020603050405020304" pitchFamily="18" charset="0"/>
              </a:rPr>
              <a:t>and </a:t>
            </a:r>
            <a:r>
              <a:rPr sz="1400" spc="5" dirty="0">
                <a:latin typeface="Times New Roman" panose="02020603050405020304" pitchFamily="18" charset="0"/>
                <a:cs typeface="Times New Roman" panose="02020603050405020304" pitchFamily="18" charset="0"/>
              </a:rPr>
              <a:t>fresh </a:t>
            </a:r>
            <a:r>
              <a:rPr sz="1400" spc="55" dirty="0">
                <a:latin typeface="Times New Roman" panose="02020603050405020304" pitchFamily="18" charset="0"/>
                <a:cs typeface="Times New Roman" panose="02020603050405020304" pitchFamily="18" charset="0"/>
              </a:rPr>
              <a:t>innovative </a:t>
            </a:r>
            <a:r>
              <a:rPr sz="1400" spc="85" dirty="0">
                <a:latin typeface="Times New Roman" panose="02020603050405020304" pitchFamily="18" charset="0"/>
                <a:cs typeface="Times New Roman" panose="02020603050405020304" pitchFamily="18" charset="0"/>
              </a:rPr>
              <a:t>ideas </a:t>
            </a:r>
            <a:r>
              <a:rPr sz="1400" dirty="0">
                <a:latin typeface="Times New Roman" panose="02020603050405020304" pitchFamily="18" charset="0"/>
                <a:cs typeface="Times New Roman" panose="02020603050405020304" pitchFamily="18" charset="0"/>
              </a:rPr>
              <a:t>for </a:t>
            </a:r>
            <a:r>
              <a:rPr sz="1400" spc="-10" dirty="0">
                <a:latin typeface="Times New Roman" panose="02020603050405020304" pitchFamily="18" charset="0"/>
                <a:cs typeface="Times New Roman" panose="02020603050405020304" pitchFamily="18" charset="0"/>
              </a:rPr>
              <a:t>us </a:t>
            </a:r>
            <a:r>
              <a:rPr sz="1400" spc="25" dirty="0">
                <a:latin typeface="Times New Roman" panose="02020603050405020304" pitchFamily="18" charset="0"/>
                <a:cs typeface="Times New Roman" panose="02020603050405020304" pitchFamily="18" charset="0"/>
              </a:rPr>
              <a:t>during </a:t>
            </a:r>
            <a:r>
              <a:rPr sz="1400" spc="80" dirty="0">
                <a:latin typeface="Times New Roman" panose="02020603050405020304" pitchFamily="18" charset="0"/>
                <a:cs typeface="Times New Roman" panose="02020603050405020304" pitchFamily="18" charset="0"/>
              </a:rPr>
              <a:t>the </a:t>
            </a:r>
            <a:r>
              <a:rPr sz="1400" spc="65" dirty="0">
                <a:latin typeface="Times New Roman" panose="02020603050405020304" pitchFamily="18" charset="0"/>
                <a:cs typeface="Times New Roman" panose="02020603050405020304" pitchFamily="18" charset="0"/>
              </a:rPr>
              <a:t>project, </a:t>
            </a:r>
            <a:r>
              <a:rPr sz="1400" spc="-5" dirty="0">
                <a:latin typeface="Times New Roman" panose="02020603050405020304" pitchFamily="18" charset="0"/>
                <a:cs typeface="Times New Roman" panose="02020603050405020304" pitchFamily="18" charset="0"/>
              </a:rPr>
              <a:t>their  </a:t>
            </a:r>
            <a:r>
              <a:rPr sz="1400" spc="60" dirty="0">
                <a:latin typeface="Times New Roman" panose="02020603050405020304" pitchFamily="18" charset="0"/>
                <a:cs typeface="Times New Roman" panose="02020603050405020304" pitchFamily="18" charset="0"/>
              </a:rPr>
              <a:t>help, </a:t>
            </a:r>
            <a:r>
              <a:rPr sz="1400" spc="-65" dirty="0">
                <a:latin typeface="Times New Roman" panose="02020603050405020304" pitchFamily="18" charset="0"/>
                <a:cs typeface="Times New Roman" panose="02020603050405020304" pitchFamily="18" charset="0"/>
              </a:rPr>
              <a:t>it </a:t>
            </a:r>
            <a:r>
              <a:rPr sz="1400" spc="70" dirty="0">
                <a:latin typeface="Times New Roman" panose="02020603050405020304" pitchFamily="18" charset="0"/>
                <a:cs typeface="Times New Roman" panose="02020603050405020304" pitchFamily="18" charset="0"/>
              </a:rPr>
              <a:t>would </a:t>
            </a:r>
            <a:r>
              <a:rPr sz="1400" spc="145" dirty="0">
                <a:latin typeface="Times New Roman" panose="02020603050405020304" pitchFamily="18" charset="0"/>
                <a:cs typeface="Times New Roman" panose="02020603050405020304" pitchFamily="18" charset="0"/>
              </a:rPr>
              <a:t>have </a:t>
            </a:r>
            <a:r>
              <a:rPr sz="1400" spc="160" dirty="0">
                <a:latin typeface="Times New Roman" panose="02020603050405020304" pitchFamily="18" charset="0"/>
                <a:cs typeface="Times New Roman" panose="02020603050405020304" pitchFamily="18" charset="0"/>
              </a:rPr>
              <a:t>been </a:t>
            </a:r>
            <a:r>
              <a:rPr sz="1400" spc="55" dirty="0">
                <a:latin typeface="Times New Roman" panose="02020603050405020304" pitchFamily="18" charset="0"/>
                <a:cs typeface="Times New Roman" panose="02020603050405020304" pitchFamily="18" charset="0"/>
              </a:rPr>
              <a:t>extremely </a:t>
            </a:r>
            <a:r>
              <a:rPr sz="1400" spc="5" dirty="0">
                <a:latin typeface="Times New Roman" panose="02020603050405020304" pitchFamily="18" charset="0"/>
                <a:cs typeface="Times New Roman" panose="02020603050405020304" pitchFamily="18" charset="0"/>
              </a:rPr>
              <a:t>difficult </a:t>
            </a:r>
            <a:r>
              <a:rPr sz="1400" dirty="0">
                <a:latin typeface="Times New Roman" panose="02020603050405020304" pitchFamily="18" charset="0"/>
                <a:cs typeface="Times New Roman" panose="02020603050405020304" pitchFamily="18" charset="0"/>
              </a:rPr>
              <a:t>for </a:t>
            </a:r>
            <a:r>
              <a:rPr sz="1400" spc="-10" dirty="0">
                <a:latin typeface="Times New Roman" panose="02020603050405020304" pitchFamily="18" charset="0"/>
                <a:cs typeface="Times New Roman" panose="02020603050405020304" pitchFamily="18" charset="0"/>
              </a:rPr>
              <a:t>us </a:t>
            </a:r>
            <a:r>
              <a:rPr sz="1400" spc="70" dirty="0">
                <a:latin typeface="Times New Roman" panose="02020603050405020304" pitchFamily="18" charset="0"/>
                <a:cs typeface="Times New Roman" panose="02020603050405020304" pitchFamily="18" charset="0"/>
              </a:rPr>
              <a:t>to </a:t>
            </a:r>
            <a:r>
              <a:rPr sz="1400" spc="100" dirty="0">
                <a:latin typeface="Times New Roman" panose="02020603050405020304" pitchFamily="18" charset="0"/>
                <a:cs typeface="Times New Roman" panose="02020603050405020304" pitchFamily="18" charset="0"/>
              </a:rPr>
              <a:t>prepare </a:t>
            </a:r>
            <a:r>
              <a:rPr sz="1400" spc="80" dirty="0">
                <a:latin typeface="Times New Roman" panose="02020603050405020304" pitchFamily="18" charset="0"/>
                <a:cs typeface="Times New Roman" panose="02020603050405020304" pitchFamily="18" charset="0"/>
              </a:rPr>
              <a:t>the </a:t>
            </a:r>
            <a:r>
              <a:rPr sz="1400" spc="70" dirty="0">
                <a:latin typeface="Times New Roman" panose="02020603050405020304" pitchFamily="18" charset="0"/>
                <a:cs typeface="Times New Roman" panose="02020603050405020304" pitchFamily="18" charset="0"/>
              </a:rPr>
              <a:t>project </a:t>
            </a:r>
            <a:r>
              <a:rPr sz="1400" spc="-45" dirty="0">
                <a:latin typeface="Times New Roman" panose="02020603050405020304" pitchFamily="18" charset="0"/>
                <a:cs typeface="Times New Roman" panose="02020603050405020304" pitchFamily="18" charset="0"/>
              </a:rPr>
              <a:t>in </a:t>
            </a:r>
            <a:r>
              <a:rPr sz="1400" spc="250" dirty="0">
                <a:latin typeface="Times New Roman" panose="02020603050405020304" pitchFamily="18" charset="0"/>
                <a:cs typeface="Times New Roman" panose="02020603050405020304" pitchFamily="18" charset="0"/>
              </a:rPr>
              <a:t>a  </a:t>
            </a:r>
            <a:r>
              <a:rPr sz="1400" spc="40" dirty="0">
                <a:latin typeface="Times New Roman" panose="02020603050405020304" pitchFamily="18" charset="0"/>
                <a:cs typeface="Times New Roman" panose="02020603050405020304" pitchFamily="18" charset="0"/>
              </a:rPr>
              <a:t>time </a:t>
            </a:r>
            <a:r>
              <a:rPr sz="1400" spc="105" dirty="0">
                <a:latin typeface="Times New Roman" panose="02020603050405020304" pitchFamily="18" charset="0"/>
                <a:cs typeface="Times New Roman" panose="02020603050405020304" pitchFamily="18" charset="0"/>
              </a:rPr>
              <a:t>bound</a:t>
            </a:r>
            <a:r>
              <a:rPr sz="1400" spc="4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framework.</a:t>
            </a:r>
            <a:endParaRPr sz="1400" dirty="0">
              <a:latin typeface="Times New Roman" panose="02020603050405020304" pitchFamily="18" charset="0"/>
              <a:cs typeface="Times New Roman" panose="02020603050405020304" pitchFamily="18" charset="0"/>
            </a:endParaRP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4</a:t>
            </a:r>
            <a:endParaRPr sz="1050">
              <a:latin typeface="Georgia"/>
              <a:cs typeface="Georgia"/>
            </a:endParaRPr>
          </a:p>
        </p:txBody>
      </p:sp>
      <p:graphicFrame>
        <p:nvGraphicFramePr>
          <p:cNvPr id="3" name="object 3"/>
          <p:cNvGraphicFramePr>
            <a:graphicFrameLocks noGrp="1"/>
          </p:cNvGraphicFramePr>
          <p:nvPr>
            <p:extLst>
              <p:ext uri="{D42A27DB-BD31-4B8C-83A1-F6EECF244321}">
                <p14:modId xmlns:p14="http://schemas.microsoft.com/office/powerpoint/2010/main" val="2866128581"/>
              </p:ext>
            </p:extLst>
          </p:nvPr>
        </p:nvGraphicFramePr>
        <p:xfrm>
          <a:off x="590947" y="366295"/>
          <a:ext cx="6570333" cy="7454366"/>
        </p:xfrm>
        <a:graphic>
          <a:graphicData uri="http://schemas.openxmlformats.org/drawingml/2006/table">
            <a:tbl>
              <a:tblPr firstRow="1" bandRow="1">
                <a:tableStyleId>{2D5ABB26-0587-4C30-8999-92F81FD0307C}</a:tableStyleId>
              </a:tblPr>
              <a:tblGrid>
                <a:gridCol w="2242174">
                  <a:extLst>
                    <a:ext uri="{9D8B030D-6E8A-4147-A177-3AD203B41FA5}">
                      <a16:colId xmlns:a16="http://schemas.microsoft.com/office/drawing/2014/main" val="20000"/>
                    </a:ext>
                  </a:extLst>
                </a:gridCol>
                <a:gridCol w="3059430">
                  <a:extLst>
                    <a:ext uri="{9D8B030D-6E8A-4147-A177-3AD203B41FA5}">
                      <a16:colId xmlns:a16="http://schemas.microsoft.com/office/drawing/2014/main" val="20001"/>
                    </a:ext>
                  </a:extLst>
                </a:gridCol>
                <a:gridCol w="1268729">
                  <a:extLst>
                    <a:ext uri="{9D8B030D-6E8A-4147-A177-3AD203B41FA5}">
                      <a16:colId xmlns:a16="http://schemas.microsoft.com/office/drawing/2014/main" val="20002"/>
                    </a:ext>
                  </a:extLst>
                </a:gridCol>
              </a:tblGrid>
              <a:tr h="375017">
                <a:tc>
                  <a:txBody>
                    <a:bodyPr/>
                    <a:lstStyle/>
                    <a:p>
                      <a:pPr>
                        <a:lnSpc>
                          <a:spcPct val="100000"/>
                        </a:lnSpc>
                      </a:pPr>
                      <a:endParaRPr sz="1200">
                        <a:latin typeface="Times New Roman"/>
                        <a:cs typeface="Times New Roman"/>
                      </a:endParaRPr>
                    </a:p>
                  </a:txBody>
                  <a:tcPr marL="0" marR="0" marT="0" marB="0"/>
                </a:tc>
                <a:tc>
                  <a:txBody>
                    <a:bodyPr/>
                    <a:lstStyle/>
                    <a:p>
                      <a:pPr marR="373380" algn="ctr">
                        <a:lnSpc>
                          <a:spcPct val="100000"/>
                        </a:lnSpc>
                        <a:spcBef>
                          <a:spcPts val="5"/>
                        </a:spcBef>
                      </a:pPr>
                      <a:r>
                        <a:rPr sz="1600" b="1" u="none" spc="-300" dirty="0">
                          <a:uFill>
                            <a:solidFill>
                              <a:srgbClr val="000000"/>
                            </a:solidFill>
                          </a:uFill>
                          <a:latin typeface="Times New Roman" panose="02020603050405020304" pitchFamily="18" charset="0"/>
                          <a:cs typeface="Times New Roman" panose="02020603050405020304" pitchFamily="18" charset="0"/>
                        </a:rPr>
                        <a:t>TABLE </a:t>
                      </a:r>
                      <a:r>
                        <a:rPr lang="en-US" sz="1600" b="1" u="none" spc="-300" dirty="0">
                          <a:uFill>
                            <a:solidFill>
                              <a:srgbClr val="000000"/>
                            </a:solidFill>
                          </a:uFill>
                          <a:latin typeface="Times New Roman" panose="02020603050405020304" pitchFamily="18" charset="0"/>
                          <a:cs typeface="Times New Roman" panose="02020603050405020304" pitchFamily="18" charset="0"/>
                        </a:rPr>
                        <a:t>       </a:t>
                      </a:r>
                      <a:r>
                        <a:rPr sz="1600" b="1" u="none" spc="-140" dirty="0">
                          <a:uFill>
                            <a:solidFill>
                              <a:srgbClr val="000000"/>
                            </a:solidFill>
                          </a:uFill>
                          <a:latin typeface="Times New Roman" panose="02020603050405020304" pitchFamily="18" charset="0"/>
                          <a:cs typeface="Times New Roman" panose="02020603050405020304" pitchFamily="18" charset="0"/>
                        </a:rPr>
                        <a:t>OF</a:t>
                      </a:r>
                      <a:r>
                        <a:rPr sz="1600" b="1" u="none" spc="60" dirty="0">
                          <a:uFill>
                            <a:solidFill>
                              <a:srgbClr val="000000"/>
                            </a:solidFill>
                          </a:uFill>
                          <a:latin typeface="Times New Roman" panose="02020603050405020304" pitchFamily="18" charset="0"/>
                          <a:cs typeface="Times New Roman" panose="02020603050405020304" pitchFamily="18" charset="0"/>
                        </a:rPr>
                        <a:t> </a:t>
                      </a:r>
                      <a:r>
                        <a:rPr sz="1600" b="1" u="none" spc="-200" dirty="0">
                          <a:uFill>
                            <a:solidFill>
                              <a:srgbClr val="000000"/>
                            </a:solidFill>
                          </a:uFill>
                          <a:latin typeface="Times New Roman" panose="02020603050405020304" pitchFamily="18" charset="0"/>
                          <a:cs typeface="Times New Roman" panose="02020603050405020304" pitchFamily="18" charset="0"/>
                        </a:rPr>
                        <a:t>CONTENTS</a:t>
                      </a:r>
                      <a:endParaRPr sz="1600" u="none" dirty="0">
                        <a:latin typeface="Times New Roman" panose="02020603050405020304" pitchFamily="18" charset="0"/>
                        <a:cs typeface="Times New Roman" panose="02020603050405020304" pitchFamily="18" charset="0"/>
                      </a:endParaRPr>
                    </a:p>
                  </a:txBody>
                  <a:tcPr marL="0" marR="0" marT="635"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0"/>
                  </a:ext>
                </a:extLst>
              </a:tr>
              <a:tr h="853874">
                <a:tc>
                  <a:txBody>
                    <a:bodyPr/>
                    <a:lstStyle/>
                    <a:p>
                      <a:pPr marL="31750">
                        <a:lnSpc>
                          <a:spcPct val="100000"/>
                        </a:lnSpc>
                        <a:spcBef>
                          <a:spcPts val="655"/>
                        </a:spcBef>
                      </a:pPr>
                      <a:r>
                        <a:rPr sz="1400" b="1" u="heavy" spc="-150" dirty="0">
                          <a:uFill>
                            <a:solidFill>
                              <a:srgbClr val="000000"/>
                            </a:solidFill>
                          </a:uFill>
                          <a:latin typeface="Times New Roman" panose="02020603050405020304" pitchFamily="18" charset="0"/>
                          <a:cs typeface="Times New Roman" panose="02020603050405020304" pitchFamily="18" charset="0"/>
                        </a:rPr>
                        <a:t>Title</a:t>
                      </a:r>
                      <a:endParaRPr sz="1400" dirty="0">
                        <a:latin typeface="Times New Roman" panose="02020603050405020304" pitchFamily="18" charset="0"/>
                        <a:cs typeface="Times New Roman" panose="02020603050405020304" pitchFamily="18" charset="0"/>
                      </a:endParaRPr>
                    </a:p>
                    <a:p>
                      <a:pPr marL="31750">
                        <a:lnSpc>
                          <a:spcPct val="100000"/>
                        </a:lnSpc>
                        <a:spcBef>
                          <a:spcPts val="1260"/>
                        </a:spcBef>
                      </a:pPr>
                      <a:r>
                        <a:rPr sz="1400" spc="110" dirty="0">
                          <a:latin typeface="Times New Roman" panose="02020603050405020304" pitchFamily="18" charset="0"/>
                          <a:cs typeface="Times New Roman" panose="02020603050405020304" pitchFamily="18" charset="0"/>
                        </a:rPr>
                        <a:t>Cover</a:t>
                      </a:r>
                      <a:r>
                        <a:rPr sz="1400" spc="35" dirty="0">
                          <a:latin typeface="Times New Roman" panose="02020603050405020304" pitchFamily="18" charset="0"/>
                          <a:cs typeface="Times New Roman" panose="02020603050405020304" pitchFamily="18" charset="0"/>
                        </a:rPr>
                        <a:t> </a:t>
                      </a:r>
                      <a:r>
                        <a:rPr sz="1400" spc="170" dirty="0">
                          <a:latin typeface="Times New Roman" panose="02020603050405020304" pitchFamily="18" charset="0"/>
                          <a:cs typeface="Times New Roman" panose="02020603050405020304" pitchFamily="18" charset="0"/>
                        </a:rPr>
                        <a:t>Page</a:t>
                      </a:r>
                      <a:endParaRPr sz="1400" dirty="0">
                        <a:latin typeface="Times New Roman" panose="02020603050405020304" pitchFamily="18" charset="0"/>
                        <a:cs typeface="Times New Roman" panose="02020603050405020304" pitchFamily="18" charset="0"/>
                      </a:endParaRPr>
                    </a:p>
                  </a:txBody>
                  <a:tcPr marL="0" marR="0" marT="83185" marB="0"/>
                </a:tc>
                <a:tc>
                  <a:txBody>
                    <a:bodyPr/>
                    <a:lstStyle/>
                    <a:p>
                      <a:pPr>
                        <a:lnSpc>
                          <a:spcPct val="100000"/>
                        </a:lnSpc>
                      </a:pPr>
                      <a:endParaRPr sz="1200">
                        <a:latin typeface="Times New Roman"/>
                        <a:cs typeface="Times New Roman"/>
                      </a:endParaRPr>
                    </a:p>
                  </a:txBody>
                  <a:tcPr marL="0" marR="0" marT="0" marB="0"/>
                </a:tc>
                <a:tc>
                  <a:txBody>
                    <a:bodyPr/>
                    <a:lstStyle/>
                    <a:p>
                      <a:pPr marL="680085" algn="ctr">
                        <a:lnSpc>
                          <a:spcPct val="100000"/>
                        </a:lnSpc>
                        <a:spcBef>
                          <a:spcPts val="655"/>
                        </a:spcBef>
                      </a:pPr>
                      <a:r>
                        <a:rPr sz="1400" b="1" u="heavy" spc="20" dirty="0">
                          <a:uFill>
                            <a:solidFill>
                              <a:srgbClr val="000000"/>
                            </a:solidFill>
                          </a:uFill>
                          <a:latin typeface="Georgia"/>
                          <a:cs typeface="Georgia"/>
                        </a:rPr>
                        <a:t>Page</a:t>
                      </a:r>
                      <a:endParaRPr sz="1400">
                        <a:latin typeface="Georgia"/>
                        <a:cs typeface="Georgia"/>
                      </a:endParaRPr>
                    </a:p>
                    <a:p>
                      <a:pPr marL="687705" algn="ctr">
                        <a:lnSpc>
                          <a:spcPct val="100000"/>
                        </a:lnSpc>
                        <a:spcBef>
                          <a:spcPts val="1260"/>
                        </a:spcBef>
                      </a:pPr>
                      <a:r>
                        <a:rPr sz="1400" dirty="0">
                          <a:latin typeface="Georgia"/>
                          <a:cs typeface="Georgia"/>
                        </a:rPr>
                        <a:t>1</a:t>
                      </a:r>
                      <a:endParaRPr sz="1400">
                        <a:latin typeface="Georgia"/>
                        <a:cs typeface="Georgia"/>
                      </a:endParaRPr>
                    </a:p>
                  </a:txBody>
                  <a:tcPr marL="0" marR="0" marT="83185" marB="0"/>
                </a:tc>
                <a:extLst>
                  <a:ext uri="{0D108BD9-81ED-4DB2-BD59-A6C34878D82A}">
                    <a16:rowId xmlns:a16="http://schemas.microsoft.com/office/drawing/2014/main" val="10001"/>
                  </a:ext>
                </a:extLst>
              </a:tr>
              <a:tr h="424927">
                <a:tc>
                  <a:txBody>
                    <a:bodyPr/>
                    <a:lstStyle/>
                    <a:p>
                      <a:pPr marL="31750">
                        <a:lnSpc>
                          <a:spcPct val="100000"/>
                        </a:lnSpc>
                        <a:spcBef>
                          <a:spcPts val="625"/>
                        </a:spcBef>
                      </a:pPr>
                      <a:r>
                        <a:rPr sz="1400" spc="65" dirty="0">
                          <a:latin typeface="Times New Roman" panose="02020603050405020304" pitchFamily="18" charset="0"/>
                          <a:cs typeface="Times New Roman" panose="02020603050405020304" pitchFamily="18" charset="0"/>
                        </a:rPr>
                        <a:t>Abstract</a:t>
                      </a:r>
                      <a:endParaRPr sz="1400" dirty="0">
                        <a:latin typeface="Times New Roman" panose="02020603050405020304" pitchFamily="18" charset="0"/>
                        <a:cs typeface="Times New Roman" panose="02020603050405020304" pitchFamily="18" charset="0"/>
                      </a:endParaRPr>
                    </a:p>
                  </a:txBody>
                  <a:tcPr marL="0" marR="0" marT="79375"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2</a:t>
                      </a:r>
                      <a:endParaRPr sz="1400">
                        <a:latin typeface="Georgia"/>
                        <a:cs typeface="Georgia"/>
                      </a:endParaRPr>
                    </a:p>
                  </a:txBody>
                  <a:tcPr marL="0" marR="0" marT="79375" marB="0"/>
                </a:tc>
                <a:extLst>
                  <a:ext uri="{0D108BD9-81ED-4DB2-BD59-A6C34878D82A}">
                    <a16:rowId xmlns:a16="http://schemas.microsoft.com/office/drawing/2014/main" val="10002"/>
                  </a:ext>
                </a:extLst>
              </a:tr>
              <a:tr h="424927">
                <a:tc>
                  <a:txBody>
                    <a:bodyPr/>
                    <a:lstStyle/>
                    <a:p>
                      <a:pPr marL="31750">
                        <a:lnSpc>
                          <a:spcPct val="100000"/>
                        </a:lnSpc>
                        <a:spcBef>
                          <a:spcPts val="620"/>
                        </a:spcBef>
                      </a:pPr>
                      <a:r>
                        <a:rPr sz="1400" spc="110" dirty="0">
                          <a:latin typeface="Times New Roman" panose="02020603050405020304" pitchFamily="18" charset="0"/>
                          <a:cs typeface="Times New Roman" panose="02020603050405020304" pitchFamily="18" charset="0"/>
                        </a:rPr>
                        <a:t>Acknowledgement</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3</a:t>
                      </a:r>
                      <a:endParaRPr sz="1400">
                        <a:latin typeface="Georgia"/>
                        <a:cs typeface="Georgia"/>
                      </a:endParaRPr>
                    </a:p>
                  </a:txBody>
                  <a:tcPr marL="0" marR="0" marT="78740" marB="0"/>
                </a:tc>
                <a:extLst>
                  <a:ext uri="{0D108BD9-81ED-4DB2-BD59-A6C34878D82A}">
                    <a16:rowId xmlns:a16="http://schemas.microsoft.com/office/drawing/2014/main" val="10003"/>
                  </a:ext>
                </a:extLst>
              </a:tr>
              <a:tr h="425145">
                <a:tc>
                  <a:txBody>
                    <a:bodyPr/>
                    <a:lstStyle/>
                    <a:p>
                      <a:pPr marL="31750">
                        <a:lnSpc>
                          <a:spcPct val="100000"/>
                        </a:lnSpc>
                        <a:spcBef>
                          <a:spcPts val="625"/>
                        </a:spcBef>
                      </a:pPr>
                      <a:r>
                        <a:rPr sz="1400" spc="50" dirty="0">
                          <a:latin typeface="Times New Roman" panose="02020603050405020304" pitchFamily="18" charset="0"/>
                          <a:cs typeface="Times New Roman" panose="02020603050405020304" pitchFamily="18" charset="0"/>
                        </a:rPr>
                        <a:t>Table </a:t>
                      </a:r>
                      <a:r>
                        <a:rPr sz="1400" spc="70" dirty="0">
                          <a:latin typeface="Times New Roman" panose="02020603050405020304" pitchFamily="18" charset="0"/>
                          <a:cs typeface="Times New Roman" panose="02020603050405020304" pitchFamily="18" charset="0"/>
                        </a:rPr>
                        <a:t>of</a:t>
                      </a:r>
                      <a:r>
                        <a:rPr sz="1400" spc="30" dirty="0">
                          <a:latin typeface="Times New Roman" panose="02020603050405020304" pitchFamily="18" charset="0"/>
                          <a:cs typeface="Times New Roman" panose="02020603050405020304" pitchFamily="18" charset="0"/>
                        </a:rPr>
                        <a:t> </a:t>
                      </a:r>
                      <a:r>
                        <a:rPr sz="1400" spc="70" dirty="0">
                          <a:latin typeface="Times New Roman" panose="02020603050405020304" pitchFamily="18" charset="0"/>
                          <a:cs typeface="Times New Roman" panose="02020603050405020304" pitchFamily="18" charset="0"/>
                        </a:rPr>
                        <a:t>Contents</a:t>
                      </a:r>
                      <a:endParaRPr sz="1400" dirty="0">
                        <a:latin typeface="Times New Roman" panose="02020603050405020304" pitchFamily="18" charset="0"/>
                        <a:cs typeface="Times New Roman" panose="02020603050405020304" pitchFamily="18" charset="0"/>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4</a:t>
                      </a:r>
                    </a:p>
                  </a:txBody>
                  <a:tcPr marL="0" marR="0" marT="79375" marB="0"/>
                </a:tc>
                <a:extLst>
                  <a:ext uri="{0D108BD9-81ED-4DB2-BD59-A6C34878D82A}">
                    <a16:rowId xmlns:a16="http://schemas.microsoft.com/office/drawing/2014/main" val="10004"/>
                  </a:ext>
                </a:extLst>
              </a:tr>
              <a:tr h="425145">
                <a:tc>
                  <a:txBody>
                    <a:bodyPr/>
                    <a:lstStyle/>
                    <a:p>
                      <a:pPr marL="31750">
                        <a:lnSpc>
                          <a:spcPct val="100000"/>
                        </a:lnSpc>
                        <a:spcBef>
                          <a:spcPts val="620"/>
                        </a:spcBef>
                      </a:pPr>
                      <a:r>
                        <a:rPr lang="en-IN" sz="1400" spc="-100" dirty="0">
                          <a:latin typeface="Times New Roman" panose="02020603050405020304" pitchFamily="18" charset="0"/>
                          <a:cs typeface="Times New Roman" panose="02020603050405020304" pitchFamily="18" charset="0"/>
                        </a:rPr>
                        <a:t>List </a:t>
                      </a:r>
                      <a:r>
                        <a:rPr lang="en-IN" sz="1400" spc="75" dirty="0">
                          <a:latin typeface="Times New Roman" panose="02020603050405020304" pitchFamily="18" charset="0"/>
                          <a:cs typeface="Times New Roman" panose="02020603050405020304" pitchFamily="18" charset="0"/>
                        </a:rPr>
                        <a:t>of</a:t>
                      </a:r>
                      <a:r>
                        <a:rPr lang="en-IN" sz="1400" spc="-60" dirty="0">
                          <a:latin typeface="Times New Roman" panose="02020603050405020304" pitchFamily="18" charset="0"/>
                          <a:cs typeface="Times New Roman" panose="02020603050405020304" pitchFamily="18" charset="0"/>
                        </a:rPr>
                        <a:t> </a:t>
                      </a:r>
                      <a:r>
                        <a:rPr lang="en-IN" sz="1400" spc="20" dirty="0">
                          <a:latin typeface="Times New Roman" panose="02020603050405020304" pitchFamily="18" charset="0"/>
                          <a:cs typeface="Times New Roman" panose="02020603050405020304" pitchFamily="18" charset="0"/>
                        </a:rPr>
                        <a:t>figures</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4</a:t>
                      </a:r>
                      <a:endParaRPr sz="1400">
                        <a:latin typeface="Georgia"/>
                        <a:cs typeface="Georgia"/>
                      </a:endParaRPr>
                    </a:p>
                  </a:txBody>
                  <a:tcPr marL="0" marR="0" marT="78740" marB="0"/>
                </a:tc>
                <a:extLst>
                  <a:ext uri="{0D108BD9-81ED-4DB2-BD59-A6C34878D82A}">
                    <a16:rowId xmlns:a16="http://schemas.microsoft.com/office/drawing/2014/main" val="10005"/>
                  </a:ext>
                </a:extLst>
              </a:tr>
              <a:tr h="424929">
                <a:tc>
                  <a:txBody>
                    <a:bodyPr/>
                    <a:lstStyle/>
                    <a:p>
                      <a:pPr marL="31750">
                        <a:lnSpc>
                          <a:spcPct val="100000"/>
                        </a:lnSpc>
                        <a:spcBef>
                          <a:spcPts val="625"/>
                        </a:spcBef>
                      </a:pPr>
                      <a:r>
                        <a:rPr sz="1400" spc="25" dirty="0">
                          <a:latin typeface="Times New Roman" panose="02020603050405020304" pitchFamily="18" charset="0"/>
                          <a:cs typeface="Times New Roman" panose="02020603050405020304" pitchFamily="18" charset="0"/>
                        </a:rPr>
                        <a:t>Introduction</a:t>
                      </a:r>
                      <a:endParaRPr sz="1400" dirty="0">
                        <a:latin typeface="Times New Roman" panose="02020603050405020304" pitchFamily="18" charset="0"/>
                        <a:cs typeface="Times New Roman" panose="02020603050405020304" pitchFamily="18" charset="0"/>
                      </a:endParaRPr>
                    </a:p>
                  </a:txBody>
                  <a:tcPr marL="0" marR="0" marT="79375"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5</a:t>
                      </a:r>
                    </a:p>
                  </a:txBody>
                  <a:tcPr marL="0" marR="0" marT="79375" marB="0"/>
                </a:tc>
                <a:extLst>
                  <a:ext uri="{0D108BD9-81ED-4DB2-BD59-A6C34878D82A}">
                    <a16:rowId xmlns:a16="http://schemas.microsoft.com/office/drawing/2014/main" val="10006"/>
                  </a:ext>
                </a:extLst>
              </a:tr>
              <a:tr h="424929">
                <a:tc>
                  <a:txBody>
                    <a:bodyPr/>
                    <a:lstStyle/>
                    <a:p>
                      <a:pPr marL="31750">
                        <a:lnSpc>
                          <a:spcPct val="100000"/>
                        </a:lnSpc>
                        <a:spcBef>
                          <a:spcPts val="620"/>
                        </a:spcBef>
                      </a:pPr>
                      <a:r>
                        <a:rPr sz="1400" spc="70" dirty="0">
                          <a:latin typeface="Times New Roman" panose="02020603050405020304" pitchFamily="18" charset="0"/>
                          <a:cs typeface="Times New Roman" panose="02020603050405020304" pitchFamily="18" charset="0"/>
                        </a:rPr>
                        <a:t>Home</a:t>
                      </a:r>
                      <a:r>
                        <a:rPr sz="1400" spc="40" dirty="0">
                          <a:latin typeface="Times New Roman" panose="02020603050405020304" pitchFamily="18" charset="0"/>
                          <a:cs typeface="Times New Roman" panose="02020603050405020304" pitchFamily="18" charset="0"/>
                        </a:rPr>
                        <a:t> </a:t>
                      </a:r>
                      <a:r>
                        <a:rPr sz="1400" spc="165" dirty="0">
                          <a:latin typeface="Times New Roman" panose="02020603050405020304" pitchFamily="18" charset="0"/>
                          <a:cs typeface="Times New Roman" panose="02020603050405020304" pitchFamily="18" charset="0"/>
                        </a:rPr>
                        <a:t>Page</a:t>
                      </a:r>
                      <a:r>
                        <a:rPr lang="en-US" sz="1400" spc="165" dirty="0">
                          <a:latin typeface="Times New Roman" panose="02020603050405020304" pitchFamily="18" charset="0"/>
                          <a:cs typeface="Times New Roman" panose="02020603050405020304" pitchFamily="18" charset="0"/>
                        </a:rPr>
                        <a:t> and </a:t>
                      </a:r>
                      <a:r>
                        <a:rPr lang="en-US" sz="1400" spc="165" dirty="0" err="1">
                          <a:latin typeface="Times New Roman" panose="02020603050405020304" pitchFamily="18" charset="0"/>
                          <a:cs typeface="Times New Roman" panose="02020603050405020304" pitchFamily="18" charset="0"/>
                        </a:rPr>
                        <a:t>SubPage</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6</a:t>
                      </a:r>
                      <a:r>
                        <a:rPr lang="en-US" sz="1400" dirty="0">
                          <a:latin typeface="Georgia"/>
                          <a:cs typeface="Georgia"/>
                        </a:rPr>
                        <a:t>-7</a:t>
                      </a:r>
                      <a:endParaRPr sz="1400" dirty="0">
                        <a:latin typeface="Georgia"/>
                        <a:cs typeface="Georgia"/>
                      </a:endParaRPr>
                    </a:p>
                  </a:txBody>
                  <a:tcPr marL="0" marR="0" marT="78740" marB="0"/>
                </a:tc>
                <a:extLst>
                  <a:ext uri="{0D108BD9-81ED-4DB2-BD59-A6C34878D82A}">
                    <a16:rowId xmlns:a16="http://schemas.microsoft.com/office/drawing/2014/main" val="10007"/>
                  </a:ext>
                </a:extLst>
              </a:tr>
              <a:tr h="424927">
                <a:tc>
                  <a:txBody>
                    <a:bodyPr/>
                    <a:lstStyle/>
                    <a:p>
                      <a:pPr marL="31750">
                        <a:lnSpc>
                          <a:spcPct val="100000"/>
                        </a:lnSpc>
                        <a:spcBef>
                          <a:spcPts val="625"/>
                        </a:spcBef>
                      </a:pPr>
                      <a:r>
                        <a:rPr lang="en-US" sz="1400" spc="40" dirty="0">
                          <a:latin typeface="Times New Roman" panose="02020603050405020304" pitchFamily="18" charset="0"/>
                          <a:cs typeface="Times New Roman" panose="02020603050405020304" pitchFamily="18" charset="0"/>
                        </a:rPr>
                        <a:t>Advantages Disadvantages</a:t>
                      </a:r>
                      <a:endParaRPr sz="1400" dirty="0">
                        <a:latin typeface="Times New Roman" panose="02020603050405020304" pitchFamily="18" charset="0"/>
                        <a:cs typeface="Times New Roman" panose="02020603050405020304" pitchFamily="18" charset="0"/>
                      </a:endParaRPr>
                    </a:p>
                  </a:txBody>
                  <a:tcPr marL="0" marR="0" marT="79375"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5"/>
                        </a:spcBef>
                      </a:pPr>
                      <a:r>
                        <a:rPr lang="en-US" sz="1400" dirty="0">
                          <a:latin typeface="Georgia"/>
                          <a:cs typeface="Georgia"/>
                        </a:rPr>
                        <a:t>8</a:t>
                      </a:r>
                    </a:p>
                  </a:txBody>
                  <a:tcPr marL="0" marR="0" marT="79375" marB="0"/>
                </a:tc>
                <a:extLst>
                  <a:ext uri="{0D108BD9-81ED-4DB2-BD59-A6C34878D82A}">
                    <a16:rowId xmlns:a16="http://schemas.microsoft.com/office/drawing/2014/main" val="10008"/>
                  </a:ext>
                </a:extLst>
              </a:tr>
              <a:tr h="424061">
                <a:tc>
                  <a:txBody>
                    <a:bodyPr/>
                    <a:lstStyle/>
                    <a:p>
                      <a:pPr marL="31750">
                        <a:lnSpc>
                          <a:spcPct val="100000"/>
                        </a:lnSpc>
                        <a:spcBef>
                          <a:spcPts val="620"/>
                        </a:spcBef>
                      </a:pPr>
                      <a:r>
                        <a:rPr lang="en-US" sz="1400" u="none" dirty="0"/>
                        <a:t>Administrative Requirement</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dirty="0">
                        <a:latin typeface="Times New Roman"/>
                        <a:cs typeface="Times New Roman"/>
                      </a:endParaRPr>
                    </a:p>
                  </a:txBody>
                  <a:tcPr marL="0" marR="0" marT="0" marB="0"/>
                </a:tc>
                <a:tc>
                  <a:txBody>
                    <a:bodyPr/>
                    <a:lstStyle/>
                    <a:p>
                      <a:pPr marL="687705" algn="ctr">
                        <a:lnSpc>
                          <a:spcPct val="100000"/>
                        </a:lnSpc>
                        <a:spcBef>
                          <a:spcPts val="620"/>
                        </a:spcBef>
                      </a:pPr>
                      <a:r>
                        <a:rPr lang="en-US" sz="1400" dirty="0">
                          <a:latin typeface="Georgia"/>
                          <a:cs typeface="Georgia"/>
                        </a:rPr>
                        <a:t>9-10</a:t>
                      </a:r>
                      <a:endParaRPr sz="1400" dirty="0">
                        <a:latin typeface="Georgia"/>
                        <a:cs typeface="Georgia"/>
                      </a:endParaRPr>
                    </a:p>
                  </a:txBody>
                  <a:tcPr marL="0" marR="0" marT="78740" marB="0"/>
                </a:tc>
                <a:extLst>
                  <a:ext uri="{0D108BD9-81ED-4DB2-BD59-A6C34878D82A}">
                    <a16:rowId xmlns:a16="http://schemas.microsoft.com/office/drawing/2014/main" val="10009"/>
                  </a:ext>
                </a:extLst>
              </a:tr>
              <a:tr h="660615">
                <a:tc>
                  <a:txBody>
                    <a:bodyPr/>
                    <a:lstStyle/>
                    <a:p>
                      <a:pPr marL="31750">
                        <a:lnSpc>
                          <a:spcPct val="100000"/>
                        </a:lnSpc>
                        <a:spcBef>
                          <a:spcPts val="620"/>
                        </a:spcBef>
                      </a:pPr>
                      <a:r>
                        <a:rPr lang="en-US" sz="1400" u="none" spc="60" dirty="0">
                          <a:latin typeface="Times New Roman" panose="02020603050405020304" pitchFamily="18" charset="0"/>
                          <a:cs typeface="Times New Roman" panose="02020603050405020304" pitchFamily="18" charset="0"/>
                        </a:rPr>
                        <a:t>Application Details</a:t>
                      </a:r>
                    </a:p>
                    <a:p>
                      <a:pPr marL="31750">
                        <a:lnSpc>
                          <a:spcPct val="100000"/>
                        </a:lnSpc>
                        <a:spcBef>
                          <a:spcPts val="620"/>
                        </a:spcBef>
                      </a:pPr>
                      <a:r>
                        <a:rPr lang="en-US" sz="1400" u="none" dirty="0">
                          <a:latin typeface="Times New Roman" panose="02020603050405020304" pitchFamily="18" charset="0"/>
                          <a:cs typeface="Times New Roman" panose="02020603050405020304" pitchFamily="18" charset="0"/>
                        </a:rPr>
                        <a:t>Data Flow Diagram                                                                                                             </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dirty="0">
                        <a:latin typeface="Times New Roman"/>
                        <a:cs typeface="Times New Roman"/>
                      </a:endParaRPr>
                    </a:p>
                  </a:txBody>
                  <a:tcPr marL="0" marR="0" marT="0" marB="0"/>
                </a:tc>
                <a:tc>
                  <a:txBody>
                    <a:bodyPr/>
                    <a:lstStyle/>
                    <a:p>
                      <a:pPr marL="715010" algn="ctr">
                        <a:lnSpc>
                          <a:spcPct val="100000"/>
                        </a:lnSpc>
                        <a:spcBef>
                          <a:spcPts val="620"/>
                        </a:spcBef>
                      </a:pPr>
                      <a:r>
                        <a:rPr lang="en-US" sz="1400" dirty="0">
                          <a:latin typeface="Georgia"/>
                          <a:cs typeface="Georgia"/>
                        </a:rPr>
                        <a:t>11</a:t>
                      </a:r>
                    </a:p>
                    <a:p>
                      <a:pPr marL="715010" algn="ctr">
                        <a:lnSpc>
                          <a:spcPct val="100000"/>
                        </a:lnSpc>
                        <a:spcBef>
                          <a:spcPts val="620"/>
                        </a:spcBef>
                      </a:pPr>
                      <a:r>
                        <a:rPr lang="en-US" sz="1400" dirty="0">
                          <a:latin typeface="Georgia"/>
                          <a:cs typeface="Georgia"/>
                        </a:rPr>
                        <a:t>12</a:t>
                      </a:r>
                      <a:endParaRPr sz="1400" dirty="0">
                        <a:latin typeface="Georgia"/>
                        <a:cs typeface="Georgia"/>
                      </a:endParaRPr>
                    </a:p>
                  </a:txBody>
                  <a:tcPr marL="0" marR="0" marT="78740" marB="0"/>
                </a:tc>
                <a:extLst>
                  <a:ext uri="{0D108BD9-81ED-4DB2-BD59-A6C34878D82A}">
                    <a16:rowId xmlns:a16="http://schemas.microsoft.com/office/drawing/2014/main" val="10010"/>
                  </a:ext>
                </a:extLst>
              </a:tr>
              <a:tr h="990201">
                <a:tc>
                  <a:txBody>
                    <a:bodyPr/>
                    <a:lstStyle/>
                    <a:p>
                      <a:pPr marL="31750">
                        <a:lnSpc>
                          <a:spcPct val="100000"/>
                        </a:lnSpc>
                        <a:spcBef>
                          <a:spcPts val="625"/>
                        </a:spcBef>
                      </a:pPr>
                      <a:r>
                        <a:rPr sz="1400" spc="-20" dirty="0">
                          <a:latin typeface="Times New Roman" panose="02020603050405020304" pitchFamily="18" charset="0"/>
                          <a:cs typeface="Times New Roman" panose="02020603050405020304" pitchFamily="18" charset="0"/>
                        </a:rPr>
                        <a:t>Results</a:t>
                      </a:r>
                      <a:endParaRPr lang="en-US" sz="1400" spc="-20" dirty="0">
                        <a:latin typeface="Times New Roman" panose="02020603050405020304" pitchFamily="18" charset="0"/>
                        <a:cs typeface="Times New Roman" panose="02020603050405020304" pitchFamily="18" charset="0"/>
                      </a:endParaRPr>
                    </a:p>
                    <a:p>
                      <a:pPr marL="31750">
                        <a:lnSpc>
                          <a:spcPct val="100000"/>
                        </a:lnSpc>
                        <a:spcBef>
                          <a:spcPts val="625"/>
                        </a:spcBef>
                      </a:pPr>
                      <a:r>
                        <a:rPr lang="en-IN" sz="1400" spc="-20" dirty="0">
                          <a:latin typeface="Times New Roman" panose="02020603050405020304" pitchFamily="18" charset="0"/>
                          <a:cs typeface="Times New Roman" panose="02020603050405020304" pitchFamily="18" charset="0"/>
                        </a:rPr>
                        <a:t>Personal Contribution</a:t>
                      </a:r>
                    </a:p>
                    <a:p>
                      <a:pPr marL="31750">
                        <a:lnSpc>
                          <a:spcPct val="100000"/>
                        </a:lnSpc>
                        <a:spcBef>
                          <a:spcPts val="625"/>
                        </a:spcBef>
                      </a:pPr>
                      <a:r>
                        <a:rPr lang="en-IN" sz="1400" spc="-20" dirty="0">
                          <a:latin typeface="Times New Roman" panose="02020603050405020304" pitchFamily="18" charset="0"/>
                          <a:cs typeface="Times New Roman" panose="02020603050405020304" pitchFamily="18" charset="0"/>
                        </a:rPr>
                        <a:t>Conclusion</a:t>
                      </a:r>
                      <a:endParaRPr sz="1400" dirty="0">
                        <a:latin typeface="Times New Roman" panose="02020603050405020304" pitchFamily="18" charset="0"/>
                        <a:cs typeface="Times New Roman" panose="02020603050405020304" pitchFamily="18" charset="0"/>
                      </a:endParaRPr>
                    </a:p>
                  </a:txBody>
                  <a:tcPr marL="0" marR="0" marT="79375" marB="0"/>
                </a:tc>
                <a:tc>
                  <a:txBody>
                    <a:bodyPr/>
                    <a:lstStyle/>
                    <a:p>
                      <a:pPr>
                        <a:lnSpc>
                          <a:spcPct val="100000"/>
                        </a:lnSpc>
                      </a:pPr>
                      <a:endParaRPr sz="1200" dirty="0">
                        <a:latin typeface="Times New Roman"/>
                        <a:cs typeface="Times New Roman"/>
                      </a:endParaRPr>
                    </a:p>
                  </a:txBody>
                  <a:tcPr marL="0" marR="0" marT="0" marB="0"/>
                </a:tc>
                <a:tc>
                  <a:txBody>
                    <a:bodyPr/>
                    <a:lstStyle/>
                    <a:p>
                      <a:pPr marL="748665" algn="ctr">
                        <a:lnSpc>
                          <a:spcPct val="100000"/>
                        </a:lnSpc>
                        <a:spcBef>
                          <a:spcPts val="625"/>
                        </a:spcBef>
                      </a:pPr>
                      <a:r>
                        <a:rPr sz="1400" spc="75" dirty="0">
                          <a:latin typeface="Times New Roman" panose="02020603050405020304" pitchFamily="18" charset="0"/>
                          <a:cs typeface="Times New Roman" panose="02020603050405020304" pitchFamily="18" charset="0"/>
                        </a:rPr>
                        <a:t>1</a:t>
                      </a:r>
                      <a:r>
                        <a:rPr lang="en-US" sz="1400" spc="75" dirty="0">
                          <a:latin typeface="Times New Roman" panose="02020603050405020304" pitchFamily="18" charset="0"/>
                          <a:cs typeface="Times New Roman" panose="02020603050405020304" pitchFamily="18" charset="0"/>
                        </a:rPr>
                        <a:t>3</a:t>
                      </a:r>
                      <a:r>
                        <a:rPr sz="1400" spc="75" dirty="0">
                          <a:latin typeface="Times New Roman" panose="02020603050405020304" pitchFamily="18" charset="0"/>
                          <a:cs typeface="Times New Roman" panose="02020603050405020304" pitchFamily="18" charset="0"/>
                        </a:rPr>
                        <a:t>-1</a:t>
                      </a:r>
                      <a:r>
                        <a:rPr lang="en-US" sz="1400" spc="75" dirty="0">
                          <a:latin typeface="Times New Roman" panose="02020603050405020304" pitchFamily="18" charset="0"/>
                          <a:cs typeface="Times New Roman" panose="02020603050405020304" pitchFamily="18" charset="0"/>
                        </a:rPr>
                        <a:t>6 </a:t>
                      </a:r>
                      <a:endParaRPr lang="en-US" sz="1400" spc="75" dirty="0">
                        <a:latin typeface="Georgia"/>
                        <a:cs typeface="Times New Roman" panose="02020603050405020304" pitchFamily="18" charset="0"/>
                      </a:endParaRPr>
                    </a:p>
                    <a:p>
                      <a:pPr marL="748665" algn="ctr">
                        <a:lnSpc>
                          <a:spcPct val="100000"/>
                        </a:lnSpc>
                        <a:spcBef>
                          <a:spcPts val="625"/>
                        </a:spcBef>
                      </a:pPr>
                      <a:r>
                        <a:rPr lang="en-US" sz="1400" spc="75" dirty="0">
                          <a:latin typeface="Georgia"/>
                          <a:cs typeface="Times New Roman" panose="02020603050405020304" pitchFamily="18" charset="0"/>
                        </a:rPr>
                        <a:t>17</a:t>
                      </a:r>
                    </a:p>
                    <a:p>
                      <a:pPr marL="748665" algn="ctr">
                        <a:lnSpc>
                          <a:spcPct val="100000"/>
                        </a:lnSpc>
                        <a:spcBef>
                          <a:spcPts val="625"/>
                        </a:spcBef>
                      </a:pPr>
                      <a:r>
                        <a:rPr lang="en-US" sz="1400" spc="75" dirty="0">
                          <a:latin typeface="Georgia"/>
                          <a:cs typeface="Times New Roman" panose="02020603050405020304" pitchFamily="18" charset="0"/>
                        </a:rPr>
                        <a:t>18</a:t>
                      </a:r>
                      <a:endParaRPr sz="1400" dirty="0">
                        <a:latin typeface="Georgia"/>
                        <a:cs typeface="Georgia"/>
                      </a:endParaRPr>
                    </a:p>
                  </a:txBody>
                  <a:tcPr marL="0" marR="0" marT="79375" marB="0"/>
                </a:tc>
                <a:extLst>
                  <a:ext uri="{0D108BD9-81ED-4DB2-BD59-A6C34878D82A}">
                    <a16:rowId xmlns:a16="http://schemas.microsoft.com/office/drawing/2014/main" val="10011"/>
                  </a:ext>
                </a:extLst>
              </a:tr>
              <a:tr h="578722">
                <a:tc>
                  <a:txBody>
                    <a:bodyPr/>
                    <a:lstStyle/>
                    <a:p>
                      <a:pPr marL="31750">
                        <a:lnSpc>
                          <a:spcPct val="100000"/>
                        </a:lnSpc>
                        <a:spcBef>
                          <a:spcPts val="620"/>
                        </a:spcBef>
                      </a:pPr>
                      <a:r>
                        <a:rPr sz="1400" spc="85" dirty="0">
                          <a:latin typeface="Times New Roman" panose="02020603050405020304" pitchFamily="18" charset="0"/>
                          <a:cs typeface="Times New Roman" panose="02020603050405020304" pitchFamily="18" charset="0"/>
                        </a:rPr>
                        <a:t>References</a:t>
                      </a:r>
                      <a:endParaRPr sz="1400" dirty="0">
                        <a:latin typeface="Times New Roman" panose="02020603050405020304" pitchFamily="18" charset="0"/>
                        <a:cs typeface="Times New Roman" panose="02020603050405020304" pitchFamily="18" charset="0"/>
                      </a:endParaRPr>
                    </a:p>
                  </a:txBody>
                  <a:tcPr marL="0" marR="0" marT="78740" marB="0"/>
                </a:tc>
                <a:tc>
                  <a:txBody>
                    <a:bodyPr/>
                    <a:lstStyle/>
                    <a:p>
                      <a:pPr>
                        <a:lnSpc>
                          <a:spcPct val="100000"/>
                        </a:lnSpc>
                      </a:pPr>
                      <a:endParaRPr sz="1200" dirty="0">
                        <a:latin typeface="Times New Roman"/>
                        <a:cs typeface="Times New Roman"/>
                      </a:endParaRPr>
                    </a:p>
                  </a:txBody>
                  <a:tcPr marL="0" marR="0" marT="0" marB="0"/>
                </a:tc>
                <a:tc>
                  <a:txBody>
                    <a:bodyPr/>
                    <a:lstStyle/>
                    <a:p>
                      <a:pPr marL="716915" algn="ctr">
                        <a:lnSpc>
                          <a:spcPct val="100000"/>
                        </a:lnSpc>
                        <a:spcBef>
                          <a:spcPts val="620"/>
                        </a:spcBef>
                      </a:pPr>
                      <a:r>
                        <a:rPr sz="1400" spc="85" dirty="0">
                          <a:latin typeface="Times New Roman" panose="02020603050405020304" pitchFamily="18" charset="0"/>
                          <a:cs typeface="Times New Roman" panose="02020603050405020304" pitchFamily="18" charset="0"/>
                        </a:rPr>
                        <a:t>1</a:t>
                      </a:r>
                      <a:r>
                        <a:rPr lang="en-US" sz="1400" spc="85" dirty="0">
                          <a:latin typeface="Times New Roman" panose="02020603050405020304" pitchFamily="18" charset="0"/>
                          <a:cs typeface="Times New Roman" panose="02020603050405020304" pitchFamily="18" charset="0"/>
                        </a:rPr>
                        <a:t>9</a:t>
                      </a:r>
                      <a:endParaRPr sz="1400" dirty="0">
                        <a:latin typeface="Times New Roman" panose="02020603050405020304" pitchFamily="18" charset="0"/>
                        <a:cs typeface="Times New Roman" panose="02020603050405020304" pitchFamily="18" charset="0"/>
                      </a:endParaRPr>
                    </a:p>
                  </a:txBody>
                  <a:tcPr marL="0" marR="0" marT="78740" marB="0"/>
                </a:tc>
                <a:extLst>
                  <a:ext uri="{0D108BD9-81ED-4DB2-BD59-A6C34878D82A}">
                    <a16:rowId xmlns:a16="http://schemas.microsoft.com/office/drawing/2014/main" val="10012"/>
                  </a:ext>
                </a:extLst>
              </a:tr>
              <a:tr h="596947">
                <a:tc>
                  <a:txBody>
                    <a:bodyPr/>
                    <a:lstStyle/>
                    <a:p>
                      <a:pPr>
                        <a:lnSpc>
                          <a:spcPct val="100000"/>
                        </a:lnSpc>
                      </a:pPr>
                      <a:endParaRPr sz="1200">
                        <a:latin typeface="Times New Roman"/>
                        <a:cs typeface="Times New Roman"/>
                      </a:endParaRPr>
                    </a:p>
                  </a:txBody>
                  <a:tcPr marL="0" marR="0" marT="0" marB="0"/>
                </a:tc>
                <a:tc>
                  <a:txBody>
                    <a:bodyPr/>
                    <a:lstStyle/>
                    <a:p>
                      <a:pPr marR="370840" algn="ctr">
                        <a:lnSpc>
                          <a:spcPts val="2340"/>
                        </a:lnSpc>
                        <a:spcBef>
                          <a:spcPts val="1695"/>
                        </a:spcBef>
                      </a:pPr>
                      <a:r>
                        <a:rPr sz="1600" b="1" u="none" spc="-270" dirty="0">
                          <a:uFill>
                            <a:solidFill>
                              <a:srgbClr val="000000"/>
                            </a:solidFill>
                          </a:uFill>
                          <a:latin typeface="Times New Roman" panose="02020603050405020304" pitchFamily="18" charset="0"/>
                          <a:cs typeface="Times New Roman" panose="02020603050405020304" pitchFamily="18" charset="0"/>
                        </a:rPr>
                        <a:t>List </a:t>
                      </a:r>
                      <a:r>
                        <a:rPr sz="1600" b="1" u="none" spc="-110" dirty="0">
                          <a:uFill>
                            <a:solidFill>
                              <a:srgbClr val="000000"/>
                            </a:solidFill>
                          </a:uFill>
                          <a:latin typeface="Times New Roman" panose="02020603050405020304" pitchFamily="18" charset="0"/>
                          <a:cs typeface="Times New Roman" panose="02020603050405020304" pitchFamily="18" charset="0"/>
                        </a:rPr>
                        <a:t>of</a:t>
                      </a:r>
                      <a:r>
                        <a:rPr sz="1600" b="1" u="none" spc="125" dirty="0">
                          <a:uFill>
                            <a:solidFill>
                              <a:srgbClr val="000000"/>
                            </a:solidFill>
                          </a:uFill>
                          <a:latin typeface="Times New Roman" panose="02020603050405020304" pitchFamily="18" charset="0"/>
                          <a:cs typeface="Times New Roman" panose="02020603050405020304" pitchFamily="18" charset="0"/>
                        </a:rPr>
                        <a:t> </a:t>
                      </a:r>
                      <a:r>
                        <a:rPr sz="1600" b="1" u="none" spc="-150" dirty="0">
                          <a:uFill>
                            <a:solidFill>
                              <a:srgbClr val="000000"/>
                            </a:solidFill>
                          </a:uFill>
                          <a:latin typeface="Times New Roman" panose="02020603050405020304" pitchFamily="18" charset="0"/>
                          <a:cs typeface="Times New Roman" panose="02020603050405020304" pitchFamily="18" charset="0"/>
                        </a:rPr>
                        <a:t>Figures</a:t>
                      </a:r>
                      <a:endParaRPr sz="1600" u="none" dirty="0">
                        <a:latin typeface="Times New Roman" panose="02020603050405020304" pitchFamily="18" charset="0"/>
                        <a:cs typeface="Times New Roman" panose="02020603050405020304" pitchFamily="18" charset="0"/>
                      </a:endParaRPr>
                    </a:p>
                  </a:txBody>
                  <a:tcPr marL="0" marR="0" marT="215265" marB="0"/>
                </a:tc>
                <a:tc>
                  <a:txBody>
                    <a:bodyPr/>
                    <a:lstStyle/>
                    <a:p>
                      <a:pPr>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13"/>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451476297"/>
              </p:ext>
            </p:extLst>
          </p:nvPr>
        </p:nvGraphicFramePr>
        <p:xfrm>
          <a:off x="476760" y="7820661"/>
          <a:ext cx="6854190" cy="1607821"/>
        </p:xfrm>
        <a:graphic>
          <a:graphicData uri="http://schemas.openxmlformats.org/drawingml/2006/table">
            <a:tbl>
              <a:tblPr firstRow="1" bandRow="1">
                <a:tableStyleId>{2D5ABB26-0587-4C30-8999-92F81FD0307C}</a:tableStyleId>
              </a:tblPr>
              <a:tblGrid>
                <a:gridCol w="1597660">
                  <a:extLst>
                    <a:ext uri="{9D8B030D-6E8A-4147-A177-3AD203B41FA5}">
                      <a16:colId xmlns:a16="http://schemas.microsoft.com/office/drawing/2014/main" val="20000"/>
                    </a:ext>
                  </a:extLst>
                </a:gridCol>
                <a:gridCol w="3773170">
                  <a:extLst>
                    <a:ext uri="{9D8B030D-6E8A-4147-A177-3AD203B41FA5}">
                      <a16:colId xmlns:a16="http://schemas.microsoft.com/office/drawing/2014/main" val="20001"/>
                    </a:ext>
                  </a:extLst>
                </a:gridCol>
                <a:gridCol w="1483360">
                  <a:extLst>
                    <a:ext uri="{9D8B030D-6E8A-4147-A177-3AD203B41FA5}">
                      <a16:colId xmlns:a16="http://schemas.microsoft.com/office/drawing/2014/main" val="20002"/>
                    </a:ext>
                  </a:extLst>
                </a:gridCol>
              </a:tblGrid>
              <a:tr h="593343">
                <a:tc>
                  <a:txBody>
                    <a:bodyPr/>
                    <a:lstStyle/>
                    <a:p>
                      <a:pPr algn="ctr">
                        <a:lnSpc>
                          <a:spcPct val="100000"/>
                        </a:lnSpc>
                        <a:spcBef>
                          <a:spcPts val="45"/>
                        </a:spcBef>
                      </a:pPr>
                      <a:r>
                        <a:rPr sz="1600" spc="5" dirty="0">
                          <a:latin typeface="Times New Roman" panose="02020603050405020304" pitchFamily="18" charset="0"/>
                          <a:cs typeface="Times New Roman" panose="02020603050405020304" pitchFamily="18" charset="0"/>
                        </a:rPr>
                        <a:t>Figure</a:t>
                      </a:r>
                      <a:r>
                        <a:rPr sz="1600" spc="3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number</a:t>
                      </a:r>
                      <a:endParaRPr sz="1600" dirty="0">
                        <a:latin typeface="Times New Roman" panose="02020603050405020304" pitchFamily="18" charset="0"/>
                        <a:cs typeface="Times New Roman" panose="02020603050405020304" pitchFamily="18" charset="0"/>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600" spc="35" dirty="0">
                          <a:latin typeface="Times New Roman" panose="02020603050405020304" pitchFamily="18" charset="0"/>
                          <a:cs typeface="Times New Roman" panose="02020603050405020304" pitchFamily="18" charset="0"/>
                        </a:rPr>
                        <a:t>Topic</a:t>
                      </a:r>
                      <a:endParaRPr sz="1600" dirty="0">
                        <a:latin typeface="Times New Roman" panose="02020603050405020304" pitchFamily="18" charset="0"/>
                        <a:cs typeface="Times New Roman" panose="02020603050405020304" pitchFamily="18" charset="0"/>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56235" marR="350520" indent="121920">
                        <a:lnSpc>
                          <a:spcPct val="102000"/>
                        </a:lnSpc>
                        <a:spcBef>
                          <a:spcPts val="5"/>
                        </a:spcBef>
                      </a:pPr>
                      <a:r>
                        <a:rPr sz="1600" spc="190" dirty="0">
                          <a:latin typeface="Times New Roman" panose="02020603050405020304" pitchFamily="18" charset="0"/>
                          <a:cs typeface="Times New Roman" panose="02020603050405020304" pitchFamily="18" charset="0"/>
                        </a:rPr>
                        <a:t>Page  </a:t>
                      </a:r>
                      <a:r>
                        <a:rPr sz="1600" dirty="0">
                          <a:latin typeface="Times New Roman" panose="02020603050405020304" pitchFamily="18" charset="0"/>
                          <a:cs typeface="Times New Roman" panose="02020603050405020304" pitchFamily="18" charset="0"/>
                        </a:rPr>
                        <a:t>num</a:t>
                      </a:r>
                      <a:r>
                        <a:rPr sz="1600" spc="5" dirty="0">
                          <a:latin typeface="Times New Roman" panose="02020603050405020304" pitchFamily="18" charset="0"/>
                          <a:cs typeface="Times New Roman" panose="02020603050405020304" pitchFamily="18" charset="0"/>
                        </a:rPr>
                        <a:t>b</a:t>
                      </a:r>
                      <a:r>
                        <a:rPr sz="1600" spc="-5" dirty="0">
                          <a:latin typeface="Times New Roman" panose="02020603050405020304" pitchFamily="18" charset="0"/>
                          <a:cs typeface="Times New Roman" panose="02020603050405020304" pitchFamily="18" charset="0"/>
                        </a:rPr>
                        <a:t>e</a:t>
                      </a:r>
                      <a:r>
                        <a:rPr sz="1600" dirty="0">
                          <a:latin typeface="Times New Roman" panose="02020603050405020304" pitchFamily="18" charset="0"/>
                          <a:cs typeface="Times New Roman" panose="02020603050405020304" pitchFamily="18" charset="0"/>
                        </a:rPr>
                        <a:t>r</a:t>
                      </a:r>
                    </a:p>
                  </a:txBody>
                  <a:tcPr marL="0" marR="0" marT="63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0"/>
                  </a:ext>
                </a:extLst>
              </a:tr>
              <a:tr h="250606">
                <a:tc>
                  <a:txBody>
                    <a:bodyPr/>
                    <a:lstStyle/>
                    <a:p>
                      <a:pPr algn="ctr">
                        <a:lnSpc>
                          <a:spcPct val="100000"/>
                        </a:lnSpc>
                        <a:spcBef>
                          <a:spcPts val="45"/>
                        </a:spcBef>
                      </a:pPr>
                      <a:r>
                        <a:rPr sz="1200" b="1" dirty="0">
                          <a:latin typeface="Georgia"/>
                          <a:cs typeface="Georgia"/>
                        </a:rPr>
                        <a:t>1</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60" dirty="0">
                          <a:latin typeface="Georgia"/>
                          <a:cs typeface="Georgia"/>
                        </a:rPr>
                        <a:t>Starting of </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marL="635" algn="ctr">
                        <a:lnSpc>
                          <a:spcPct val="100000"/>
                        </a:lnSpc>
                        <a:spcBef>
                          <a:spcPts val="45"/>
                        </a:spcBef>
                      </a:pPr>
                      <a:r>
                        <a:rPr lang="en-US" sz="1200" dirty="0">
                          <a:latin typeface="Georgia"/>
                          <a:cs typeface="Georgia"/>
                        </a:rPr>
                        <a:t>5</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1"/>
                  </a:ext>
                </a:extLst>
              </a:tr>
              <a:tr h="251942">
                <a:tc>
                  <a:txBody>
                    <a:bodyPr/>
                    <a:lstStyle/>
                    <a:p>
                      <a:pPr algn="ctr">
                        <a:lnSpc>
                          <a:spcPct val="100000"/>
                        </a:lnSpc>
                        <a:spcBef>
                          <a:spcPts val="45"/>
                        </a:spcBef>
                      </a:pPr>
                      <a:r>
                        <a:rPr sz="1200" b="1" dirty="0">
                          <a:latin typeface="Georgia"/>
                          <a:cs typeface="Georgia"/>
                        </a:rPr>
                        <a:t>2</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35" dirty="0">
                          <a:latin typeface="Georgia"/>
                          <a:cs typeface="Georgia"/>
                        </a:rPr>
                        <a:t>Sub</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 algn="ctr">
                        <a:lnSpc>
                          <a:spcPct val="100000"/>
                        </a:lnSpc>
                        <a:spcBef>
                          <a:spcPts val="45"/>
                        </a:spcBef>
                      </a:pPr>
                      <a:r>
                        <a:rPr lang="en-US" sz="1200" dirty="0">
                          <a:latin typeface="Georgia"/>
                          <a:cs typeface="Georgia"/>
                        </a:rPr>
                        <a:t>7</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2"/>
                  </a:ext>
                </a:extLst>
              </a:tr>
              <a:tr h="250606">
                <a:tc>
                  <a:txBody>
                    <a:bodyPr/>
                    <a:lstStyle/>
                    <a:p>
                      <a:pPr algn="ctr">
                        <a:lnSpc>
                          <a:spcPct val="100000"/>
                        </a:lnSpc>
                        <a:spcBef>
                          <a:spcPts val="45"/>
                        </a:spcBef>
                      </a:pPr>
                      <a:r>
                        <a:rPr sz="1200" b="1" dirty="0">
                          <a:latin typeface="Georgia"/>
                          <a:cs typeface="Georgia"/>
                        </a:rPr>
                        <a:t>3</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25" dirty="0">
                          <a:latin typeface="Georgia"/>
                          <a:cs typeface="Georgia"/>
                        </a:rPr>
                        <a:t>Application details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30" dirty="0">
                          <a:latin typeface="Georgia"/>
                          <a:cs typeface="Georgia"/>
                        </a:rPr>
                        <a:t>11</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3"/>
                  </a:ext>
                </a:extLst>
              </a:tr>
              <a:tr h="261324">
                <a:tc>
                  <a:txBody>
                    <a:bodyPr/>
                    <a:lstStyle/>
                    <a:p>
                      <a:pPr algn="ctr">
                        <a:lnSpc>
                          <a:spcPct val="100000"/>
                        </a:lnSpc>
                        <a:spcBef>
                          <a:spcPts val="45"/>
                        </a:spcBef>
                      </a:pPr>
                      <a:r>
                        <a:rPr sz="1200" b="1" dirty="0">
                          <a:latin typeface="Georgia"/>
                          <a:cs typeface="Georgia"/>
                        </a:rPr>
                        <a:t>4</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20" dirty="0">
                          <a:latin typeface="Georgia"/>
                          <a:cs typeface="Georgia"/>
                        </a:rPr>
                        <a:t>Results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45">
                          <a:latin typeface="Georgia"/>
                          <a:cs typeface="Georgia"/>
                        </a:rPr>
                        <a:t>1</a:t>
                      </a:r>
                      <a:r>
                        <a:rPr lang="en-US" sz="1200" spc="45">
                          <a:latin typeface="Georgia"/>
                          <a:cs typeface="Georgia"/>
                        </a:rPr>
                        <a:t>3</a:t>
                      </a:r>
                      <a:r>
                        <a:rPr sz="1200" spc="45">
                          <a:latin typeface="Georgia"/>
                          <a:cs typeface="Georgia"/>
                        </a:rPr>
                        <a:t>-1</a:t>
                      </a:r>
                      <a:r>
                        <a:rPr lang="en-US" sz="1200" spc="45">
                          <a:latin typeface="Georgia"/>
                          <a:cs typeface="Georgia"/>
                        </a:rPr>
                        <a:t>6</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4"/>
                  </a:ext>
                </a:extLst>
              </a:tr>
            </a:tbl>
          </a:graphicData>
        </a:graphic>
      </p:graphicFrame>
      <p:sp>
        <p:nvSpPr>
          <p:cNvPr id="5" name="object 5"/>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6" name="object 6"/>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05600" y="9428482"/>
            <a:ext cx="625350" cy="198131"/>
          </a:xfrm>
          <a:prstGeom prst="rect">
            <a:avLst/>
          </a:prstGeom>
        </p:spPr>
        <p:txBody>
          <a:bodyPr vert="horz" wrap="square" lIns="0" tIns="13335" rIns="0" bIns="0" rtlCol="0">
            <a:spAutoFit/>
          </a:bodyPr>
          <a:lstStyle/>
          <a:p>
            <a:pPr marL="12700">
              <a:lnSpc>
                <a:spcPct val="100000"/>
              </a:lnSpc>
              <a:spcBef>
                <a:spcPts val="105"/>
              </a:spcBef>
            </a:pPr>
            <a:r>
              <a:rPr sz="1200" spc="30" dirty="0">
                <a:latin typeface="Times New Roman" panose="02020603050405020304" pitchFamily="18" charset="0"/>
                <a:cs typeface="Times New Roman" panose="02020603050405020304" pitchFamily="18" charset="0"/>
              </a:rPr>
              <a:t>5</a:t>
            </a:r>
            <a:endParaRPr sz="12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060321" y="446026"/>
            <a:ext cx="1651000" cy="289182"/>
          </a:xfrm>
          <a:prstGeom prst="rect">
            <a:avLst/>
          </a:prstGeom>
        </p:spPr>
        <p:txBody>
          <a:bodyPr vert="horz" wrap="square" lIns="0" tIns="12065" rIns="0" bIns="0" rtlCol="0">
            <a:spAutoFit/>
          </a:bodyPr>
          <a:lstStyle/>
          <a:p>
            <a:pPr marL="12700">
              <a:lnSpc>
                <a:spcPct val="100000"/>
              </a:lnSpc>
              <a:spcBef>
                <a:spcPts val="95"/>
              </a:spcBef>
            </a:pPr>
            <a:r>
              <a:rPr sz="1800" u="none" spc="-155" dirty="0">
                <a:latin typeface="Times New Roman" panose="02020603050405020304" pitchFamily="18" charset="0"/>
                <a:cs typeface="Times New Roman" panose="02020603050405020304" pitchFamily="18" charset="0"/>
              </a:rPr>
              <a:t>Introduction</a:t>
            </a:r>
          </a:p>
        </p:txBody>
      </p:sp>
      <p:sp>
        <p:nvSpPr>
          <p:cNvPr id="4" name="object 4"/>
          <p:cNvSpPr txBox="1"/>
          <p:nvPr/>
        </p:nvSpPr>
        <p:spPr>
          <a:xfrm>
            <a:off x="762000" y="937896"/>
            <a:ext cx="6438140" cy="7625357"/>
          </a:xfrm>
          <a:prstGeom prst="rect">
            <a:avLst/>
          </a:prstGeom>
        </p:spPr>
        <p:txBody>
          <a:bodyPr vert="horz" wrap="square" lIns="0" tIns="12700" rIns="0" bIns="0" rtlCol="0">
            <a:spAutoFit/>
          </a:bodyPr>
          <a:lstStyle/>
          <a:p>
            <a:pPr marL="12700" marR="5080" indent="457200">
              <a:lnSpc>
                <a:spcPct val="127699"/>
              </a:lnSpc>
              <a:spcBef>
                <a:spcPts val="100"/>
              </a:spcBef>
            </a:pPr>
            <a:r>
              <a:rPr lang="en-US" sz="1600" b="1" dirty="0">
                <a:latin typeface="Times New Roman" panose="02020603050405020304" pitchFamily="18" charset="0"/>
                <a:cs typeface="Times New Roman" panose="02020603050405020304" pitchFamily="18" charset="0"/>
              </a:rPr>
              <a:t>General Information:</a:t>
            </a:r>
          </a:p>
          <a:p>
            <a:pPr marL="12700" marR="5080" indent="457200">
              <a:lnSpc>
                <a:spcPct val="127699"/>
              </a:lnSpc>
              <a:spcBef>
                <a:spcPts val="100"/>
              </a:spcBef>
            </a:pPr>
            <a:r>
              <a:rPr lang="en-US" sz="1400" dirty="0">
                <a:latin typeface="Times New Roman" panose="02020603050405020304" pitchFamily="18" charset="0"/>
                <a:cs typeface="Times New Roman" panose="02020603050405020304" pitchFamily="18" charset="0"/>
              </a:rPr>
              <a:t>Usually all persons want money for personal and commercial purposes. Banks        are the oldest lending institutions . They are providing all facilities to all citizens for their own purposes by their terms. To survive in this modem market every bank implements so many new innovative ideas, strategies, and advanced technologies. For that they give each and every minute detail about their institution and projects to public.</a:t>
            </a:r>
          </a:p>
          <a:p>
            <a:pPr marL="12700" marR="5080" indent="457200">
              <a:lnSpc>
                <a:spcPct val="127699"/>
              </a:lnSpc>
              <a:spcBef>
                <a:spcPts val="100"/>
              </a:spcBef>
            </a:pPr>
            <a:endParaRPr lang="en-US" sz="1400" dirty="0">
              <a:latin typeface="Times New Roman" panose="02020603050405020304" pitchFamily="18" charset="0"/>
              <a:cs typeface="Times New Roman" panose="02020603050405020304" pitchFamily="18" charset="0"/>
            </a:endParaRPr>
          </a:p>
          <a:p>
            <a:pPr marL="12700" marR="5080" indent="457200">
              <a:lnSpc>
                <a:spcPct val="127699"/>
              </a:lnSpc>
              <a:spcBef>
                <a:spcPts val="100"/>
              </a:spcBef>
            </a:pPr>
            <a:r>
              <a:rPr lang="en-US" sz="1400" dirty="0">
                <a:latin typeface="Times New Roman" panose="02020603050405020304" pitchFamily="18" charset="0"/>
                <a:cs typeface="Times New Roman" panose="02020603050405020304" pitchFamily="18" charset="0"/>
              </a:rPr>
              <a:t>They are providing ample facilities to satisfy their customers i.e. et banking, mobile banking, door to door facility, instant facility, investment facility, </a:t>
            </a:r>
            <a:r>
              <a:rPr lang="en-US" sz="1400" dirty="0" err="1">
                <a:latin typeface="Times New Roman" panose="02020603050405020304" pitchFamily="18" charset="0"/>
                <a:cs typeface="Times New Roman" panose="02020603050405020304" pitchFamily="18" charset="0"/>
              </a:rPr>
              <a:t>demat</a:t>
            </a:r>
            <a:r>
              <a:rPr lang="en-US" sz="1400" dirty="0">
                <a:latin typeface="Times New Roman" panose="02020603050405020304" pitchFamily="18" charset="0"/>
                <a:cs typeface="Times New Roman" panose="02020603050405020304" pitchFamily="18" charset="0"/>
              </a:rPr>
              <a:t> facility credit card facility, loans and advances account facility etc. And  such banks get success to create their own image in public ad corporate world. These asks always accepts innovative notations in scenario like credit cards, ATM machines, risk management etc. so, as a student business economics I take keen interest in world economy ad for that also are the main source of development.</a:t>
            </a:r>
          </a:p>
          <a:p>
            <a:pPr marL="12700" marR="5080" indent="457200">
              <a:lnSpc>
                <a:spcPct val="127699"/>
              </a:lnSpc>
              <a:spcBef>
                <a:spcPts val="100"/>
              </a:spcBef>
            </a:pPr>
            <a:r>
              <a:rPr lang="en-US" sz="1400" dirty="0">
                <a:latin typeface="Times New Roman" panose="02020603050405020304" pitchFamily="18" charset="0"/>
                <a:cs typeface="Times New Roman" panose="02020603050405020304" pitchFamily="18" charset="0"/>
              </a:rPr>
              <a:t>So this must be the first choice for me to select this topic. At this stage every person must know about new innovation technology of procedure new schemes and new ventures.</a:t>
            </a:r>
          </a:p>
          <a:p>
            <a:pPr marL="12700" marR="5080" indent="457200">
              <a:lnSpc>
                <a:spcPct val="127699"/>
              </a:lnSpc>
              <a:spcBef>
                <a:spcPts val="100"/>
              </a:spcBef>
            </a:pPr>
            <a:r>
              <a:rPr lang="en-US" sz="1400" dirty="0">
                <a:latin typeface="Times New Roman" panose="02020603050405020304" pitchFamily="18" charset="0"/>
                <a:cs typeface="Times New Roman" panose="02020603050405020304" pitchFamily="18" charset="0"/>
              </a:rPr>
              <a:t>Because of the following reasons, I prefer this project work to get the knowledge of the banking system.</a:t>
            </a:r>
          </a:p>
          <a:p>
            <a:pPr marL="12700" marR="5080" indent="457200">
              <a:lnSpc>
                <a:spcPct val="127699"/>
              </a:lnSpc>
              <a:spcBef>
                <a:spcPts val="100"/>
              </a:spcBef>
            </a:pPr>
            <a:endParaRPr lang="en-US" sz="1400" dirty="0">
              <a:latin typeface="Times New Roman" panose="02020603050405020304" pitchFamily="18" charset="0"/>
              <a:cs typeface="Times New Roman" panose="02020603050405020304" pitchFamily="18" charset="0"/>
            </a:endParaRP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Banking is an essential industry.</a:t>
            </a: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is where we often wind up when we are seeking a problem in financial crisis and money related query.</a:t>
            </a: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Baking is one of the most regulated businesses in the world. </a:t>
            </a: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Banks remain important source for career opportunities for people.</a:t>
            </a: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is vital system for developing economy for the nation.</a:t>
            </a:r>
          </a:p>
          <a:p>
            <a:pPr marL="298450" marR="5080" indent="-285750">
              <a:lnSpc>
                <a:spcPct val="127699"/>
              </a:lnSpc>
              <a:spcBef>
                <a:spcPts val="100"/>
              </a:spcBef>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Banks can play a dynamic role in delivery ad purchase of consumer durables.</a:t>
            </a:r>
          </a:p>
        </p:txBody>
      </p:sp>
      <p:sp>
        <p:nvSpPr>
          <p:cNvPr id="6" name="object 6"/>
          <p:cNvSpPr/>
          <p:nvPr/>
        </p:nvSpPr>
        <p:spPr>
          <a:xfrm>
            <a:off x="337696" y="330199"/>
            <a:ext cx="7255760" cy="9664701"/>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6</a:t>
            </a:r>
            <a:endParaRPr sz="1050">
              <a:latin typeface="Georgia"/>
              <a:cs typeface="Georgia"/>
            </a:endParaRPr>
          </a:p>
        </p:txBody>
      </p:sp>
      <p:sp>
        <p:nvSpPr>
          <p:cNvPr id="3" name="object 3"/>
          <p:cNvSpPr txBox="1">
            <a:spLocks noGrp="1"/>
          </p:cNvSpPr>
          <p:nvPr>
            <p:ph type="title"/>
          </p:nvPr>
        </p:nvSpPr>
        <p:spPr>
          <a:xfrm>
            <a:off x="3077086" y="446026"/>
            <a:ext cx="1617345" cy="289182"/>
          </a:xfrm>
          <a:prstGeom prst="rect">
            <a:avLst/>
          </a:prstGeom>
        </p:spPr>
        <p:txBody>
          <a:bodyPr vert="horz" wrap="square" lIns="0" tIns="12065" rIns="0" bIns="0" rtlCol="0">
            <a:spAutoFit/>
          </a:bodyPr>
          <a:lstStyle/>
          <a:p>
            <a:pPr marL="12700">
              <a:lnSpc>
                <a:spcPct val="100000"/>
              </a:lnSpc>
              <a:spcBef>
                <a:spcPts val="95"/>
              </a:spcBef>
            </a:pPr>
            <a:r>
              <a:rPr sz="1800" u="none" spc="-140" dirty="0"/>
              <a:t>Home</a:t>
            </a:r>
            <a:r>
              <a:rPr sz="1800" u="none" spc="-5" dirty="0"/>
              <a:t> </a:t>
            </a:r>
            <a:r>
              <a:rPr sz="1800" u="none" spc="35" dirty="0"/>
              <a:t>Page</a:t>
            </a:r>
          </a:p>
        </p:txBody>
      </p:sp>
      <p:sp>
        <p:nvSpPr>
          <p:cNvPr id="4" name="object 4"/>
          <p:cNvSpPr txBox="1"/>
          <p:nvPr/>
        </p:nvSpPr>
        <p:spPr>
          <a:xfrm>
            <a:off x="444500" y="919327"/>
            <a:ext cx="6504940" cy="532390"/>
          </a:xfrm>
          <a:prstGeom prst="rect">
            <a:avLst/>
          </a:prstGeom>
        </p:spPr>
        <p:txBody>
          <a:bodyPr vert="horz" wrap="square" lIns="0" tIns="12700" rIns="0" bIns="0" rtlCol="0">
            <a:spAutoFit/>
          </a:bodyPr>
          <a:lstStyle/>
          <a:p>
            <a:pPr marL="12700" marR="5080">
              <a:lnSpc>
                <a:spcPct val="127099"/>
              </a:lnSpc>
              <a:spcBef>
                <a:spcPts val="100"/>
              </a:spcBef>
            </a:pPr>
            <a:r>
              <a:rPr sz="1400" spc="70" dirty="0">
                <a:latin typeface="Times New Roman" panose="02020603050405020304" pitchFamily="18" charset="0"/>
                <a:cs typeface="Times New Roman" panose="02020603050405020304" pitchFamily="18" charset="0"/>
              </a:rPr>
              <a:t>Home</a:t>
            </a:r>
            <a:r>
              <a:rPr sz="1400" spc="50" dirty="0">
                <a:latin typeface="Times New Roman" panose="02020603050405020304" pitchFamily="18" charset="0"/>
                <a:cs typeface="Times New Roman" panose="02020603050405020304" pitchFamily="18" charset="0"/>
              </a:rPr>
              <a:t> </a:t>
            </a:r>
            <a:r>
              <a:rPr sz="1400" spc="215" dirty="0">
                <a:latin typeface="Times New Roman" panose="02020603050405020304" pitchFamily="18" charset="0"/>
                <a:cs typeface="Times New Roman" panose="02020603050405020304" pitchFamily="18" charset="0"/>
              </a:rPr>
              <a:t>page</a:t>
            </a:r>
            <a:r>
              <a:rPr sz="1400" spc="35" dirty="0">
                <a:latin typeface="Times New Roman" panose="02020603050405020304" pitchFamily="18" charset="0"/>
                <a:cs typeface="Times New Roman" panose="02020603050405020304" pitchFamily="18" charset="0"/>
              </a:rPr>
              <a:t> </a:t>
            </a:r>
            <a:r>
              <a:rPr sz="1400" spc="-90" dirty="0">
                <a:latin typeface="Times New Roman" panose="02020603050405020304" pitchFamily="18" charset="0"/>
                <a:cs typeface="Times New Roman" panose="02020603050405020304" pitchFamily="18" charset="0"/>
              </a:rPr>
              <a:t>is</a:t>
            </a:r>
            <a:r>
              <a:rPr sz="1400" spc="-55" dirty="0">
                <a:latin typeface="Times New Roman" panose="02020603050405020304" pitchFamily="18" charset="0"/>
                <a:cs typeface="Times New Roman" panose="02020603050405020304" pitchFamily="18" charset="0"/>
              </a:rPr>
              <a:t> </a:t>
            </a:r>
            <a:r>
              <a:rPr sz="1400" spc="250" dirty="0">
                <a:solidFill>
                  <a:srgbClr val="1F2023"/>
                </a:solidFill>
                <a:latin typeface="Times New Roman" panose="02020603050405020304" pitchFamily="18" charset="0"/>
                <a:cs typeface="Times New Roman" panose="02020603050405020304" pitchFamily="18" charset="0"/>
              </a:rPr>
              <a:t>a</a:t>
            </a:r>
            <a:r>
              <a:rPr sz="1400" spc="50" dirty="0">
                <a:solidFill>
                  <a:srgbClr val="1F2023"/>
                </a:solidFill>
                <a:latin typeface="Times New Roman" panose="02020603050405020304" pitchFamily="18" charset="0"/>
                <a:cs typeface="Times New Roman" panose="02020603050405020304" pitchFamily="18" charset="0"/>
              </a:rPr>
              <a:t> </a:t>
            </a:r>
            <a:r>
              <a:rPr sz="1400" spc="175" dirty="0">
                <a:solidFill>
                  <a:srgbClr val="1F2023"/>
                </a:solidFill>
                <a:latin typeface="Times New Roman" panose="02020603050405020304" pitchFamily="18" charset="0"/>
                <a:cs typeface="Times New Roman" panose="02020603050405020304" pitchFamily="18" charset="0"/>
              </a:rPr>
              <a:t>web</a:t>
            </a:r>
            <a:r>
              <a:rPr sz="1400" spc="50" dirty="0">
                <a:solidFill>
                  <a:srgbClr val="1F2023"/>
                </a:solidFill>
                <a:latin typeface="Times New Roman" panose="02020603050405020304" pitchFamily="18" charset="0"/>
                <a:cs typeface="Times New Roman" panose="02020603050405020304" pitchFamily="18" charset="0"/>
              </a:rPr>
              <a:t> </a:t>
            </a:r>
            <a:r>
              <a:rPr sz="1400" spc="210" dirty="0">
                <a:solidFill>
                  <a:srgbClr val="1F2023"/>
                </a:solidFill>
                <a:latin typeface="Times New Roman" panose="02020603050405020304" pitchFamily="18" charset="0"/>
                <a:cs typeface="Times New Roman" panose="02020603050405020304" pitchFamily="18" charset="0"/>
              </a:rPr>
              <a:t>page</a:t>
            </a:r>
            <a:r>
              <a:rPr sz="1400" spc="45" dirty="0">
                <a:solidFill>
                  <a:srgbClr val="1F2023"/>
                </a:solidFill>
                <a:latin typeface="Times New Roman" panose="02020603050405020304" pitchFamily="18" charset="0"/>
                <a:cs typeface="Times New Roman" panose="02020603050405020304" pitchFamily="18" charset="0"/>
              </a:rPr>
              <a:t> </a:t>
            </a:r>
            <a:r>
              <a:rPr sz="1400" spc="50" dirty="0">
                <a:solidFill>
                  <a:srgbClr val="1F2023"/>
                </a:solidFill>
                <a:latin typeface="Times New Roman" panose="02020603050405020304" pitchFamily="18" charset="0"/>
                <a:cs typeface="Times New Roman" panose="02020603050405020304" pitchFamily="18" charset="0"/>
              </a:rPr>
              <a:t>set</a:t>
            </a:r>
            <a:r>
              <a:rPr sz="1400" spc="45" dirty="0">
                <a:solidFill>
                  <a:srgbClr val="1F2023"/>
                </a:solidFill>
                <a:latin typeface="Times New Roman" panose="02020603050405020304" pitchFamily="18" charset="0"/>
                <a:cs typeface="Times New Roman" panose="02020603050405020304" pitchFamily="18" charset="0"/>
              </a:rPr>
              <a:t> </a:t>
            </a:r>
            <a:r>
              <a:rPr sz="1400" spc="90" dirty="0">
                <a:solidFill>
                  <a:srgbClr val="1F2023"/>
                </a:solidFill>
                <a:latin typeface="Times New Roman" panose="02020603050405020304" pitchFamily="18" charset="0"/>
                <a:cs typeface="Times New Roman" panose="02020603050405020304" pitchFamily="18" charset="0"/>
              </a:rPr>
              <a:t>as</a:t>
            </a:r>
            <a:r>
              <a:rPr sz="1400" spc="45" dirty="0">
                <a:solidFill>
                  <a:srgbClr val="1F2023"/>
                </a:solidFill>
                <a:latin typeface="Times New Roman" panose="02020603050405020304" pitchFamily="18" charset="0"/>
                <a:cs typeface="Times New Roman" panose="02020603050405020304" pitchFamily="18" charset="0"/>
              </a:rPr>
              <a:t> </a:t>
            </a:r>
            <a:r>
              <a:rPr sz="1400" spc="90" dirty="0">
                <a:solidFill>
                  <a:srgbClr val="1F2023"/>
                </a:solidFill>
                <a:latin typeface="Times New Roman" panose="02020603050405020304" pitchFamily="18" charset="0"/>
                <a:cs typeface="Times New Roman" panose="02020603050405020304" pitchFamily="18" charset="0"/>
              </a:rPr>
              <a:t>the</a:t>
            </a:r>
            <a:r>
              <a:rPr sz="1400" spc="45" dirty="0">
                <a:solidFill>
                  <a:srgbClr val="1F2023"/>
                </a:solidFill>
                <a:latin typeface="Times New Roman" panose="02020603050405020304" pitchFamily="18" charset="0"/>
                <a:cs typeface="Times New Roman" panose="02020603050405020304" pitchFamily="18" charset="0"/>
              </a:rPr>
              <a:t> </a:t>
            </a:r>
            <a:r>
              <a:rPr sz="1400" spc="75" dirty="0">
                <a:solidFill>
                  <a:srgbClr val="1F2023"/>
                </a:solidFill>
                <a:latin typeface="Times New Roman" panose="02020603050405020304" pitchFamily="18" charset="0"/>
                <a:cs typeface="Times New Roman" panose="02020603050405020304" pitchFamily="18" charset="0"/>
              </a:rPr>
              <a:t>default</a:t>
            </a:r>
            <a:r>
              <a:rPr sz="1400" spc="40" dirty="0">
                <a:solidFill>
                  <a:srgbClr val="1F2023"/>
                </a:solidFill>
                <a:latin typeface="Times New Roman" panose="02020603050405020304" pitchFamily="18" charset="0"/>
                <a:cs typeface="Times New Roman" panose="02020603050405020304" pitchFamily="18" charset="0"/>
              </a:rPr>
              <a:t> </a:t>
            </a:r>
            <a:r>
              <a:rPr sz="1400" spc="5" dirty="0">
                <a:solidFill>
                  <a:srgbClr val="1F2023"/>
                </a:solidFill>
                <a:latin typeface="Times New Roman" panose="02020603050405020304" pitchFamily="18" charset="0"/>
                <a:cs typeface="Times New Roman" panose="02020603050405020304" pitchFamily="18" charset="0"/>
              </a:rPr>
              <a:t>or</a:t>
            </a:r>
            <a:r>
              <a:rPr sz="1400" spc="45" dirty="0">
                <a:solidFill>
                  <a:srgbClr val="1F2023"/>
                </a:solidFill>
                <a:latin typeface="Times New Roman" panose="02020603050405020304" pitchFamily="18" charset="0"/>
                <a:cs typeface="Times New Roman" panose="02020603050405020304" pitchFamily="18" charset="0"/>
              </a:rPr>
              <a:t> </a:t>
            </a:r>
            <a:r>
              <a:rPr sz="1400" spc="15" dirty="0">
                <a:solidFill>
                  <a:srgbClr val="1F2023"/>
                </a:solidFill>
                <a:latin typeface="Times New Roman" panose="02020603050405020304" pitchFamily="18" charset="0"/>
                <a:cs typeface="Times New Roman" panose="02020603050405020304" pitchFamily="18" charset="0"/>
              </a:rPr>
              <a:t>start-up</a:t>
            </a:r>
            <a:r>
              <a:rPr sz="1400" spc="55" dirty="0">
                <a:solidFill>
                  <a:srgbClr val="1F2023"/>
                </a:solidFill>
                <a:latin typeface="Times New Roman" panose="02020603050405020304" pitchFamily="18" charset="0"/>
                <a:cs typeface="Times New Roman" panose="02020603050405020304" pitchFamily="18" charset="0"/>
              </a:rPr>
              <a:t> </a:t>
            </a:r>
            <a:r>
              <a:rPr sz="1400" spc="210" dirty="0">
                <a:solidFill>
                  <a:srgbClr val="1F2023"/>
                </a:solidFill>
                <a:latin typeface="Times New Roman" panose="02020603050405020304" pitchFamily="18" charset="0"/>
                <a:cs typeface="Times New Roman" panose="02020603050405020304" pitchFamily="18" charset="0"/>
              </a:rPr>
              <a:t>page</a:t>
            </a:r>
            <a:r>
              <a:rPr sz="1400" spc="45" dirty="0">
                <a:solidFill>
                  <a:srgbClr val="1F2023"/>
                </a:solidFill>
                <a:latin typeface="Times New Roman" panose="02020603050405020304" pitchFamily="18" charset="0"/>
                <a:cs typeface="Times New Roman" panose="02020603050405020304" pitchFamily="18" charset="0"/>
              </a:rPr>
              <a:t> </a:t>
            </a:r>
            <a:r>
              <a:rPr sz="1400" spc="95" dirty="0">
                <a:solidFill>
                  <a:srgbClr val="1F2023"/>
                </a:solidFill>
                <a:latin typeface="Times New Roman" panose="02020603050405020304" pitchFamily="18" charset="0"/>
                <a:cs typeface="Times New Roman" panose="02020603050405020304" pitchFamily="18" charset="0"/>
              </a:rPr>
              <a:t>on</a:t>
            </a:r>
            <a:r>
              <a:rPr sz="1400" spc="45" dirty="0">
                <a:solidFill>
                  <a:srgbClr val="1F2023"/>
                </a:solidFill>
                <a:latin typeface="Times New Roman" panose="02020603050405020304" pitchFamily="18" charset="0"/>
                <a:cs typeface="Times New Roman" panose="02020603050405020304" pitchFamily="18" charset="0"/>
              </a:rPr>
              <a:t> </a:t>
            </a:r>
            <a:r>
              <a:rPr sz="1400" spc="250" dirty="0">
                <a:solidFill>
                  <a:srgbClr val="1F2023"/>
                </a:solidFill>
                <a:latin typeface="Times New Roman" panose="02020603050405020304" pitchFamily="18" charset="0"/>
                <a:cs typeface="Times New Roman" panose="02020603050405020304" pitchFamily="18" charset="0"/>
              </a:rPr>
              <a:t>a</a:t>
            </a:r>
            <a:r>
              <a:rPr sz="1400" spc="50" dirty="0">
                <a:solidFill>
                  <a:srgbClr val="1F2023"/>
                </a:solidFill>
                <a:latin typeface="Times New Roman" panose="02020603050405020304" pitchFamily="18" charset="0"/>
                <a:cs typeface="Times New Roman" panose="02020603050405020304" pitchFamily="18" charset="0"/>
              </a:rPr>
              <a:t> </a:t>
            </a:r>
            <a:r>
              <a:rPr sz="1400" spc="45" dirty="0">
                <a:solidFill>
                  <a:srgbClr val="1F2023"/>
                </a:solidFill>
                <a:latin typeface="Times New Roman" panose="02020603050405020304" pitchFamily="18" charset="0"/>
                <a:cs typeface="Times New Roman" panose="02020603050405020304" pitchFamily="18" charset="0"/>
              </a:rPr>
              <a:t>browser  </a:t>
            </a:r>
            <a:r>
              <a:rPr sz="1400" spc="5" dirty="0">
                <a:solidFill>
                  <a:srgbClr val="1F2023"/>
                </a:solidFill>
                <a:latin typeface="Times New Roman" panose="02020603050405020304" pitchFamily="18" charset="0"/>
                <a:cs typeface="Times New Roman" panose="02020603050405020304" pitchFamily="18" charset="0"/>
              </a:rPr>
              <a:t>with </a:t>
            </a:r>
            <a:r>
              <a:rPr sz="1400" spc="-10" dirty="0">
                <a:solidFill>
                  <a:srgbClr val="1F2023"/>
                </a:solidFill>
                <a:latin typeface="Times New Roman" panose="02020603050405020304" pitchFamily="18" charset="0"/>
                <a:cs typeface="Times New Roman" panose="02020603050405020304" pitchFamily="18" charset="0"/>
              </a:rPr>
              <a:t>title </a:t>
            </a:r>
            <a:r>
              <a:rPr lang="en-US" sz="1400" spc="140" dirty="0">
                <a:solidFill>
                  <a:srgbClr val="1F2023"/>
                </a:solidFill>
                <a:latin typeface="Times New Roman" panose="02020603050405020304" pitchFamily="18" charset="0"/>
                <a:cs typeface="Times New Roman" panose="02020603050405020304" pitchFamily="18" charset="0"/>
              </a:rPr>
              <a:t>and image </a:t>
            </a:r>
            <a:r>
              <a:rPr sz="1400" spc="75" dirty="0">
                <a:solidFill>
                  <a:srgbClr val="1F2023"/>
                </a:solidFill>
                <a:latin typeface="Times New Roman" panose="02020603050405020304" pitchFamily="18" charset="0"/>
                <a:cs typeface="Times New Roman" panose="02020603050405020304" pitchFamily="18" charset="0"/>
              </a:rPr>
              <a:t>of </a:t>
            </a:r>
            <a:r>
              <a:rPr sz="1400" spc="-30" dirty="0">
                <a:solidFill>
                  <a:srgbClr val="1F2023"/>
                </a:solidFill>
                <a:latin typeface="Times New Roman" panose="02020603050405020304" pitchFamily="18" charset="0"/>
                <a:cs typeface="Times New Roman" panose="02020603050405020304" pitchFamily="18" charset="0"/>
              </a:rPr>
              <a:t>platform </a:t>
            </a:r>
            <a:r>
              <a:rPr sz="1400" spc="-40" dirty="0">
                <a:solidFill>
                  <a:srgbClr val="1F2023"/>
                </a:solidFill>
                <a:latin typeface="Times New Roman" panose="02020603050405020304" pitchFamily="18" charset="0"/>
                <a:cs typeface="Times New Roman" panose="02020603050405020304" pitchFamily="18" charset="0"/>
              </a:rPr>
              <a:t>“</a:t>
            </a:r>
            <a:r>
              <a:rPr lang="en-US" sz="1400" spc="-40" dirty="0">
                <a:solidFill>
                  <a:srgbClr val="1F2023"/>
                </a:solidFill>
                <a:latin typeface="Times New Roman" panose="02020603050405020304" pitchFamily="18" charset="0"/>
                <a:cs typeface="Times New Roman" panose="02020603050405020304" pitchFamily="18" charset="0"/>
              </a:rPr>
              <a:t>Banking  System</a:t>
            </a:r>
            <a:r>
              <a:rPr sz="1400" spc="30" dirty="0">
                <a:solidFill>
                  <a:srgbClr val="1F2023"/>
                </a:solidFill>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66800" y="6718298"/>
            <a:ext cx="5410200" cy="1442190"/>
          </a:xfrm>
          <a:prstGeom prst="rect">
            <a:avLst/>
          </a:prstGeom>
        </p:spPr>
        <p:txBody>
          <a:bodyPr vert="horz" wrap="square" lIns="0" tIns="13335" rIns="0" bIns="0" rtlCol="0">
            <a:spAutoFit/>
          </a:bodyPr>
          <a:lstStyle/>
          <a:p>
            <a:pPr marL="12700">
              <a:lnSpc>
                <a:spcPct val="100000"/>
              </a:lnSpc>
              <a:spcBef>
                <a:spcPts val="105"/>
              </a:spcBef>
            </a:pPr>
            <a:r>
              <a:rPr lang="en-US" sz="1400" spc="20" dirty="0">
                <a:latin typeface="Georgia"/>
                <a:cs typeface="Georgia"/>
              </a:rPr>
              <a:t>      </a:t>
            </a:r>
            <a:r>
              <a:rPr sz="1400" spc="20" dirty="0">
                <a:latin typeface="Times New Roman" panose="02020603050405020304" pitchFamily="18" charset="0"/>
                <a:cs typeface="Times New Roman" panose="02020603050405020304" pitchFamily="18" charset="0"/>
              </a:rPr>
              <a:t>Our </a:t>
            </a:r>
            <a:r>
              <a:rPr sz="1400" spc="130" dirty="0">
                <a:latin typeface="Times New Roman" panose="02020603050405020304" pitchFamily="18" charset="0"/>
                <a:cs typeface="Times New Roman" panose="02020603050405020304" pitchFamily="18" charset="0"/>
              </a:rPr>
              <a:t>home </a:t>
            </a:r>
            <a:r>
              <a:rPr sz="1400" spc="210" dirty="0">
                <a:latin typeface="Times New Roman" panose="02020603050405020304" pitchFamily="18" charset="0"/>
                <a:cs typeface="Times New Roman" panose="02020603050405020304" pitchFamily="18" charset="0"/>
              </a:rPr>
              <a:t>page </a:t>
            </a:r>
            <a:r>
              <a:rPr sz="1400" spc="150" dirty="0">
                <a:latin typeface="Times New Roman" panose="02020603050405020304" pitchFamily="18" charset="0"/>
                <a:cs typeface="Times New Roman" panose="02020603050405020304" pitchFamily="18" charset="0"/>
              </a:rPr>
              <a:t>have</a:t>
            </a:r>
            <a:r>
              <a:rPr sz="1400" spc="-204"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following </a:t>
            </a:r>
            <a:r>
              <a:rPr sz="1400" spc="75" dirty="0">
                <a:latin typeface="Times New Roman" panose="02020603050405020304" pitchFamily="18" charset="0"/>
                <a:cs typeface="Times New Roman" panose="02020603050405020304" pitchFamily="18" charset="0"/>
              </a:rPr>
              <a:t>components:-</a:t>
            </a:r>
            <a:endParaRPr sz="1400" dirty="0">
              <a:latin typeface="Times New Roman" panose="02020603050405020304" pitchFamily="18" charset="0"/>
              <a:cs typeface="Times New Roman" panose="02020603050405020304" pitchFamily="18" charset="0"/>
            </a:endParaRPr>
          </a:p>
          <a:p>
            <a:pPr marL="469900" indent="-229235">
              <a:lnSpc>
                <a:spcPct val="100000"/>
              </a:lnSpc>
              <a:spcBef>
                <a:spcPts val="1255"/>
              </a:spcBef>
              <a:buAutoNum type="arabicPeriod"/>
              <a:tabLst>
                <a:tab pos="470534" algn="l"/>
              </a:tabLst>
            </a:pPr>
            <a:r>
              <a:rPr sz="1400" spc="90" dirty="0">
                <a:latin typeface="Times New Roman" panose="02020603050405020304" pitchFamily="18" charset="0"/>
                <a:cs typeface="Times New Roman" panose="02020603050405020304" pitchFamily="18" charset="0"/>
              </a:rPr>
              <a:t>Header </a:t>
            </a:r>
            <a:r>
              <a:rPr sz="1400" spc="10" dirty="0">
                <a:latin typeface="Times New Roman" panose="02020603050405020304" pitchFamily="18" charset="0"/>
                <a:cs typeface="Times New Roman" panose="02020603050405020304" pitchFamily="18" charset="0"/>
              </a:rPr>
              <a:t>consists </a:t>
            </a:r>
            <a:r>
              <a:rPr sz="1400" spc="75" dirty="0">
                <a:latin typeface="Times New Roman" panose="02020603050405020304" pitchFamily="18" charset="0"/>
                <a:cs typeface="Times New Roman" panose="02020603050405020304" pitchFamily="18" charset="0"/>
              </a:rPr>
              <a:t>of </a:t>
            </a:r>
            <a:r>
              <a:rPr sz="1400" spc="80" dirty="0">
                <a:latin typeface="Times New Roman" panose="02020603050405020304" pitchFamily="18" charset="0"/>
                <a:cs typeface="Times New Roman" panose="02020603050405020304" pitchFamily="18" charset="0"/>
              </a:rPr>
              <a:t>the </a:t>
            </a:r>
            <a:r>
              <a:rPr sz="1400" spc="105" dirty="0">
                <a:latin typeface="Times New Roman" panose="02020603050405020304" pitchFamily="18" charset="0"/>
                <a:cs typeface="Times New Roman" panose="02020603050405020304" pitchFamily="18" charset="0"/>
              </a:rPr>
              <a:t>logo </a:t>
            </a:r>
            <a:r>
              <a:rPr sz="1400" spc="75" dirty="0">
                <a:latin typeface="Times New Roman" panose="02020603050405020304" pitchFamily="18" charset="0"/>
                <a:cs typeface="Times New Roman" panose="02020603050405020304" pitchFamily="18" charset="0"/>
              </a:rPr>
              <a:t>of </a:t>
            </a:r>
            <a:r>
              <a:rPr sz="1400" spc="20" dirty="0">
                <a:latin typeface="Times New Roman" panose="02020603050405020304" pitchFamily="18" charset="0"/>
                <a:cs typeface="Times New Roman" panose="02020603050405020304" pitchFamily="18" charset="0"/>
              </a:rPr>
              <a:t>our </a:t>
            </a:r>
            <a:r>
              <a:rPr sz="1400" spc="40" dirty="0">
                <a:latin typeface="Times New Roman" panose="02020603050405020304" pitchFamily="18" charset="0"/>
                <a:cs typeface="Times New Roman" panose="02020603050405020304" pitchFamily="18" charset="0"/>
              </a:rPr>
              <a:t>platform </a:t>
            </a:r>
            <a:r>
              <a:rPr lang="en-US" sz="1400" spc="40" dirty="0">
                <a:latin typeface="Times New Roman" panose="02020603050405020304" pitchFamily="18" charset="0"/>
                <a:cs typeface="Times New Roman" panose="02020603050405020304" pitchFamily="18" charset="0"/>
              </a:rPr>
              <a:t>"</a:t>
            </a:r>
            <a:r>
              <a:rPr lang="en-US" sz="1400" spc="50" dirty="0">
                <a:latin typeface="Times New Roman" panose="02020603050405020304" pitchFamily="18" charset="0"/>
                <a:cs typeface="Times New Roman" panose="02020603050405020304" pitchFamily="18" charset="0"/>
              </a:rPr>
              <a:t>Banking System”</a:t>
            </a:r>
            <a:r>
              <a:rPr sz="1400" spc="2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469900" marR="204470" indent="-229235">
              <a:lnSpc>
                <a:spcPct val="127899"/>
              </a:lnSpc>
              <a:buAutoNum type="arabicPeriod"/>
              <a:tabLst>
                <a:tab pos="470534" algn="l"/>
              </a:tabLst>
            </a:pPr>
            <a:r>
              <a:rPr sz="1400" spc="65" dirty="0">
                <a:latin typeface="Times New Roman" panose="02020603050405020304" pitchFamily="18" charset="0"/>
                <a:cs typeface="Times New Roman" panose="02020603050405020304" pitchFamily="18" charset="0"/>
              </a:rPr>
              <a:t>Body of </a:t>
            </a:r>
            <a:r>
              <a:rPr sz="1400" spc="-195" dirty="0">
                <a:latin typeface="Times New Roman" panose="02020603050405020304" pitchFamily="18" charset="0"/>
                <a:cs typeface="Times New Roman" panose="02020603050405020304" pitchFamily="18" charset="0"/>
              </a:rPr>
              <a:t>UI </a:t>
            </a:r>
            <a:r>
              <a:rPr lang="en-US" sz="1400" spc="-195" dirty="0">
                <a:latin typeface="Times New Roman" panose="02020603050405020304" pitchFamily="18" charset="0"/>
                <a:cs typeface="Times New Roman" panose="02020603050405020304" pitchFamily="18" charset="0"/>
              </a:rPr>
              <a:t>  </a:t>
            </a:r>
            <a:r>
              <a:rPr sz="1400" spc="150" dirty="0">
                <a:latin typeface="Times New Roman" panose="02020603050405020304" pitchFamily="18" charset="0"/>
                <a:cs typeface="Times New Roman" panose="02020603050405020304" pitchFamily="18" charset="0"/>
              </a:rPr>
              <a:t>have </a:t>
            </a:r>
            <a:r>
              <a:rPr sz="1400" spc="35" dirty="0">
                <a:latin typeface="Times New Roman" panose="02020603050405020304" pitchFamily="18" charset="0"/>
                <a:cs typeface="Times New Roman" panose="02020603050405020304" pitchFamily="18" charset="0"/>
              </a:rPr>
              <a:t>different </a:t>
            </a:r>
            <a:r>
              <a:rPr sz="1400" spc="80" dirty="0">
                <a:latin typeface="Times New Roman" panose="02020603050405020304" pitchFamily="18" charset="0"/>
                <a:cs typeface="Times New Roman" panose="02020603050405020304" pitchFamily="18" charset="0"/>
              </a:rPr>
              <a:t>Background </a:t>
            </a:r>
            <a:r>
              <a:rPr sz="1400" spc="60" dirty="0">
                <a:latin typeface="Times New Roman" panose="02020603050405020304" pitchFamily="18" charset="0"/>
                <a:cs typeface="Times New Roman" panose="02020603050405020304" pitchFamily="18" charset="0"/>
              </a:rPr>
              <a:t>color </a:t>
            </a:r>
            <a:r>
              <a:rPr sz="1400" spc="75" dirty="0">
                <a:latin typeface="Times New Roman" panose="02020603050405020304" pitchFamily="18" charset="0"/>
                <a:cs typeface="Times New Roman" panose="02020603050405020304" pitchFamily="18" charset="0"/>
              </a:rPr>
              <a:t>of </a:t>
            </a:r>
            <a:r>
              <a:rPr sz="1400" spc="135" dirty="0">
                <a:latin typeface="Times New Roman" panose="02020603050405020304" pitchFamily="18" charset="0"/>
                <a:cs typeface="Times New Roman" panose="02020603050405020304" pitchFamily="18" charset="0"/>
              </a:rPr>
              <a:t>body </a:t>
            </a:r>
            <a:r>
              <a:rPr sz="1400" spc="-90" dirty="0">
                <a:latin typeface="Times New Roman" panose="02020603050405020304" pitchFamily="18" charset="0"/>
                <a:cs typeface="Times New Roman" panose="02020603050405020304" pitchFamily="18" charset="0"/>
              </a:rPr>
              <a:t>is</a:t>
            </a:r>
            <a:r>
              <a:rPr lang="en-US" sz="1400" spc="-90" dirty="0">
                <a:latin typeface="Times New Roman" panose="02020603050405020304" pitchFamily="18" charset="0"/>
                <a:cs typeface="Times New Roman" panose="02020603050405020304" pitchFamily="18" charset="0"/>
              </a:rPr>
              <a:t> </a:t>
            </a:r>
            <a:r>
              <a:rPr sz="1400" spc="-9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simple</a:t>
            </a:r>
            <a:r>
              <a:rPr lang="en-US" sz="1400" spc="20" dirty="0">
                <a:latin typeface="Times New Roman" panose="02020603050405020304" pitchFamily="18" charset="0"/>
                <a:cs typeface="Times New Roman" panose="02020603050405020304" pitchFamily="18" charset="0"/>
              </a:rPr>
              <a:t>, dark black and lite gray light</a:t>
            </a:r>
            <a:r>
              <a:rPr sz="1400" spc="55"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469900" indent="-229235">
              <a:lnSpc>
                <a:spcPct val="100000"/>
              </a:lnSpc>
              <a:spcBef>
                <a:spcPts val="470"/>
              </a:spcBef>
              <a:buAutoNum type="arabicPeriod"/>
              <a:tabLst>
                <a:tab pos="470534" algn="l"/>
              </a:tabLst>
            </a:pPr>
            <a:r>
              <a:rPr sz="1400" spc="45" dirty="0">
                <a:latin typeface="Times New Roman" panose="02020603050405020304" pitchFamily="18" charset="0"/>
                <a:cs typeface="Times New Roman" panose="02020603050405020304" pitchFamily="18" charset="0"/>
              </a:rPr>
              <a:t>Overall </a:t>
            </a:r>
            <a:r>
              <a:rPr sz="1400" spc="-65" dirty="0">
                <a:latin typeface="Times New Roman" panose="02020603050405020304" pitchFamily="18" charset="0"/>
                <a:cs typeface="Times New Roman" panose="02020603050405020304" pitchFamily="18" charset="0"/>
              </a:rPr>
              <a:t>it’s </a:t>
            </a:r>
            <a:r>
              <a:rPr sz="1400" spc="114" dirty="0">
                <a:latin typeface="Times New Roman" panose="02020603050405020304" pitchFamily="18" charset="0"/>
                <a:cs typeface="Times New Roman" panose="02020603050405020304" pitchFamily="18" charset="0"/>
              </a:rPr>
              <a:t>a </a:t>
            </a:r>
            <a:r>
              <a:rPr sz="1400" spc="25" dirty="0">
                <a:latin typeface="Times New Roman" panose="02020603050405020304" pitchFamily="18" charset="0"/>
                <a:cs typeface="Times New Roman" panose="02020603050405020304" pitchFamily="18" charset="0"/>
              </a:rPr>
              <a:t>c</a:t>
            </a:r>
            <a:r>
              <a:rPr lang="en-US" sz="1400" spc="25" dirty="0">
                <a:latin typeface="Times New Roman" panose="02020603050405020304" pitchFamily="18" charset="0"/>
                <a:cs typeface="Times New Roman" panose="02020603050405020304" pitchFamily="18" charset="0"/>
              </a:rPr>
              <a:t>lassical </a:t>
            </a:r>
            <a:r>
              <a:rPr sz="1400" spc="25" dirty="0">
                <a:latin typeface="Times New Roman" panose="02020603050405020304" pitchFamily="18" charset="0"/>
                <a:cs typeface="Times New Roman" panose="02020603050405020304" pitchFamily="18" charset="0"/>
              </a:rPr>
              <a:t> </a:t>
            </a:r>
            <a:r>
              <a:rPr sz="1400" spc="140" dirty="0">
                <a:latin typeface="Times New Roman" panose="02020603050405020304" pitchFamily="18" charset="0"/>
                <a:cs typeface="Times New Roman" panose="02020603050405020304" pitchFamily="18" charset="0"/>
              </a:rPr>
              <a:t>and </a:t>
            </a:r>
            <a:r>
              <a:rPr sz="1400" dirty="0">
                <a:latin typeface="Times New Roman" panose="02020603050405020304" pitchFamily="18" charset="0"/>
                <a:cs typeface="Times New Roman" panose="02020603050405020304" pitchFamily="18" charset="0"/>
              </a:rPr>
              <a:t>user-friendly</a:t>
            </a:r>
            <a:r>
              <a:rPr sz="1400" spc="-200"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User </a:t>
            </a:r>
            <a:r>
              <a:rPr sz="1400" spc="60" dirty="0">
                <a:latin typeface="Times New Roman" panose="02020603050405020304" pitchFamily="18" charset="0"/>
                <a:cs typeface="Times New Roman" panose="02020603050405020304" pitchFamily="18" charset="0"/>
              </a:rPr>
              <a:t>Interface.</a:t>
            </a:r>
            <a:endParaRPr sz="1400" dirty="0">
              <a:latin typeface="Times New Roman" panose="02020603050405020304" pitchFamily="18" charset="0"/>
              <a:cs typeface="Times New Roman" panose="02020603050405020304" pitchFamily="18" charset="0"/>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9" name="Picture 8">
            <a:extLst>
              <a:ext uri="{FF2B5EF4-FFF2-40B4-BE49-F238E27FC236}">
                <a16:creationId xmlns:a16="http://schemas.microsoft.com/office/drawing/2014/main" id="{D644E09F-5651-48B4-BF14-10B203551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566568"/>
            <a:ext cx="2667000" cy="49164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9400" y="9428482"/>
            <a:ext cx="701550" cy="198131"/>
          </a:xfrm>
          <a:prstGeom prst="rect">
            <a:avLst/>
          </a:prstGeom>
        </p:spPr>
        <p:txBody>
          <a:bodyPr vert="horz" wrap="square" lIns="0" tIns="13335" rIns="0" bIns="0" rtlCol="0">
            <a:spAutoFit/>
          </a:bodyPr>
          <a:lstStyle/>
          <a:p>
            <a:pPr marL="12700">
              <a:lnSpc>
                <a:spcPct val="100000"/>
              </a:lnSpc>
              <a:spcBef>
                <a:spcPts val="105"/>
              </a:spcBef>
            </a:pPr>
            <a:r>
              <a:rPr sz="1200" spc="55" dirty="0">
                <a:latin typeface="Times New Roman" panose="02020603050405020304" pitchFamily="18" charset="0"/>
                <a:cs typeface="Times New Roman" panose="02020603050405020304" pitchFamily="18" charset="0"/>
              </a:rPr>
              <a:t>7</a:t>
            </a:r>
            <a:endParaRPr sz="12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00529" y="446026"/>
            <a:ext cx="1371600" cy="289182"/>
          </a:xfrm>
          <a:prstGeom prst="rect">
            <a:avLst/>
          </a:prstGeom>
        </p:spPr>
        <p:txBody>
          <a:bodyPr vert="horz" wrap="square" lIns="0" tIns="12065" rIns="0" bIns="0" rtlCol="0">
            <a:spAutoFit/>
          </a:bodyPr>
          <a:lstStyle/>
          <a:p>
            <a:pPr marL="12700">
              <a:lnSpc>
                <a:spcPct val="100000"/>
              </a:lnSpc>
              <a:spcBef>
                <a:spcPts val="95"/>
              </a:spcBef>
            </a:pPr>
            <a:r>
              <a:rPr lang="en-US" sz="1800" u="none" spc="-295" dirty="0">
                <a:latin typeface="Times New Roman" panose="02020603050405020304" pitchFamily="18" charset="0"/>
                <a:cs typeface="Times New Roman" panose="02020603050405020304" pitchFamily="18" charset="0"/>
              </a:rPr>
              <a:t>Sub   </a:t>
            </a:r>
            <a:r>
              <a:rPr sz="1800" u="none" spc="85" dirty="0">
                <a:latin typeface="Times New Roman" panose="02020603050405020304" pitchFamily="18" charset="0"/>
                <a:cs typeface="Times New Roman" panose="02020603050405020304" pitchFamily="18" charset="0"/>
              </a:rPr>
              <a:t>-</a:t>
            </a:r>
            <a:r>
              <a:rPr sz="1800" u="none" spc="114" dirty="0">
                <a:latin typeface="Times New Roman" panose="02020603050405020304" pitchFamily="18" charset="0"/>
                <a:cs typeface="Times New Roman" panose="02020603050405020304" pitchFamily="18" charset="0"/>
              </a:rPr>
              <a:t>page</a:t>
            </a:r>
          </a:p>
        </p:txBody>
      </p:sp>
      <p:sp>
        <p:nvSpPr>
          <p:cNvPr id="8" name="object 8"/>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1" name="TextBox 10">
            <a:extLst>
              <a:ext uri="{FF2B5EF4-FFF2-40B4-BE49-F238E27FC236}">
                <a16:creationId xmlns:a16="http://schemas.microsoft.com/office/drawing/2014/main" id="{92D38A4B-FAEC-449F-BB80-08D1E7534072}"/>
              </a:ext>
            </a:extLst>
          </p:cNvPr>
          <p:cNvSpPr txBox="1"/>
          <p:nvPr/>
        </p:nvSpPr>
        <p:spPr>
          <a:xfrm>
            <a:off x="609600" y="4508500"/>
            <a:ext cx="655320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above pop up will appear when we will click on Register button. Here we can enter our personal details.</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39BD14E-9AF0-4426-AB43-B507A50406D1}"/>
              </a:ext>
            </a:extLst>
          </p:cNvPr>
          <p:cNvSpPr txBox="1"/>
          <p:nvPr/>
        </p:nvSpPr>
        <p:spPr>
          <a:xfrm>
            <a:off x="762000" y="8056704"/>
            <a:ext cx="6324600" cy="36933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above pop will appear when we will click on Login button</a:t>
            </a:r>
            <a:r>
              <a:rPr lang="en-US" dirty="0"/>
              <a:t>.</a:t>
            </a:r>
            <a:endParaRPr lang="en-IN" dirty="0"/>
          </a:p>
        </p:txBody>
      </p:sp>
      <p:pic>
        <p:nvPicPr>
          <p:cNvPr id="13" name="Picture 12">
            <a:extLst>
              <a:ext uri="{FF2B5EF4-FFF2-40B4-BE49-F238E27FC236}">
                <a16:creationId xmlns:a16="http://schemas.microsoft.com/office/drawing/2014/main" id="{18D09048-6D1A-4949-816A-7567BAB82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39" y="5550932"/>
            <a:ext cx="2819644" cy="1859441"/>
          </a:xfrm>
          <a:prstGeom prst="rect">
            <a:avLst/>
          </a:prstGeom>
        </p:spPr>
      </p:pic>
      <p:pic>
        <p:nvPicPr>
          <p:cNvPr id="5" name="Picture 4">
            <a:extLst>
              <a:ext uri="{FF2B5EF4-FFF2-40B4-BE49-F238E27FC236}">
                <a16:creationId xmlns:a16="http://schemas.microsoft.com/office/drawing/2014/main" id="{5F968BD1-1FF7-420F-A337-5302EA6A3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876435"/>
            <a:ext cx="2511286" cy="3555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42715-F5D3-4C17-9871-318FE4E2EA51}"/>
              </a:ext>
            </a:extLst>
          </p:cNvPr>
          <p:cNvSpPr txBox="1"/>
          <p:nvPr/>
        </p:nvSpPr>
        <p:spPr>
          <a:xfrm>
            <a:off x="685800" y="622300"/>
            <a:ext cx="61722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Advantages:-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1.User Friendly- No Special training required to use our Banking  .                           Management System.</a:t>
            </a:r>
          </a:p>
          <a:p>
            <a:r>
              <a:rPr lang="en-US" dirty="0">
                <a:latin typeface="Times New Roman" panose="02020603050405020304" pitchFamily="18" charset="0"/>
                <a:cs typeface="Times New Roman" panose="02020603050405020304" pitchFamily="18" charset="0"/>
              </a:rPr>
              <a:t>2.If the user has forgot the password ,they can change it. </a:t>
            </a:r>
          </a:p>
          <a:p>
            <a:r>
              <a:rPr lang="en-US" dirty="0">
                <a:latin typeface="Times New Roman" panose="02020603050405020304" pitchFamily="18" charset="0"/>
                <a:cs typeface="Times New Roman" panose="02020603050405020304" pitchFamily="18" charset="0"/>
              </a:rPr>
              <a:t>3.User can contact to the bank through contact us page.</a:t>
            </a:r>
          </a:p>
          <a:p>
            <a:r>
              <a:rPr lang="en-US" dirty="0">
                <a:latin typeface="Times New Roman" panose="02020603050405020304" pitchFamily="18" charset="0"/>
                <a:cs typeface="Times New Roman" panose="02020603050405020304" pitchFamily="18" charset="0"/>
              </a:rPr>
              <a:t>4.Multiple user can use it.</a:t>
            </a:r>
          </a:p>
          <a:p>
            <a:r>
              <a:rPr lang="en-US" dirty="0">
                <a:latin typeface="Times New Roman" panose="02020603050405020304" pitchFamily="18" charset="0"/>
                <a:cs typeface="Times New Roman" panose="02020603050405020304" pitchFamily="18" charset="0"/>
              </a:rPr>
              <a:t>5.Application is available in classic and light theme.</a:t>
            </a:r>
          </a:p>
          <a:p>
            <a:r>
              <a:rPr lang="en-US" dirty="0">
                <a:latin typeface="Times New Roman" panose="02020603050405020304" pitchFamily="18" charset="0"/>
                <a:cs typeface="Times New Roman" panose="02020603050405020304" pitchFamily="18" charset="0"/>
              </a:rPr>
              <a:t>6.We can run the program multiple times.</a:t>
            </a:r>
          </a:p>
          <a:p>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1258E1-CE4D-4EF8-B856-5FA595C5D16A}"/>
              </a:ext>
            </a:extLst>
          </p:cNvPr>
          <p:cNvSpPr txBox="1"/>
          <p:nvPr/>
        </p:nvSpPr>
        <p:spPr>
          <a:xfrm>
            <a:off x="914400" y="5346700"/>
            <a:ext cx="55626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Disadvantages:-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1.Our system is only for customers .Bank employee can not use it.</a:t>
            </a:r>
          </a:p>
          <a:p>
            <a:r>
              <a:rPr lang="en-US" dirty="0">
                <a:latin typeface="Times New Roman" panose="02020603050405020304" pitchFamily="18" charset="0"/>
                <a:cs typeface="Times New Roman" panose="02020603050405020304" pitchFamily="18" charset="0"/>
              </a:rPr>
              <a:t>2.Few bugs are present.</a:t>
            </a:r>
          </a:p>
          <a:p>
            <a:r>
              <a:rPr lang="en-US" dirty="0">
                <a:latin typeface="Times New Roman" panose="02020603050405020304" pitchFamily="18" charset="0"/>
                <a:cs typeface="Times New Roman" panose="02020603050405020304" pitchFamily="18" charset="0"/>
              </a:rPr>
              <a:t>3.Informations are not stored at internet.</a:t>
            </a:r>
          </a:p>
          <a:p>
            <a:r>
              <a:rPr lang="en-US" dirty="0">
                <a:latin typeface="Times New Roman" panose="02020603050405020304" pitchFamily="18" charset="0"/>
                <a:cs typeface="Times New Roman" panose="02020603050405020304" pitchFamily="18" charset="0"/>
              </a:rPr>
              <a:t>4.Cannot change the location where the files will be stored.</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CD4EBDB6-657B-40B7-A7BF-A8D2AAB949E4}"/>
              </a:ext>
            </a:extLst>
          </p:cNvPr>
          <p:cNvSpPr txBox="1"/>
          <p:nvPr/>
        </p:nvSpPr>
        <p:spPr>
          <a:xfrm>
            <a:off x="7010400" y="9766300"/>
            <a:ext cx="26321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49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68401A-8297-453F-92E6-276B4FAE1B20}"/>
              </a:ext>
            </a:extLst>
          </p:cNvPr>
          <p:cNvSpPr>
            <a:spLocks noGrp="1"/>
          </p:cNvSpPr>
          <p:nvPr>
            <p:ph type="title"/>
          </p:nvPr>
        </p:nvSpPr>
        <p:spPr>
          <a:xfrm>
            <a:off x="1066800" y="622300"/>
            <a:ext cx="5791200" cy="2936020"/>
          </a:xfrm>
        </p:spPr>
        <p:txBody>
          <a:bodyPr/>
          <a:lstStyle/>
          <a:p>
            <a:r>
              <a:rPr lang="en-US" sz="2000" u="none" dirty="0"/>
              <a:t>                     Administrative Requirement</a:t>
            </a:r>
            <a:br>
              <a:rPr lang="en-US" sz="2000" u="none" dirty="0"/>
            </a:br>
            <a:br>
              <a:rPr lang="en-US" sz="2000" u="none" dirty="0"/>
            </a:br>
            <a:r>
              <a:rPr lang="en-US" sz="1400" u="none" dirty="0">
                <a:latin typeface="Times New Roman" panose="02020603050405020304" pitchFamily="18" charset="0"/>
                <a:cs typeface="Times New Roman" panose="02020603050405020304" pitchFamily="18" charset="0"/>
              </a:rPr>
              <a:t>Functional Requirement:</a:t>
            </a:r>
            <a:br>
              <a:rPr lang="en-US" sz="1400" u="none" dirty="0">
                <a:latin typeface="Times New Roman" panose="02020603050405020304" pitchFamily="18" charset="0"/>
                <a:cs typeface="Times New Roman" panose="02020603050405020304" pitchFamily="18" charset="0"/>
              </a:rPr>
            </a:br>
            <a:r>
              <a:rPr lang="en-US" sz="1400" b="0" u="none" dirty="0">
                <a:latin typeface="Times New Roman" panose="02020603050405020304" pitchFamily="18" charset="0"/>
                <a:cs typeface="Times New Roman" panose="02020603050405020304" pitchFamily="18" charset="0"/>
              </a:rPr>
              <a:t>functional requirements  in our systems are as follows:</a:t>
            </a:r>
            <a:br>
              <a:rPr lang="en-US" sz="1400" b="0" u="none" dirty="0">
                <a:latin typeface="Times New Roman" panose="02020603050405020304" pitchFamily="18" charset="0"/>
                <a:cs typeface="Times New Roman" panose="02020603050405020304" pitchFamily="18" charset="0"/>
              </a:rPr>
            </a:br>
            <a:br>
              <a:rPr lang="en-US" sz="1400" b="0" u="none" dirty="0">
                <a:latin typeface="Times New Roman" panose="02020603050405020304" pitchFamily="18" charset="0"/>
                <a:cs typeface="Times New Roman" panose="02020603050405020304" pitchFamily="18" charset="0"/>
              </a:rPr>
            </a:br>
            <a:r>
              <a:rPr lang="en-US" sz="1400" b="0" u="none" dirty="0">
                <a:latin typeface="Times New Roman" panose="02020603050405020304" pitchFamily="18" charset="0"/>
                <a:cs typeface="Times New Roman" panose="02020603050405020304" pitchFamily="18" charset="0"/>
              </a:rPr>
              <a:t> -</a:t>
            </a:r>
            <a:r>
              <a:rPr lang="en-US" sz="1400" b="0" u="none" dirty="0">
                <a:latin typeface="Times New Roman" panose="02020603050405020304" pitchFamily="18" charset="0"/>
                <a:cs typeface="Times New Roman" panose="02020603050405020304" pitchFamily="18" charset="0"/>
                <a:sym typeface="Wingdings" panose="05000000000000000000" pitchFamily="2" charset="2"/>
              </a:rPr>
              <a:t> </a:t>
            </a:r>
            <a:r>
              <a:rPr lang="en-US" sz="1400" b="0" u="none" dirty="0">
                <a:latin typeface="Times New Roman" panose="02020603050405020304" pitchFamily="18" charset="0"/>
                <a:cs typeface="Times New Roman" panose="02020603050405020304" pitchFamily="18" charset="0"/>
              </a:rPr>
              <a:t>purpose :   To register a new customer.</a:t>
            </a:r>
            <a:br>
              <a:rPr lang="en-US" sz="1400" b="0" u="none" dirty="0">
                <a:latin typeface="Times New Roman" panose="02020603050405020304" pitchFamily="18" charset="0"/>
                <a:cs typeface="Times New Roman" panose="02020603050405020304" pitchFamily="18" charset="0"/>
              </a:rPr>
            </a:br>
            <a:br>
              <a:rPr lang="en-US" sz="1400" b="0" u="none" dirty="0">
                <a:latin typeface="Times New Roman" panose="02020603050405020304" pitchFamily="18" charset="0"/>
                <a:cs typeface="Times New Roman" panose="02020603050405020304" pitchFamily="18" charset="0"/>
              </a:rPr>
            </a:br>
            <a:r>
              <a:rPr lang="en-US" sz="1400" b="0" u="none" dirty="0">
                <a:latin typeface="Times New Roman" panose="02020603050405020304" pitchFamily="18" charset="0"/>
                <a:cs typeface="Times New Roman" panose="02020603050405020304" pitchFamily="18" charset="0"/>
              </a:rPr>
              <a:t> -</a:t>
            </a:r>
            <a:r>
              <a:rPr lang="en-US" sz="1400" b="0" u="none" dirty="0">
                <a:latin typeface="Times New Roman" panose="02020603050405020304" pitchFamily="18" charset="0"/>
                <a:cs typeface="Times New Roman" panose="02020603050405020304" pitchFamily="18" charset="0"/>
                <a:sym typeface="Wingdings" panose="05000000000000000000" pitchFamily="2" charset="2"/>
              </a:rPr>
              <a:t>Inputs     : The required data for registration of a new customer in the bank (Like Name, Age , Gender  </a:t>
            </a:r>
            <a:r>
              <a:rPr lang="en-US" sz="1400" b="0" u="none" dirty="0" err="1">
                <a:latin typeface="Times New Roman" panose="02020603050405020304" pitchFamily="18" charset="0"/>
                <a:cs typeface="Times New Roman" panose="02020603050405020304" pitchFamily="18" charset="0"/>
                <a:sym typeface="Wingdings" panose="05000000000000000000" pitchFamily="2" charset="2"/>
              </a:rPr>
              <a:t>etc</a:t>
            </a:r>
            <a:r>
              <a:rPr lang="en-US" sz="1400" b="0" u="none" dirty="0">
                <a:latin typeface="Times New Roman" panose="02020603050405020304" pitchFamily="18" charset="0"/>
                <a:cs typeface="Times New Roman" panose="02020603050405020304" pitchFamily="18" charset="0"/>
                <a:sym typeface="Wingdings" panose="05000000000000000000" pitchFamily="2" charset="2"/>
              </a:rPr>
              <a:t>  ).</a:t>
            </a:r>
            <a:br>
              <a:rPr lang="en-US" sz="1400" b="0" u="none" dirty="0">
                <a:latin typeface="Times New Roman" panose="02020603050405020304" pitchFamily="18" charset="0"/>
                <a:cs typeface="Times New Roman" panose="02020603050405020304" pitchFamily="18" charset="0"/>
                <a:sym typeface="Wingdings" panose="05000000000000000000" pitchFamily="2" charset="2"/>
              </a:rPr>
            </a:br>
            <a:br>
              <a:rPr lang="en-US" sz="1400" b="0" u="none" dirty="0">
                <a:latin typeface="Times New Roman" panose="02020603050405020304" pitchFamily="18" charset="0"/>
                <a:cs typeface="Times New Roman" panose="02020603050405020304" pitchFamily="18" charset="0"/>
                <a:sym typeface="Wingdings" panose="05000000000000000000" pitchFamily="2" charset="2"/>
              </a:rPr>
            </a:br>
            <a:r>
              <a:rPr lang="en-US" sz="1400" b="0" u="none" dirty="0">
                <a:latin typeface="Times New Roman" panose="02020603050405020304" pitchFamily="18" charset="0"/>
                <a:cs typeface="Times New Roman" panose="02020603050405020304" pitchFamily="18" charset="0"/>
                <a:sym typeface="Wingdings" panose="05000000000000000000" pitchFamily="2" charset="2"/>
              </a:rPr>
              <a:t>-Objects   : A Success Message be displayed on successful registration or else an error message will be displayed.</a:t>
            </a:r>
            <a:endParaRPr lang="en-IN" sz="1400" b="0" u="none"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258B390-CC9C-433B-8C12-779718C09A83}"/>
              </a:ext>
            </a:extLst>
          </p:cNvPr>
          <p:cNvSpPr>
            <a:spLocks noGrp="1"/>
          </p:cNvSpPr>
          <p:nvPr>
            <p:ph type="body" idx="4294967295"/>
          </p:nvPr>
        </p:nvSpPr>
        <p:spPr>
          <a:xfrm>
            <a:off x="1066800" y="3822699"/>
            <a:ext cx="5791200" cy="5450623"/>
          </a:xfrm>
        </p:spPr>
        <p:txBody>
          <a:bodyPr/>
          <a:lstStyle/>
          <a:p>
            <a:r>
              <a:rPr lang="en-US" sz="1600" b="1" dirty="0">
                <a:latin typeface="Times New Roman" panose="02020603050405020304" pitchFamily="18" charset="0"/>
                <a:cs typeface="Times New Roman" panose="02020603050405020304" pitchFamily="18" charset="0"/>
              </a:rPr>
              <a:t>Requirements </a:t>
            </a:r>
            <a:r>
              <a:rPr lang="en-US" sz="16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As some of the banking site doesn’t have a user friendly interface. So, we decided to develop a “</a:t>
            </a:r>
            <a:r>
              <a:rPr lang="en-US" sz="1400" b="1" dirty="0">
                <a:latin typeface="Times New Roman" panose="02020603050405020304" pitchFamily="18" charset="0"/>
                <a:cs typeface="Times New Roman" panose="02020603050405020304" pitchFamily="18" charset="0"/>
              </a:rPr>
              <a:t>Bank Manager</a:t>
            </a:r>
            <a:r>
              <a:rPr lang="en-US" sz="1400" dirty="0">
                <a:latin typeface="Times New Roman" panose="02020603050405020304" pitchFamily="18" charset="0"/>
                <a:cs typeface="Times New Roman" panose="02020603050405020304" pitchFamily="18" charset="0"/>
              </a:rPr>
              <a:t>” that will contain all those features fulfilling the client basic need by having a professional yet welcoming Interface. “Bank- Manager” is providing solution to that problem.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Our System is a user specific and is for all types of users. Our System operates on window’s operation system. Easily accessible to all type of users.</a:t>
            </a:r>
          </a:p>
          <a:p>
            <a:endParaRPr lang="en-US" dirty="0"/>
          </a:p>
          <a:p>
            <a:r>
              <a:rPr lang="en-US" sz="1600" b="1" dirty="0"/>
              <a:t>Key notes of the Bank Management steps</a:t>
            </a:r>
            <a:r>
              <a:rPr lang="en-US" sz="1600" dirty="0"/>
              <a:t>:-</a:t>
            </a:r>
          </a:p>
          <a:p>
            <a:endParaRPr lang="en-US" sz="1600" dirty="0"/>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Dealing in money- </a:t>
            </a:r>
            <a:r>
              <a:rPr lang="en-US" sz="1400" dirty="0">
                <a:latin typeface="Times New Roman" panose="02020603050405020304" pitchFamily="18" charset="0"/>
                <a:cs typeface="Times New Roman" panose="02020603050405020304" pitchFamily="18" charset="0"/>
              </a:rPr>
              <a:t>money given by depositors.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Acceptance Of Deposit</a:t>
            </a:r>
            <a:r>
              <a:rPr lang="en-US" sz="1400" dirty="0">
                <a:latin typeface="Times New Roman" panose="02020603050405020304" pitchFamily="18" charset="0"/>
                <a:cs typeface="Times New Roman" panose="02020603050405020304" pitchFamily="18" charset="0"/>
              </a:rPr>
              <a:t>:- A bank accepts money from the people in the form of deposits which are usually repayable o demand or after the expiry of a fixed period. It gives safety to the deposits of its customers. It also acts as a custodian of funds of its customers. </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Giving Advances: </a:t>
            </a:r>
            <a:r>
              <a:rPr lang="en-US" sz="1400" dirty="0">
                <a:latin typeface="Times New Roman" panose="02020603050405020304" pitchFamily="18" charset="0"/>
                <a:cs typeface="Times New Roman" panose="02020603050405020304" pitchFamily="18" charset="0"/>
              </a:rPr>
              <a:t>a bank provides various banking facilities to its customers..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Payment &amp; with withdraw- </a:t>
            </a:r>
            <a:r>
              <a:rPr lang="en-US" sz="1400" dirty="0">
                <a:latin typeface="Times New Roman" panose="02020603050405020304" pitchFamily="18" charset="0"/>
                <a:cs typeface="Times New Roman" panose="02020603050405020304" pitchFamily="18" charset="0"/>
              </a:rPr>
              <a:t>A bank provides easy payment and withdrawal facility, It also brings bank money in circulation. This money is in the form of cheques, drafts,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4471C285-751A-4DA4-A1E6-0ECD4F371800}"/>
              </a:ext>
            </a:extLst>
          </p:cNvPr>
          <p:cNvSpPr txBox="1"/>
          <p:nvPr/>
        </p:nvSpPr>
        <p:spPr>
          <a:xfrm>
            <a:off x="6781800" y="9537701"/>
            <a:ext cx="4572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83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3650</TotalTime>
  <Words>2179</Words>
  <Application>Microsoft Office PowerPoint</Application>
  <PresentationFormat>Custom</PresentationFormat>
  <Paragraphs>288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Gandhi Serif</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Introduction</vt:lpstr>
      <vt:lpstr>Home Page</vt:lpstr>
      <vt:lpstr>Sub   -page</vt:lpstr>
      <vt:lpstr>PowerPoint Presentation</vt:lpstr>
      <vt:lpstr>                     Administrative Requirement  Functional Requirement: functional requirements  in our systems are as follows:   - purpose :   To register a new customer.   -Inputs     : The required data for registration of a new customer in the bank (Like Name, Age , Gender  etc  ).  -Objects   : A Success Message be displayed on successful registration or else an error message will be displayed.</vt:lpstr>
      <vt:lpstr>PowerPoint Presentation</vt:lpstr>
      <vt:lpstr>Application Details</vt:lpstr>
      <vt:lpstr>Data Flow Diagram</vt:lpstr>
      <vt:lpstr>Results</vt:lpstr>
      <vt:lpstr>PowerPoint Presentation</vt:lpstr>
      <vt:lpstr>PowerPoint Presentation</vt:lpstr>
      <vt:lpstr>PowerPoint Presentation</vt:lpstr>
      <vt:lpstr>Project Contribution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Hp</dc:creator>
  <cp:lastModifiedBy>bipulkumar831015@gmail.com</cp:lastModifiedBy>
  <cp:revision>32</cp:revision>
  <dcterms:created xsi:type="dcterms:W3CDTF">2021-11-17T05:29:00Z</dcterms:created>
  <dcterms:modified xsi:type="dcterms:W3CDTF">2021-11-30T11:45:22Z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2021-05-04T00:00:00Z</vt:filetime>
  </property>
  <property fmtid="{D5CDD505-2E9C-101B-9397-08002B2CF9AE}" pid="3" name="Creator">
    <vt:lpwstr>Microsoft® Word 2013</vt:lpwstr>
  </property>
  <property fmtid="{D5CDD505-2E9C-101B-9397-08002B2CF9AE}" pid="4" name="LastSaved">
    <vt:filetime>2021-11-17T00:00:00Z</vt:filetime>
  </property>
</Properties>
</file>