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8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88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92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0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55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6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84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8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9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3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5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5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9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6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8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5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269" y="1301765"/>
            <a:ext cx="10750993" cy="2677648"/>
          </a:xfrm>
        </p:spPr>
        <p:txBody>
          <a:bodyPr/>
          <a:lstStyle/>
          <a:p>
            <a:pPr algn="ctr"/>
            <a:r>
              <a:rPr lang="en-IN" sz="6000" dirty="0" smtClean="0">
                <a:solidFill>
                  <a:srgbClr val="FFFF00"/>
                </a:solidFill>
                <a:cs typeface="Andalus" panose="02020603050405020304" pitchFamily="18" charset="-78"/>
              </a:rPr>
              <a:t>AVR|</a:t>
            </a:r>
            <a:r>
              <a:rPr lang="en-IN" sz="4800" dirty="0" smtClean="0">
                <a:cs typeface="Andalus" panose="02020603050405020304" pitchFamily="18" charset="-78"/>
              </a:rPr>
              <a:t>ADC (Analog to Digital)</a:t>
            </a:r>
            <a:r>
              <a:rPr lang="en-IN" dirty="0" smtClean="0">
                <a:solidFill>
                  <a:srgbClr val="FFFF00"/>
                </a:solidFill>
                <a:cs typeface="Andalus" panose="02020603050405020304" pitchFamily="18" charset="-78"/>
              </a:rPr>
              <a:t>|</a:t>
            </a:r>
            <a:endParaRPr lang="en-IN" dirty="0">
              <a:solidFill>
                <a:srgbClr val="FFFF00"/>
              </a:solidFill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17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ADC | </a:t>
            </a:r>
            <a:r>
              <a:rPr lang="en-IN" dirty="0" smtClean="0">
                <a:solidFill>
                  <a:srgbClr val="DA820C"/>
                </a:solidFill>
              </a:rPr>
              <a:t>ADCSR (</a:t>
            </a:r>
            <a:r>
              <a:rPr lang="en-IN" dirty="0" err="1" smtClean="0">
                <a:solidFill>
                  <a:srgbClr val="DA820C"/>
                </a:solidFill>
              </a:rPr>
              <a:t>Prescaler</a:t>
            </a:r>
            <a:r>
              <a:rPr lang="en-IN" dirty="0" smtClean="0">
                <a:solidFill>
                  <a:srgbClr val="DA820C"/>
                </a:solidFill>
              </a:rPr>
              <a:t>)</a:t>
            </a:r>
            <a:endParaRPr lang="en-IN" dirty="0">
              <a:solidFill>
                <a:srgbClr val="DA820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085" y="2359096"/>
            <a:ext cx="11001172" cy="8214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These bits determine </a:t>
            </a:r>
            <a:r>
              <a:rPr lang="en-IN" dirty="0" smtClean="0"/>
              <a:t>the </a:t>
            </a:r>
            <a:r>
              <a:rPr lang="en-IN" dirty="0" err="1" smtClean="0"/>
              <a:t>Prescaler</a:t>
            </a:r>
            <a:r>
              <a:rPr lang="en-IN" dirty="0" smtClean="0"/>
              <a:t>, so the </a:t>
            </a:r>
            <a:r>
              <a:rPr lang="en-IN" dirty="0"/>
              <a:t>division factor between the AVR clock frequency and the ADC clock </a:t>
            </a:r>
            <a:r>
              <a:rPr lang="en-IN" dirty="0" smtClean="0"/>
              <a:t>frequency.</a:t>
            </a:r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28244"/>
              </p:ext>
            </p:extLst>
          </p:nvPr>
        </p:nvGraphicFramePr>
        <p:xfrm>
          <a:off x="3087760" y="3313043"/>
          <a:ext cx="6076121" cy="32918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91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6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ADPS2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ADPS1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ADPS0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Division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75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ADC | </a:t>
            </a:r>
            <a:r>
              <a:rPr lang="en-IN" dirty="0" smtClean="0">
                <a:solidFill>
                  <a:srgbClr val="DA820C"/>
                </a:solidFill>
              </a:rPr>
              <a:t>ADC Data Register</a:t>
            </a:r>
            <a:endParaRPr lang="en-IN" dirty="0">
              <a:solidFill>
                <a:srgbClr val="DA820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590" y="2359096"/>
            <a:ext cx="10844416" cy="38311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This register stores the value after ADC </a:t>
            </a:r>
            <a:r>
              <a:rPr lang="en-IN" dirty="0" smtClean="0"/>
              <a:t>conversion. It </a:t>
            </a:r>
            <a:r>
              <a:rPr lang="en-IN" dirty="0"/>
              <a:t>is a 16 bit register divided in </a:t>
            </a:r>
            <a:r>
              <a:rPr lang="en-IN" b="1" dirty="0" smtClean="0"/>
              <a:t>ADCL (8 bit</a:t>
            </a:r>
            <a:r>
              <a:rPr lang="en-IN" dirty="0"/>
              <a:t>) </a:t>
            </a:r>
            <a:r>
              <a:rPr lang="en-IN" dirty="0" smtClean="0"/>
              <a:t>and </a:t>
            </a:r>
            <a:r>
              <a:rPr lang="en-IN" b="1" dirty="0" smtClean="0"/>
              <a:t>ADCH (8 bit).</a:t>
            </a:r>
          </a:p>
          <a:p>
            <a:pPr>
              <a:lnSpc>
                <a:spcPct val="150000"/>
              </a:lnSpc>
            </a:pPr>
            <a:r>
              <a:rPr lang="en-IN" dirty="0"/>
              <a:t>The </a:t>
            </a:r>
            <a:r>
              <a:rPr lang="en-IN" b="1" dirty="0"/>
              <a:t>ADLAR</a:t>
            </a:r>
            <a:r>
              <a:rPr lang="en-IN" dirty="0"/>
              <a:t> bit in </a:t>
            </a:r>
            <a:r>
              <a:rPr lang="en-IN" b="1" dirty="0"/>
              <a:t>ADMUX</a:t>
            </a:r>
            <a:r>
              <a:rPr lang="en-IN" dirty="0"/>
              <a:t> register defines how converted data is </a:t>
            </a:r>
            <a:r>
              <a:rPr lang="en-IN" dirty="0" smtClean="0"/>
              <a:t>stored.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89667"/>
              </p:ext>
            </p:extLst>
          </p:nvPr>
        </p:nvGraphicFramePr>
        <p:xfrm>
          <a:off x="2895596" y="3936423"/>
          <a:ext cx="5307496" cy="929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3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34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2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15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smtClean="0">
                          <a:effectLst/>
                        </a:rPr>
                        <a:t>Bit</a:t>
                      </a:r>
                      <a:r>
                        <a:rPr lang="en-IN" sz="1400" b="0" baseline="0" dirty="0" smtClean="0">
                          <a:effectLst/>
                        </a:rPr>
                        <a:t> 14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13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12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11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10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9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8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ADC9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ADC8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ADC7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ADC6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ADC5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ADC4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ADC3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ADC2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ADC1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ADC0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7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6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5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4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3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2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1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0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31072"/>
              </p:ext>
            </p:extLst>
          </p:nvPr>
        </p:nvGraphicFramePr>
        <p:xfrm>
          <a:off x="2888965" y="5046936"/>
          <a:ext cx="5316072" cy="929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5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5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2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15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smtClean="0">
                          <a:effectLst/>
                        </a:rPr>
                        <a:t>Bit</a:t>
                      </a:r>
                      <a:r>
                        <a:rPr lang="en-IN" sz="1400" b="0" baseline="0" dirty="0" smtClean="0">
                          <a:effectLst/>
                        </a:rPr>
                        <a:t> 14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13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12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11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10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9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8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ADC9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ADC8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ADC7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ADC6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ADC5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ADC4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ADC3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ADC2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ADC1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ADC0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-</a:t>
                      </a:r>
                      <a:endParaRPr lang="en-IN" sz="14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-</a:t>
                      </a:r>
                      <a:endParaRPr lang="en-IN" sz="14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7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6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5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4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3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2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1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0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29596" y="4121429"/>
            <a:ext cx="7856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ADCH</a:t>
            </a:r>
            <a:endParaRPr lang="en-IN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229596" y="4429206"/>
            <a:ext cx="7856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ADCL</a:t>
            </a:r>
            <a:endParaRPr lang="en-IN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22972" y="5201480"/>
            <a:ext cx="7856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ADCH</a:t>
            </a:r>
            <a:endParaRPr lang="en-IN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22972" y="5509257"/>
            <a:ext cx="7856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ADCL</a:t>
            </a:r>
            <a:endParaRPr lang="en-IN" sz="1400" b="1" dirty="0"/>
          </a:p>
        </p:txBody>
      </p:sp>
      <p:sp>
        <p:nvSpPr>
          <p:cNvPr id="15" name="Right Brace 14"/>
          <p:cNvSpPr/>
          <p:nvPr/>
        </p:nvSpPr>
        <p:spPr>
          <a:xfrm>
            <a:off x="8958468" y="3922644"/>
            <a:ext cx="281763" cy="1073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Brace 15"/>
          <p:cNvSpPr/>
          <p:nvPr/>
        </p:nvSpPr>
        <p:spPr>
          <a:xfrm>
            <a:off x="8965096" y="5068957"/>
            <a:ext cx="281763" cy="1073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9277464" y="4275317"/>
            <a:ext cx="11519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ADLAR = 0</a:t>
            </a:r>
            <a:endParaRPr lang="en-IN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277464" y="5355368"/>
            <a:ext cx="11519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ADLAR = 1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1591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ADC | </a:t>
            </a:r>
            <a:r>
              <a:rPr lang="en-IN" dirty="0" smtClean="0">
                <a:solidFill>
                  <a:srgbClr val="FFFF00"/>
                </a:solidFill>
              </a:rPr>
              <a:t>INTRODUCTION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89" y="2525122"/>
            <a:ext cx="10967381" cy="34163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An </a:t>
            </a:r>
            <a:r>
              <a:rPr lang="en-IN" b="1" dirty="0" err="1"/>
              <a:t>analog</a:t>
            </a:r>
            <a:r>
              <a:rPr lang="en-IN" b="1" dirty="0"/>
              <a:t>-to-digital converter</a:t>
            </a:r>
            <a:r>
              <a:rPr lang="en-IN" dirty="0"/>
              <a:t> (</a:t>
            </a:r>
            <a:r>
              <a:rPr lang="en-IN" b="1" dirty="0"/>
              <a:t>ADC</a:t>
            </a:r>
            <a:r>
              <a:rPr lang="en-IN" dirty="0"/>
              <a:t>, </a:t>
            </a:r>
            <a:r>
              <a:rPr lang="en-IN" b="1" dirty="0"/>
              <a:t>A/D</a:t>
            </a:r>
            <a:r>
              <a:rPr lang="en-IN" dirty="0"/>
              <a:t>, or </a:t>
            </a:r>
            <a:r>
              <a:rPr lang="en-IN" b="1" dirty="0"/>
              <a:t>A to D</a:t>
            </a:r>
            <a:r>
              <a:rPr lang="en-IN" dirty="0"/>
              <a:t>) is a device that converts a continuous physical quantity (usually voltage) to a digital number that represents the quantity's amplitude</a:t>
            </a:r>
            <a:r>
              <a:rPr lang="en-IN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ADC often performs the conversions ("</a:t>
            </a:r>
            <a:r>
              <a:rPr lang="en-IN" b="1" dirty="0"/>
              <a:t>samples</a:t>
            </a:r>
            <a:r>
              <a:rPr lang="en-IN" dirty="0"/>
              <a:t>" the input) periodically</a:t>
            </a:r>
            <a:r>
              <a:rPr lang="en-IN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The result is a sequence of digital values that have been converted from a </a:t>
            </a:r>
            <a:r>
              <a:rPr lang="en-IN" b="1" dirty="0"/>
              <a:t>continuous-time</a:t>
            </a:r>
            <a:r>
              <a:rPr lang="en-IN" dirty="0"/>
              <a:t> and </a:t>
            </a:r>
            <a:r>
              <a:rPr lang="en-IN" b="1" dirty="0"/>
              <a:t>continuous-amplitude</a:t>
            </a:r>
            <a:r>
              <a:rPr lang="en-IN" dirty="0"/>
              <a:t> </a:t>
            </a:r>
            <a:r>
              <a:rPr lang="en-IN" b="1" dirty="0" err="1"/>
              <a:t>analog</a:t>
            </a:r>
            <a:r>
              <a:rPr lang="en-IN" b="1" dirty="0"/>
              <a:t> signal </a:t>
            </a:r>
            <a:r>
              <a:rPr lang="en-IN" dirty="0"/>
              <a:t>to a </a:t>
            </a:r>
            <a:r>
              <a:rPr lang="en-IN" b="1" dirty="0"/>
              <a:t>discrete-time</a:t>
            </a:r>
            <a:r>
              <a:rPr lang="en-IN" dirty="0"/>
              <a:t> and </a:t>
            </a:r>
            <a:r>
              <a:rPr lang="en-IN" b="1" dirty="0"/>
              <a:t>discrete-amplitude digital signal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52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ADC | </a:t>
            </a:r>
            <a:r>
              <a:rPr lang="en-IN" dirty="0" smtClean="0">
                <a:solidFill>
                  <a:srgbClr val="FFFF00"/>
                </a:solidFill>
              </a:rPr>
              <a:t>INTRODUCTION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127" y="2498996"/>
            <a:ext cx="11150262" cy="34163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Analog signal conversion to Digital is actually a stair case  conversion rather a into absolute form.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pic>
        <p:nvPicPr>
          <p:cNvPr id="1026" name="Picture 2" descr="E:\Arduino\what-is-analog-verse-digital-explanation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09853" y="3220471"/>
            <a:ext cx="5178333" cy="34090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86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ADC | </a:t>
            </a:r>
            <a:r>
              <a:rPr lang="en-IN" dirty="0" smtClean="0">
                <a:solidFill>
                  <a:srgbClr val="FFFF00"/>
                </a:solidFill>
              </a:rPr>
              <a:t>INTRODUCTION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127" y="2603500"/>
            <a:ext cx="9663954" cy="34163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ADC uses a Reference Voltage to convert the </a:t>
            </a:r>
            <a:r>
              <a:rPr lang="en-IN" dirty="0" err="1"/>
              <a:t>analog</a:t>
            </a:r>
            <a:r>
              <a:rPr lang="en-IN" dirty="0"/>
              <a:t> </a:t>
            </a:r>
            <a:r>
              <a:rPr lang="en-IN" dirty="0" smtClean="0"/>
              <a:t>input.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2986571" y="3154021"/>
            <a:ext cx="2594486" cy="3120976"/>
            <a:chOff x="1265432" y="3124200"/>
            <a:chExt cx="2315968" cy="3457108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3124200"/>
              <a:ext cx="2209800" cy="3022436"/>
              <a:chOff x="3200400" y="3272135"/>
              <a:chExt cx="2209800" cy="302243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657600" y="5715000"/>
                <a:ext cx="1600200" cy="57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  </a:t>
                </a:r>
                <a:r>
                  <a:rPr lang="en-US" b="1" dirty="0" smtClean="0"/>
                  <a:t>0 = 0 V</a:t>
                </a:r>
                <a:endParaRPr lang="en-US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81400" y="3272135"/>
                <a:ext cx="1828800" cy="511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  </a:t>
                </a:r>
                <a:r>
                  <a:rPr lang="en-US" b="1" dirty="0" smtClean="0"/>
                  <a:t>1023 = 5V</a:t>
                </a:r>
                <a:endParaRPr lang="en-US" b="1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200400" y="3502024"/>
                <a:ext cx="533400" cy="2517776"/>
                <a:chOff x="3200400" y="3503612"/>
                <a:chExt cx="533400" cy="2517776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rot="5400000">
                  <a:off x="2170905" y="4761706"/>
                  <a:ext cx="2514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  <a:scene3d>
                  <a:camera prst="orthographicFront"/>
                  <a:lightRig rig="threePt" dir="t"/>
                </a:scene3d>
                <a:sp3d contourW="12700">
                  <a:contourClr>
                    <a:schemeClr val="tx2">
                      <a:lumMod val="5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200400" y="38862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3200400" y="40386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3200400" y="41910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3200400" y="43434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200400" y="44958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3200400" y="46482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3200400" y="48006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200400" y="3503612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200400" y="51816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200400" y="54864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200400" y="60198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200400" y="5637212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200400" y="5789612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3810000" y="457200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 512= 2.5 V</a:t>
                </a:r>
                <a:endParaRPr lang="en-US" b="1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265432" y="6172199"/>
              <a:ext cx="1935734" cy="409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10 bit Resolution</a:t>
              </a:r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739269" y="3154021"/>
            <a:ext cx="2794814" cy="3120976"/>
            <a:chOff x="6268219" y="3124200"/>
            <a:chExt cx="2494781" cy="3457109"/>
          </a:xfrm>
        </p:grpSpPr>
        <p:grpSp>
          <p:nvGrpSpPr>
            <p:cNvPr id="30" name="Group 29"/>
            <p:cNvGrpSpPr/>
            <p:nvPr/>
          </p:nvGrpSpPr>
          <p:grpSpPr>
            <a:xfrm>
              <a:off x="6553200" y="3124200"/>
              <a:ext cx="2209800" cy="3022436"/>
              <a:chOff x="3200400" y="3272135"/>
              <a:chExt cx="2209800" cy="302243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657600" y="5715000"/>
                <a:ext cx="1600200" cy="57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  </a:t>
                </a:r>
                <a:r>
                  <a:rPr lang="en-US" b="1" dirty="0" smtClean="0"/>
                  <a:t>0= 0 V</a:t>
                </a:r>
                <a:endParaRPr lang="en-US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81400" y="3272135"/>
                <a:ext cx="1828800" cy="511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  </a:t>
                </a:r>
                <a:r>
                  <a:rPr lang="en-US" b="1" dirty="0" smtClean="0"/>
                  <a:t>255= 5V</a:t>
                </a:r>
                <a:endParaRPr lang="en-US" b="1" dirty="0"/>
              </a:p>
            </p:txBody>
          </p:sp>
          <p:grpSp>
            <p:nvGrpSpPr>
              <p:cNvPr id="34" name="Group 35"/>
              <p:cNvGrpSpPr/>
              <p:nvPr/>
            </p:nvGrpSpPr>
            <p:grpSpPr>
              <a:xfrm>
                <a:off x="3200400" y="3502024"/>
                <a:ext cx="533400" cy="2517776"/>
                <a:chOff x="3200400" y="3503612"/>
                <a:chExt cx="533400" cy="2517776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170905" y="4761706"/>
                  <a:ext cx="2514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  <a:scene3d>
                  <a:camera prst="orthographicFront"/>
                  <a:lightRig rig="threePt" dir="t"/>
                </a:scene3d>
                <a:sp3d contourW="12700">
                  <a:contourClr>
                    <a:schemeClr val="tx2">
                      <a:lumMod val="5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200400" y="38862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200400" y="40386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200400" y="41910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200400" y="43434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200400" y="44958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200400" y="46482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200400" y="48006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200400" y="3503612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200400" y="51816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200400" y="54864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200400" y="60198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200400" y="5637212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200400" y="5789612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/>
              <p:cNvSpPr txBox="1"/>
              <p:nvPr/>
            </p:nvSpPr>
            <p:spPr>
              <a:xfrm>
                <a:off x="3810000" y="457200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 127= 2.5 V</a:t>
                </a:r>
                <a:endParaRPr lang="en-US" b="1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268219" y="6172199"/>
              <a:ext cx="1703450" cy="409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8 bit Resolution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5862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ADC | </a:t>
            </a:r>
            <a:r>
              <a:rPr lang="en-IN" dirty="0" smtClean="0">
                <a:solidFill>
                  <a:srgbClr val="DA820C"/>
                </a:solidFill>
              </a:rPr>
              <a:t>Introduction</a:t>
            </a:r>
            <a:endParaRPr lang="en-IN" dirty="0">
              <a:solidFill>
                <a:srgbClr val="DA820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63954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Resolution: The minimum value of analog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quantity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for which the ADC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responds.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Reference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Voltage= 5 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Volt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10 bit ADC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Resolution-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-   5/1024  = 4.89 mV or around 5mV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8 bit ADC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Resolution--   5/256  = 19.53mV or around 20mV</a:t>
            </a:r>
            <a:endParaRPr lang="en-US" sz="1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8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ADC | </a:t>
            </a:r>
            <a:r>
              <a:rPr lang="en-IN" dirty="0" smtClean="0">
                <a:solidFill>
                  <a:srgbClr val="DA820C"/>
                </a:solidFill>
              </a:rPr>
              <a:t>PINs in </a:t>
            </a:r>
            <a:r>
              <a:rPr lang="en-IN" dirty="0" err="1" smtClean="0">
                <a:solidFill>
                  <a:srgbClr val="DA820C"/>
                </a:solidFill>
              </a:rPr>
              <a:t>ATMega</a:t>
            </a:r>
            <a:r>
              <a:rPr lang="en-IN" dirty="0" smtClean="0">
                <a:solidFill>
                  <a:srgbClr val="DA820C"/>
                </a:solidFill>
              </a:rPr>
              <a:t> 16</a:t>
            </a:r>
            <a:endParaRPr lang="en-IN" dirty="0">
              <a:solidFill>
                <a:srgbClr val="DA820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72" y="2301890"/>
            <a:ext cx="4518992" cy="4529606"/>
          </a:xfrm>
        </p:spPr>
      </p:pic>
      <p:sp>
        <p:nvSpPr>
          <p:cNvPr id="9" name="Right Brace 8"/>
          <p:cNvSpPr/>
          <p:nvPr/>
        </p:nvSpPr>
        <p:spPr>
          <a:xfrm>
            <a:off x="5380387" y="2663687"/>
            <a:ext cx="450577" cy="1603513"/>
          </a:xfrm>
          <a:prstGeom prst="rightBrace">
            <a:avLst>
              <a:gd name="adj1" fmla="val 8333"/>
              <a:gd name="adj2" fmla="val 10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830964" y="2557676"/>
            <a:ext cx="21335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IN" sz="1400" b="1" dirty="0" smtClean="0"/>
              <a:t>IO PORT A </a:t>
            </a:r>
            <a:r>
              <a:rPr lang="en-IN" sz="1400" dirty="0" smtClean="0"/>
              <a:t>/ </a:t>
            </a:r>
            <a:r>
              <a:rPr lang="en-IN" sz="1400" b="1" dirty="0" smtClean="0"/>
              <a:t>ADC</a:t>
            </a:r>
            <a:r>
              <a:rPr lang="en-IN" sz="1400" dirty="0" smtClean="0"/>
              <a:t> PINS</a:t>
            </a:r>
            <a:endParaRPr lang="en-IN" sz="1400" dirty="0"/>
          </a:p>
        </p:txBody>
      </p:sp>
      <p:pic>
        <p:nvPicPr>
          <p:cNvPr id="12" name="Picture 11" descr="http://www.avrbeginners.net/architecture/img/adc.gif"/>
          <p:cNvPicPr/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75" y="3030638"/>
            <a:ext cx="5438521" cy="3509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83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ADC | </a:t>
            </a:r>
            <a:r>
              <a:rPr lang="en-IN" dirty="0" smtClean="0">
                <a:solidFill>
                  <a:srgbClr val="DA820C"/>
                </a:solidFill>
              </a:rPr>
              <a:t>Registers</a:t>
            </a:r>
            <a:endParaRPr lang="en-IN" dirty="0">
              <a:solidFill>
                <a:srgbClr val="DA820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504" y="2491656"/>
            <a:ext cx="8825659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There are </a:t>
            </a:r>
            <a:r>
              <a:rPr lang="en-IN" b="1" dirty="0" smtClean="0"/>
              <a:t>three </a:t>
            </a:r>
            <a:r>
              <a:rPr lang="en-IN" b="1" dirty="0"/>
              <a:t>registers </a:t>
            </a:r>
            <a:r>
              <a:rPr lang="en-IN" dirty="0"/>
              <a:t>related to the operation of the </a:t>
            </a:r>
            <a:r>
              <a:rPr lang="en-IN" b="1" dirty="0" smtClean="0"/>
              <a:t>ADC</a:t>
            </a:r>
            <a:r>
              <a:rPr lang="en-IN" dirty="0" smtClean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 smtClean="0"/>
              <a:t>ADMUX 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 smtClean="0"/>
              <a:t>ADCSR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 smtClean="0"/>
              <a:t>ADC Data register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 smtClean="0"/>
              <a:t>ADCH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 smtClean="0"/>
              <a:t>ADCL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62665"/>
              </p:ext>
            </p:extLst>
          </p:nvPr>
        </p:nvGraphicFramePr>
        <p:xfrm>
          <a:off x="3783811" y="3544394"/>
          <a:ext cx="5313808" cy="45656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6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7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6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5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Bit 4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Bit 3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Bit 2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Bit 1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0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ADEN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ADSC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ADATE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ADIF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ADIE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ADPS2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ADPS1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ADPS0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83290"/>
              </p:ext>
            </p:extLst>
          </p:nvPr>
        </p:nvGraphicFramePr>
        <p:xfrm>
          <a:off x="3780487" y="3005336"/>
          <a:ext cx="5310504" cy="45656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67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71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6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36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7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6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5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4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3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2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1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0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REFS1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REFS0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ADLAR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MUX4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MUX3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MUX2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MUX1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MUX0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40614"/>
              </p:ext>
            </p:extLst>
          </p:nvPr>
        </p:nvGraphicFramePr>
        <p:xfrm>
          <a:off x="4260569" y="4121951"/>
          <a:ext cx="5307496" cy="929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3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34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2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15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smtClean="0">
                          <a:effectLst/>
                        </a:rPr>
                        <a:t>Bit</a:t>
                      </a:r>
                      <a:r>
                        <a:rPr lang="en-IN" sz="1400" b="0" baseline="0" dirty="0" smtClean="0">
                          <a:effectLst/>
                        </a:rPr>
                        <a:t> 14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13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12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11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10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9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8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ADC9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ADC8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ADC7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ADC6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ADC5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ADC4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ADC3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ADC2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ADC1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ADC0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7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6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5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4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3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2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1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0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18050"/>
              </p:ext>
            </p:extLst>
          </p:nvPr>
        </p:nvGraphicFramePr>
        <p:xfrm>
          <a:off x="4253938" y="5232464"/>
          <a:ext cx="5316072" cy="929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5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5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2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15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smtClean="0">
                          <a:effectLst/>
                        </a:rPr>
                        <a:t>Bit</a:t>
                      </a:r>
                      <a:r>
                        <a:rPr lang="en-IN" sz="1400" b="0" baseline="0" dirty="0" smtClean="0">
                          <a:effectLst/>
                        </a:rPr>
                        <a:t> 14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13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12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11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10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9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</a:t>
                      </a:r>
                      <a:r>
                        <a:rPr lang="en-IN" sz="1400" b="0" dirty="0" smtClean="0">
                          <a:effectLst/>
                        </a:rPr>
                        <a:t>8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ADC9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ADC8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ADC7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ADC6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ADC5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ADC4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ADC3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ADC2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ADC1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ADC0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-</a:t>
                      </a:r>
                      <a:endParaRPr lang="en-IN" sz="14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-</a:t>
                      </a:r>
                      <a:endParaRPr lang="en-IN" sz="14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7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6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5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4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3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2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1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0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594569" y="4306957"/>
            <a:ext cx="7856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ADCH</a:t>
            </a:r>
            <a:endParaRPr lang="en-IN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594569" y="4614734"/>
            <a:ext cx="7856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ADCL</a:t>
            </a:r>
            <a:endParaRPr lang="en-IN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587945" y="5387008"/>
            <a:ext cx="7856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ADCH</a:t>
            </a:r>
            <a:endParaRPr lang="en-IN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587945" y="5694785"/>
            <a:ext cx="7856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ADCL</a:t>
            </a:r>
            <a:endParaRPr lang="en-IN" sz="1400" b="1" dirty="0"/>
          </a:p>
        </p:txBody>
      </p:sp>
      <p:sp>
        <p:nvSpPr>
          <p:cNvPr id="28" name="Right Brace 27"/>
          <p:cNvSpPr/>
          <p:nvPr/>
        </p:nvSpPr>
        <p:spPr>
          <a:xfrm>
            <a:off x="10323441" y="4108172"/>
            <a:ext cx="281763" cy="1073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Brace 28"/>
          <p:cNvSpPr/>
          <p:nvPr/>
        </p:nvSpPr>
        <p:spPr>
          <a:xfrm>
            <a:off x="10330069" y="5254485"/>
            <a:ext cx="281763" cy="1073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10642437" y="4460845"/>
            <a:ext cx="11519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ADLAR = 0</a:t>
            </a:r>
            <a:endParaRPr lang="en-IN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642437" y="5540896"/>
            <a:ext cx="11519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ADLAR = 1</a:t>
            </a:r>
            <a:endParaRPr lang="en-IN" sz="1400" b="1" dirty="0"/>
          </a:p>
        </p:txBody>
      </p:sp>
      <p:sp>
        <p:nvSpPr>
          <p:cNvPr id="32" name="Left Brace 31"/>
          <p:cNvSpPr/>
          <p:nvPr/>
        </p:nvSpPr>
        <p:spPr>
          <a:xfrm>
            <a:off x="3167270" y="2991567"/>
            <a:ext cx="516834" cy="4805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Left Brace 32"/>
          <p:cNvSpPr/>
          <p:nvPr/>
        </p:nvSpPr>
        <p:spPr>
          <a:xfrm>
            <a:off x="3167270" y="3532373"/>
            <a:ext cx="516834" cy="4805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0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ADC | </a:t>
            </a:r>
            <a:r>
              <a:rPr lang="en-IN" dirty="0" smtClean="0">
                <a:solidFill>
                  <a:srgbClr val="DA820C"/>
                </a:solidFill>
              </a:rPr>
              <a:t>ADMUX</a:t>
            </a:r>
            <a:endParaRPr lang="en-IN" dirty="0">
              <a:solidFill>
                <a:srgbClr val="DA820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37" y="2359097"/>
            <a:ext cx="8552786" cy="47687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8 Bit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ADMUX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Register</a:t>
            </a:r>
            <a:endParaRPr lang="en-US" sz="1800" b="1" dirty="0"/>
          </a:p>
          <a:p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84531"/>
              </p:ext>
            </p:extLst>
          </p:nvPr>
        </p:nvGraphicFramePr>
        <p:xfrm>
          <a:off x="3184138" y="2929924"/>
          <a:ext cx="5310504" cy="45656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67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71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6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7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6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5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4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3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2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1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0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REFS1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REFS0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ADLAR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MUX4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MUX3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MUX2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MUX1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MUX0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742337" y="3604220"/>
            <a:ext cx="8552786" cy="114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ADC </a:t>
            </a:r>
            <a:r>
              <a:rPr lang="en-IN" dirty="0" smtClean="0"/>
              <a:t>input </a:t>
            </a:r>
            <a:r>
              <a:rPr lang="en-IN" b="1" dirty="0" smtClean="0"/>
              <a:t>(A0 to A7)</a:t>
            </a:r>
            <a:r>
              <a:rPr lang="en-IN" dirty="0" smtClean="0"/>
              <a:t> </a:t>
            </a:r>
            <a:r>
              <a:rPr lang="en-IN" dirty="0"/>
              <a:t>pins are selected by using </a:t>
            </a:r>
            <a:r>
              <a:rPr lang="en-IN" b="1" dirty="0" smtClean="0"/>
              <a:t>MUX4</a:t>
            </a:r>
            <a:r>
              <a:rPr lang="en-IN" dirty="0" smtClean="0"/>
              <a:t> </a:t>
            </a:r>
            <a:r>
              <a:rPr lang="en-IN" dirty="0"/>
              <a:t>to </a:t>
            </a:r>
            <a:r>
              <a:rPr lang="en-IN" b="1" dirty="0"/>
              <a:t>MUX0</a:t>
            </a:r>
            <a:r>
              <a:rPr lang="en-IN" dirty="0"/>
              <a:t> </a:t>
            </a:r>
            <a:r>
              <a:rPr lang="en-IN" dirty="0" smtClean="0"/>
              <a:t>bits.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Voltage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Reference Selection for ADC</a:t>
            </a:r>
          </a:p>
          <a:p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68" y="4519148"/>
            <a:ext cx="7663003" cy="182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ADC | </a:t>
            </a:r>
            <a:r>
              <a:rPr lang="en-IN" dirty="0" smtClean="0">
                <a:solidFill>
                  <a:srgbClr val="DA820C"/>
                </a:solidFill>
              </a:rPr>
              <a:t>ADCSR</a:t>
            </a:r>
            <a:endParaRPr lang="en-IN" dirty="0">
              <a:solidFill>
                <a:srgbClr val="DA820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778" y="2359097"/>
            <a:ext cx="8552786" cy="47687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8 Bit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ADCSR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Register</a:t>
            </a:r>
            <a:endParaRPr lang="en-US" sz="1800" b="1" dirty="0"/>
          </a:p>
          <a:p>
            <a:endParaRPr lang="en-I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3777" y="3498204"/>
            <a:ext cx="11131799" cy="25859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ADEN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 Enable the ADC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ADSC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 start each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ADC conversion.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ADATE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 - </a:t>
            </a:r>
            <a:r>
              <a:rPr lang="en-IN" dirty="0"/>
              <a:t>ADC Auto Trigger </a:t>
            </a:r>
            <a:r>
              <a:rPr lang="en-IN" dirty="0" smtClean="0"/>
              <a:t>Enable.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ADIF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-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bit is set when an ADC conversion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completes.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ADIE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When this bit is written to one and the I-bit in SREG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is set, the ADC Conversion Complete Interrupt is activated.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ADPS2:0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ADC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Prescaler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Select –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 provide ADC Clock</a:t>
            </a:r>
          </a:p>
          <a:p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14507"/>
              </p:ext>
            </p:extLst>
          </p:nvPr>
        </p:nvGraphicFramePr>
        <p:xfrm>
          <a:off x="3518768" y="2835967"/>
          <a:ext cx="5313808" cy="45656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6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7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6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5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Bit 4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Bit 3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Bit 2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Bit 1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Bit 0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ADEN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ADSC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</a:rPr>
                        <a:t>ADATE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ADIF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ADIE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ADPS2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ADPS1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ADPS0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0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216</TotalTime>
  <Words>683</Words>
  <Application>Microsoft Office PowerPoint</Application>
  <PresentationFormat>Widescreen</PresentationFormat>
  <Paragraphs>290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Andalus</vt:lpstr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AVR|ADC (Analog to Digital)|</vt:lpstr>
      <vt:lpstr>ADC | INTRODUCTION</vt:lpstr>
      <vt:lpstr>ADC | INTRODUCTION</vt:lpstr>
      <vt:lpstr>ADC | INTRODUCTION</vt:lpstr>
      <vt:lpstr>ADC | Introduction</vt:lpstr>
      <vt:lpstr>ADC | PINs in ATMega 16</vt:lpstr>
      <vt:lpstr>ADC | Registers</vt:lpstr>
      <vt:lpstr>ADC | ADMUX</vt:lpstr>
      <vt:lpstr>ADC | ADCSR</vt:lpstr>
      <vt:lpstr>ADC | ADCSR (Prescaler)</vt:lpstr>
      <vt:lpstr>ADC | ADC Data Register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|ADC (Analogue to Digital)|</dc:title>
  <dc:creator>Amit Mishra</dc:creator>
  <cp:lastModifiedBy>vipul</cp:lastModifiedBy>
  <cp:revision>29</cp:revision>
  <dcterms:created xsi:type="dcterms:W3CDTF">2015-04-24T09:36:30Z</dcterms:created>
  <dcterms:modified xsi:type="dcterms:W3CDTF">2019-06-07T10:40:38Z</dcterms:modified>
</cp:coreProperties>
</file>