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1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1" r:id="rId6"/>
    <p:sldId id="277" r:id="rId7"/>
    <p:sldId id="268" r:id="rId8"/>
    <p:sldId id="263" r:id="rId9"/>
    <p:sldId id="262" r:id="rId10"/>
    <p:sldId id="278" r:id="rId11"/>
    <p:sldId id="265" r:id="rId12"/>
    <p:sldId id="266" r:id="rId13"/>
    <p:sldId id="267" r:id="rId14"/>
    <p:sldId id="269" r:id="rId15"/>
    <p:sldId id="270" r:id="rId16"/>
    <p:sldId id="279" r:id="rId17"/>
    <p:sldId id="280" r:id="rId18"/>
    <p:sldId id="281" r:id="rId19"/>
    <p:sldId id="271" r:id="rId20"/>
    <p:sldId id="272" r:id="rId21"/>
    <p:sldId id="273" r:id="rId22"/>
    <p:sldId id="274" r:id="rId23"/>
    <p:sldId id="27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B95C0-8B05-4BFF-BC45-3083AF68339E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EAF8C-7561-43B6-B1D6-764CD2F82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28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EAF8C-7561-43B6-B1D6-764CD2F82A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50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EAF8C-7561-43B6-B1D6-764CD2F82A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82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EAF8C-7561-43B6-B1D6-764CD2F82A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93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EAF8C-7561-43B6-B1D6-764CD2F82A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20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EAF8C-7561-43B6-B1D6-764CD2F82A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99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EAF8C-7561-43B6-B1D6-764CD2F82A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5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EAF8C-7561-43B6-B1D6-764CD2F82A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490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EAF8C-7561-43B6-B1D6-764CD2F82A7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97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EAF8C-7561-43B6-B1D6-764CD2F82A7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810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EAF8C-7561-43B6-B1D6-764CD2F82A7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37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EAF8C-7561-43B6-B1D6-764CD2F82A7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26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EAF8C-7561-43B6-B1D6-764CD2F82A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348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EAF8C-7561-43B6-B1D6-764CD2F82A7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248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EAF8C-7561-43B6-B1D6-764CD2F82A7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01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EAF8C-7561-43B6-B1D6-764CD2F82A7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697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EAF8C-7561-43B6-B1D6-764CD2F82A7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20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EAF8C-7561-43B6-B1D6-764CD2F82A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76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EAF8C-7561-43B6-B1D6-764CD2F82A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58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EAF8C-7561-43B6-B1D6-764CD2F82A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09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EAF8C-7561-43B6-B1D6-764CD2F82A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41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EAF8C-7561-43B6-B1D6-764CD2F82A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89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EAF8C-7561-43B6-B1D6-764CD2F82A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57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EAF8C-7561-43B6-B1D6-764CD2F82A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69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85848190-E661-48BA-8729-94EEA6C61376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16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35A9-C853-49E0-A551-37683F49783E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40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10D0-43CD-41E6-A9D2-8ABC6054E735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145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2615-ECAC-4A2B-BF06-1F84D809F9BB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01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9809-022D-451E-825E-70450DFA2C5D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790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3B42-F892-41E2-9911-BE1CEC134224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73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3B09-4EFB-4A93-8BEA-781BA3C7F53F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683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C21BB-04A4-422A-92FE-2FCE71B0C0E1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818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97DD-5C35-4094-85E3-EA938A44591D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6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78EB-ACF2-49A0-84E6-B4D741AB5F00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03BE-8579-4FF3-8ED0-B66F2E1BC26C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55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BD5E-539F-455F-883F-7A86F21348E5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31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867B-D0A7-4627-92CA-E1AD978E011F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2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1C74-051C-4285-8F8A-69AFC9854DAA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493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B9B3-9700-4B59-BCE4-8F6334068A3A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953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272F-324B-4D54-A3EB-B8691E384EBD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10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C3D0-6750-44A4-A5B5-742EB3DB2805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34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0871ED4-12D7-4AD1-9C25-168CA9C5EF46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31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  <p:sldLayoutId id="2147483934" r:id="rId13"/>
    <p:sldLayoutId id="2147483935" r:id="rId14"/>
    <p:sldLayoutId id="2147483936" r:id="rId15"/>
    <p:sldLayoutId id="2147483937" r:id="rId16"/>
    <p:sldLayoutId id="214748393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378" y="225083"/>
            <a:ext cx="7705618" cy="653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4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55312" y="765709"/>
            <a:ext cx="85644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Raspberry pi vs PC</a:t>
            </a:r>
            <a:endParaRPr lang="en-US" sz="44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142820"/>
              </p:ext>
            </p:extLst>
          </p:nvPr>
        </p:nvGraphicFramePr>
        <p:xfrm>
          <a:off x="1775855" y="2350357"/>
          <a:ext cx="8429205" cy="4348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09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9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9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Laptop or pc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Raspberry pi ver.</a:t>
                      </a:r>
                      <a:r>
                        <a:rPr lang="en-US" baseline="0" dirty="0" smtClean="0"/>
                        <a:t> B+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Intel 2.2</a:t>
                      </a:r>
                      <a:r>
                        <a:rPr lang="en-US" baseline="0" dirty="0" smtClean="0"/>
                        <a:t> GHz, dual 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700 MHz, single</a:t>
                      </a:r>
                      <a:r>
                        <a:rPr lang="en-US" baseline="0" dirty="0" smtClean="0"/>
                        <a:t> core ARM 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512 MB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Graphics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Intel</a:t>
                      </a:r>
                      <a:r>
                        <a:rPr lang="en-US" baseline="0" dirty="0" smtClean="0"/>
                        <a:t> HD 3000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Dual core video core iv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Ethernet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USB 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Video o/p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VGA,HDMI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Composite RCA</a:t>
                      </a:r>
                      <a:r>
                        <a:rPr lang="en-US" baseline="0" dirty="0" smtClean="0"/>
                        <a:t> HDMI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Audio o/p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Storage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 GB hard disk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 GB SD CARD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Operating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Linux/windows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</a:t>
                      </a:r>
                      <a:r>
                        <a:rPr lang="en-US" baseline="0" dirty="0" smtClean="0"/>
                        <a:t> Linux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Dimensions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r>
                        <a:rPr lang="en-US" baseline="0" dirty="0" smtClean="0"/>
                        <a:t> inch laptop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8.6*5.4*1.9</a:t>
                      </a:r>
                      <a:r>
                        <a:rPr lang="en-US" baseline="0" dirty="0" smtClean="0"/>
                        <a:t> cm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22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70" b="18256"/>
          <a:stretch/>
        </p:blipFill>
        <p:spPr>
          <a:xfrm>
            <a:off x="2849885" y="2485052"/>
            <a:ext cx="6858000" cy="39666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55312" y="765709"/>
            <a:ext cx="85644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Hardware and connectivity</a:t>
            </a:r>
            <a:endParaRPr lang="en-US" sz="44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331076" y="4185634"/>
            <a:ext cx="850006" cy="2994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331076" y="4984124"/>
            <a:ext cx="695459" cy="2446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10800000">
            <a:off x="7186411" y="6317715"/>
            <a:ext cx="824248" cy="30202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5400000" flipH="1" flipV="1">
            <a:off x="5701446" y="5920389"/>
            <a:ext cx="734662" cy="664044"/>
          </a:xfrm>
          <a:prstGeom prst="bentConnector3">
            <a:avLst>
              <a:gd name="adj1" fmla="val 2896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74" idx="0"/>
          </p:cNvCxnSpPr>
          <p:nvPr/>
        </p:nvCxnSpPr>
        <p:spPr>
          <a:xfrm rot="5400000" flipH="1" flipV="1">
            <a:off x="4439309" y="5731001"/>
            <a:ext cx="446399" cy="96175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849885" y="6078828"/>
            <a:ext cx="711558" cy="2388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9298546" y="2987899"/>
            <a:ext cx="1133341" cy="1674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9298546" y="3155324"/>
            <a:ext cx="1133341" cy="7340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9503216" y="4608073"/>
            <a:ext cx="1044581" cy="6207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5293217" y="2501720"/>
            <a:ext cx="1236372" cy="18336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6529589" y="2436671"/>
            <a:ext cx="2768957" cy="650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726546" y="2501720"/>
            <a:ext cx="408905" cy="4861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2331076" y="2469195"/>
            <a:ext cx="2395470" cy="32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-2786" y="2284529"/>
            <a:ext cx="244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 pin GPIO Header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9237372" y="2190239"/>
            <a:ext cx="2635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Broadcom BCM 2835 &amp; 512 MB RAM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0431887" y="2987899"/>
            <a:ext cx="1339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QUAD USB PORTS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0486945" y="4335350"/>
            <a:ext cx="1710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10/100 Base T Ethernet socket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998938" y="6435076"/>
            <a:ext cx="231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pole 3.5 mm jack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404070" y="6435076"/>
            <a:ext cx="155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HDMI Port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4670883" y="6526838"/>
            <a:ext cx="286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CSI camera connector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1818937" y="5972580"/>
            <a:ext cx="1251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5v micro USB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759853" y="4975788"/>
            <a:ext cx="191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Micro SD slot</a:t>
            </a:r>
          </a:p>
          <a:p>
            <a:r>
              <a:rPr lang="en-US" dirty="0" smtClean="0"/>
              <a:t>(on underside)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1006596" y="4154253"/>
            <a:ext cx="1764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DSI Display Connector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289442" y="4185634"/>
            <a:ext cx="1403797" cy="6149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693239" y="4185634"/>
            <a:ext cx="1197736" cy="6149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798574" y="3878631"/>
            <a:ext cx="198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LAN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3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55312" y="765709"/>
            <a:ext cx="85644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GPIO</a:t>
            </a:r>
            <a:endParaRPr lang="en-US" sz="44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5312" y="2331076"/>
            <a:ext cx="642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GPIO: General purpose Input Output</a:t>
            </a:r>
            <a:endParaRPr lang="en-US" b="1" dirty="0">
              <a:latin typeface="+mj-lt"/>
            </a:endParaRPr>
          </a:p>
        </p:txBody>
      </p:sp>
      <p:pic>
        <p:nvPicPr>
          <p:cNvPr id="8" name="Picture 7" descr="http://data.designspark.info/uploads/images/53bc258dc6c0425cb44870b50ab306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120" y="2700409"/>
            <a:ext cx="6501531" cy="415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35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55312" y="765709"/>
            <a:ext cx="85644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GPIO</a:t>
            </a:r>
            <a:endParaRPr lang="en-US" sz="44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5312" y="2343954"/>
            <a:ext cx="642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GPIO: General purpose Input Output</a:t>
            </a:r>
            <a:endParaRPr lang="en-US" b="1" dirty="0"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794" y="2860665"/>
            <a:ext cx="5456327" cy="168346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64794" y="4868214"/>
            <a:ext cx="5750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40 pins can be connected to various input and output.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86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55312" y="765709"/>
            <a:ext cx="85644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Connection of simple LEDs</a:t>
            </a:r>
            <a:endParaRPr lang="en-US" sz="44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897" y="2408349"/>
            <a:ext cx="7267977" cy="4342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31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55312" y="765709"/>
            <a:ext cx="85644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Connection of simple LEDs</a:t>
            </a:r>
            <a:endParaRPr lang="en-US" sz="44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55312" y="2373300"/>
            <a:ext cx="3026535" cy="1286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entury Gothic" panose="020B0502020202020204" pitchFamily="34" charset="0"/>
              <a:buChar char="►"/>
            </a:pPr>
            <a:r>
              <a:rPr lang="en-US" dirty="0" smtClean="0"/>
              <a:t>Pin 6 for ground</a:t>
            </a:r>
          </a:p>
          <a:p>
            <a:pPr marL="285750" indent="-285750">
              <a:lnSpc>
                <a:spcPct val="150000"/>
              </a:lnSpc>
              <a:buFont typeface="Century Gothic" panose="020B0502020202020204" pitchFamily="34" charset="0"/>
              <a:buChar char="►"/>
            </a:pPr>
            <a:r>
              <a:rPr lang="en-US" dirty="0" smtClean="0"/>
              <a:t>Pin 11 for first LED</a:t>
            </a:r>
          </a:p>
          <a:p>
            <a:pPr marL="285750" indent="-285750">
              <a:lnSpc>
                <a:spcPct val="150000"/>
              </a:lnSpc>
              <a:buFont typeface="Century Gothic" panose="020B0502020202020204" pitchFamily="34" charset="0"/>
              <a:buChar char="►"/>
            </a:pPr>
            <a:r>
              <a:rPr lang="en-US" dirty="0" smtClean="0"/>
              <a:t>Pin 12 for second LED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847" y="2578511"/>
            <a:ext cx="6219568" cy="349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99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55312" y="765709"/>
            <a:ext cx="85644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Preparing a SD card</a:t>
            </a:r>
            <a:endParaRPr lang="en-US" sz="44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3877" y="2431373"/>
            <a:ext cx="8943287" cy="3779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entury Gothic" panose="020B0502020202020204" pitchFamily="34" charset="0"/>
              <a:buChar char="►"/>
            </a:pPr>
            <a:r>
              <a:rPr lang="en-IN" dirty="0">
                <a:cs typeface="Arial" pitchFamily="34" charset="0"/>
              </a:rPr>
              <a:t>Format a SD card that is 4GB or larger as FAT. </a:t>
            </a:r>
            <a:r>
              <a:rPr lang="en-IN" dirty="0" smtClean="0">
                <a:cs typeface="Arial" pitchFamily="34" charset="0"/>
              </a:rPr>
              <a:t>Use </a:t>
            </a:r>
            <a:r>
              <a:rPr lang="en-IN" dirty="0">
                <a:cs typeface="Arial" pitchFamily="34" charset="0"/>
              </a:rPr>
              <a:t>the Tool – </a:t>
            </a:r>
            <a:r>
              <a:rPr lang="en-IN" b="1" dirty="0" smtClean="0">
                <a:cs typeface="Arial" pitchFamily="34" charset="0"/>
              </a:rPr>
              <a:t>SDFormatter</a:t>
            </a:r>
          </a:p>
          <a:p>
            <a:pPr marL="285750" indent="-285750">
              <a:lnSpc>
                <a:spcPct val="150000"/>
              </a:lnSpc>
              <a:buFont typeface="Century Gothic" panose="020B0502020202020204" pitchFamily="34" charset="0"/>
              <a:buChar char="►"/>
            </a:pPr>
            <a:r>
              <a:rPr lang="en-IN" dirty="0" smtClean="0">
                <a:cs typeface="Arial" pitchFamily="34" charset="0"/>
              </a:rPr>
              <a:t>Download and extract the </a:t>
            </a:r>
            <a:r>
              <a:rPr lang="en-IN" b="1" dirty="0" smtClean="0">
                <a:cs typeface="Arial" pitchFamily="34" charset="0"/>
              </a:rPr>
              <a:t>NOOBS</a:t>
            </a:r>
            <a:r>
              <a:rPr lang="en-IN" dirty="0" smtClean="0">
                <a:cs typeface="Arial" pitchFamily="34" charset="0"/>
              </a:rPr>
              <a:t> zip file.</a:t>
            </a:r>
          </a:p>
          <a:p>
            <a:pPr marL="285750" indent="-285750">
              <a:lnSpc>
                <a:spcPct val="150000"/>
              </a:lnSpc>
              <a:buFont typeface="Century Gothic" panose="020B0502020202020204" pitchFamily="34" charset="0"/>
              <a:buChar char="►"/>
            </a:pPr>
            <a:r>
              <a:rPr lang="en-US" dirty="0" smtClean="0"/>
              <a:t>Copy the extracted files into the formatted SD card so that it occupy the root directory of the SD card.</a:t>
            </a:r>
          </a:p>
          <a:p>
            <a:pPr marL="285750" indent="-285750">
              <a:lnSpc>
                <a:spcPct val="150000"/>
              </a:lnSpc>
              <a:buFont typeface="Century Gothic" panose="020B0502020202020204" pitchFamily="34" charset="0"/>
              <a:buChar char="►"/>
            </a:pPr>
            <a:r>
              <a:rPr lang="en-US" dirty="0" smtClean="0"/>
              <a:t>After completion of the process safely remove the SD card and insert it into the raspberry pi and power it up.</a:t>
            </a:r>
          </a:p>
          <a:p>
            <a:pPr marL="285750" indent="-285750">
              <a:lnSpc>
                <a:spcPct val="150000"/>
              </a:lnSpc>
              <a:buFont typeface="Century Gothic" panose="020B0502020202020204" pitchFamily="34" charset="0"/>
              <a:buChar char="►"/>
            </a:pPr>
            <a:r>
              <a:rPr lang="en-US" dirty="0" smtClean="0"/>
              <a:t>A window will appear with a list of options of different operating system to be install. Raspbian is recommended.</a:t>
            </a:r>
          </a:p>
          <a:p>
            <a:pPr marL="285750" indent="-285750">
              <a:lnSpc>
                <a:spcPct val="150000"/>
              </a:lnSpc>
              <a:buFont typeface="Century Gothic" panose="020B0502020202020204" pitchFamily="34" charset="0"/>
              <a:buChar char="►"/>
            </a:pPr>
            <a:r>
              <a:rPr lang="en-US" dirty="0" smtClean="0"/>
              <a:t>Wait for 15-20 min.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0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55312" y="765709"/>
            <a:ext cx="85644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First booting</a:t>
            </a:r>
            <a:endParaRPr lang="en-US" sz="44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3877" y="2431373"/>
            <a:ext cx="89432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entury Gothic" panose="020B0502020202020204" pitchFamily="34" charset="0"/>
              <a:buChar char="►"/>
            </a:pPr>
            <a:r>
              <a:rPr lang="en-IN" dirty="0" smtClean="0">
                <a:cs typeface="Arial" pitchFamily="34" charset="0"/>
              </a:rPr>
              <a:t>After installation, Raspberry pi configuration menu (raspi-config) will load.</a:t>
            </a:r>
          </a:p>
          <a:p>
            <a:pPr marL="285750" indent="-285750">
              <a:lnSpc>
                <a:spcPct val="150000"/>
              </a:lnSpc>
              <a:buFont typeface="Century Gothic" panose="020B0502020202020204" pitchFamily="34" charset="0"/>
              <a:buChar char="►"/>
            </a:pPr>
            <a:r>
              <a:rPr lang="en-IN" dirty="0" smtClean="0">
                <a:cs typeface="Arial" pitchFamily="34" charset="0"/>
              </a:rPr>
              <a:t>Here we can set time, date, create users or enable a raspberry pi camera board.</a:t>
            </a:r>
          </a:p>
          <a:p>
            <a:pPr marL="285750" indent="-285750">
              <a:lnSpc>
                <a:spcPct val="150000"/>
              </a:lnSpc>
              <a:buFont typeface="Century Gothic" panose="020B0502020202020204" pitchFamily="34" charset="0"/>
              <a:buChar char="►"/>
            </a:pPr>
            <a:r>
              <a:rPr lang="en-IN" dirty="0" smtClean="0">
                <a:cs typeface="Arial" pitchFamily="34" charset="0"/>
              </a:rPr>
              <a:t>Type: </a:t>
            </a:r>
            <a:r>
              <a:rPr lang="en-IN" b="1" dirty="0" err="1" smtClean="0">
                <a:cs typeface="Arial" pitchFamily="34" charset="0"/>
              </a:rPr>
              <a:t>startx</a:t>
            </a:r>
            <a:r>
              <a:rPr lang="en-IN" b="1" dirty="0" smtClean="0">
                <a:cs typeface="Arial" pitchFamily="34" charset="0"/>
              </a:rPr>
              <a:t> </a:t>
            </a:r>
            <a:r>
              <a:rPr lang="en-IN" dirty="0" smtClean="0">
                <a:cs typeface="Arial" pitchFamily="34" charset="0"/>
              </a:rPr>
              <a:t>to enter into graphical environment.</a:t>
            </a:r>
          </a:p>
          <a:p>
            <a:pPr marL="285750" indent="-285750">
              <a:lnSpc>
                <a:spcPct val="150000"/>
              </a:lnSpc>
              <a:buFont typeface="Century Gothic" panose="020B0502020202020204" pitchFamily="34" charset="0"/>
              <a:buChar char="►"/>
            </a:pPr>
            <a:r>
              <a:rPr lang="en-IN" dirty="0" smtClean="0">
                <a:cs typeface="Arial" pitchFamily="34" charset="0"/>
              </a:rPr>
              <a:t>Default login id: </a:t>
            </a:r>
            <a:r>
              <a:rPr lang="en-IN" b="1" dirty="0" smtClean="0">
                <a:cs typeface="Arial" pitchFamily="34" charset="0"/>
              </a:rPr>
              <a:t>pi</a:t>
            </a:r>
          </a:p>
          <a:p>
            <a:pPr lvl="1">
              <a:lnSpc>
                <a:spcPct val="150000"/>
              </a:lnSpc>
            </a:pPr>
            <a:r>
              <a:rPr lang="en-IN" b="1" dirty="0">
                <a:cs typeface="Arial" pitchFamily="34" charset="0"/>
              </a:rPr>
              <a:t> </a:t>
            </a:r>
            <a:r>
              <a:rPr lang="en-IN" b="1" dirty="0" smtClean="0">
                <a:cs typeface="Arial" pitchFamily="34" charset="0"/>
              </a:rPr>
              <a:t>          </a:t>
            </a:r>
            <a:r>
              <a:rPr lang="en-IN" dirty="0" smtClean="0">
                <a:cs typeface="Arial" pitchFamily="34" charset="0"/>
              </a:rPr>
              <a:t>password: </a:t>
            </a:r>
            <a:r>
              <a:rPr lang="en-IN" b="1" dirty="0" smtClean="0">
                <a:cs typeface="Arial" pitchFamily="34" charset="0"/>
              </a:rPr>
              <a:t>raspberry</a:t>
            </a:r>
          </a:p>
        </p:txBody>
      </p:sp>
    </p:spTree>
    <p:extLst>
      <p:ext uri="{BB962C8B-B14F-4D97-AF65-F5344CB8AC3E}">
        <p14:creationId xmlns:p14="http://schemas.microsoft.com/office/powerpoint/2010/main" val="259447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55312" y="765709"/>
            <a:ext cx="85644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GNU/Linux</a:t>
            </a:r>
            <a:endParaRPr lang="en-US" sz="44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3877" y="2431373"/>
            <a:ext cx="89432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entury Gothic" panose="020B0502020202020204" pitchFamily="34" charset="0"/>
              <a:buChar char="►"/>
            </a:pPr>
            <a:r>
              <a:rPr lang="en-IN" dirty="0" smtClean="0">
                <a:cs typeface="Arial" pitchFamily="34" charset="0"/>
              </a:rPr>
              <a:t>Debian based free operating system raspbian is optimized for raspberry pi board.</a:t>
            </a:r>
          </a:p>
          <a:p>
            <a:pPr marL="285750" indent="-285750">
              <a:lnSpc>
                <a:spcPct val="150000"/>
              </a:lnSpc>
              <a:buFont typeface="Century Gothic" panose="020B0502020202020204" pitchFamily="34" charset="0"/>
              <a:buChar char="►"/>
            </a:pPr>
            <a:r>
              <a:rPr lang="en-IN" dirty="0" smtClean="0">
                <a:cs typeface="Arial" pitchFamily="34" charset="0"/>
              </a:rPr>
              <a:t>Debian is one of the most popular Linux distribution or flavour.</a:t>
            </a:r>
          </a:p>
          <a:p>
            <a:pPr marL="285750" indent="-285750">
              <a:lnSpc>
                <a:spcPct val="150000"/>
              </a:lnSpc>
              <a:buFont typeface="Century Gothic" panose="020B0502020202020204" pitchFamily="34" charset="0"/>
              <a:buChar char="►"/>
            </a:pPr>
            <a:r>
              <a:rPr lang="en-IN" dirty="0">
                <a:cs typeface="Arial" pitchFamily="34" charset="0"/>
              </a:rPr>
              <a:t>GNU/Linux – Free, Open Source, UNIX like Operating System that runs on diverse computing Hardware </a:t>
            </a:r>
            <a:r>
              <a:rPr lang="en-IN" dirty="0" smtClean="0">
                <a:cs typeface="Arial" pitchFamily="34" charset="0"/>
              </a:rPr>
              <a:t>Platforms.</a:t>
            </a:r>
          </a:p>
          <a:p>
            <a:pPr marL="285750" indent="-285750">
              <a:lnSpc>
                <a:spcPct val="150000"/>
              </a:lnSpc>
              <a:buFont typeface="Century Gothic" panose="020B0502020202020204" pitchFamily="34" charset="0"/>
              <a:buChar char="►"/>
            </a:pPr>
            <a:r>
              <a:rPr lang="en-IN" dirty="0">
                <a:cs typeface="Arial" pitchFamily="34" charset="0"/>
              </a:rPr>
              <a:t>GNU : Provides the shell, library, compilers </a:t>
            </a:r>
          </a:p>
          <a:p>
            <a:pPr marL="285750" indent="-285750">
              <a:lnSpc>
                <a:spcPct val="150000"/>
              </a:lnSpc>
              <a:buFont typeface="Century Gothic" panose="020B0502020202020204" pitchFamily="34" charset="0"/>
              <a:buChar char="►"/>
            </a:pPr>
            <a:r>
              <a:rPr lang="en-IN" dirty="0">
                <a:cs typeface="Arial" pitchFamily="34" charset="0"/>
              </a:rPr>
              <a:t>Linux  : Provides the </a:t>
            </a:r>
            <a:r>
              <a:rPr lang="en-IN" dirty="0" smtClean="0">
                <a:cs typeface="Arial" pitchFamily="34" charset="0"/>
              </a:rPr>
              <a:t>Kernel</a:t>
            </a:r>
            <a:endParaRPr lang="en-IN" dirty="0"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Century Gothic" panose="020B0502020202020204" pitchFamily="34" charset="0"/>
              <a:buChar char="►"/>
            </a:pPr>
            <a:r>
              <a:rPr lang="en-IN" dirty="0">
                <a:cs typeface="Arial" pitchFamily="34" charset="0"/>
              </a:rPr>
              <a:t>Examples of Major Free </a:t>
            </a:r>
            <a:r>
              <a:rPr lang="en-IN" dirty="0" smtClean="0">
                <a:cs typeface="Arial" pitchFamily="34" charset="0"/>
              </a:rPr>
              <a:t>flavours </a:t>
            </a:r>
            <a:r>
              <a:rPr lang="en-IN" dirty="0">
                <a:cs typeface="Arial" pitchFamily="34" charset="0"/>
              </a:rPr>
              <a:t>: Fedora, Ubuntu, Mandriva, </a:t>
            </a:r>
            <a:r>
              <a:rPr lang="en-IN" dirty="0" err="1">
                <a:cs typeface="Arial" pitchFamily="34" charset="0"/>
              </a:rPr>
              <a:t>Suse</a:t>
            </a:r>
            <a:r>
              <a:rPr lang="en-IN" dirty="0">
                <a:cs typeface="Arial" pitchFamily="34" charset="0"/>
              </a:rPr>
              <a:t>, </a:t>
            </a:r>
            <a:r>
              <a:rPr lang="en-IN" dirty="0" err="1" smtClean="0">
                <a:cs typeface="Arial" pitchFamily="34" charset="0"/>
              </a:rPr>
              <a:t>etc</a:t>
            </a:r>
            <a:endParaRPr lang="en-IN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88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55312" y="765709"/>
            <a:ext cx="85644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Program the Pi</a:t>
            </a:r>
            <a:endParaRPr lang="en-US" sz="44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6299" y="2408349"/>
            <a:ext cx="8841346" cy="3363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entury Gothic" panose="020B0502020202020204" pitchFamily="34" charset="0"/>
              <a:buChar char="►"/>
            </a:pPr>
            <a:r>
              <a:rPr lang="en-US" dirty="0" smtClean="0"/>
              <a:t>Begin programming of GPIO output using programming language Python.</a:t>
            </a:r>
          </a:p>
          <a:p>
            <a:pPr marL="285750" indent="-285750">
              <a:lnSpc>
                <a:spcPct val="150000"/>
              </a:lnSpc>
              <a:buFont typeface="Century Gothic" panose="020B0502020202020204" pitchFamily="34" charset="0"/>
              <a:buChar char="►"/>
            </a:pPr>
            <a:r>
              <a:rPr lang="en-US" dirty="0" smtClean="0"/>
              <a:t>Python is interpreted, object-oriented and high level programming language.</a:t>
            </a:r>
          </a:p>
          <a:p>
            <a:pPr marL="285750" indent="-285750">
              <a:lnSpc>
                <a:spcPct val="150000"/>
              </a:lnSpc>
              <a:buFont typeface="Century Gothic" panose="020B0502020202020204" pitchFamily="34" charset="0"/>
              <a:buChar char="►"/>
            </a:pPr>
            <a:r>
              <a:rPr lang="en-US" dirty="0" smtClean="0"/>
              <a:t>Included in Raspbian distribution.</a:t>
            </a:r>
          </a:p>
          <a:p>
            <a:pPr marL="285750" indent="-285750">
              <a:lnSpc>
                <a:spcPct val="150000"/>
              </a:lnSpc>
              <a:buFont typeface="Century Gothic" panose="020B0502020202020204" pitchFamily="34" charset="0"/>
              <a:buChar char="►"/>
            </a:pPr>
            <a:r>
              <a:rPr lang="en-US" dirty="0" smtClean="0"/>
              <a:t>To do simple python program to ensure pi is ready to go.</a:t>
            </a:r>
          </a:p>
          <a:p>
            <a:pPr marL="285750" indent="-285750">
              <a:lnSpc>
                <a:spcPct val="150000"/>
              </a:lnSpc>
              <a:buFont typeface="Century Gothic" panose="020B0502020202020204" pitchFamily="34" charset="0"/>
              <a:buChar char="►"/>
            </a:pPr>
            <a:r>
              <a:rPr lang="en-US" dirty="0" smtClean="0"/>
              <a:t>Logon to pi with: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Username – pi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Password - raspberry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82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55312" y="765709"/>
            <a:ext cx="85644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What is raspberry pi ?</a:t>
            </a:r>
            <a:endParaRPr lang="en-US" sz="44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71989" y="2595369"/>
            <a:ext cx="63492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Century Gothic" panose="020B0502020202020204" pitchFamily="34" charset="0"/>
              <a:buChar char="►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low cost, 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credit-card sized </a:t>
            </a:r>
            <a:r>
              <a:rPr lang="en-US" b="1" dirty="0">
                <a:cs typeface="Calibri" panose="020F0502020204030204" pitchFamily="34" charset="0"/>
              </a:rPr>
              <a:t>computer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that plugs into a computer monitor or TV, and uses a standard keyboard and mouse. 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Century Gothic" panose="020B0502020202020204" pitchFamily="34" charset="0"/>
              <a:buChar char="►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Program languages it uses are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Scratch and Python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Century Gothic" panose="020B0502020202020204" pitchFamily="34" charset="0"/>
              <a:buChar char="►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apable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doing everything you’d expect a desktop computer to do, from browsing the internet and playing high-definition video, to making spreadsheets, word-processing, and playing games.</a:t>
            </a:r>
          </a:p>
        </p:txBody>
      </p:sp>
    </p:spTree>
    <p:extLst>
      <p:ext uri="{BB962C8B-B14F-4D97-AF65-F5344CB8AC3E}">
        <p14:creationId xmlns:p14="http://schemas.microsoft.com/office/powerpoint/2010/main" val="383522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55312" y="765709"/>
            <a:ext cx="85644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Program the Pi</a:t>
            </a:r>
            <a:endParaRPr lang="en-US" sz="44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061" y="2886097"/>
            <a:ext cx="7978914" cy="252824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15091" y="2395470"/>
            <a:ext cx="787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Appeared cell prompt: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12061" y="5479100"/>
            <a:ext cx="7978914" cy="1286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Type </a:t>
            </a:r>
            <a:r>
              <a:rPr lang="en-US" b="1" dirty="0" smtClean="0"/>
              <a:t>Sudo Python: </a:t>
            </a:r>
            <a:r>
              <a:rPr lang="en-US" dirty="0" smtClean="0"/>
              <a:t>python interpreter will open up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Type </a:t>
            </a:r>
            <a:r>
              <a:rPr lang="en-US" b="1" dirty="0" smtClean="0"/>
              <a:t>quit(): </a:t>
            </a:r>
            <a:r>
              <a:rPr lang="en-US" dirty="0" smtClean="0"/>
              <a:t>to exit the interpreter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Confirms the python is installed and ready for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5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55312" y="765709"/>
            <a:ext cx="85644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Program the Pi</a:t>
            </a:r>
            <a:endParaRPr lang="en-US" sz="44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55311" y="2331076"/>
            <a:ext cx="90118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First python program:</a:t>
            </a:r>
          </a:p>
          <a:p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Century Gothic" panose="020B0502020202020204" pitchFamily="34" charset="0"/>
              <a:buChar char="►"/>
            </a:pPr>
            <a:r>
              <a:rPr lang="en-US" dirty="0"/>
              <a:t>O</a:t>
            </a:r>
            <a:r>
              <a:rPr lang="en-US" dirty="0" smtClean="0"/>
              <a:t>pen LX terminal</a:t>
            </a:r>
          </a:p>
          <a:p>
            <a:pPr marL="285750" indent="-285750">
              <a:lnSpc>
                <a:spcPct val="150000"/>
              </a:lnSpc>
              <a:buFont typeface="Century Gothic" panose="020B0502020202020204" pitchFamily="34" charset="0"/>
              <a:buChar char="►"/>
            </a:pPr>
            <a:r>
              <a:rPr lang="en-US" dirty="0" smtClean="0"/>
              <a:t>Type </a:t>
            </a:r>
            <a:r>
              <a:rPr lang="en-US" b="1" dirty="0" smtClean="0"/>
              <a:t>sudo nano helloworld.py </a:t>
            </a:r>
            <a:r>
              <a:rPr lang="en-US" dirty="0" smtClean="0"/>
              <a:t>then press enter</a:t>
            </a:r>
          </a:p>
          <a:p>
            <a:pPr marL="285750" indent="-285750">
              <a:lnSpc>
                <a:spcPct val="150000"/>
              </a:lnSpc>
              <a:buFont typeface="Century Gothic" panose="020B0502020202020204" pitchFamily="34" charset="0"/>
              <a:buChar char="►"/>
            </a:pPr>
            <a:r>
              <a:rPr lang="en-US" dirty="0" smtClean="0"/>
              <a:t>A text editor open up for typing the code</a:t>
            </a:r>
          </a:p>
          <a:p>
            <a:pPr marL="285750" indent="-285750">
              <a:lnSpc>
                <a:spcPct val="150000"/>
              </a:lnSpc>
              <a:buFont typeface="Century Gothic" panose="020B0502020202020204" pitchFamily="34" charset="0"/>
              <a:buChar char="►"/>
            </a:pPr>
            <a:r>
              <a:rPr lang="en-US" dirty="0" smtClean="0"/>
              <a:t>Type </a:t>
            </a:r>
            <a:r>
              <a:rPr lang="en-US" b="1" dirty="0" smtClean="0"/>
              <a:t>print ”helloworld”;</a:t>
            </a:r>
          </a:p>
          <a:p>
            <a:pPr marL="285750" indent="-285750">
              <a:lnSpc>
                <a:spcPct val="150000"/>
              </a:lnSpc>
              <a:buFont typeface="Century Gothic" panose="020B0502020202020204" pitchFamily="34" charset="0"/>
              <a:buChar char="►"/>
            </a:pPr>
            <a:r>
              <a:rPr lang="en-US" dirty="0" smtClean="0"/>
              <a:t>Press </a:t>
            </a:r>
            <a:r>
              <a:rPr lang="en-US" b="1" dirty="0" smtClean="0"/>
              <a:t>CTRL+X </a:t>
            </a:r>
            <a:r>
              <a:rPr lang="en-US" dirty="0" smtClean="0"/>
              <a:t>then press </a:t>
            </a:r>
            <a:r>
              <a:rPr lang="en-US" b="1" dirty="0" smtClean="0"/>
              <a:t>Y </a:t>
            </a:r>
            <a:r>
              <a:rPr lang="en-US" dirty="0" smtClean="0"/>
              <a:t>to save the file</a:t>
            </a:r>
          </a:p>
          <a:p>
            <a:pPr marL="285750" indent="-285750">
              <a:lnSpc>
                <a:spcPct val="150000"/>
              </a:lnSpc>
              <a:buFont typeface="Century Gothic" panose="020B0502020202020204" pitchFamily="34" charset="0"/>
              <a:buChar char="►"/>
            </a:pPr>
            <a:r>
              <a:rPr lang="en-US" dirty="0" smtClean="0"/>
              <a:t>To view output type </a:t>
            </a:r>
            <a:r>
              <a:rPr lang="en-US" b="1" dirty="0" smtClean="0"/>
              <a:t>sudo python helloworld.py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520" y="5470397"/>
            <a:ext cx="8476000" cy="133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8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55312" y="765709"/>
            <a:ext cx="85644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Program the Pi</a:t>
            </a:r>
            <a:endParaRPr lang="en-US" sz="44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3876" y="3986637"/>
            <a:ext cx="5726929" cy="22795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10813" y="2295881"/>
            <a:ext cx="8943288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Program to control LED circuit:</a:t>
            </a:r>
          </a:p>
          <a:p>
            <a:pPr marL="285750" indent="-285750">
              <a:lnSpc>
                <a:spcPct val="150000"/>
              </a:lnSpc>
              <a:buFont typeface="Century Gothic" panose="020B0502020202020204" pitchFamily="34" charset="0"/>
              <a:buChar char="►"/>
            </a:pPr>
            <a:r>
              <a:rPr lang="en-US" dirty="0" smtClean="0"/>
              <a:t>Type </a:t>
            </a:r>
            <a:r>
              <a:rPr lang="en-US" b="1" dirty="0" smtClean="0"/>
              <a:t>sudo nano led.py </a:t>
            </a:r>
            <a:r>
              <a:rPr lang="en-US" dirty="0" smtClean="0"/>
              <a:t>and press enter.</a:t>
            </a:r>
          </a:p>
          <a:p>
            <a:pPr marL="285750" indent="-285750">
              <a:lnSpc>
                <a:spcPct val="150000"/>
              </a:lnSpc>
              <a:buFont typeface="Century Gothic" panose="020B0502020202020204" pitchFamily="34" charset="0"/>
              <a:buChar char="►"/>
            </a:pPr>
            <a:r>
              <a:rPr lang="en-US" dirty="0" smtClean="0"/>
              <a:t>Type the following code on the text editor opened up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r>
              <a:rPr lang="en-US" b="1" dirty="0"/>
              <a:t>import </a:t>
            </a:r>
            <a:r>
              <a:rPr lang="en-US" b="1" dirty="0" err="1"/>
              <a:t>RPi.GPIO</a:t>
            </a:r>
            <a:r>
              <a:rPr lang="en-US" b="1" dirty="0"/>
              <a:t> as GPIO</a:t>
            </a:r>
          </a:p>
          <a:p>
            <a:r>
              <a:rPr lang="en-US" b="1" dirty="0"/>
              <a:t>import time</a:t>
            </a:r>
          </a:p>
          <a:p>
            <a:r>
              <a:rPr lang="en-US" b="1" dirty="0" err="1"/>
              <a:t>GPIO.setmode</a:t>
            </a:r>
            <a:r>
              <a:rPr lang="en-US" b="1" dirty="0"/>
              <a:t>(GPIO.BOARD)</a:t>
            </a:r>
          </a:p>
          <a:p>
            <a:r>
              <a:rPr lang="en-US" b="1" dirty="0" err="1"/>
              <a:t>GPIO.setup</a:t>
            </a:r>
            <a:r>
              <a:rPr lang="en-US" b="1" dirty="0"/>
              <a:t>(11,GPIO.OUT)</a:t>
            </a:r>
          </a:p>
          <a:p>
            <a:r>
              <a:rPr lang="en-US" b="1" dirty="0" err="1"/>
              <a:t>GPIO.output</a:t>
            </a:r>
            <a:r>
              <a:rPr lang="en-US" b="1" dirty="0"/>
              <a:t>(11,GPIO.HIGH)</a:t>
            </a:r>
          </a:p>
          <a:p>
            <a:r>
              <a:rPr lang="en-US" b="1" dirty="0" err="1"/>
              <a:t>time.sleep</a:t>
            </a:r>
            <a:r>
              <a:rPr lang="en-US" b="1" dirty="0"/>
              <a:t>(1)</a:t>
            </a:r>
          </a:p>
          <a:p>
            <a:r>
              <a:rPr lang="en-US" b="1" dirty="0" err="1"/>
              <a:t>GPIO.output</a:t>
            </a:r>
            <a:r>
              <a:rPr lang="en-US" b="1" dirty="0"/>
              <a:t>(11,GPIO.LOW)</a:t>
            </a:r>
          </a:p>
          <a:p>
            <a:r>
              <a:rPr lang="en-US" b="1" dirty="0" err="1"/>
              <a:t>GPIO.cleanup</a:t>
            </a:r>
            <a:r>
              <a:rPr lang="en-US" b="1" dirty="0"/>
              <a:t>()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3790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55312" y="765709"/>
            <a:ext cx="85644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Program the Pi</a:t>
            </a:r>
            <a:endParaRPr lang="en-US" sz="44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3877" y="2524259"/>
            <a:ext cx="87970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entury Gothic" panose="020B0502020202020204" pitchFamily="34" charset="0"/>
              <a:buChar char="►"/>
            </a:pPr>
            <a:r>
              <a:rPr lang="en-US" dirty="0" smtClean="0"/>
              <a:t>After  completing the code press </a:t>
            </a:r>
            <a:r>
              <a:rPr lang="en-US" b="1" dirty="0" err="1" smtClean="0"/>
              <a:t>ctrl+x</a:t>
            </a:r>
            <a:r>
              <a:rPr lang="en-US" dirty="0" smtClean="0"/>
              <a:t> then press </a:t>
            </a:r>
            <a:r>
              <a:rPr lang="en-US" b="1" dirty="0" smtClean="0"/>
              <a:t>Y </a:t>
            </a:r>
            <a:r>
              <a:rPr lang="en-US" dirty="0" smtClean="0"/>
              <a:t>to save the file.</a:t>
            </a:r>
          </a:p>
          <a:p>
            <a:pPr marL="285750" indent="-285750">
              <a:lnSpc>
                <a:spcPct val="150000"/>
              </a:lnSpc>
              <a:buFont typeface="Century Gothic" panose="020B0502020202020204" pitchFamily="34" charset="0"/>
              <a:buChar char="►"/>
            </a:pPr>
            <a:r>
              <a:rPr lang="en-US" dirty="0" smtClean="0"/>
              <a:t>Now type </a:t>
            </a:r>
            <a:r>
              <a:rPr lang="en-US" b="1" dirty="0" smtClean="0"/>
              <a:t>sudo python LED.py</a:t>
            </a:r>
            <a:r>
              <a:rPr lang="en-US" dirty="0" smtClean="0"/>
              <a:t> that makes LED to be turned on for 1 sec and then again turned off.</a:t>
            </a:r>
          </a:p>
          <a:p>
            <a:pPr marL="285750" indent="-285750">
              <a:lnSpc>
                <a:spcPct val="150000"/>
              </a:lnSpc>
              <a:buFont typeface="Century Gothic" panose="020B0502020202020204" pitchFamily="34" charset="0"/>
              <a:buChar char="►"/>
            </a:pPr>
            <a:r>
              <a:rPr lang="en-US" dirty="0" smtClean="0"/>
              <a:t>Customize the code to make LED blink for three times.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1362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55312" y="765709"/>
            <a:ext cx="85644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Program the Pi</a:t>
            </a:r>
            <a:endParaRPr lang="en-US" sz="44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43587" y="2378811"/>
            <a:ext cx="3925623" cy="4193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import </a:t>
            </a:r>
            <a:r>
              <a:rPr lang="en-US" b="1" dirty="0" err="1"/>
              <a:t>RPi.GPIO</a:t>
            </a:r>
            <a:r>
              <a:rPr lang="en-US" b="1" dirty="0"/>
              <a:t> as GPIO</a:t>
            </a:r>
          </a:p>
          <a:p>
            <a:pPr>
              <a:lnSpc>
                <a:spcPct val="150000"/>
              </a:lnSpc>
            </a:pPr>
            <a:r>
              <a:rPr lang="en-US" b="1" dirty="0"/>
              <a:t>import time</a:t>
            </a:r>
          </a:p>
          <a:p>
            <a:pPr>
              <a:lnSpc>
                <a:spcPct val="150000"/>
              </a:lnSpc>
            </a:pPr>
            <a:r>
              <a:rPr lang="en-US" b="1" dirty="0" err="1"/>
              <a:t>GPIO.setmode</a:t>
            </a:r>
            <a:r>
              <a:rPr lang="en-US" b="1" dirty="0"/>
              <a:t>(GPIO.BOARD)</a:t>
            </a:r>
          </a:p>
          <a:p>
            <a:pPr>
              <a:lnSpc>
                <a:spcPct val="150000"/>
              </a:lnSpc>
            </a:pPr>
            <a:r>
              <a:rPr lang="en-US" b="1" dirty="0" err="1"/>
              <a:t>GPIO.setup</a:t>
            </a:r>
            <a:r>
              <a:rPr lang="en-US" b="1" dirty="0"/>
              <a:t>(11,GPIO.OUT)</a:t>
            </a:r>
          </a:p>
          <a:p>
            <a:pPr>
              <a:lnSpc>
                <a:spcPct val="150000"/>
              </a:lnSpc>
            </a:pPr>
            <a:r>
              <a:rPr lang="en-US" b="1" dirty="0"/>
              <a:t>for </a:t>
            </a:r>
            <a:r>
              <a:rPr lang="en-US" b="1" dirty="0" err="1"/>
              <a:t>i</a:t>
            </a:r>
            <a:r>
              <a:rPr lang="en-US" b="1" dirty="0"/>
              <a:t> in range (0,3):</a:t>
            </a:r>
          </a:p>
          <a:p>
            <a:pPr>
              <a:lnSpc>
                <a:spcPct val="150000"/>
              </a:lnSpc>
            </a:pPr>
            <a:r>
              <a:rPr lang="en-US" b="1" dirty="0"/>
              <a:t>	</a:t>
            </a:r>
            <a:r>
              <a:rPr lang="en-US" b="1" dirty="0" err="1"/>
              <a:t>GPIO.output</a:t>
            </a:r>
            <a:r>
              <a:rPr lang="en-US" b="1" dirty="0"/>
              <a:t>(11, GPIO.HIGH)</a:t>
            </a:r>
          </a:p>
          <a:p>
            <a:pPr>
              <a:lnSpc>
                <a:spcPct val="150000"/>
              </a:lnSpc>
            </a:pPr>
            <a:r>
              <a:rPr lang="en-US" b="1" dirty="0"/>
              <a:t>	</a:t>
            </a:r>
            <a:r>
              <a:rPr lang="en-US" b="1" dirty="0" err="1"/>
              <a:t>time.sleep</a:t>
            </a:r>
            <a:r>
              <a:rPr lang="en-US" b="1" dirty="0"/>
              <a:t>(1)</a:t>
            </a:r>
          </a:p>
          <a:p>
            <a:pPr>
              <a:lnSpc>
                <a:spcPct val="150000"/>
              </a:lnSpc>
            </a:pPr>
            <a:r>
              <a:rPr lang="en-US" b="1" dirty="0"/>
              <a:t>	</a:t>
            </a:r>
            <a:r>
              <a:rPr lang="en-US" b="1" dirty="0" err="1"/>
              <a:t>GPIO.output</a:t>
            </a:r>
            <a:r>
              <a:rPr lang="en-US" b="1" dirty="0"/>
              <a:t>(11, GPIO.LOW)</a:t>
            </a:r>
          </a:p>
          <a:p>
            <a:pPr>
              <a:lnSpc>
                <a:spcPct val="150000"/>
              </a:lnSpc>
            </a:pPr>
            <a:r>
              <a:rPr lang="en-US" b="1" dirty="0"/>
              <a:t>	</a:t>
            </a:r>
            <a:r>
              <a:rPr lang="en-US" b="1" dirty="0" err="1"/>
              <a:t>time.sleep</a:t>
            </a:r>
            <a:r>
              <a:rPr lang="en-US" b="1" dirty="0"/>
              <a:t>(1)</a:t>
            </a:r>
          </a:p>
          <a:p>
            <a:pPr>
              <a:lnSpc>
                <a:spcPct val="150000"/>
              </a:lnSpc>
            </a:pPr>
            <a:r>
              <a:rPr lang="en-US" b="1" dirty="0" err="1"/>
              <a:t>GPIO.cleanup</a:t>
            </a:r>
            <a:r>
              <a:rPr lang="en-US" b="1" dirty="0"/>
              <a:t>()</a:t>
            </a:r>
          </a:p>
        </p:txBody>
      </p:sp>
      <p:sp>
        <p:nvSpPr>
          <p:cNvPr id="2" name="Left Brace 1"/>
          <p:cNvSpPr/>
          <p:nvPr/>
        </p:nvSpPr>
        <p:spPr>
          <a:xfrm>
            <a:off x="3928056" y="4606941"/>
            <a:ext cx="218941" cy="165925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30102" y="4842456"/>
            <a:ext cx="2130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of tab instead of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9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55312" y="765709"/>
            <a:ext cx="85644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Developers…</a:t>
            </a:r>
            <a:endParaRPr lang="en-US" sz="44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2890" y="2815398"/>
            <a:ext cx="86080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en-US" dirty="0">
                <a:latin typeface="+mj-lt"/>
                <a:ea typeface="Adobe Ming Std L" pitchFamily="18" charset="-128"/>
                <a:cs typeface="Arial" pitchFamily="34" charset="0"/>
              </a:rPr>
              <a:t>Developed in U.K. by Raspberry - Pi foundation in 2009</a:t>
            </a:r>
          </a:p>
          <a:p>
            <a:pPr>
              <a:buBlip>
                <a:blip r:embed="rId3"/>
              </a:buBlip>
            </a:pPr>
            <a:endParaRPr lang="en-US" dirty="0">
              <a:latin typeface="+mj-lt"/>
              <a:ea typeface="Adobe Ming Std L" pitchFamily="18" charset="-128"/>
              <a:cs typeface="Arial" pitchFamily="34" charset="0"/>
            </a:endParaRPr>
          </a:p>
          <a:p>
            <a:pPr>
              <a:buBlip>
                <a:blip r:embed="rId3"/>
              </a:buBlip>
            </a:pPr>
            <a:r>
              <a:rPr lang="en-US" dirty="0">
                <a:latin typeface="+mj-lt"/>
                <a:ea typeface="Adobe Ming Std L" pitchFamily="18" charset="-128"/>
                <a:cs typeface="Arial" pitchFamily="34" charset="0"/>
              </a:rPr>
              <a:t>Concept Initiated by </a:t>
            </a:r>
            <a:r>
              <a:rPr lang="en-US" b="1" dirty="0" err="1">
                <a:latin typeface="+mj-lt"/>
                <a:ea typeface="Adobe Ming Std L" pitchFamily="18" charset="-128"/>
                <a:cs typeface="Arial" pitchFamily="34" charset="0"/>
              </a:rPr>
              <a:t>Eben</a:t>
            </a:r>
            <a:r>
              <a:rPr lang="en-US" b="1" dirty="0">
                <a:latin typeface="+mj-lt"/>
                <a:ea typeface="Adobe Ming Std L" pitchFamily="18" charset="-128"/>
                <a:cs typeface="Arial" pitchFamily="34" charset="0"/>
              </a:rPr>
              <a:t> Upton </a:t>
            </a:r>
            <a:r>
              <a:rPr lang="en-US" dirty="0">
                <a:latin typeface="+mj-lt"/>
                <a:ea typeface="Adobe Ming Std L" pitchFamily="18" charset="-128"/>
                <a:cs typeface="Arial" pitchFamily="34" charset="0"/>
              </a:rPr>
              <a:t>who works at Broadcom</a:t>
            </a:r>
          </a:p>
          <a:p>
            <a:pPr>
              <a:buBlip>
                <a:blip r:embed="rId3"/>
              </a:buBlip>
            </a:pPr>
            <a:endParaRPr lang="en-US" dirty="0">
              <a:latin typeface="+mj-lt"/>
              <a:ea typeface="Adobe Ming Std L" pitchFamily="18" charset="-128"/>
              <a:cs typeface="Arial" pitchFamily="34" charset="0"/>
            </a:endParaRPr>
          </a:p>
          <a:p>
            <a:pPr>
              <a:buBlip>
                <a:blip r:embed="rId3"/>
              </a:buBlip>
            </a:pPr>
            <a:r>
              <a:rPr lang="en-US" dirty="0">
                <a:latin typeface="+mj-lt"/>
                <a:ea typeface="Adobe Ming Std L" pitchFamily="18" charset="-128"/>
                <a:cs typeface="Arial" pitchFamily="34" charset="0"/>
              </a:rPr>
              <a:t>Supported by “University of Cambridge Computer Laboratory &amp; Broadcom”</a:t>
            </a:r>
          </a:p>
          <a:p>
            <a:endParaRPr lang="en-US" dirty="0">
              <a:latin typeface="+mj-lt"/>
              <a:ea typeface="Adobe Ming Std L" pitchFamily="18" charset="-128"/>
              <a:cs typeface="Arial" pitchFamily="34" charset="0"/>
            </a:endParaRPr>
          </a:p>
          <a:p>
            <a:pPr>
              <a:buBlip>
                <a:blip r:embed="rId3"/>
              </a:buBlip>
            </a:pPr>
            <a:r>
              <a:rPr lang="en-US" dirty="0">
                <a:latin typeface="+mj-lt"/>
                <a:ea typeface="Adobe Ming Std L" pitchFamily="18" charset="-128"/>
                <a:cs typeface="Arial" pitchFamily="34" charset="0"/>
              </a:rPr>
              <a:t>To </a:t>
            </a:r>
            <a:r>
              <a:rPr lang="en-US" dirty="0">
                <a:latin typeface="+mj-lt"/>
                <a:ea typeface="Adobe Ming Std L"/>
                <a:cs typeface="Arial" pitchFamily="34" charset="0"/>
              </a:rPr>
              <a:t>promote the </a:t>
            </a:r>
            <a:r>
              <a:rPr lang="en-US" b="1" dirty="0">
                <a:latin typeface="+mj-lt"/>
                <a:ea typeface="Adobe Ming Std L"/>
                <a:cs typeface="Arial" pitchFamily="34" charset="0"/>
              </a:rPr>
              <a:t>study of basic computer science </a:t>
            </a:r>
            <a:r>
              <a:rPr lang="en-US" dirty="0">
                <a:latin typeface="+mj-lt"/>
                <a:ea typeface="Adobe Ming Std L"/>
                <a:cs typeface="Arial" pitchFamily="34" charset="0"/>
              </a:rPr>
              <a:t>in schools &amp; </a:t>
            </a:r>
            <a:r>
              <a:rPr lang="en-US" b="1" dirty="0">
                <a:latin typeface="+mj-lt"/>
                <a:ea typeface="Adobe Ming Std L"/>
                <a:cs typeface="Arial" pitchFamily="34" charset="0"/>
              </a:rPr>
              <a:t>to develop interest </a:t>
            </a:r>
            <a:r>
              <a:rPr lang="en-US" dirty="0">
                <a:latin typeface="+mj-lt"/>
                <a:ea typeface="Adobe Ming Std L"/>
                <a:cs typeface="Arial" pitchFamily="34" charset="0"/>
              </a:rPr>
              <a:t>among kids and adults</a:t>
            </a:r>
          </a:p>
        </p:txBody>
      </p:sp>
    </p:spTree>
    <p:extLst>
      <p:ext uri="{BB962C8B-B14F-4D97-AF65-F5344CB8AC3E}">
        <p14:creationId xmlns:p14="http://schemas.microsoft.com/office/powerpoint/2010/main" val="354492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55312" y="765709"/>
            <a:ext cx="85644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Raspberry pi- Models</a:t>
            </a:r>
            <a:endParaRPr lang="en-US" sz="44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  <p:pic>
        <p:nvPicPr>
          <p:cNvPr id="10" name="Picture 9" descr="Comparison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37571" y="2354905"/>
            <a:ext cx="6515898" cy="434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6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55312" y="765709"/>
            <a:ext cx="85644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Specifications</a:t>
            </a:r>
            <a:endParaRPr lang="en-US" sz="44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20878" y="2568672"/>
            <a:ext cx="63492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Century Gothic" panose="020B0502020202020204" pitchFamily="34" charset="0"/>
              <a:buChar char="►"/>
            </a:pPr>
            <a:r>
              <a:rPr lang="en-US" dirty="0" smtClean="0">
                <a:latin typeface="+mj-lt"/>
                <a:cs typeface="Calibri" panose="020F0502020204030204" pitchFamily="34" charset="0"/>
              </a:rPr>
              <a:t>Broadcom BCM2835 </a:t>
            </a:r>
            <a:r>
              <a:rPr lang="en-US" dirty="0" err="1" smtClean="0">
                <a:latin typeface="+mj-lt"/>
                <a:cs typeface="Calibri" panose="020F0502020204030204" pitchFamily="34" charset="0"/>
              </a:rPr>
              <a:t>SoC</a:t>
            </a:r>
            <a:endParaRPr lang="en-US" dirty="0">
              <a:latin typeface="+mj-lt"/>
              <a:cs typeface="Calibri" panose="020F050202020403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Calibri" panose="020F0502020204030204" pitchFamily="34" charset="0"/>
              </a:rPr>
              <a:t>CPU: 700 </a:t>
            </a:r>
            <a:r>
              <a:rPr lang="en-US">
                <a:latin typeface="+mj-lt"/>
                <a:cs typeface="Calibri" panose="020F0502020204030204" pitchFamily="34" charset="0"/>
              </a:rPr>
              <a:t>MHz </a:t>
            </a:r>
            <a:r>
              <a:rPr lang="en-US" smtClean="0">
                <a:latin typeface="+mj-lt"/>
                <a:cs typeface="Calibri" panose="020F0502020204030204" pitchFamily="34" charset="0"/>
              </a:rPr>
              <a:t>ARM11</a:t>
            </a:r>
            <a:endParaRPr lang="en-US" dirty="0">
              <a:latin typeface="+mj-lt"/>
              <a:cs typeface="Calibri" panose="020F050202020403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Calibri" panose="020F0502020204030204" pitchFamily="34" charset="0"/>
              </a:rPr>
              <a:t>GPU: Open GLES 2.0,1080p H.264 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encode/decode</a:t>
            </a:r>
          </a:p>
          <a:p>
            <a:pPr marL="342900" indent="-342900" algn="just">
              <a:lnSpc>
                <a:spcPct val="150000"/>
              </a:lnSpc>
              <a:buFont typeface="Century Gothic" panose="020B0502020202020204" pitchFamily="34" charset="0"/>
              <a:buChar char="►"/>
            </a:pPr>
            <a:r>
              <a:rPr lang="en-US" dirty="0" smtClean="0">
                <a:latin typeface="+mj-lt"/>
                <a:cs typeface="Calibri" panose="020F0502020204030204" pitchFamily="34" charset="0"/>
              </a:rPr>
              <a:t>GPIO,SPI,I2C,I2S,UART</a:t>
            </a:r>
          </a:p>
          <a:p>
            <a:pPr marL="342900" lvl="1" indent="-342900" algn="just">
              <a:lnSpc>
                <a:spcPct val="150000"/>
              </a:lnSpc>
              <a:buFont typeface="Century Gothic" panose="020B0502020202020204" pitchFamily="34" charset="0"/>
              <a:buChar char="►"/>
            </a:pPr>
            <a:r>
              <a:rPr lang="en-US" dirty="0">
                <a:cs typeface="Calibri" panose="020F0502020204030204" pitchFamily="34" charset="0"/>
              </a:rPr>
              <a:t>SOC-System on a chip, A computer on a single chip with low voltage consumption</a:t>
            </a:r>
            <a:r>
              <a:rPr lang="en-US" dirty="0" smtClean="0">
                <a:cs typeface="Calibri" panose="020F050202020403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Century Gothic" panose="020B0502020202020204" pitchFamily="34" charset="0"/>
              <a:buChar char="►"/>
            </a:pPr>
            <a:r>
              <a:rPr lang="en-IN" b="1" dirty="0">
                <a:ea typeface="Adobe Ming Std L" pitchFamily="18" charset="-128"/>
                <a:cs typeface="Arial" pitchFamily="34" charset="0"/>
              </a:rPr>
              <a:t>Video Input</a:t>
            </a:r>
            <a:r>
              <a:rPr lang="en-IN" dirty="0">
                <a:ea typeface="Adobe Ming Std L" pitchFamily="18" charset="-128"/>
                <a:cs typeface="Arial" pitchFamily="34" charset="0"/>
              </a:rPr>
              <a:t> : Camera Support via CSI </a:t>
            </a:r>
            <a:r>
              <a:rPr lang="en-IN" dirty="0" smtClean="0">
                <a:ea typeface="Adobe Ming Std L" pitchFamily="18" charset="-128"/>
                <a:cs typeface="Arial" pitchFamily="34" charset="0"/>
              </a:rPr>
              <a:t>Connector</a:t>
            </a:r>
            <a:endParaRPr lang="en-IN" dirty="0">
              <a:ea typeface="Adobe Ming Std L" pitchFamily="18" charset="-128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Century Gothic" panose="020B0502020202020204" pitchFamily="34" charset="0"/>
              <a:buChar char="►"/>
            </a:pPr>
            <a:r>
              <a:rPr lang="en-IN" b="1" dirty="0">
                <a:ea typeface="Adobe Ming Std L" pitchFamily="18" charset="-128"/>
                <a:cs typeface="Arial" pitchFamily="34" charset="0"/>
              </a:rPr>
              <a:t>Video Output</a:t>
            </a:r>
            <a:r>
              <a:rPr lang="en-IN" dirty="0">
                <a:ea typeface="Adobe Ming Std L" pitchFamily="18" charset="-128"/>
                <a:cs typeface="Arial" pitchFamily="34" charset="0"/>
              </a:rPr>
              <a:t> : Composite Video (RCA) or HDMI or LCD Support via </a:t>
            </a:r>
            <a:r>
              <a:rPr lang="en-IN" dirty="0" smtClean="0">
                <a:ea typeface="Adobe Ming Std L" pitchFamily="18" charset="-128"/>
                <a:cs typeface="Arial" pitchFamily="34" charset="0"/>
              </a:rPr>
              <a:t>DSI</a:t>
            </a:r>
            <a:endParaRPr lang="en-US" dirty="0">
              <a:ea typeface="Adobe Ming Std L" pitchFamily="18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79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55312" y="765709"/>
            <a:ext cx="85644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Specifications</a:t>
            </a:r>
            <a:endParaRPr lang="en-US" sz="44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20878" y="2568672"/>
            <a:ext cx="6349284" cy="2947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entury Gothic" panose="020B0502020202020204" pitchFamily="34" charset="0"/>
              <a:buChar char="►"/>
            </a:pPr>
            <a:r>
              <a:rPr lang="en-US" b="1" dirty="0">
                <a:ea typeface="Adobe Ming Std L" pitchFamily="18" charset="-128"/>
                <a:cs typeface="Arial" pitchFamily="34" charset="0"/>
              </a:rPr>
              <a:t>Networking</a:t>
            </a:r>
            <a:r>
              <a:rPr lang="en-US" dirty="0">
                <a:ea typeface="Adobe Ming Std L" pitchFamily="18" charset="-128"/>
                <a:cs typeface="Arial" pitchFamily="34" charset="0"/>
              </a:rPr>
              <a:t> : </a:t>
            </a:r>
            <a:r>
              <a:rPr lang="en-IN" dirty="0">
                <a:cs typeface="Arial" pitchFamily="34" charset="0"/>
              </a:rPr>
              <a:t>10/100 Mbit/s Ethernet Support on Model B/B</a:t>
            </a:r>
            <a:r>
              <a:rPr lang="en-IN" dirty="0" smtClean="0">
                <a:cs typeface="Arial" pitchFamily="34" charset="0"/>
              </a:rPr>
              <a:t>+</a:t>
            </a:r>
            <a:endParaRPr lang="en-IN" dirty="0"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Century Gothic" panose="020B0502020202020204" pitchFamily="34" charset="0"/>
              <a:buChar char="►"/>
            </a:pPr>
            <a:r>
              <a:rPr lang="en-IN" b="1" dirty="0">
                <a:cs typeface="Arial" pitchFamily="34" charset="0"/>
              </a:rPr>
              <a:t>Audio Outputs </a:t>
            </a:r>
            <a:r>
              <a:rPr lang="en-IN" dirty="0">
                <a:cs typeface="Arial" pitchFamily="34" charset="0"/>
              </a:rPr>
              <a:t>:  3.5 mm </a:t>
            </a:r>
            <a:r>
              <a:rPr lang="en-IN" dirty="0" smtClean="0">
                <a:cs typeface="Arial" pitchFamily="34" charset="0"/>
              </a:rPr>
              <a:t>Jack</a:t>
            </a:r>
            <a:endParaRPr lang="en-IN" dirty="0"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Century Gothic" panose="020B0502020202020204" pitchFamily="34" charset="0"/>
              <a:buChar char="►"/>
            </a:pPr>
            <a:r>
              <a:rPr lang="en-IN" b="1" dirty="0">
                <a:cs typeface="Arial" pitchFamily="34" charset="0"/>
              </a:rPr>
              <a:t>I.O. Lines</a:t>
            </a:r>
            <a:r>
              <a:rPr lang="en-IN" dirty="0">
                <a:cs typeface="Arial" pitchFamily="34" charset="0"/>
              </a:rPr>
              <a:t> : </a:t>
            </a:r>
            <a:r>
              <a:rPr lang="en-IN" b="1" dirty="0">
                <a:cs typeface="Arial" pitchFamily="34" charset="0"/>
              </a:rPr>
              <a:t>26 Pin GPIO</a:t>
            </a:r>
            <a:r>
              <a:rPr lang="en-IN" dirty="0">
                <a:cs typeface="Arial" pitchFamily="34" charset="0"/>
              </a:rPr>
              <a:t> Connector on Model A/B and </a:t>
            </a:r>
            <a:r>
              <a:rPr lang="en-IN" b="1" dirty="0">
                <a:cs typeface="Arial" pitchFamily="34" charset="0"/>
              </a:rPr>
              <a:t>40 Pin GPIO</a:t>
            </a:r>
            <a:r>
              <a:rPr lang="en-IN" dirty="0">
                <a:cs typeface="Arial" pitchFamily="34" charset="0"/>
              </a:rPr>
              <a:t> Connector on Model B+ (GPIO, UART, SPI, I2C, Power Rails, I2S, </a:t>
            </a:r>
            <a:r>
              <a:rPr lang="en-IN" dirty="0" err="1">
                <a:cs typeface="Arial" pitchFamily="34" charset="0"/>
              </a:rPr>
              <a:t>etc</a:t>
            </a:r>
            <a:r>
              <a:rPr lang="en-IN" dirty="0" smtClean="0">
                <a:cs typeface="Arial" pitchFamily="34" charset="0"/>
              </a:rPr>
              <a:t>)</a:t>
            </a:r>
            <a:endParaRPr lang="en-IN" dirty="0"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Century Gothic" panose="020B0502020202020204" pitchFamily="34" charset="0"/>
              <a:buChar char="►"/>
            </a:pPr>
            <a:r>
              <a:rPr lang="en-IN" b="1" dirty="0">
                <a:cs typeface="Arial" pitchFamily="34" charset="0"/>
              </a:rPr>
              <a:t>Power Source</a:t>
            </a:r>
            <a:r>
              <a:rPr lang="en-IN" dirty="0">
                <a:cs typeface="Arial" pitchFamily="34" charset="0"/>
              </a:rPr>
              <a:t> : 5V/2A DC Adapter via </a:t>
            </a:r>
            <a:r>
              <a:rPr lang="en-IN" b="1" dirty="0">
                <a:cs typeface="Arial" pitchFamily="34" charset="0"/>
              </a:rPr>
              <a:t>Micro USB</a:t>
            </a:r>
            <a:r>
              <a:rPr lang="en-IN" dirty="0">
                <a:cs typeface="Arial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0741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55312" y="765709"/>
            <a:ext cx="85644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System on chip</a:t>
            </a:r>
            <a:endParaRPr lang="en-US" sz="44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  <p:pic>
        <p:nvPicPr>
          <p:cNvPr id="8" name="Picture 7" descr="http://www.adafruit.com/blog/wp-content/uploads/2014/07/1914-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054" y="2626736"/>
            <a:ext cx="2886294" cy="216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55312" y="2247827"/>
            <a:ext cx="6619742" cy="4610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entury Gothic" panose="020B0502020202020204" pitchFamily="34" charset="0"/>
              <a:buChar char="►"/>
            </a:pPr>
            <a:r>
              <a:rPr lang="en-US" dirty="0" smtClean="0"/>
              <a:t>Combination of required electronics circuit of various computer components onto a single, integrated chip.</a:t>
            </a:r>
          </a:p>
          <a:p>
            <a:pPr marL="285750" indent="-285750">
              <a:lnSpc>
                <a:spcPct val="150000"/>
              </a:lnSpc>
              <a:buFont typeface="Century Gothic" panose="020B0502020202020204" pitchFamily="34" charset="0"/>
              <a:buChar char="►"/>
            </a:pPr>
            <a:r>
              <a:rPr lang="en-US" dirty="0"/>
              <a:t>Its components usually include a graphical processing unit (GPU), a central processing unit (CPU) that may be multi-core, and system memory (RAM).</a:t>
            </a:r>
          </a:p>
          <a:p>
            <a:pPr marL="285750" indent="-285750">
              <a:lnSpc>
                <a:spcPct val="150000"/>
              </a:lnSpc>
              <a:buFont typeface="Century Gothic" panose="020B0502020202020204" pitchFamily="34" charset="0"/>
              <a:buChar char="►"/>
            </a:pPr>
            <a:r>
              <a:rPr lang="en-US" dirty="0" smtClean="0"/>
              <a:t>It includes both hardware and software, so-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It uses less power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Requires less space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More reliable</a:t>
            </a:r>
          </a:p>
          <a:p>
            <a:pPr marL="285750" indent="-285750">
              <a:lnSpc>
                <a:spcPct val="150000"/>
              </a:lnSpc>
              <a:buFont typeface="Century Gothic" panose="020B0502020202020204" pitchFamily="34" charset="0"/>
              <a:buChar char="►"/>
            </a:pPr>
            <a:r>
              <a:rPr lang="en-US" dirty="0" smtClean="0"/>
              <a:t>It has analog, digital, mixed signal and radio frequency function.</a:t>
            </a:r>
          </a:p>
        </p:txBody>
      </p:sp>
    </p:spTree>
    <p:extLst>
      <p:ext uri="{BB962C8B-B14F-4D97-AF65-F5344CB8AC3E}">
        <p14:creationId xmlns:p14="http://schemas.microsoft.com/office/powerpoint/2010/main" val="409493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55312" y="765709"/>
            <a:ext cx="85644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Requirements on bench</a:t>
            </a:r>
            <a:endParaRPr lang="en-US" sz="44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9858" y="1990062"/>
            <a:ext cx="971067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cs typeface="Calibri" panose="020F0502020204030204" pitchFamily="34" charset="0"/>
              </a:rPr>
              <a:t>Raspberry Pi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cs typeface="Calibri" panose="020F0502020204030204" pitchFamily="34" charset="0"/>
              </a:rPr>
              <a:t>Power supply: 5v 1A wall wort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cs typeface="Calibri" panose="020F0502020204030204" pitchFamily="34" charset="0"/>
              </a:rPr>
              <a:t>USB A,USB B micro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cs typeface="Calibri" panose="020F0502020204030204" pitchFamily="34" charset="0"/>
              </a:rPr>
              <a:t>SD card:4Gb class 4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cs typeface="Calibri" panose="020F0502020204030204" pitchFamily="34" charset="0"/>
              </a:rPr>
              <a:t>SD card Reader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cs typeface="Calibri" panose="020F0502020204030204" pitchFamily="34" charset="0"/>
              </a:rPr>
              <a:t>Powered USB Hub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cs typeface="Calibri" panose="020F0502020204030204" pitchFamily="34" charset="0"/>
              </a:rPr>
              <a:t>USB WiFi Adapter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cs typeface="Calibri" panose="020F0502020204030204" pitchFamily="34" charset="0"/>
              </a:rPr>
              <a:t>USB Keyboard and Mouse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cs typeface="Calibri" panose="020F0502020204030204" pitchFamily="34" charset="0"/>
              </a:rPr>
              <a:t>RCA or HDMI cable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cs typeface="Calibri" panose="020F0502020204030204" pitchFamily="34" charset="0"/>
              </a:rPr>
              <a:t>3.5 Audio(RCA Adapter)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cs typeface="Calibri" panose="020F0502020204030204" pitchFamily="34" charset="0"/>
              </a:rPr>
              <a:t>IR Remote, Web cam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cs typeface="Calibri" panose="020F0502020204030204" pitchFamily="34" charset="0"/>
              </a:rPr>
              <a:t>Bread board, ICs, Resisters, LEDs, Wires,  Switches, Sensors, etc</a:t>
            </a:r>
          </a:p>
          <a:p>
            <a:pPr marL="342900" indent="-342900" algn="just">
              <a:buFont typeface="Century Gothic" panose="020B0502020202020204" pitchFamily="34" charset="0"/>
              <a:buChar char="►"/>
            </a:pPr>
            <a:endParaRPr lang="en-US" sz="2400" dirty="0" smtClean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82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55312" y="765709"/>
            <a:ext cx="85644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Operating System</a:t>
            </a:r>
            <a:endParaRPr lang="en-US" sz="44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71989" y="2453701"/>
            <a:ext cx="634928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Century Gothic" panose="020B0502020202020204" pitchFamily="34" charset="0"/>
              <a:buChar char="►"/>
            </a:pPr>
            <a:r>
              <a:rPr lang="en-US" dirty="0" smtClean="0">
                <a:cs typeface="Calibri" panose="020F0502020204030204" pitchFamily="34" charset="0"/>
              </a:rPr>
              <a:t>Official from raspberrypi.org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cs typeface="Calibri" panose="020F0502020204030204" pitchFamily="34" charset="0"/>
              </a:rPr>
              <a:t>NOOBS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cs typeface="Calibri" panose="020F0502020204030204" pitchFamily="34" charset="0"/>
              </a:rPr>
              <a:t>Raspbian Wheezy: Debian optimized for Raspberry pi raspbian.org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cs typeface="Calibri" panose="020F0502020204030204" pitchFamily="34" charset="0"/>
              </a:rPr>
              <a:t>“Soft Float” </a:t>
            </a:r>
            <a:r>
              <a:rPr lang="en-US" dirty="0" err="1" smtClean="0">
                <a:cs typeface="Calibri" panose="020F0502020204030204" pitchFamily="34" charset="0"/>
              </a:rPr>
              <a:t>raspbian</a:t>
            </a:r>
            <a:r>
              <a:rPr lang="en-US" dirty="0" smtClean="0">
                <a:cs typeface="Calibri" panose="020F0502020204030204" pitchFamily="34" charset="0"/>
              </a:rPr>
              <a:t> Wheezy available if you want to run java</a:t>
            </a:r>
            <a:endParaRPr lang="en-US" dirty="0" smtClean="0">
              <a:latin typeface="+mj-lt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Century Gothic" panose="020B0502020202020204" pitchFamily="34" charset="0"/>
              <a:buChar char="►"/>
            </a:pPr>
            <a:r>
              <a:rPr lang="en-US" dirty="0" smtClean="0">
                <a:latin typeface="+mj-lt"/>
                <a:cs typeface="Calibri" panose="020F0502020204030204" pitchFamily="34" charset="0"/>
              </a:rPr>
              <a:t>Un Official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j-lt"/>
                <a:cs typeface="Calibri" panose="020F0502020204030204" pitchFamily="34" charset="0"/>
              </a:rPr>
              <a:t>Adafruit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 Occidentallis : Raspbian+ support for GPIO,I2C,etc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cs typeface="Calibri" panose="020F0502020204030204" pitchFamily="34" charset="0"/>
              </a:rPr>
              <a:t>RaspBMC: XBMC port</a:t>
            </a:r>
          </a:p>
          <a:p>
            <a:pPr marL="342900" indent="-342900" algn="just">
              <a:buFont typeface="Century Gothic" panose="020B0502020202020204" pitchFamily="34" charset="0"/>
              <a:buChar char="►"/>
            </a:pPr>
            <a:endParaRPr lang="en-US" sz="2400" dirty="0" smtClean="0">
              <a:latin typeface="+mj-lt"/>
              <a:cs typeface="Calibri" panose="020F0502020204030204" pitchFamily="34" charset="0"/>
            </a:endParaRPr>
          </a:p>
          <a:p>
            <a:pPr marL="342900" indent="-342900" algn="just">
              <a:buFont typeface="Century Gothic" panose="020B0502020202020204" pitchFamily="34" charset="0"/>
              <a:buChar char="►"/>
            </a:pPr>
            <a:endParaRPr lang="en-US" sz="2400" dirty="0" smtClean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31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934</TotalTime>
  <Words>977</Words>
  <Application>Microsoft Office PowerPoint</Application>
  <PresentationFormat>Widescreen</PresentationFormat>
  <Paragraphs>206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Adobe Ming Std L</vt:lpstr>
      <vt:lpstr>Arial</vt:lpstr>
      <vt:lpstr>Calibri</vt:lpstr>
      <vt:lpstr>Century Gothic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 mohan</dc:creator>
  <cp:lastModifiedBy>vipul</cp:lastModifiedBy>
  <cp:revision>66</cp:revision>
  <dcterms:created xsi:type="dcterms:W3CDTF">2015-04-24T06:27:57Z</dcterms:created>
  <dcterms:modified xsi:type="dcterms:W3CDTF">2020-06-25T14:45:12Z</dcterms:modified>
</cp:coreProperties>
</file>