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70" r:id="rId2"/>
    <p:sldId id="271" r:id="rId3"/>
    <p:sldId id="272" r:id="rId4"/>
    <p:sldId id="273" r:id="rId5"/>
    <p:sldId id="274" r:id="rId6"/>
    <p:sldId id="279" r:id="rId7"/>
    <p:sldId id="281" r:id="rId8"/>
    <p:sldId id="280" r:id="rId9"/>
    <p:sldId id="277" r:id="rId10"/>
    <p:sldId id="278" r:id="rId11"/>
    <p:sldId id="282" r:id="rId12"/>
    <p:sldId id="284" r:id="rId13"/>
    <p:sldId id="275" r:id="rId14"/>
    <p:sldId id="283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9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6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2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20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2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15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0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95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6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1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0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8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8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6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183988" y="3123361"/>
            <a:ext cx="8825658" cy="267764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0" dirty="0" smtClean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AVR</a:t>
            </a:r>
            <a:r>
              <a:rPr kumimoji="0" lang="en-IN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MICROCONTROLLER</a:t>
            </a:r>
            <a:endParaRPr kumimoji="0" lang="en-IN" sz="8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 descr="E:\Arduino\ATMEGA328P-PU.png"/>
          <p:cNvPicPr>
            <a:picLocks noChangeAspect="1" noChangeArrowheads="1"/>
          </p:cNvPicPr>
          <p:nvPr/>
        </p:nvPicPr>
        <p:blipFill>
          <a:blip r:embed="rId2">
            <a:lum bright="-30000" contrast="-40000"/>
          </a:blip>
          <a:srcRect l="14120" t="10764" r="20833" b="10417"/>
          <a:stretch>
            <a:fillRect/>
          </a:stretch>
        </p:blipFill>
        <p:spPr bwMode="auto">
          <a:xfrm>
            <a:off x="6594703" y="1373234"/>
            <a:ext cx="4023948" cy="3250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91073" y="1853837"/>
            <a:ext cx="11350557" cy="39852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defRPr/>
            </a:pPr>
            <a:r>
              <a:rPr lang="en-IN" sz="1900" dirty="0" smtClean="0">
                <a:solidFill>
                  <a:srgbClr val="4D4D4D"/>
                </a:solidFill>
              </a:rPr>
              <a:t> </a:t>
            </a:r>
            <a:endParaRPr lang="en-US" sz="1700" dirty="0" smtClean="0">
              <a:solidFill>
                <a:srgbClr val="525252"/>
              </a:solidFill>
            </a:endParaRPr>
          </a:p>
        </p:txBody>
      </p:sp>
      <p:pic>
        <p:nvPicPr>
          <p:cNvPr id="1028" name="Picture 4" descr="E:\Arduino\Untitled11.png"/>
          <p:cNvPicPr>
            <a:picLocks noChangeAspect="1" noChangeArrowheads="1"/>
          </p:cNvPicPr>
          <p:nvPr/>
        </p:nvPicPr>
        <p:blipFill>
          <a:blip r:embed="rId3">
            <a:lum bright="10000" contrast="10000"/>
          </a:blip>
          <a:srcRect t="1305" b="1876"/>
          <a:stretch>
            <a:fillRect/>
          </a:stretch>
        </p:blipFill>
        <p:spPr bwMode="auto">
          <a:xfrm>
            <a:off x="7162567" y="2155370"/>
            <a:ext cx="4527061" cy="4545875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0763794" y="2913017"/>
            <a:ext cx="1031966" cy="3069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470571" y="5643154"/>
            <a:ext cx="1031966" cy="979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39931" y="2412018"/>
            <a:ext cx="6709955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PORT Features</a:t>
            </a:r>
            <a:r>
              <a:rPr lang="en-IN" dirty="0" smtClean="0">
                <a:solidFill>
                  <a:schemeClr val="accent2"/>
                </a:solidFill>
              </a:rPr>
              <a:t/>
            </a:r>
            <a:br>
              <a:rPr lang="en-IN" dirty="0" smtClean="0">
                <a:solidFill>
                  <a:schemeClr val="accent2"/>
                </a:solidFill>
              </a:rPr>
            </a:br>
            <a:endParaRPr lang="en-IN" dirty="0" smtClean="0">
              <a:solidFill>
                <a:schemeClr val="accent2"/>
              </a:solidFill>
            </a:endParaRPr>
          </a:p>
          <a:p>
            <a:pPr marL="1257300" lvl="2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600" dirty="0" smtClean="0">
                <a:solidFill>
                  <a:srgbClr val="5E5E5E"/>
                </a:solidFill>
              </a:rPr>
              <a:t>Two 8-bit Timer/Counters with Separate </a:t>
            </a:r>
            <a:r>
              <a:rPr lang="en-IN" sz="1600" dirty="0" err="1" smtClean="0">
                <a:solidFill>
                  <a:srgbClr val="5E5E5E"/>
                </a:solidFill>
              </a:rPr>
              <a:t>Prescalers</a:t>
            </a:r>
            <a:r>
              <a:rPr lang="en-IN" sz="1600" dirty="0" smtClean="0">
                <a:solidFill>
                  <a:srgbClr val="5E5E5E"/>
                </a:solidFill>
              </a:rPr>
              <a:t> and Compare Modes</a:t>
            </a:r>
          </a:p>
          <a:p>
            <a:pPr marL="1257300" lvl="2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600" dirty="0" smtClean="0">
                <a:solidFill>
                  <a:srgbClr val="5E5E5E"/>
                </a:solidFill>
              </a:rPr>
              <a:t> One 16-bit Timer/Counter with Separate Prescaler</a:t>
            </a:r>
          </a:p>
          <a:p>
            <a:pPr marL="1257300" lvl="2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600" dirty="0" smtClean="0">
                <a:solidFill>
                  <a:srgbClr val="5E5E5E"/>
                </a:solidFill>
              </a:rPr>
              <a:t>6 Channel 10 Bit Analog to Digital</a:t>
            </a:r>
          </a:p>
          <a:p>
            <a:pPr marL="1257300" lvl="2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600" dirty="0" smtClean="0">
                <a:solidFill>
                  <a:srgbClr val="5E5E5E"/>
                </a:solidFill>
              </a:rPr>
              <a:t>Master / Slave SPI  serial interface</a:t>
            </a:r>
          </a:p>
          <a:p>
            <a:pPr marL="1257300" lvl="2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600" dirty="0" smtClean="0">
                <a:solidFill>
                  <a:srgbClr val="5E5E5E"/>
                </a:solidFill>
              </a:rPr>
              <a:t> Three PWM Channels</a:t>
            </a:r>
          </a:p>
          <a:p>
            <a:pPr marL="1257300" lvl="2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600" dirty="0" smtClean="0">
                <a:solidFill>
                  <a:srgbClr val="5E5E5E"/>
                </a:solidFill>
              </a:rPr>
              <a:t> Byte-oriented 2 Wire serial interface</a:t>
            </a:r>
          </a:p>
          <a:p>
            <a:pPr marL="1257300" lvl="2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600" dirty="0" smtClean="0">
                <a:solidFill>
                  <a:srgbClr val="5E5E5E"/>
                </a:solidFill>
              </a:rPr>
              <a:t> Programmable watchdog Timer</a:t>
            </a:r>
          </a:p>
          <a:p>
            <a:pPr marL="1257300" lvl="2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600" dirty="0" smtClean="0">
                <a:solidFill>
                  <a:srgbClr val="5E5E5E"/>
                </a:solidFill>
              </a:rPr>
              <a:t> Programmable Serial USART/UART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ATMEGA 8 | </a:t>
            </a:r>
            <a:r>
              <a:rPr lang="en-IN" dirty="0" smtClean="0">
                <a:solidFill>
                  <a:srgbClr val="FFFF00"/>
                </a:solidFill>
              </a:rPr>
              <a:t>Peripheral Features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211" y="1433522"/>
            <a:ext cx="8825658" cy="2677648"/>
          </a:xfrm>
        </p:spPr>
        <p:txBody>
          <a:bodyPr/>
          <a:lstStyle/>
          <a:p>
            <a:r>
              <a:rPr lang="en-IN" sz="6000" dirty="0" smtClean="0">
                <a:solidFill>
                  <a:srgbClr val="FFFF00"/>
                </a:solidFill>
              </a:rPr>
              <a:t>|</a:t>
            </a:r>
            <a:r>
              <a:rPr lang="en-IN" dirty="0" smtClean="0"/>
              <a:t> ATMEGA 16 </a:t>
            </a:r>
            <a:r>
              <a:rPr lang="en-IN" sz="6000" dirty="0" smtClean="0">
                <a:solidFill>
                  <a:srgbClr val="FFFF00"/>
                </a:solidFill>
              </a:rPr>
              <a:t>|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ATMEGA 16  | </a:t>
            </a:r>
            <a:r>
              <a:rPr lang="en-IN" dirty="0" smtClean="0">
                <a:solidFill>
                  <a:srgbClr val="FFFF00"/>
                </a:solidFill>
              </a:rPr>
              <a:t>Features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4585" y="2337167"/>
            <a:ext cx="11510427" cy="46104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IN" dirty="0" smtClean="0">
                <a:solidFill>
                  <a:srgbClr val="4D4D4D"/>
                </a:solidFill>
              </a:rPr>
              <a:t>Atmel </a:t>
            </a:r>
            <a:r>
              <a:rPr lang="en-IN" dirty="0" err="1" smtClean="0">
                <a:solidFill>
                  <a:srgbClr val="4D4D4D"/>
                </a:solidFill>
              </a:rPr>
              <a:t>Atmega</a:t>
            </a:r>
            <a:r>
              <a:rPr lang="en-IN" dirty="0" smtClean="0">
                <a:solidFill>
                  <a:srgbClr val="4D4D4D"/>
                </a:solidFill>
              </a:rPr>
              <a:t> 16 is a 40 Pin 16 KB In-System Self Programmable Flash Memory.</a:t>
            </a: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dirty="0" smtClean="0">
                <a:solidFill>
                  <a:srgbClr val="4D4D4D"/>
                </a:solidFill>
              </a:rPr>
              <a:t> This microcontroller  features  16 MIPS throughput capability at 16MHz. Although there is </a:t>
            </a:r>
            <a:br>
              <a:rPr lang="en-IN" dirty="0" smtClean="0">
                <a:solidFill>
                  <a:srgbClr val="4D4D4D"/>
                </a:solidFill>
              </a:rPr>
            </a:br>
            <a:r>
              <a:rPr lang="en-IN" dirty="0" smtClean="0">
                <a:solidFill>
                  <a:srgbClr val="4D4D4D"/>
                </a:solidFill>
              </a:rPr>
              <a:t> an internal Timer of 1 MHz which gives 1 MIPS.</a:t>
            </a: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endParaRPr lang="en-IN" dirty="0" smtClean="0">
              <a:solidFill>
                <a:srgbClr val="4D4D4D"/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dirty="0" smtClean="0">
                <a:solidFill>
                  <a:schemeClr val="accent2"/>
                </a:solidFill>
              </a:rPr>
              <a:t>I/O :</a:t>
            </a:r>
          </a:p>
          <a:p>
            <a:pPr marL="1257300" lvl="2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500" b="1" dirty="0" smtClean="0">
                <a:solidFill>
                  <a:srgbClr val="4D4D4D"/>
                </a:solidFill>
              </a:rPr>
              <a:t>Four Ports:  </a:t>
            </a:r>
            <a:r>
              <a:rPr lang="en-IN" sz="1500" dirty="0" smtClean="0">
                <a:solidFill>
                  <a:srgbClr val="4D4D4D"/>
                </a:solidFill>
              </a:rPr>
              <a:t>PORTA , PORT B , PORT C , PORT D of total  32 I/O Pins.</a:t>
            </a:r>
            <a:endParaRPr lang="en-IN" sz="1500" dirty="0" smtClean="0">
              <a:solidFill>
                <a:srgbClr val="4D4D4D"/>
              </a:solidFill>
              <a:cs typeface="Courier New" pitchFamily="49" charset="0"/>
            </a:endParaRPr>
          </a:p>
          <a:p>
            <a:pPr marL="1257300" lvl="2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500" dirty="0" smtClean="0">
                <a:solidFill>
                  <a:srgbClr val="4D4D4D"/>
                </a:solidFill>
                <a:cs typeface="Courier New" pitchFamily="49" charset="0"/>
              </a:rPr>
              <a:t> </a:t>
            </a:r>
            <a:r>
              <a:rPr lang="en-IN" sz="1500" b="1" dirty="0" smtClean="0">
                <a:solidFill>
                  <a:srgbClr val="4D4D4D"/>
                </a:solidFill>
                <a:cs typeface="Courier New" pitchFamily="49" charset="0"/>
              </a:rPr>
              <a:t>ADC Pins : </a:t>
            </a:r>
            <a:r>
              <a:rPr lang="en-IN" sz="1500" dirty="0" smtClean="0">
                <a:solidFill>
                  <a:srgbClr val="4D4D4D"/>
                </a:solidFill>
                <a:cs typeface="Courier New" pitchFamily="49" charset="0"/>
              </a:rPr>
              <a:t>A0 to A7</a:t>
            </a:r>
          </a:p>
          <a:p>
            <a:pPr marL="1257300" lvl="2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500" dirty="0" smtClean="0">
                <a:solidFill>
                  <a:srgbClr val="4D4D4D"/>
                </a:solidFill>
                <a:cs typeface="Courier New" pitchFamily="49" charset="0"/>
              </a:rPr>
              <a:t> </a:t>
            </a:r>
            <a:r>
              <a:rPr lang="en-IN" sz="1500" b="1" dirty="0" smtClean="0">
                <a:solidFill>
                  <a:srgbClr val="4D4D4D"/>
                </a:solidFill>
                <a:cs typeface="Courier New" pitchFamily="49" charset="0"/>
              </a:rPr>
              <a:t>USART: </a:t>
            </a:r>
            <a:r>
              <a:rPr lang="en-IN" sz="1500" dirty="0" smtClean="0">
                <a:solidFill>
                  <a:srgbClr val="4D4D4D"/>
                </a:solidFill>
                <a:cs typeface="Courier New" pitchFamily="49" charset="0"/>
              </a:rPr>
              <a:t>PD0 (RXD) PD1(TXD)</a:t>
            </a:r>
          </a:p>
          <a:p>
            <a:pPr marL="1257300" lvl="2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500" dirty="0" smtClean="0">
                <a:solidFill>
                  <a:srgbClr val="4D4D4D"/>
                </a:solidFill>
                <a:cs typeface="Courier New" pitchFamily="49" charset="0"/>
              </a:rPr>
              <a:t> </a:t>
            </a:r>
            <a:r>
              <a:rPr lang="en-IN" sz="1500" b="1" dirty="0" smtClean="0">
                <a:solidFill>
                  <a:srgbClr val="4D4D4D"/>
                </a:solidFill>
                <a:cs typeface="Courier New" pitchFamily="49" charset="0"/>
              </a:rPr>
              <a:t>PWM:  </a:t>
            </a:r>
            <a:r>
              <a:rPr lang="en-IN" sz="1500" dirty="0" smtClean="0">
                <a:solidFill>
                  <a:srgbClr val="4D4D4D"/>
                </a:solidFill>
                <a:cs typeface="Courier New" pitchFamily="49" charset="0"/>
              </a:rPr>
              <a:t>Four PWM Channels</a:t>
            </a:r>
            <a:r>
              <a:rPr lang="en-IN" sz="1500" b="1" dirty="0" smtClean="0">
                <a:solidFill>
                  <a:srgbClr val="4D4D4D"/>
                </a:solidFill>
                <a:cs typeface="Courier New" pitchFamily="49" charset="0"/>
              </a:rPr>
              <a:t> </a:t>
            </a:r>
            <a:endParaRPr lang="en-IN" sz="1500" dirty="0" smtClean="0">
              <a:solidFill>
                <a:srgbClr val="4D4D4D"/>
              </a:solidFill>
              <a:cs typeface="Courier New" pitchFamily="49" charset="0"/>
            </a:endParaRP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defRPr/>
            </a:pPr>
            <a:r>
              <a:rPr lang="en-IN" dirty="0" smtClean="0">
                <a:solidFill>
                  <a:srgbClr val="4D4D4D"/>
                </a:solidFill>
              </a:rPr>
              <a:t> </a:t>
            </a:r>
          </a:p>
          <a:p>
            <a:pPr marL="34290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dirty="0" smtClean="0">
                <a:solidFill>
                  <a:srgbClr val="4D4D4D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Power:  </a:t>
            </a:r>
            <a:r>
              <a:rPr lang="en-IN" dirty="0" smtClean="0">
                <a:solidFill>
                  <a:srgbClr val="4D4D4D"/>
                </a:solidFill>
              </a:rPr>
              <a:t>Chip operates in between  2.5V to 5.5V </a:t>
            </a:r>
            <a:br>
              <a:rPr lang="en-IN" dirty="0" smtClean="0">
                <a:solidFill>
                  <a:srgbClr val="4D4D4D"/>
                </a:solidFill>
              </a:rPr>
            </a:br>
            <a:endParaRPr lang="en-IN" sz="2600" dirty="0" smtClean="0">
              <a:solidFill>
                <a:srgbClr val="4D4D4D"/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defRPr/>
            </a:pPr>
            <a:endParaRPr lang="en-IN" sz="2600" dirty="0" smtClean="0">
              <a:solidFill>
                <a:srgbClr val="4D4D4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69977" y="5458097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cs typeface="Courier New" pitchFamily="49" charset="0"/>
              </a:rPr>
              <a:t>PDIP type Atmega16</a:t>
            </a:r>
            <a:endParaRPr lang="en-IN" dirty="0">
              <a:cs typeface="Courier New" pitchFamily="49" charset="0"/>
            </a:endParaRPr>
          </a:p>
        </p:txBody>
      </p:sp>
      <p:pic>
        <p:nvPicPr>
          <p:cNvPr id="12" name="Picture 2" descr="E:\Arduino\original1.540995.2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2103" y="2808514"/>
            <a:ext cx="3500162" cy="26256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Microcontroller |</a:t>
            </a:r>
            <a:r>
              <a:rPr lang="en-IN" dirty="0" smtClean="0">
                <a:solidFill>
                  <a:srgbClr val="FFFF00"/>
                </a:solidFill>
              </a:rPr>
              <a:t>PIN Diagram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026" name="Picture 2" descr="E:\Arduino\Untitled19.png"/>
          <p:cNvPicPr>
            <a:picLocks noChangeAspect="1" noChangeArrowheads="1"/>
          </p:cNvPicPr>
          <p:nvPr/>
        </p:nvPicPr>
        <p:blipFill>
          <a:blip r:embed="rId3">
            <a:lum contrast="20000"/>
          </a:blip>
          <a:srcRect b="4739"/>
          <a:stretch>
            <a:fillRect/>
          </a:stretch>
        </p:blipFill>
        <p:spPr bwMode="auto">
          <a:xfrm>
            <a:off x="4062549" y="2131445"/>
            <a:ext cx="4393067" cy="47265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ATMega</a:t>
            </a:r>
            <a:r>
              <a:rPr lang="en-IN" dirty="0" smtClean="0"/>
              <a:t> 16 | </a:t>
            </a:r>
            <a:r>
              <a:rPr lang="en-IN" dirty="0" smtClean="0">
                <a:solidFill>
                  <a:srgbClr val="FFFF00"/>
                </a:solidFill>
              </a:rPr>
              <a:t>Features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763588" y="2486025"/>
            <a:ext cx="1096685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PORT Features:</a:t>
            </a:r>
          </a:p>
          <a:p>
            <a:pPr marL="1257300" lvl="2" indent="-342900">
              <a:buClr>
                <a:schemeClr val="accent3"/>
              </a:buClr>
              <a:defRPr/>
            </a:pPr>
            <a:r>
              <a:rPr lang="en-IN" sz="1600" dirty="0" smtClean="0">
                <a:solidFill>
                  <a:schemeClr val="tx1"/>
                </a:solidFill>
              </a:rPr>
              <a:t>Two 8-bit Timer/Counters with Separate </a:t>
            </a:r>
            <a:r>
              <a:rPr lang="en-IN" sz="1600" dirty="0" err="1" smtClean="0">
                <a:solidFill>
                  <a:schemeClr val="tx1"/>
                </a:solidFill>
              </a:rPr>
              <a:t>Prescalers</a:t>
            </a:r>
            <a:r>
              <a:rPr lang="en-IN" sz="1600" dirty="0" smtClean="0">
                <a:solidFill>
                  <a:schemeClr val="tx1"/>
                </a:solidFill>
              </a:rPr>
              <a:t> and Compare Modes</a:t>
            </a:r>
          </a:p>
          <a:p>
            <a:pPr marL="1257300" lvl="2" indent="-342900">
              <a:buClr>
                <a:schemeClr val="accent3"/>
              </a:buClr>
              <a:defRPr/>
            </a:pPr>
            <a:r>
              <a:rPr lang="en-IN" sz="1600" dirty="0" smtClean="0">
                <a:solidFill>
                  <a:schemeClr val="tx1"/>
                </a:solidFill>
              </a:rPr>
              <a:t> One 16-bit Timer/Counter with Separate Prescaler</a:t>
            </a:r>
          </a:p>
          <a:p>
            <a:pPr marL="1257300" lvl="2" indent="-342900">
              <a:buClr>
                <a:schemeClr val="accent3"/>
              </a:buClr>
              <a:defRPr/>
            </a:pPr>
            <a:r>
              <a:rPr lang="en-IN" sz="1600" dirty="0" smtClean="0">
                <a:solidFill>
                  <a:schemeClr val="tx1"/>
                </a:solidFill>
              </a:rPr>
              <a:t>8 Channel 10 Bit Analog to Digital</a:t>
            </a:r>
          </a:p>
          <a:p>
            <a:pPr marL="1257300" lvl="2" indent="-342900">
              <a:buClr>
                <a:schemeClr val="accent3"/>
              </a:buClr>
              <a:defRPr/>
            </a:pPr>
            <a:r>
              <a:rPr lang="en-IN" sz="1600" dirty="0" smtClean="0">
                <a:solidFill>
                  <a:schemeClr val="tx1"/>
                </a:solidFill>
              </a:rPr>
              <a:t>Master / Slave SPI  serial interface</a:t>
            </a:r>
          </a:p>
          <a:p>
            <a:pPr marL="1257300" lvl="2" indent="-342900">
              <a:buClr>
                <a:schemeClr val="accent3"/>
              </a:buClr>
              <a:defRPr/>
            </a:pPr>
            <a:r>
              <a:rPr lang="en-IN" sz="1600" dirty="0" smtClean="0">
                <a:solidFill>
                  <a:schemeClr val="tx1"/>
                </a:solidFill>
              </a:rPr>
              <a:t> Four PWM Channels</a:t>
            </a:r>
          </a:p>
          <a:p>
            <a:pPr marL="1257300" lvl="2" indent="-342900">
              <a:buClr>
                <a:schemeClr val="accent3"/>
              </a:buClr>
              <a:defRPr/>
            </a:pPr>
            <a:r>
              <a:rPr lang="en-IN" sz="1600" dirty="0" smtClean="0">
                <a:solidFill>
                  <a:schemeClr val="tx1"/>
                </a:solidFill>
              </a:rPr>
              <a:t> Byte-oriented 2 Wire serial interface</a:t>
            </a:r>
          </a:p>
          <a:p>
            <a:pPr marL="1257300" lvl="2" indent="-342900">
              <a:buClr>
                <a:schemeClr val="accent3"/>
              </a:buClr>
              <a:defRPr/>
            </a:pPr>
            <a:r>
              <a:rPr lang="en-IN" sz="1600" dirty="0" smtClean="0">
                <a:solidFill>
                  <a:schemeClr val="tx1"/>
                </a:solidFill>
              </a:rPr>
              <a:t> Programmable watchdog Timer</a:t>
            </a:r>
          </a:p>
          <a:p>
            <a:pPr marL="1257300" lvl="2" indent="-342900">
              <a:buClr>
                <a:schemeClr val="accent3"/>
              </a:buClr>
              <a:defRPr/>
            </a:pPr>
            <a:r>
              <a:rPr lang="en-IN" sz="1600" dirty="0" smtClean="0">
                <a:solidFill>
                  <a:schemeClr val="tx1"/>
                </a:solidFill>
              </a:rPr>
              <a:t> Programmable Serial USART/UART</a:t>
            </a:r>
          </a:p>
          <a:p>
            <a:pPr marL="1257300" lvl="2" indent="-342900">
              <a:buClr>
                <a:schemeClr val="accent3"/>
              </a:buClr>
              <a:defRPr/>
            </a:pPr>
            <a:r>
              <a:rPr lang="en-IN" sz="1600" dirty="0" smtClean="0">
                <a:solidFill>
                  <a:schemeClr val="tx1"/>
                </a:solidFill>
              </a:rPr>
              <a:t> Programming of Flash, EEPROM, Fuses, and Lock Bits through the </a:t>
            </a:r>
            <a:r>
              <a:rPr lang="en-IN" sz="1600" b="1" dirty="0" smtClean="0">
                <a:solidFill>
                  <a:schemeClr val="tx1"/>
                </a:solidFill>
              </a:rPr>
              <a:t>JTAG</a:t>
            </a:r>
            <a:r>
              <a:rPr lang="en-IN" sz="1600" dirty="0" smtClean="0">
                <a:solidFill>
                  <a:schemeClr val="tx1"/>
                </a:solidFill>
              </a:rPr>
              <a:t> Interface</a:t>
            </a:r>
          </a:p>
          <a:p>
            <a:pPr lvl="2">
              <a:buNone/>
            </a:pPr>
            <a:r>
              <a:rPr lang="en-IN" sz="16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/>
            <a:endParaRPr lang="en-IN" sz="1800" dirty="0" smtClean="0">
              <a:solidFill>
                <a:schemeClr val="tx1"/>
              </a:solidFill>
              <a:latin typeface="+mj-lt"/>
            </a:endParaRPr>
          </a:p>
          <a:p>
            <a:pPr lvl="1"/>
            <a:endParaRPr lang="en-IN" sz="1400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Microcontroller | </a:t>
            </a:r>
            <a:r>
              <a:rPr lang="en-IN" dirty="0" smtClean="0">
                <a:solidFill>
                  <a:srgbClr val="FFFF00"/>
                </a:solidFill>
              </a:rPr>
              <a:t>PDIP Vs TQFP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3074" name="Picture 2" descr="E:\Arduino\Unti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3863" y="2279855"/>
            <a:ext cx="4340271" cy="4478680"/>
          </a:xfrm>
          <a:prstGeom prst="rect">
            <a:avLst/>
          </a:prstGeom>
          <a:noFill/>
        </p:spPr>
      </p:pic>
      <p:pic>
        <p:nvPicPr>
          <p:cNvPr id="14" name="Picture 2" descr="E:\Arduino\Untitled19.png"/>
          <p:cNvPicPr>
            <a:picLocks noChangeAspect="1" noChangeArrowheads="1"/>
          </p:cNvPicPr>
          <p:nvPr/>
        </p:nvPicPr>
        <p:blipFill>
          <a:blip r:embed="rId4">
            <a:lum contrast="20000"/>
          </a:blip>
          <a:srcRect b="4739"/>
          <a:stretch>
            <a:fillRect/>
          </a:stretch>
        </p:blipFill>
        <p:spPr bwMode="auto">
          <a:xfrm>
            <a:off x="1619794" y="2131445"/>
            <a:ext cx="4393067" cy="47265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00081" y="2441671"/>
            <a:ext cx="11350557" cy="4161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900" dirty="0" smtClean="0">
                <a:solidFill>
                  <a:srgbClr val="4D4D4D"/>
                </a:solidFill>
              </a:rPr>
              <a:t> </a:t>
            </a:r>
            <a:r>
              <a:rPr lang="en-IN" dirty="0" smtClean="0">
                <a:solidFill>
                  <a:srgbClr val="4D4D4D"/>
                </a:solidFill>
              </a:rPr>
              <a:t>The acronym of AVR stands for the initial AVR architecture designers: </a:t>
            </a:r>
            <a:r>
              <a:rPr lang="en-IN" dirty="0" smtClean="0">
                <a:solidFill>
                  <a:srgbClr val="5E5E5E"/>
                </a:solidFill>
              </a:rPr>
              <a:t>Alf-</a:t>
            </a:r>
            <a:r>
              <a:rPr lang="en-IN" dirty="0" err="1" smtClean="0">
                <a:solidFill>
                  <a:srgbClr val="5E5E5E"/>
                </a:solidFill>
              </a:rPr>
              <a:t>Egil</a:t>
            </a:r>
            <a:r>
              <a:rPr lang="en-IN" dirty="0" smtClean="0">
                <a:solidFill>
                  <a:srgbClr val="5E5E5E"/>
                </a:solidFill>
              </a:rPr>
              <a:t> </a:t>
            </a:r>
            <a:r>
              <a:rPr lang="en-IN" dirty="0" err="1" smtClean="0">
                <a:solidFill>
                  <a:srgbClr val="5E5E5E"/>
                </a:solidFill>
              </a:rPr>
              <a:t>Bogen</a:t>
            </a:r>
            <a:r>
              <a:rPr lang="en-IN" dirty="0" smtClean="0">
                <a:solidFill>
                  <a:srgbClr val="5E5E5E"/>
                </a:solidFill>
              </a:rPr>
              <a:t> &amp; </a:t>
            </a:r>
            <a:r>
              <a:rPr lang="en-IN" dirty="0" err="1" smtClean="0">
                <a:solidFill>
                  <a:srgbClr val="5E5E5E"/>
                </a:solidFill>
              </a:rPr>
              <a:t>Vegard</a:t>
            </a:r>
            <a:r>
              <a:rPr lang="en-IN" dirty="0" smtClean="0">
                <a:solidFill>
                  <a:srgbClr val="5E5E5E"/>
                </a:solidFill>
              </a:rPr>
              <a:t>  </a:t>
            </a:r>
            <a:br>
              <a:rPr lang="en-IN" dirty="0" smtClean="0">
                <a:solidFill>
                  <a:srgbClr val="5E5E5E"/>
                </a:solidFill>
              </a:rPr>
            </a:br>
            <a:r>
              <a:rPr lang="en-IN" dirty="0" smtClean="0">
                <a:solidFill>
                  <a:srgbClr val="5E5E5E"/>
                </a:solidFill>
              </a:rPr>
              <a:t>  </a:t>
            </a:r>
            <a:r>
              <a:rPr lang="en-IN" dirty="0" err="1" smtClean="0">
                <a:solidFill>
                  <a:srgbClr val="5E5E5E"/>
                </a:solidFill>
              </a:rPr>
              <a:t>Wollen</a:t>
            </a:r>
            <a:r>
              <a:rPr lang="en-IN" dirty="0" smtClean="0">
                <a:solidFill>
                  <a:srgbClr val="5E5E5E"/>
                </a:solidFill>
              </a:rPr>
              <a:t>.</a:t>
            </a: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dirty="0" smtClean="0">
                <a:solidFill>
                  <a:srgbClr val="5E5E5E"/>
                </a:solidFill>
              </a:rPr>
              <a:t> Statically sometimes it is elongated as Advance Virtual RISC.</a:t>
            </a: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defRPr/>
            </a:pPr>
            <a:endParaRPr lang="en-IN" dirty="0" smtClean="0">
              <a:solidFill>
                <a:srgbClr val="5E5E5E"/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dirty="0" smtClean="0">
                <a:solidFill>
                  <a:srgbClr val="5E5E5E"/>
                </a:solidFill>
              </a:rPr>
              <a:t> Advance modified Harvard Architecture 8-Bit RISC single chip micro-controller </a:t>
            </a: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defRPr/>
            </a:pPr>
            <a:endParaRPr lang="en-IN" dirty="0" smtClean="0">
              <a:solidFill>
                <a:srgbClr val="5E5E5E"/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dirty="0" smtClean="0">
                <a:solidFill>
                  <a:srgbClr val="5E5E5E"/>
                </a:solidFill>
              </a:rPr>
              <a:t> On-Chip a mini system</a:t>
            </a:r>
          </a:p>
          <a:p>
            <a:pPr marL="1257300" lvl="2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dirty="0" smtClean="0">
                <a:solidFill>
                  <a:srgbClr val="5E5E5E"/>
                </a:solidFill>
              </a:rPr>
              <a:t>On chip memory : Flash, SRAM, EEPROM</a:t>
            </a:r>
          </a:p>
          <a:p>
            <a:pPr marL="1257300" lvl="2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dirty="0" smtClean="0">
                <a:solidFill>
                  <a:srgbClr val="5E5E5E"/>
                </a:solidFill>
              </a:rPr>
              <a:t> I/O &amp; multitasking Ports</a:t>
            </a:r>
            <a:endParaRPr lang="en-US" dirty="0" smtClean="0">
              <a:solidFill>
                <a:srgbClr val="5E5E5E"/>
              </a:solidFill>
            </a:endParaRPr>
          </a:p>
        </p:txBody>
      </p:sp>
      <p:sp>
        <p:nvSpPr>
          <p:cNvPr id="13" name="Title 12"/>
          <p:cNvSpPr txBox="1">
            <a:spLocks noGrp="1"/>
          </p:cNvSpPr>
          <p:nvPr>
            <p:ph type="title"/>
          </p:nvPr>
        </p:nvSpPr>
        <p:spPr>
          <a:xfrm>
            <a:off x="1152144" y="969264"/>
            <a:ext cx="5064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Microcontroller | </a:t>
            </a:r>
            <a:r>
              <a:rPr lang="en-IN" sz="3600" dirty="0" smtClean="0">
                <a:solidFill>
                  <a:srgbClr val="FFFF00"/>
                </a:solidFill>
              </a:rPr>
              <a:t>AVR</a:t>
            </a:r>
            <a:endParaRPr lang="en-IN" sz="3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91073" y="2337168"/>
            <a:ext cx="11350557" cy="39852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900" dirty="0" smtClean="0">
                <a:solidFill>
                  <a:schemeClr val="accent5">
                    <a:lumMod val="50000"/>
                  </a:schemeClr>
                </a:solidFill>
              </a:rPr>
              <a:t>Harvard Architecture:</a:t>
            </a:r>
          </a:p>
          <a:p>
            <a:pPr marL="800100" lvl="1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600" dirty="0" smtClean="0"/>
              <a:t>Separate Instruction and Data paths. Faster and </a:t>
            </a:r>
            <a:br>
              <a:rPr lang="en-IN" sz="1600" dirty="0" smtClean="0"/>
            </a:br>
            <a:r>
              <a:rPr lang="en-IN" sz="1600" dirty="0" smtClean="0"/>
              <a:t>simultaneous access to data and instructions. </a:t>
            </a:r>
          </a:p>
          <a:p>
            <a:pPr marL="800100" lvl="1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600" dirty="0" smtClean="0"/>
              <a:t>Pipelining Concept</a:t>
            </a:r>
          </a:p>
          <a:p>
            <a:pPr marL="800100" lvl="1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endParaRPr lang="en-IN" sz="1600" b="1" dirty="0" smtClean="0">
              <a:solidFill>
                <a:srgbClr val="4D4D4D"/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900" dirty="0" smtClean="0">
                <a:solidFill>
                  <a:srgbClr val="4D4D4D"/>
                </a:solidFill>
              </a:rPr>
              <a:t> </a:t>
            </a:r>
            <a:r>
              <a:rPr lang="en-IN" sz="1900" dirty="0" smtClean="0">
                <a:solidFill>
                  <a:schemeClr val="accent5">
                    <a:lumMod val="50000"/>
                  </a:schemeClr>
                </a:solidFill>
              </a:rPr>
              <a:t>RISC:</a:t>
            </a:r>
          </a:p>
          <a:p>
            <a:pPr marL="800100" lvl="1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1600" dirty="0" smtClean="0"/>
              <a:t>Reduced Instruction Set computing rather than </a:t>
            </a:r>
            <a:r>
              <a:rPr lang="en-IN" sz="1600" b="1" dirty="0" smtClean="0"/>
              <a:t>CISC </a:t>
            </a:r>
            <a:br>
              <a:rPr lang="en-IN" sz="1600" b="1" dirty="0" smtClean="0"/>
            </a:br>
            <a:r>
              <a:rPr lang="en-IN" sz="1600" b="1" dirty="0" smtClean="0"/>
              <a:t> i.e. x86</a:t>
            </a:r>
          </a:p>
          <a:p>
            <a:pPr marL="800100" lvl="1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600" dirty="0" smtClean="0"/>
              <a:t> Simpler Instructions execute faster</a:t>
            </a:r>
          </a:p>
          <a:p>
            <a:pPr marL="800100" lvl="1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600" dirty="0" smtClean="0"/>
              <a:t> Optimized most used instruction.</a:t>
            </a: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endParaRPr lang="en-IN" sz="1900" dirty="0" smtClean="0">
              <a:solidFill>
                <a:srgbClr val="4D4D4D"/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defRPr/>
            </a:pPr>
            <a:endParaRPr lang="en-IN" sz="1900" dirty="0" smtClean="0">
              <a:solidFill>
                <a:srgbClr val="4D4D4D"/>
              </a:solidFill>
            </a:endParaRPr>
          </a:p>
        </p:txBody>
      </p:sp>
      <p:pic>
        <p:nvPicPr>
          <p:cNvPr id="2050" name="Picture 2" descr="E:\Arduino\Untitled9.png"/>
          <p:cNvPicPr>
            <a:picLocks noChangeAspect="1" noChangeArrowheads="1"/>
          </p:cNvPicPr>
          <p:nvPr/>
        </p:nvPicPr>
        <p:blipFill>
          <a:blip r:embed="rId3"/>
          <a:srcRect t="1066"/>
          <a:stretch>
            <a:fillRect/>
          </a:stretch>
        </p:blipFill>
        <p:spPr bwMode="auto">
          <a:xfrm>
            <a:off x="7289075" y="2230923"/>
            <a:ext cx="3422658" cy="462100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796953" y="4127863"/>
            <a:ext cx="1843435" cy="261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07678" y="3841871"/>
            <a:ext cx="290848" cy="2480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801518" y="5698011"/>
            <a:ext cx="2230756" cy="310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Microcontroller | </a:t>
            </a:r>
            <a:r>
              <a:rPr lang="en-IN" dirty="0" smtClean="0">
                <a:solidFill>
                  <a:srgbClr val="FFFF00"/>
                </a:solidFill>
              </a:rPr>
              <a:t>AVR Architecture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04585" y="2297978"/>
            <a:ext cx="11350557" cy="45600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dirty="0" smtClean="0">
                <a:solidFill>
                  <a:srgbClr val="4D4D4D"/>
                </a:solidFill>
              </a:rPr>
              <a:t> FLASH:</a:t>
            </a: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defRPr/>
            </a:pPr>
            <a:r>
              <a:rPr lang="en-IN" dirty="0" smtClean="0">
                <a:solidFill>
                  <a:srgbClr val="4D4D4D"/>
                </a:solidFill>
              </a:rPr>
              <a:t> 	</a:t>
            </a:r>
            <a:r>
              <a:rPr lang="en-IN" sz="1600" dirty="0" smtClean="0">
                <a:solidFill>
                  <a:srgbClr val="4D4D4D"/>
                </a:solidFill>
              </a:rPr>
              <a:t> In system reprogrammable non-volatile program space  storage is </a:t>
            </a:r>
            <a:r>
              <a:rPr lang="en-IN" sz="1600" b="1" dirty="0" smtClean="0">
                <a:solidFill>
                  <a:srgbClr val="4D4D4D"/>
                </a:solidFill>
              </a:rPr>
              <a:t> </a:t>
            </a:r>
            <a:br>
              <a:rPr lang="en-IN" sz="1600" b="1" dirty="0" smtClean="0">
                <a:solidFill>
                  <a:srgbClr val="4D4D4D"/>
                </a:solidFill>
              </a:rPr>
            </a:br>
            <a:r>
              <a:rPr lang="en-IN" sz="1600" b="1" dirty="0" smtClean="0">
                <a:solidFill>
                  <a:srgbClr val="4D4D4D"/>
                </a:solidFill>
              </a:rPr>
              <a:t> 8KB (for Atmega8) 16KB(</a:t>
            </a:r>
            <a:r>
              <a:rPr lang="en-IN" sz="1600" b="1" dirty="0" err="1" smtClean="0">
                <a:solidFill>
                  <a:srgbClr val="4D4D4D"/>
                </a:solidFill>
              </a:rPr>
              <a:t>Atmega</a:t>
            </a:r>
            <a:r>
              <a:rPr lang="en-IN" sz="1600" b="1" dirty="0" smtClean="0">
                <a:solidFill>
                  <a:srgbClr val="4D4D4D"/>
                </a:solidFill>
              </a:rPr>
              <a:t> 16)</a:t>
            </a:r>
            <a:r>
              <a:rPr lang="en-IN" sz="1600" dirty="0" smtClean="0">
                <a:solidFill>
                  <a:srgbClr val="4D4D4D"/>
                </a:solidFill>
              </a:rPr>
              <a:t>.</a:t>
            </a:r>
            <a:br>
              <a:rPr lang="en-IN" sz="1600" dirty="0" smtClean="0">
                <a:solidFill>
                  <a:srgbClr val="4D4D4D"/>
                </a:solidFill>
              </a:rPr>
            </a:br>
            <a:r>
              <a:rPr lang="en-IN" dirty="0" smtClean="0">
                <a:solidFill>
                  <a:srgbClr val="4D4D4D"/>
                </a:solidFill>
              </a:rPr>
              <a:t/>
            </a:r>
            <a:br>
              <a:rPr lang="en-IN" dirty="0" smtClean="0">
                <a:solidFill>
                  <a:srgbClr val="4D4D4D"/>
                </a:solidFill>
              </a:rPr>
            </a:br>
            <a:r>
              <a:rPr lang="en-IN" dirty="0" smtClean="0">
                <a:solidFill>
                  <a:srgbClr val="4D4D4D"/>
                </a:solidFill>
              </a:rPr>
              <a:t> </a:t>
            </a:r>
            <a:r>
              <a:rPr lang="en-IN" sz="1600" dirty="0" smtClean="0">
                <a:solidFill>
                  <a:srgbClr val="4D4D4D"/>
                </a:solidFill>
              </a:rPr>
              <a:t>A separate memory space partitioned for Boot Flash section. </a:t>
            </a:r>
            <a:endParaRPr lang="en-IN" dirty="0" smtClean="0">
              <a:solidFill>
                <a:srgbClr val="4D4D4D"/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defRPr/>
            </a:pPr>
            <a:endParaRPr lang="en-IN" dirty="0" smtClean="0">
              <a:solidFill>
                <a:srgbClr val="4D4D4D"/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dirty="0" smtClean="0">
                <a:solidFill>
                  <a:srgbClr val="4D4D4D"/>
                </a:solidFill>
              </a:rPr>
              <a:t> SRAM:</a:t>
            </a: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defRPr/>
            </a:pPr>
            <a:r>
              <a:rPr lang="en-IN" sz="1600" dirty="0" smtClean="0">
                <a:solidFill>
                  <a:srgbClr val="4D4D4D"/>
                </a:solidFill>
              </a:rPr>
              <a:t>       Temporary values, stack of volatile type memory, memory size </a:t>
            </a:r>
            <a:r>
              <a:rPr lang="en-IN" sz="1600" b="1" dirty="0" smtClean="0">
                <a:solidFill>
                  <a:srgbClr val="4D4D4D"/>
                </a:solidFill>
              </a:rPr>
              <a:t>1KB </a:t>
            </a: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defRPr/>
            </a:pPr>
            <a:r>
              <a:rPr lang="en-IN" sz="1600" dirty="0" smtClean="0">
                <a:solidFill>
                  <a:srgbClr val="4D4D4D"/>
                </a:solidFill>
              </a:rPr>
              <a:t>	  </a:t>
            </a: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dirty="0" smtClean="0">
                <a:solidFill>
                  <a:srgbClr val="4D4D4D"/>
                </a:solidFill>
              </a:rPr>
              <a:t> EEPROM:</a:t>
            </a: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defRPr/>
            </a:pPr>
            <a:r>
              <a:rPr lang="en-IN" dirty="0" smtClean="0">
                <a:solidFill>
                  <a:srgbClr val="4D4D4D"/>
                </a:solidFill>
              </a:rPr>
              <a:t>      </a:t>
            </a:r>
            <a:r>
              <a:rPr lang="en-IN" sz="1600" b="1" dirty="0" smtClean="0">
                <a:solidFill>
                  <a:srgbClr val="4D4D4D"/>
                </a:solidFill>
              </a:rPr>
              <a:t>512B</a:t>
            </a:r>
            <a:r>
              <a:rPr lang="en-IN" sz="1600" dirty="0" smtClean="0">
                <a:solidFill>
                  <a:srgbClr val="4D4D4D"/>
                </a:solidFill>
              </a:rPr>
              <a:t> of space availability storage space for long-term.</a:t>
            </a:r>
            <a:endParaRPr lang="en-IN" dirty="0" smtClean="0">
              <a:solidFill>
                <a:srgbClr val="4D4D4D"/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defRPr/>
            </a:pPr>
            <a:r>
              <a:rPr lang="en-IN" dirty="0" smtClean="0">
                <a:solidFill>
                  <a:srgbClr val="4D4D4D"/>
                </a:solidFill>
              </a:rPr>
              <a:t>	</a:t>
            </a: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defRPr/>
            </a:pPr>
            <a:endParaRPr lang="en-US" dirty="0" smtClean="0">
              <a:solidFill>
                <a:srgbClr val="525252"/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defRPr/>
            </a:pPr>
            <a:endParaRPr lang="en-IN" dirty="0" smtClean="0">
              <a:solidFill>
                <a:srgbClr val="4D4D4D"/>
              </a:solidFill>
            </a:endParaRPr>
          </a:p>
        </p:txBody>
      </p:sp>
      <p:pic>
        <p:nvPicPr>
          <p:cNvPr id="1029" name="Picture 5" descr="E:\Arduino\Untitled8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1027" y="2234071"/>
            <a:ext cx="2944813" cy="4478337"/>
          </a:xfrm>
          <a:prstGeom prst="rect">
            <a:avLst/>
          </a:prstGeom>
          <a:noFill/>
        </p:spPr>
      </p:pic>
      <p:sp>
        <p:nvSpPr>
          <p:cNvPr id="15" name="Title 14"/>
          <p:cNvSpPr txBox="1">
            <a:spLocks noGrp="1"/>
          </p:cNvSpPr>
          <p:nvPr>
            <p:ph type="title"/>
          </p:nvPr>
        </p:nvSpPr>
        <p:spPr>
          <a:xfrm>
            <a:off x="1152144" y="969264"/>
            <a:ext cx="919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Microcontroller | </a:t>
            </a:r>
            <a:r>
              <a:rPr lang="en-IN" sz="3600" dirty="0" smtClean="0">
                <a:solidFill>
                  <a:srgbClr val="FFFF00"/>
                </a:solidFill>
              </a:rPr>
              <a:t>Program Memory Map</a:t>
            </a:r>
            <a:endParaRPr lang="en-IN" sz="3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30710" y="2337168"/>
            <a:ext cx="5583157" cy="39852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just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900" b="1" dirty="0" smtClean="0">
                <a:solidFill>
                  <a:srgbClr val="4D4D4D"/>
                </a:solidFill>
              </a:rPr>
              <a:t>PDIP:</a:t>
            </a:r>
          </a:p>
          <a:p>
            <a:pPr marL="342900" lvl="0" indent="-342900" algn="just">
              <a:spcBef>
                <a:spcPts val="1000"/>
              </a:spcBef>
              <a:buClr>
                <a:schemeClr val="accent3"/>
              </a:buClr>
              <a:buSzPct val="80000"/>
              <a:defRPr/>
            </a:pPr>
            <a:r>
              <a:rPr lang="en-IN" sz="1900" b="1" dirty="0" smtClean="0">
                <a:solidFill>
                  <a:srgbClr val="4D4D4D"/>
                </a:solidFill>
              </a:rPr>
              <a:t>     </a:t>
            </a:r>
            <a:r>
              <a:rPr lang="en-IN" sz="1900" dirty="0" smtClean="0">
                <a:solidFill>
                  <a:srgbClr val="4D4D4D"/>
                </a:solidFill>
              </a:rPr>
              <a:t>Plastic dual-in-line Package abbreviated </a:t>
            </a:r>
            <a:br>
              <a:rPr lang="en-IN" sz="1900" dirty="0" smtClean="0">
                <a:solidFill>
                  <a:srgbClr val="4D4D4D"/>
                </a:solidFill>
              </a:rPr>
            </a:br>
            <a:r>
              <a:rPr lang="en-IN" sz="1900" dirty="0" smtClean="0">
                <a:solidFill>
                  <a:srgbClr val="4D4D4D"/>
                </a:solidFill>
              </a:rPr>
              <a:t>as PDIP is a chip-package with rectangular housing and two parallel rows of Electrical connecting pins.  </a:t>
            </a:r>
            <a:endParaRPr lang="en-US" sz="1700" dirty="0" smtClean="0">
              <a:solidFill>
                <a:srgbClr val="525252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430320" y="2411190"/>
            <a:ext cx="5417694" cy="39852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just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900" b="1" dirty="0" smtClean="0">
                <a:solidFill>
                  <a:srgbClr val="4D4D4D"/>
                </a:solidFill>
              </a:rPr>
              <a:t>TQFP:</a:t>
            </a:r>
          </a:p>
          <a:p>
            <a:pPr marL="342900" lvl="0" indent="-342900" algn="just">
              <a:spcBef>
                <a:spcPts val="1000"/>
              </a:spcBef>
              <a:buClr>
                <a:schemeClr val="accent3"/>
              </a:buClr>
              <a:buSzPct val="80000"/>
              <a:defRPr/>
            </a:pPr>
            <a:r>
              <a:rPr lang="en-IN" sz="1900" b="1" dirty="0" smtClean="0">
                <a:solidFill>
                  <a:srgbClr val="4D4D4D"/>
                </a:solidFill>
              </a:rPr>
              <a:t>     </a:t>
            </a:r>
            <a:r>
              <a:rPr lang="en-IN" sz="1900" dirty="0" smtClean="0">
                <a:solidFill>
                  <a:srgbClr val="4D4D4D"/>
                </a:solidFill>
              </a:rPr>
              <a:t>Thin Quad Flat Package abbreviated </a:t>
            </a:r>
            <a:br>
              <a:rPr lang="en-IN" sz="1900" dirty="0" smtClean="0">
                <a:solidFill>
                  <a:srgbClr val="4D4D4D"/>
                </a:solidFill>
              </a:rPr>
            </a:br>
            <a:r>
              <a:rPr lang="en-IN" sz="1900" dirty="0" smtClean="0">
                <a:solidFill>
                  <a:srgbClr val="4D4D4D"/>
                </a:solidFill>
              </a:rPr>
              <a:t>as TQFP is a chip-package with quad housing with “gull wing” leads extending from each of four sides.</a:t>
            </a:r>
            <a:endParaRPr lang="en-US" sz="1700" dirty="0" smtClean="0">
              <a:solidFill>
                <a:srgbClr val="525252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Microcontroller | </a:t>
            </a:r>
            <a:r>
              <a:rPr lang="en-IN" dirty="0" smtClean="0">
                <a:solidFill>
                  <a:srgbClr val="FFFF00"/>
                </a:solidFill>
              </a:rPr>
              <a:t>AVR Packages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6" name="Picture 2" descr="C:\Users\Amit\Desktop\Picture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70520" y="4193178"/>
            <a:ext cx="2362200" cy="1936107"/>
          </a:xfrm>
          <a:prstGeom prst="rect">
            <a:avLst/>
          </a:prstGeom>
          <a:noFill/>
        </p:spPr>
      </p:pic>
      <p:pic>
        <p:nvPicPr>
          <p:cNvPr id="2050" name="Picture 2" descr="E:\Arduino\original1.540995.2 cop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1566" y="3918857"/>
            <a:ext cx="3500162" cy="26256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211" y="1433522"/>
            <a:ext cx="8825658" cy="2677648"/>
          </a:xfrm>
        </p:spPr>
        <p:txBody>
          <a:bodyPr/>
          <a:lstStyle/>
          <a:p>
            <a:r>
              <a:rPr lang="en-IN" sz="6000" dirty="0" smtClean="0">
                <a:solidFill>
                  <a:srgbClr val="FFFF00"/>
                </a:solidFill>
              </a:rPr>
              <a:t>|</a:t>
            </a:r>
            <a:r>
              <a:rPr lang="en-IN" dirty="0" smtClean="0"/>
              <a:t> ATMEGA 8 </a:t>
            </a:r>
            <a:r>
              <a:rPr lang="en-IN" sz="6000" dirty="0" smtClean="0">
                <a:solidFill>
                  <a:srgbClr val="FFFF00"/>
                </a:solidFill>
              </a:rPr>
              <a:t>|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ATMega</a:t>
            </a:r>
            <a:r>
              <a:rPr lang="en-IN" dirty="0" smtClean="0"/>
              <a:t> 8 | </a:t>
            </a:r>
            <a:r>
              <a:rPr lang="en-IN" dirty="0" smtClean="0">
                <a:solidFill>
                  <a:srgbClr val="FFFF00"/>
                </a:solidFill>
              </a:rPr>
              <a:t>Features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763588" y="2486025"/>
            <a:ext cx="109668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IN" dirty="0" err="1" smtClean="0">
                <a:latin typeface="+mj-lt"/>
              </a:rPr>
              <a:t>ATmega</a:t>
            </a:r>
            <a:r>
              <a:rPr lang="en-IN" dirty="0" smtClean="0">
                <a:latin typeface="+mj-lt"/>
              </a:rPr>
              <a:t> 8 is a 28/32 Pin, 8 bit micro-controller based on AVR RISC Architecture.</a:t>
            </a:r>
          </a:p>
          <a:p>
            <a:pPr>
              <a:buClr>
                <a:schemeClr val="accent3"/>
              </a:buClr>
            </a:pPr>
            <a:r>
              <a:rPr lang="en-IN" dirty="0" smtClean="0">
                <a:latin typeface="+mj-lt"/>
              </a:rPr>
              <a:t>The low-power  Atmel 8-Bit AVR RISC based microcontroller  combines 8KB of programmable flash memory, 1 KB of SRAM, 512K EEPROM.</a:t>
            </a:r>
          </a:p>
          <a:p>
            <a:pPr>
              <a:buClr>
                <a:schemeClr val="accent3"/>
              </a:buClr>
            </a:pPr>
            <a:r>
              <a:rPr lang="en-IN" dirty="0" smtClean="0">
                <a:latin typeface="+mj-lt"/>
              </a:rPr>
              <a:t> Supports Harvard Architecture and single Level- Pipelining concept.</a:t>
            </a:r>
          </a:p>
          <a:p>
            <a:pPr marL="342900" indent="-342900">
              <a:buClr>
                <a:schemeClr val="accent3"/>
              </a:buClr>
            </a:pPr>
            <a:r>
              <a:rPr lang="en-IN" dirty="0" smtClean="0">
                <a:latin typeface="+mj-lt"/>
              </a:rPr>
              <a:t>  Operating Voltage : 2.7-5.5Volts</a:t>
            </a:r>
            <a:br>
              <a:rPr lang="en-IN" dirty="0" smtClean="0">
                <a:latin typeface="+mj-lt"/>
              </a:rPr>
            </a:br>
            <a:r>
              <a:rPr lang="en-IN" dirty="0" smtClean="0">
                <a:latin typeface="+mj-lt"/>
              </a:rPr>
              <a:t> </a:t>
            </a:r>
          </a:p>
          <a:p>
            <a:pPr marL="342900" indent="-342900">
              <a:buClr>
                <a:schemeClr val="accent3"/>
              </a:buClr>
            </a:pPr>
            <a:r>
              <a:rPr lang="en-IN" dirty="0" smtClean="0">
                <a:latin typeface="+mj-lt"/>
              </a:rPr>
              <a:t>  Complete System on a Chip :</a:t>
            </a:r>
          </a:p>
          <a:p>
            <a:pPr marL="342900" indent="-342900">
              <a:buClr>
                <a:schemeClr val="accent3"/>
              </a:buClr>
              <a:buNone/>
            </a:pPr>
            <a:r>
              <a:rPr lang="en-IN" dirty="0" smtClean="0">
                <a:latin typeface="+mj-lt"/>
              </a:rPr>
              <a:t>			</a:t>
            </a:r>
            <a:r>
              <a:rPr lang="en-IN" sz="1600" dirty="0" smtClean="0">
                <a:latin typeface="+mj-lt"/>
              </a:rPr>
              <a:t>On Board Memory ( FLASH, SRAM &amp; EEPROM)</a:t>
            </a:r>
          </a:p>
          <a:p>
            <a:pPr marL="342900" indent="-342900">
              <a:buClr>
                <a:schemeClr val="accent3"/>
              </a:buClr>
              <a:buNone/>
            </a:pPr>
            <a:r>
              <a:rPr lang="en-IN" sz="1600" dirty="0" smtClean="0">
                <a:latin typeface="+mj-lt"/>
              </a:rPr>
              <a:t>			On Board Peripherals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ATMega</a:t>
            </a:r>
            <a:r>
              <a:rPr lang="en-IN" dirty="0" smtClean="0"/>
              <a:t> 8 |</a:t>
            </a:r>
            <a:r>
              <a:rPr lang="en-IN" dirty="0" smtClean="0">
                <a:solidFill>
                  <a:srgbClr val="FFFF00"/>
                </a:solidFill>
              </a:rPr>
              <a:t> PINOUT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Picture 3" descr="C:\Users\Amit\Desktop\Atmega8.png"/>
          <p:cNvPicPr>
            <a:picLocks noChangeAspect="1" noChangeArrowheads="1"/>
          </p:cNvPicPr>
          <p:nvPr/>
        </p:nvPicPr>
        <p:blipFill>
          <a:blip r:embed="rId3"/>
          <a:srcRect l="28800" t="18462" r="29600" b="18769"/>
          <a:stretch>
            <a:fillRect/>
          </a:stretch>
        </p:blipFill>
        <p:spPr bwMode="auto">
          <a:xfrm>
            <a:off x="4953015" y="2571208"/>
            <a:ext cx="1981200" cy="3886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690270" y="2647408"/>
            <a:ext cx="138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(RESET) PC6</a:t>
            </a:r>
            <a:endParaRPr lang="en-IN" sz="16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05659" y="2647408"/>
            <a:ext cx="61637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2670" y="2876008"/>
            <a:ext cx="138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(RXD) PD0</a:t>
            </a:r>
            <a:endParaRPr lang="en-IN" sz="16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7985" y="3147054"/>
            <a:ext cx="138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(TXD) PD1</a:t>
            </a:r>
            <a:endParaRPr lang="en-IN" sz="1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8796" y="3409408"/>
            <a:ext cx="138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(INT0) PD2</a:t>
            </a:r>
            <a:endParaRPr lang="en-IN" sz="16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8796" y="3680454"/>
            <a:ext cx="138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(INT1) PD3</a:t>
            </a:r>
            <a:endParaRPr lang="en-IN" sz="16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1818" y="3942808"/>
            <a:ext cx="1702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(XCK/T0) PD4</a:t>
            </a:r>
            <a:endParaRPr lang="en-IN" sz="16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3966" y="4213854"/>
            <a:ext cx="138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Vcc</a:t>
            </a:r>
            <a:endParaRPr lang="en-IN" sz="16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1311" y="4489271"/>
            <a:ext cx="138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GND</a:t>
            </a:r>
            <a:endParaRPr lang="en-IN" sz="16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6165" y="4760317"/>
            <a:ext cx="2170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(XTAL1/TOSC1) PB6</a:t>
            </a:r>
            <a:endParaRPr lang="en-IN" sz="16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3102" y="5052054"/>
            <a:ext cx="2144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(XTAL2/TOSC2) PB7</a:t>
            </a:r>
            <a:endParaRPr lang="en-IN" sz="16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60385" y="5314408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(T1) PD5</a:t>
            </a:r>
            <a:endParaRPr lang="en-IN" sz="16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5661" y="558545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(AIN0) PD6</a:t>
            </a:r>
            <a:endParaRPr lang="en-IN" sz="16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31785" y="581405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(AIN1) PD7</a:t>
            </a:r>
            <a:endParaRPr lang="en-IN" sz="16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796" y="6076408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(ICP1) PB0</a:t>
            </a:r>
            <a:endParaRPr lang="en-IN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015" y="604265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PB1(OC1A)</a:t>
            </a:r>
            <a:endParaRPr lang="en-IN" sz="16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71077" y="5810797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PB2(SS/OC1B)</a:t>
            </a:r>
            <a:endParaRPr lang="en-IN" sz="1600" dirty="0">
              <a:latin typeface="+mj-l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380530" y="584622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84140" y="5548443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PB3(MOSI/OC2)</a:t>
            </a:r>
            <a:endParaRPr lang="en-IN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15" y="528065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PB4(MISO)</a:t>
            </a:r>
            <a:endParaRPr lang="en-IN" sz="16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15" y="5009608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PB5(SCK)</a:t>
            </a:r>
            <a:endParaRPr lang="en-IN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8015" y="4704808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AVCC</a:t>
            </a:r>
            <a:endParaRPr lang="en-IN" sz="16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8015" y="444245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AREF</a:t>
            </a:r>
            <a:endParaRPr lang="en-IN" sz="16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58015" y="4171408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GND</a:t>
            </a:r>
            <a:endParaRPr lang="en-IN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15" y="390905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PC0(ADC0)</a:t>
            </a:r>
            <a:endParaRPr lang="en-IN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58015" y="368045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PC1(ADC1)</a:t>
            </a:r>
            <a:endParaRPr lang="en-IN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58015" y="3409408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PC2(ADC2)</a:t>
            </a:r>
            <a:endParaRPr lang="en-IN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58015" y="314705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PC3(ADC3)</a:t>
            </a:r>
            <a:endParaRPr lang="en-IN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58015" y="2876008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PC4(ADC4/SDA)</a:t>
            </a:r>
            <a:endParaRPr lang="en-IN" sz="16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8015" y="2647408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+mj-lt"/>
              </a:rPr>
              <a:t>PC5(ADC5/SCL)</a:t>
            </a:r>
            <a:endParaRPr lang="en-IN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ATMEGA 8  | </a:t>
            </a:r>
            <a:r>
              <a:rPr lang="en-IN" dirty="0" smtClean="0">
                <a:solidFill>
                  <a:srgbClr val="FFFF00"/>
                </a:solidFill>
              </a:rPr>
              <a:t>Features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4585" y="2337167"/>
            <a:ext cx="11510427" cy="46104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IN" dirty="0" smtClean="0">
                <a:solidFill>
                  <a:srgbClr val="4D4D4D"/>
                </a:solidFill>
              </a:rPr>
              <a:t>Atmel </a:t>
            </a:r>
            <a:r>
              <a:rPr lang="en-IN" dirty="0" err="1" smtClean="0">
                <a:solidFill>
                  <a:srgbClr val="4D4D4D"/>
                </a:solidFill>
              </a:rPr>
              <a:t>Atmega</a:t>
            </a:r>
            <a:r>
              <a:rPr lang="en-IN" dirty="0" smtClean="0">
                <a:solidFill>
                  <a:srgbClr val="4D4D4D"/>
                </a:solidFill>
              </a:rPr>
              <a:t>  8 is the heart of AVR Development Board  </a:t>
            </a: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dirty="0" smtClean="0">
                <a:solidFill>
                  <a:srgbClr val="4D4D4D"/>
                </a:solidFill>
              </a:rPr>
              <a:t> This 28 Pin microcontroller  features  16 MIPS throughput capability at 16MHz.</a:t>
            </a:r>
            <a:br>
              <a:rPr lang="en-IN" dirty="0" smtClean="0">
                <a:solidFill>
                  <a:srgbClr val="4D4D4D"/>
                </a:solidFill>
              </a:rPr>
            </a:br>
            <a:r>
              <a:rPr lang="en-IN" dirty="0" smtClean="0">
                <a:solidFill>
                  <a:srgbClr val="4D4D4D"/>
                </a:solidFill>
              </a:rPr>
              <a:t> Although there is an internal Timer of 1 MHz which gives 1 MIPS.</a:t>
            </a: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endParaRPr lang="en-IN" dirty="0" smtClean="0">
              <a:solidFill>
                <a:srgbClr val="4D4D4D"/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dirty="0" smtClean="0">
                <a:solidFill>
                  <a:schemeClr val="accent2"/>
                </a:solidFill>
              </a:rPr>
              <a:t>I/O :</a:t>
            </a:r>
          </a:p>
          <a:p>
            <a:pPr marL="1257300" lvl="2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500" b="1" dirty="0" smtClean="0">
                <a:solidFill>
                  <a:srgbClr val="4D4D4D"/>
                </a:solidFill>
              </a:rPr>
              <a:t>Three Ports: </a:t>
            </a:r>
            <a:r>
              <a:rPr lang="en-IN" sz="1500" dirty="0" smtClean="0">
                <a:solidFill>
                  <a:srgbClr val="4D4D4D"/>
                </a:solidFill>
              </a:rPr>
              <a:t>PORT B , PORT C , PORT D of total 23 I/O Pins.</a:t>
            </a:r>
            <a:endParaRPr lang="en-IN" sz="1500" dirty="0" smtClean="0">
              <a:solidFill>
                <a:srgbClr val="4D4D4D"/>
              </a:solidFill>
              <a:cs typeface="Courier New" pitchFamily="49" charset="0"/>
            </a:endParaRPr>
          </a:p>
          <a:p>
            <a:pPr marL="1257300" lvl="2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500" dirty="0" smtClean="0">
                <a:solidFill>
                  <a:srgbClr val="4D4D4D"/>
                </a:solidFill>
                <a:cs typeface="Courier New" pitchFamily="49" charset="0"/>
              </a:rPr>
              <a:t> </a:t>
            </a:r>
            <a:r>
              <a:rPr lang="en-IN" sz="1500" b="1" dirty="0" smtClean="0">
                <a:solidFill>
                  <a:srgbClr val="4D4D4D"/>
                </a:solidFill>
                <a:cs typeface="Courier New" pitchFamily="49" charset="0"/>
              </a:rPr>
              <a:t>ADC Pins : </a:t>
            </a:r>
            <a:r>
              <a:rPr lang="en-IN" sz="1500" dirty="0" smtClean="0">
                <a:solidFill>
                  <a:srgbClr val="4D4D4D"/>
                </a:solidFill>
                <a:cs typeface="Courier New" pitchFamily="49" charset="0"/>
              </a:rPr>
              <a:t>A0 to A5</a:t>
            </a:r>
          </a:p>
          <a:p>
            <a:pPr marL="1257300" lvl="2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500" dirty="0" smtClean="0">
                <a:solidFill>
                  <a:srgbClr val="4D4D4D"/>
                </a:solidFill>
                <a:cs typeface="Courier New" pitchFamily="49" charset="0"/>
              </a:rPr>
              <a:t> </a:t>
            </a:r>
            <a:r>
              <a:rPr lang="en-IN" sz="1500" b="1" dirty="0" smtClean="0">
                <a:solidFill>
                  <a:srgbClr val="4D4D4D"/>
                </a:solidFill>
                <a:cs typeface="Courier New" pitchFamily="49" charset="0"/>
              </a:rPr>
              <a:t>USART: </a:t>
            </a:r>
            <a:r>
              <a:rPr lang="en-IN" sz="1500" dirty="0" smtClean="0">
                <a:solidFill>
                  <a:srgbClr val="4D4D4D"/>
                </a:solidFill>
                <a:cs typeface="Courier New" pitchFamily="49" charset="0"/>
              </a:rPr>
              <a:t>PD0 (RXD) PD1(TXD)</a:t>
            </a:r>
          </a:p>
          <a:p>
            <a:pPr marL="1257300" lvl="2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sz="1500" dirty="0" smtClean="0">
                <a:solidFill>
                  <a:srgbClr val="4D4D4D"/>
                </a:solidFill>
                <a:cs typeface="Courier New" pitchFamily="49" charset="0"/>
              </a:rPr>
              <a:t> </a:t>
            </a:r>
            <a:r>
              <a:rPr lang="en-IN" sz="1500" b="1" dirty="0" smtClean="0">
                <a:solidFill>
                  <a:srgbClr val="4D4D4D"/>
                </a:solidFill>
                <a:cs typeface="Courier New" pitchFamily="49" charset="0"/>
              </a:rPr>
              <a:t>PWM: </a:t>
            </a:r>
            <a:r>
              <a:rPr lang="en-IN" sz="1500" dirty="0" smtClean="0">
                <a:solidFill>
                  <a:srgbClr val="4D4D4D"/>
                </a:solidFill>
                <a:cs typeface="Courier New" pitchFamily="49" charset="0"/>
              </a:rPr>
              <a:t>OC0A, OC1A, OC1B, OC2A, OC2B</a:t>
            </a: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defRPr/>
            </a:pPr>
            <a:r>
              <a:rPr lang="en-IN" dirty="0" smtClean="0">
                <a:solidFill>
                  <a:srgbClr val="4D4D4D"/>
                </a:solidFill>
              </a:rPr>
              <a:t> </a:t>
            </a:r>
          </a:p>
          <a:p>
            <a:pPr marL="342900" indent="-342900">
              <a:spcBef>
                <a:spcPts val="1000"/>
              </a:spcBef>
              <a:buClr>
                <a:schemeClr val="accent3"/>
              </a:buClr>
              <a:buSzPct val="80000"/>
              <a:buFont typeface="Wingdings 3" charset="2"/>
              <a:buChar char=""/>
              <a:defRPr/>
            </a:pPr>
            <a:r>
              <a:rPr lang="en-IN" dirty="0" smtClean="0">
                <a:solidFill>
                  <a:srgbClr val="4D4D4D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Power:  </a:t>
            </a:r>
            <a:r>
              <a:rPr lang="en-IN" dirty="0" smtClean="0">
                <a:solidFill>
                  <a:srgbClr val="4D4D4D"/>
                </a:solidFill>
              </a:rPr>
              <a:t>Chip operates in between  2.5V to 5.5V </a:t>
            </a:r>
            <a:br>
              <a:rPr lang="en-IN" dirty="0" smtClean="0">
                <a:solidFill>
                  <a:srgbClr val="4D4D4D"/>
                </a:solidFill>
              </a:rPr>
            </a:br>
            <a:endParaRPr lang="en-IN" sz="2600" dirty="0" smtClean="0">
              <a:solidFill>
                <a:srgbClr val="4D4D4D"/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chemeClr val="accent3"/>
              </a:buClr>
              <a:buSzPct val="80000"/>
              <a:defRPr/>
            </a:pPr>
            <a:endParaRPr lang="en-IN" sz="2600" dirty="0" smtClean="0">
              <a:solidFill>
                <a:srgbClr val="4D4D4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69977" y="5458097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cs typeface="Courier New" pitchFamily="49" charset="0"/>
              </a:rPr>
              <a:t>PDIP type Atmega8</a:t>
            </a:r>
            <a:endParaRPr lang="en-IN" dirty="0">
              <a:cs typeface="Courier New" pitchFamily="49" charset="0"/>
            </a:endParaRPr>
          </a:p>
        </p:txBody>
      </p:sp>
      <p:pic>
        <p:nvPicPr>
          <p:cNvPr id="8" name="Picture 3" descr="C:\Users\Amit\Desktop\Picture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5103" y="3178629"/>
            <a:ext cx="2819400" cy="22107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486</TotalTime>
  <Words>366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Courier New</vt:lpstr>
      <vt:lpstr>Wingdings 3</vt:lpstr>
      <vt:lpstr>Ion Boardroom</vt:lpstr>
      <vt:lpstr>PowerPoint Presentation</vt:lpstr>
      <vt:lpstr>Microcontroller | AVR</vt:lpstr>
      <vt:lpstr>Microcontroller | AVR Architecture</vt:lpstr>
      <vt:lpstr>Microcontroller | Program Memory Map</vt:lpstr>
      <vt:lpstr>Microcontroller | AVR Packages</vt:lpstr>
      <vt:lpstr>| ATMEGA 8 |</vt:lpstr>
      <vt:lpstr>ATMega 8 | Features</vt:lpstr>
      <vt:lpstr>ATMega 8 | PINOUT</vt:lpstr>
      <vt:lpstr>ATMEGA 8  | Features</vt:lpstr>
      <vt:lpstr>ATMEGA 8 | Peripheral Features</vt:lpstr>
      <vt:lpstr>| ATMEGA 16 |</vt:lpstr>
      <vt:lpstr>ATMEGA 16  | Features</vt:lpstr>
      <vt:lpstr>Microcontroller |PIN Diagram</vt:lpstr>
      <vt:lpstr>ATMega 16 | Features</vt:lpstr>
      <vt:lpstr>Microcontroller | PDIP Vs TQFP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</dc:title>
  <dc:creator>Amit Mishra</dc:creator>
  <cp:lastModifiedBy>vipul</cp:lastModifiedBy>
  <cp:revision>61</cp:revision>
  <dcterms:created xsi:type="dcterms:W3CDTF">2015-04-24T05:58:50Z</dcterms:created>
  <dcterms:modified xsi:type="dcterms:W3CDTF">2018-08-05T19:58:32Z</dcterms:modified>
</cp:coreProperties>
</file>