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1" r:id="rId6"/>
    <p:sldId id="270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pul" initials="v" lastIdx="1" clrIdx="0">
    <p:extLst>
      <p:ext uri="{19B8F6BF-5375-455C-9EA6-DF929625EA0E}">
        <p15:presenceInfo xmlns:p15="http://schemas.microsoft.com/office/powerpoint/2012/main" userId="vipu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6T01:36:56.91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9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6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2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20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2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1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95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6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1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0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8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8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6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3044" y="2885382"/>
            <a:ext cx="5847886" cy="1119781"/>
          </a:xfrm>
        </p:spPr>
        <p:txBody>
          <a:bodyPr/>
          <a:lstStyle/>
          <a:p>
            <a:r>
              <a:rPr lang="en-IN" sz="8000" dirty="0" smtClean="0">
                <a:solidFill>
                  <a:schemeClr val="accent3"/>
                </a:solidFill>
                <a:cs typeface="Andalus" panose="02020603050405020304" pitchFamily="18" charset="-78"/>
              </a:rPr>
              <a:t>|</a:t>
            </a:r>
            <a:r>
              <a:rPr lang="en-IN" sz="7200" dirty="0" smtClean="0">
                <a:cs typeface="Andalus" panose="02020603050405020304" pitchFamily="18" charset="-78"/>
              </a:rPr>
              <a:t>SENSORS</a:t>
            </a:r>
            <a:r>
              <a:rPr lang="en-IN" sz="8000" dirty="0" smtClean="0">
                <a:solidFill>
                  <a:schemeClr val="accent3"/>
                </a:solidFill>
                <a:cs typeface="Andalus" panose="02020603050405020304" pitchFamily="18" charset="-78"/>
              </a:rPr>
              <a:t>|</a:t>
            </a:r>
            <a:endParaRPr lang="en-IN" sz="6000" dirty="0">
              <a:solidFill>
                <a:schemeClr val="accent3"/>
              </a:solidFill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14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 t="5635" r="2443" b="110"/>
          <a:stretch/>
        </p:blipFill>
        <p:spPr>
          <a:xfrm>
            <a:off x="5276274" y="4221013"/>
            <a:ext cx="2846373" cy="2066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SENSOR|</a:t>
            </a: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FFFF00"/>
                </a:solidFill>
              </a:rPr>
              <a:t>Sound Sensor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02253" y="2603500"/>
            <a:ext cx="10588558" cy="341630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/>
              <a:t>The Sound Sensor is a device witch sense the sound.</a:t>
            </a:r>
          </a:p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/>
              <a:t>Sound sensor having a microphone with an internal amplifier.</a:t>
            </a:r>
          </a:p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/>
              <a:t>The sensor measure the variations in pressure (of the air).</a:t>
            </a:r>
          </a:p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/>
              <a:t> 555 Timer plays a vital role in its working</a:t>
            </a:r>
          </a:p>
          <a:p>
            <a:pPr algn="just">
              <a:lnSpc>
                <a:spcPct val="150000"/>
              </a:lnSpc>
              <a:buClr>
                <a:schemeClr val="accent3"/>
              </a:buClr>
            </a:pPr>
            <a:endParaRPr lang="en-IN" dirty="0"/>
          </a:p>
        </p:txBody>
      </p:sp>
      <p:pic>
        <p:nvPicPr>
          <p:cNvPr id="12" name="Picture 6" descr="E:\Arduino\Picture5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883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SOUND SENSOR|</a:t>
            </a: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FFFF00"/>
                </a:solidFill>
              </a:rPr>
              <a:t>555 Timer IC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802253" y="2603500"/>
            <a:ext cx="10745313" cy="341630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/>
              <a:t>The 555 Timer IC is an integrated circuit implementing a variety of timer and </a:t>
            </a:r>
            <a:r>
              <a:rPr lang="en-IN" dirty="0" err="1" smtClean="0"/>
              <a:t>multivibrator</a:t>
            </a:r>
            <a:r>
              <a:rPr lang="en-IN" dirty="0" smtClean="0"/>
              <a:t> applications. </a:t>
            </a:r>
          </a:p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/>
              <a:t>Operating Modes:</a:t>
            </a:r>
          </a:p>
          <a:p>
            <a:pPr lvl="2" algn="just">
              <a:lnSpc>
                <a:spcPct val="150000"/>
              </a:lnSpc>
              <a:buClr>
                <a:schemeClr val="accent3"/>
              </a:buClr>
            </a:pPr>
            <a:r>
              <a:rPr lang="en-IN" sz="1600" dirty="0" smtClean="0"/>
              <a:t>Monostable Mode</a:t>
            </a:r>
          </a:p>
          <a:p>
            <a:pPr lvl="2" algn="just">
              <a:lnSpc>
                <a:spcPct val="150000"/>
              </a:lnSpc>
              <a:buClr>
                <a:schemeClr val="accent3"/>
              </a:buClr>
            </a:pPr>
            <a:r>
              <a:rPr lang="en-IN" sz="1600" dirty="0" smtClean="0"/>
              <a:t>Bistable Mode</a:t>
            </a:r>
          </a:p>
          <a:p>
            <a:pPr lvl="2" algn="just">
              <a:lnSpc>
                <a:spcPct val="150000"/>
              </a:lnSpc>
              <a:buClr>
                <a:schemeClr val="accent3"/>
              </a:buClr>
            </a:pPr>
            <a:r>
              <a:rPr lang="en-IN" sz="1600" dirty="0" smtClean="0"/>
              <a:t>Astable Mode</a:t>
            </a:r>
            <a:endParaRPr lang="en-IN" sz="1600" dirty="0"/>
          </a:p>
        </p:txBody>
      </p:sp>
      <p:pic>
        <p:nvPicPr>
          <p:cNvPr id="1026" name="Picture 2" descr="E:\Arduino\555-timer-ic-identifica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3435" y="3461658"/>
            <a:ext cx="2792028" cy="2651759"/>
          </a:xfrm>
          <a:prstGeom prst="rect">
            <a:avLst/>
          </a:prstGeom>
          <a:noFill/>
        </p:spPr>
      </p:pic>
      <p:pic>
        <p:nvPicPr>
          <p:cNvPr id="1027" name="Picture 3" descr="E:\Arduino\555_Timer_PinOut copy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91957" y="3304902"/>
            <a:ext cx="4124507" cy="29130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57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555 Timer IC |</a:t>
            </a:r>
            <a:r>
              <a:rPr lang="en-IN" dirty="0" smtClean="0">
                <a:solidFill>
                  <a:srgbClr val="FFFF00"/>
                </a:solidFill>
              </a:rPr>
              <a:t>Monostable Mode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2253" y="2498995"/>
            <a:ext cx="10810627" cy="3784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en-IN" sz="1600" b="1" dirty="0" smtClean="0"/>
              <a:t>Monostable Mode</a:t>
            </a:r>
            <a:r>
              <a:rPr lang="en-IN" sz="1600" dirty="0" smtClean="0"/>
              <a:t> is great for creating time delays.  In this mode an external trigger causes the 555 timer to output a pulse of an adjustable duration.  In this the 555 Timer </a:t>
            </a:r>
            <a:br>
              <a:rPr lang="en-IN" sz="1600" dirty="0" smtClean="0"/>
            </a:br>
            <a:r>
              <a:rPr lang="en-IN" sz="1600" dirty="0" smtClean="0"/>
              <a:t>functions as a “</a:t>
            </a:r>
            <a:r>
              <a:rPr lang="en-IN" sz="1600" b="1" dirty="0" smtClean="0"/>
              <a:t>one shot</a:t>
            </a:r>
            <a:r>
              <a:rPr lang="en-IN" sz="1600" dirty="0" smtClean="0"/>
              <a:t>”.</a:t>
            </a:r>
          </a:p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en-IN" sz="1600" dirty="0" smtClean="0"/>
              <a:t>The pulse begins when 555 timer receives a trigger signal. The </a:t>
            </a:r>
            <a:br>
              <a:rPr lang="en-IN" sz="1600" dirty="0" smtClean="0"/>
            </a:br>
            <a:r>
              <a:rPr lang="en-IN" sz="1600" dirty="0" smtClean="0"/>
              <a:t> width of pulse is determined by time constant  of an RC network, </a:t>
            </a:r>
            <a:br>
              <a:rPr lang="en-IN" sz="1600" dirty="0" smtClean="0"/>
            </a:br>
            <a:r>
              <a:rPr lang="en-IN" sz="1600" dirty="0" smtClean="0"/>
              <a:t> which consists of a capacitor (C) &amp; Resistor (R).</a:t>
            </a:r>
          </a:p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en-IN" sz="1600" dirty="0" smtClean="0"/>
              <a:t> The pulse width can be lengthened or shortened to the need of </a:t>
            </a:r>
            <a:br>
              <a:rPr lang="en-IN" sz="1600" dirty="0" smtClean="0"/>
            </a:br>
            <a:r>
              <a:rPr lang="en-IN" sz="1600" dirty="0" smtClean="0"/>
              <a:t> specific application by adjusting the values of R &amp; C.</a:t>
            </a:r>
            <a:br>
              <a:rPr lang="en-IN" sz="1600" dirty="0" smtClean="0"/>
            </a:br>
            <a:r>
              <a:rPr lang="en-IN" sz="1600" dirty="0" smtClean="0"/>
              <a:t>			                  </a:t>
            </a:r>
            <a:r>
              <a:rPr lang="en-IN" sz="1600" dirty="0" smtClean="0">
                <a:solidFill>
                  <a:srgbClr val="FF0000"/>
                </a:solidFill>
              </a:rPr>
              <a:t>T = 1.1 X R X C</a:t>
            </a: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2052" name="Picture 4" descr="E:\Arduino\mono copy.png"/>
          <p:cNvPicPr>
            <a:picLocks noChangeAspect="1" noChangeArrowheads="1"/>
          </p:cNvPicPr>
          <p:nvPr/>
        </p:nvPicPr>
        <p:blipFill>
          <a:blip r:embed="rId3"/>
          <a:srcRect l="13114" r="12130"/>
          <a:stretch>
            <a:fillRect/>
          </a:stretch>
        </p:blipFill>
        <p:spPr bwMode="auto">
          <a:xfrm>
            <a:off x="7445833" y="2922984"/>
            <a:ext cx="4454434" cy="3972441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0567852" y="3500850"/>
            <a:ext cx="705394" cy="246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555 Timer IC |</a:t>
            </a: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Bistable Modes 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2253" y="2603500"/>
            <a:ext cx="10745313" cy="341630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en-IN" sz="1600" dirty="0" smtClean="0"/>
              <a:t>Bistable Mode causes the 555 timer to toggle its output between high and low states depending on the state of two inputs , just like flip-flop.</a:t>
            </a:r>
          </a:p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en-IN" sz="1600" dirty="0" smtClean="0"/>
              <a:t> The trigger &amp; reset inputs (pin 2 and 4 resp.)are held high via. </a:t>
            </a:r>
            <a:br>
              <a:rPr lang="en-IN" sz="1600" dirty="0" smtClean="0"/>
            </a:br>
            <a:r>
              <a:rPr lang="en-IN" sz="1600" dirty="0" smtClean="0"/>
              <a:t> Pull up registers while threshold input is simply grounded.</a:t>
            </a:r>
          </a:p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en-IN" sz="1600" dirty="0" smtClean="0"/>
              <a:t>Thus configured , pulling the trigger momentarily to ground </a:t>
            </a:r>
            <a:br>
              <a:rPr lang="en-IN" sz="1600" dirty="0" smtClean="0"/>
            </a:br>
            <a:r>
              <a:rPr lang="en-IN" sz="1600" dirty="0" smtClean="0"/>
              <a:t>acts as ‘set’ and transitions the output pin (pin3) to Vcc.</a:t>
            </a:r>
          </a:p>
          <a:p>
            <a:pPr>
              <a:lnSpc>
                <a:spcPct val="150000"/>
              </a:lnSpc>
              <a:buClr>
                <a:schemeClr val="accent3"/>
              </a:buClr>
            </a:pPr>
            <a:endParaRPr lang="en-IN" sz="1600" dirty="0"/>
          </a:p>
        </p:txBody>
      </p:sp>
      <p:pic>
        <p:nvPicPr>
          <p:cNvPr id="3077" name="Picture 5" descr="E:\Arduino\FYTCD8XH742PLRH.LARGE copy.png"/>
          <p:cNvPicPr>
            <a:picLocks noChangeAspect="1" noChangeArrowheads="1"/>
          </p:cNvPicPr>
          <p:nvPr/>
        </p:nvPicPr>
        <p:blipFill>
          <a:blip r:embed="rId3"/>
          <a:srcRect l="12458" r="10646"/>
          <a:stretch>
            <a:fillRect/>
          </a:stretch>
        </p:blipFill>
        <p:spPr bwMode="auto">
          <a:xfrm>
            <a:off x="7106194" y="2836908"/>
            <a:ext cx="4702629" cy="4073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555 Timer IC |</a:t>
            </a: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Astable Modes 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2253" y="2603500"/>
            <a:ext cx="11019633" cy="4254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en-IN" sz="1600" dirty="0" smtClean="0"/>
              <a:t> In Astable mode, the 555 timer puts out a continuous stream of rectangular pulses having a specific frequency.</a:t>
            </a:r>
          </a:p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en-IN" sz="1600" dirty="0" smtClean="0"/>
              <a:t>Resistor R1 is connected between Vcc and the discharge pin (PIN 7) </a:t>
            </a:r>
            <a:br>
              <a:rPr lang="en-IN" sz="1600" dirty="0" smtClean="0"/>
            </a:br>
            <a:r>
              <a:rPr lang="en-IN" sz="1600" dirty="0" smtClean="0"/>
              <a:t>and another resistor (R2) is connected between the discharge pin and </a:t>
            </a:r>
            <a:br>
              <a:rPr lang="en-IN" sz="1600" dirty="0" smtClean="0"/>
            </a:br>
            <a:r>
              <a:rPr lang="en-IN" sz="1600" dirty="0" smtClean="0"/>
              <a:t>the trigger (pin2) and threshold (pin 6) pins that share common node.  </a:t>
            </a:r>
          </a:p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en-IN" sz="1600" dirty="0" smtClean="0"/>
              <a:t>Hence, the capacitor is charged through RA and RB and discharged </a:t>
            </a:r>
            <a:br>
              <a:rPr lang="en-IN" sz="1600" dirty="0" smtClean="0"/>
            </a:br>
            <a:r>
              <a:rPr lang="en-IN" sz="1600" dirty="0" smtClean="0"/>
              <a:t>only through RB.</a:t>
            </a:r>
            <a:endParaRPr lang="en-IN" sz="1600" dirty="0"/>
          </a:p>
          <a:p>
            <a:pPr>
              <a:lnSpc>
                <a:spcPct val="150000"/>
              </a:lnSpc>
              <a:buClr>
                <a:schemeClr val="accent3"/>
              </a:buClr>
              <a:buNone/>
            </a:pPr>
            <a:r>
              <a:rPr lang="en-IN" sz="1600" dirty="0" smtClean="0"/>
              <a:t>				</a:t>
            </a:r>
            <a:r>
              <a:rPr lang="en-IN" sz="1600" dirty="0" smtClean="0">
                <a:solidFill>
                  <a:srgbClr val="FF0000"/>
                </a:solidFill>
              </a:rPr>
              <a:t>T = 1.1 X (RA+RB) X C</a:t>
            </a:r>
          </a:p>
        </p:txBody>
      </p:sp>
      <p:pic>
        <p:nvPicPr>
          <p:cNvPr id="4098" name="Picture 2" descr="E:\Arduino\astable.png"/>
          <p:cNvPicPr>
            <a:picLocks noChangeAspect="1" noChangeArrowheads="1"/>
          </p:cNvPicPr>
          <p:nvPr/>
        </p:nvPicPr>
        <p:blipFill>
          <a:blip r:embed="rId3">
            <a:lum bright="-10000" contrast="40000"/>
          </a:blip>
          <a:srcRect l="15376" r="14301"/>
          <a:stretch>
            <a:fillRect/>
          </a:stretch>
        </p:blipFill>
        <p:spPr bwMode="auto">
          <a:xfrm>
            <a:off x="7876907" y="3056424"/>
            <a:ext cx="3984172" cy="377477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0711541" y="3735983"/>
            <a:ext cx="627017" cy="2325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SOUND SENSOR </a:t>
            </a: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 </a:t>
            </a:r>
            <a:r>
              <a:rPr lang="en-IN" dirty="0" smtClean="0">
                <a:solidFill>
                  <a:srgbClr val="FFFF00"/>
                </a:solidFill>
              </a:rPr>
              <a:t>CIRCUIT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5123" name="Picture 3" descr="E:\Arduino\Untitled17.png"/>
          <p:cNvPicPr>
            <a:picLocks noChangeAspect="1" noChangeArrowheads="1"/>
          </p:cNvPicPr>
          <p:nvPr/>
        </p:nvPicPr>
        <p:blipFill>
          <a:blip r:embed="rId3">
            <a:lum bright="10000" contrast="10000"/>
          </a:blip>
          <a:srcRect/>
          <a:stretch>
            <a:fillRect/>
          </a:stretch>
        </p:blipFill>
        <p:spPr bwMode="auto">
          <a:xfrm>
            <a:off x="2338251" y="2420547"/>
            <a:ext cx="7848056" cy="4228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SENSOR| </a:t>
            </a:r>
            <a:r>
              <a:rPr lang="en-IN" dirty="0" smtClean="0">
                <a:solidFill>
                  <a:srgbClr val="FFFF00"/>
                </a:solidFill>
              </a:rPr>
              <a:t>INTRODUCTION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20" y="2629626"/>
            <a:ext cx="10810623" cy="341630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en-IN" dirty="0"/>
              <a:t>A </a:t>
            </a:r>
            <a:r>
              <a:rPr lang="en-IN" b="1" dirty="0"/>
              <a:t>sensor</a:t>
            </a:r>
            <a:r>
              <a:rPr lang="en-IN" dirty="0"/>
              <a:t> is a </a:t>
            </a:r>
            <a:r>
              <a:rPr lang="en-IN" dirty="0" smtClean="0"/>
              <a:t>device whose purpose </a:t>
            </a:r>
            <a:r>
              <a:rPr lang="en-IN" dirty="0"/>
              <a:t>to </a:t>
            </a:r>
            <a:r>
              <a:rPr lang="en-IN" dirty="0" smtClean="0"/>
              <a:t>sense</a:t>
            </a:r>
            <a:r>
              <a:rPr lang="en-IN" dirty="0"/>
              <a:t> </a:t>
            </a:r>
            <a:r>
              <a:rPr lang="en-IN" dirty="0" smtClean="0"/>
              <a:t>(i.e. </a:t>
            </a:r>
            <a:r>
              <a:rPr lang="en-IN" dirty="0"/>
              <a:t>to detect) </a:t>
            </a:r>
            <a:r>
              <a:rPr lang="en-US" dirty="0"/>
              <a:t>changes in physical </a:t>
            </a:r>
            <a:r>
              <a:rPr lang="en-US" dirty="0" smtClean="0"/>
              <a:t>environment. </a:t>
            </a:r>
            <a:r>
              <a:rPr lang="en-IN" dirty="0" smtClean="0"/>
              <a:t>It detect </a:t>
            </a:r>
            <a:r>
              <a:rPr lang="en-IN" dirty="0"/>
              <a:t>events or changes in quantities and provides a corresponding output, generally as an electrical or optical </a:t>
            </a:r>
            <a:r>
              <a:rPr lang="en-IN" dirty="0" smtClean="0"/>
              <a:t>signal.</a:t>
            </a:r>
          </a:p>
          <a:p>
            <a:pPr marL="0" indent="0">
              <a:lnSpc>
                <a:spcPct val="150000"/>
              </a:lnSpc>
              <a:buClr>
                <a:schemeClr val="accent3"/>
              </a:buClr>
              <a:buNone/>
            </a:pPr>
            <a:r>
              <a:rPr lang="en-IN" b="1" dirty="0" smtClean="0"/>
              <a:t>Example:</a:t>
            </a:r>
          </a:p>
          <a:p>
            <a:pPr marL="0" indent="0">
              <a:lnSpc>
                <a:spcPct val="150000"/>
              </a:lnSpc>
              <a:buClr>
                <a:schemeClr val="accent3"/>
              </a:buClr>
              <a:buNone/>
            </a:pPr>
            <a:r>
              <a:rPr lang="en-IN" dirty="0" smtClean="0"/>
              <a:t>       A</a:t>
            </a:r>
            <a:r>
              <a:rPr lang="en-IN" dirty="0"/>
              <a:t> </a:t>
            </a:r>
            <a:r>
              <a:rPr lang="en-IN" dirty="0" smtClean="0"/>
              <a:t>temperature sensor</a:t>
            </a:r>
            <a:r>
              <a:rPr lang="en-IN" dirty="0"/>
              <a:t> converts temperature to an output voltage.</a:t>
            </a:r>
          </a:p>
        </p:txBody>
      </p:sp>
    </p:spTree>
    <p:extLst>
      <p:ext uri="{BB962C8B-B14F-4D97-AF65-F5344CB8AC3E}">
        <p14:creationId xmlns:p14="http://schemas.microsoft.com/office/powerpoint/2010/main" val="15393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1" t="36956" r="29233" b="26877"/>
          <a:stretch/>
        </p:blipFill>
        <p:spPr>
          <a:xfrm>
            <a:off x="8070099" y="3213462"/>
            <a:ext cx="3076893" cy="19483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 t="5635" r="2443" b="110"/>
          <a:stretch/>
        </p:blipFill>
        <p:spPr>
          <a:xfrm>
            <a:off x="5346646" y="4417518"/>
            <a:ext cx="2478221" cy="1798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SENSOR| </a:t>
            </a:r>
            <a:r>
              <a:rPr lang="en-IN" dirty="0" smtClean="0">
                <a:solidFill>
                  <a:srgbClr val="FFFF00"/>
                </a:solidFill>
              </a:rPr>
              <a:t>TYPES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/>
              <a:t>There are many types of sensor available for different purpose.</a:t>
            </a:r>
          </a:p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/>
              <a:t>Most common sensors i.e. use for educational purpose.</a:t>
            </a:r>
          </a:p>
          <a:p>
            <a:pPr lvl="1" algn="just">
              <a:lnSpc>
                <a:spcPct val="150000"/>
              </a:lnSpc>
              <a:buClr>
                <a:schemeClr val="accent3"/>
              </a:buClr>
            </a:pPr>
            <a:r>
              <a:rPr lang="en-IN" sz="1600" dirty="0" smtClean="0"/>
              <a:t>IR (infrared) Sensor</a:t>
            </a:r>
          </a:p>
          <a:p>
            <a:pPr lvl="1" algn="just">
              <a:lnSpc>
                <a:spcPct val="150000"/>
              </a:lnSpc>
              <a:buClr>
                <a:schemeClr val="accent3"/>
              </a:buClr>
            </a:pPr>
            <a:r>
              <a:rPr lang="en-IN" sz="1600" dirty="0" smtClean="0"/>
              <a:t>Sound Sensor</a:t>
            </a:r>
          </a:p>
          <a:p>
            <a:pPr lvl="1" algn="just">
              <a:lnSpc>
                <a:spcPct val="150000"/>
              </a:lnSpc>
              <a:buClr>
                <a:schemeClr val="accent3"/>
              </a:buClr>
            </a:pPr>
            <a:r>
              <a:rPr lang="en-IN" sz="1600" dirty="0" smtClean="0"/>
              <a:t>Temperature Sensor      </a:t>
            </a:r>
            <a:endParaRPr lang="en-IN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7" t="3092" r="12125" b="3575"/>
          <a:stretch/>
        </p:blipFill>
        <p:spPr>
          <a:xfrm rot="192486">
            <a:off x="10565339" y="2331849"/>
            <a:ext cx="1107045" cy="13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38" y="3258758"/>
            <a:ext cx="1822683" cy="3142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929" y="3376126"/>
            <a:ext cx="2029418" cy="2972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IR SENSOR| </a:t>
            </a:r>
            <a:r>
              <a:rPr lang="en-IN" dirty="0" smtClean="0">
                <a:solidFill>
                  <a:srgbClr val="FFFF00"/>
                </a:solidFill>
              </a:rPr>
              <a:t>Working Principle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49" y="2457728"/>
            <a:ext cx="10902068" cy="341630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/>
              <a:t>An </a:t>
            </a:r>
            <a:r>
              <a:rPr lang="en-IN" b="1" dirty="0" smtClean="0"/>
              <a:t>IR</a:t>
            </a:r>
            <a:r>
              <a:rPr lang="en-IN" dirty="0" smtClean="0"/>
              <a:t> </a:t>
            </a:r>
            <a:r>
              <a:rPr lang="en-IN" b="1" dirty="0" smtClean="0"/>
              <a:t>sensor</a:t>
            </a:r>
            <a:r>
              <a:rPr lang="en-IN" dirty="0" smtClean="0"/>
              <a:t> </a:t>
            </a:r>
            <a:r>
              <a:rPr lang="en-IN" dirty="0"/>
              <a:t>is </a:t>
            </a:r>
            <a:r>
              <a:rPr lang="en-IN" dirty="0" smtClean="0"/>
              <a:t>used </a:t>
            </a:r>
            <a:r>
              <a:rPr lang="en-IN" dirty="0"/>
              <a:t>to detect obstacles in front of the robot or to differentiate between </a:t>
            </a:r>
            <a:r>
              <a:rPr lang="en-IN" dirty="0" smtClean="0"/>
              <a:t>colour </a:t>
            </a:r>
            <a:r>
              <a:rPr lang="en-IN" dirty="0"/>
              <a:t>depending on the configuration of the sensor.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1014" y="4373220"/>
            <a:ext cx="4519829" cy="30777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dirty="0" smtClean="0"/>
              <a:t>No object present – No IR light detected by sensor</a:t>
            </a:r>
            <a:endParaRPr lang="en-IN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51014" y="6132732"/>
            <a:ext cx="4820847" cy="30777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dirty="0" smtClean="0"/>
              <a:t>object present – reflected IR light detected by sensor</a:t>
            </a:r>
            <a:endParaRPr lang="en-IN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43186" y="4548477"/>
            <a:ext cx="3958553" cy="30777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dirty="0" smtClean="0"/>
              <a:t>Lightly coloured objects reflect max. IR light</a:t>
            </a:r>
            <a:endParaRPr lang="en-IN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95874" y="6157017"/>
            <a:ext cx="3705865" cy="30777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b="1" dirty="0" smtClean="0"/>
              <a:t>Dark coloured objects reflect less IR light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1919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IR SENSOR| </a:t>
            </a:r>
            <a:r>
              <a:rPr lang="en-IN" dirty="0" smtClean="0">
                <a:solidFill>
                  <a:srgbClr val="FFFF00"/>
                </a:solidFill>
              </a:rPr>
              <a:t>Circuit Diagram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39" y="2332291"/>
            <a:ext cx="7575881" cy="3458120"/>
          </a:xfrm>
        </p:spPr>
      </p:pic>
    </p:spTree>
    <p:extLst>
      <p:ext uri="{BB962C8B-B14F-4D97-AF65-F5344CB8AC3E}">
        <p14:creationId xmlns:p14="http://schemas.microsoft.com/office/powerpoint/2010/main" val="12639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IR SENSOR| </a:t>
            </a:r>
            <a:r>
              <a:rPr lang="en-IN" dirty="0" smtClean="0">
                <a:solidFill>
                  <a:srgbClr val="FFFF00"/>
                </a:solidFill>
              </a:rPr>
              <a:t>Circuit Diagram</a:t>
            </a:r>
            <a:endParaRPr lang="en-IN" dirty="0"/>
          </a:p>
        </p:txBody>
      </p:sp>
      <p:pic>
        <p:nvPicPr>
          <p:cNvPr id="1026" name="Picture 2" descr="C:\Users\Amit\Desktop\circuit-diagram-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0963" y="2416628"/>
            <a:ext cx="5510967" cy="4287288"/>
          </a:xfrm>
          <a:prstGeom prst="rect">
            <a:avLst/>
          </a:prstGeom>
          <a:noFill/>
        </p:spPr>
      </p:pic>
      <p:pic>
        <p:nvPicPr>
          <p:cNvPr id="5" name="Picture 6" descr="E:\Arduino\Picture5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5" t="22928" r="24030" b="23507"/>
          <a:stretch/>
        </p:blipFill>
        <p:spPr>
          <a:xfrm>
            <a:off x="4908636" y="3579528"/>
            <a:ext cx="3061253" cy="306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IR SENSOR| </a:t>
            </a:r>
            <a:r>
              <a:rPr lang="en-IN" dirty="0" smtClean="0">
                <a:solidFill>
                  <a:srgbClr val="FFFF00"/>
                </a:solidFill>
              </a:rPr>
              <a:t>LM358 Comparator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28379" y="2603500"/>
            <a:ext cx="10784501" cy="341630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/>
              <a:t>LM358 is a comparator IC Which compares two voltages or currents and switch it at output to indicate which is larger.</a:t>
            </a:r>
          </a:p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/>
              <a:t>It is an Op-amp.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60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IR SENSOR| </a:t>
            </a:r>
            <a:r>
              <a:rPr lang="en-IN" dirty="0" smtClean="0">
                <a:solidFill>
                  <a:srgbClr val="FFFF00"/>
                </a:solidFill>
              </a:rPr>
              <a:t>LM358 PIN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7044" y="5815192"/>
            <a:ext cx="2332382" cy="70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7" name="Picture 3" descr="E:\Arduino\lm358 pinout.png"/>
          <p:cNvPicPr>
            <a:picLocks noChangeAspect="1" noChangeArrowheads="1"/>
          </p:cNvPicPr>
          <p:nvPr/>
        </p:nvPicPr>
        <p:blipFill>
          <a:blip r:embed="rId3">
            <a:lum contrast="10000"/>
          </a:blip>
          <a:srcRect l="16269" r="16410"/>
          <a:stretch>
            <a:fillRect/>
          </a:stretch>
        </p:blipFill>
        <p:spPr bwMode="auto">
          <a:xfrm>
            <a:off x="4323806" y="2868255"/>
            <a:ext cx="3135085" cy="316669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47271" y="326840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 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050049" y="393178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1 ( - )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87297" y="458172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1 ( + )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596898" y="524511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GND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460665" y="391834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 2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397914" y="459517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2 ( - )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402397" y="527201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2 ( + )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514457" y="328632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Vcc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99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E:\Arduino\Picture5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315" y="3251200"/>
            <a:ext cx="4329113" cy="360680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7" t="3092" r="12125" b="3575"/>
          <a:stretch/>
        </p:blipFill>
        <p:spPr>
          <a:xfrm rot="192486">
            <a:off x="9072686" y="3134622"/>
            <a:ext cx="2290210" cy="2758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SENSOR|</a:t>
            </a: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FFFF00"/>
                </a:solidFill>
              </a:rPr>
              <a:t>Temperature Sensor LM35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9190" y="2616563"/>
            <a:ext cx="10823690" cy="341630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/>
              <a:t>The LM35 is an integrated circuit sensor that can be used to measure temperature with an electrical output proportional to the temperature.</a:t>
            </a:r>
          </a:p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/>
              <a:t>The scaling factor is </a:t>
            </a:r>
            <a:r>
              <a:rPr lang="en-IN" b="1" dirty="0" smtClean="0"/>
              <a:t>10mV/</a:t>
            </a:r>
            <a:r>
              <a:rPr lang="el-GR" b="1" dirty="0" smtClean="0">
                <a:latin typeface="Century" panose="02040604050505020304" pitchFamily="18" charset="0"/>
              </a:rPr>
              <a:t>˚</a:t>
            </a:r>
            <a:r>
              <a:rPr lang="en-IN" b="1" dirty="0" smtClean="0">
                <a:latin typeface="Century" panose="02040604050505020304" pitchFamily="18" charset="0"/>
              </a:rPr>
              <a:t>C.</a:t>
            </a:r>
          </a:p>
          <a:p>
            <a:pPr>
              <a:lnSpc>
                <a:spcPct val="150000"/>
              </a:lnSpc>
              <a:buClr>
                <a:schemeClr val="accent3"/>
              </a:buClr>
            </a:pPr>
            <a:r>
              <a:rPr lang="en-IN" dirty="0" smtClean="0"/>
              <a:t>Voltage at Output pin in milliVolts = (reading from ADC) * (5000/1024) </a:t>
            </a:r>
            <a:br>
              <a:rPr lang="en-IN" dirty="0" smtClean="0"/>
            </a:br>
            <a:r>
              <a:rPr lang="en-IN" dirty="0" smtClean="0"/>
              <a:t>This formula converts the number 0-1023 from the ADC into 0-5000mV (= 5V)</a:t>
            </a:r>
          </a:p>
          <a:p>
            <a:pPr>
              <a:lnSpc>
                <a:spcPct val="150000"/>
              </a:lnSpc>
              <a:buClr>
                <a:schemeClr val="accent3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233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383</TotalTime>
  <Words>347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Andalus</vt:lpstr>
      <vt:lpstr>Arial</vt:lpstr>
      <vt:lpstr>Century</vt:lpstr>
      <vt:lpstr>Century Gothic</vt:lpstr>
      <vt:lpstr>Wingdings 3</vt:lpstr>
      <vt:lpstr>Ion Boardroom</vt:lpstr>
      <vt:lpstr>|SENSORS|</vt:lpstr>
      <vt:lpstr>SENSOR| INTRODUCTION</vt:lpstr>
      <vt:lpstr>SENSOR| TYPES</vt:lpstr>
      <vt:lpstr>IR SENSOR| Working Principle</vt:lpstr>
      <vt:lpstr>IR SENSOR| Circuit Diagram</vt:lpstr>
      <vt:lpstr>IR SENSOR| Circuit Diagram</vt:lpstr>
      <vt:lpstr>IR SENSOR| LM358 Comparator</vt:lpstr>
      <vt:lpstr>IR SENSOR| LM358 PIN</vt:lpstr>
      <vt:lpstr>SENSOR| Temperature Sensor LM35</vt:lpstr>
      <vt:lpstr>SENSOR| Sound Sensor</vt:lpstr>
      <vt:lpstr>SOUND SENSOR| 555 Timer IC</vt:lpstr>
      <vt:lpstr>555 Timer IC |Monostable Mode </vt:lpstr>
      <vt:lpstr>555 Timer IC |Bistable Modes </vt:lpstr>
      <vt:lpstr>555 Timer IC |Astable Modes </vt:lpstr>
      <vt:lpstr>SOUND SENSOR | CIRCUIT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||Sensors</dc:title>
  <dc:creator>Amit Mishra</dc:creator>
  <cp:lastModifiedBy>vipul</cp:lastModifiedBy>
  <cp:revision>47</cp:revision>
  <dcterms:created xsi:type="dcterms:W3CDTF">2015-04-24T05:58:50Z</dcterms:created>
  <dcterms:modified xsi:type="dcterms:W3CDTF">2018-08-05T20:07:03Z</dcterms:modified>
</cp:coreProperties>
</file>