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E41902B-E185-43F9-B0E1-52CBD99EFE49}">
  <a:tblStyle styleId="{BE41902B-E185-43F9-B0E1-52CBD99EFE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b0f5b4f4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b0f5b4f4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18df4d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18df4d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c1c5712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c1c571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bee71901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bee71901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bee71901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bee71901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bee71901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bee71901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b18df4d5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b18df4d5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0f5b4f4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b0f5b4f4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b0f5b4f4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b0f5b4f4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b0f5b4f4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b0f5b4f4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0f5b4f4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0f5b4f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0f5b4f4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0f5b4f4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18df4d5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18df4d5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0f5b4f4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0f5b4f4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18df4d5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b18df4d5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ee7190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ee7190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00" y="0"/>
            <a:ext cx="9144000" cy="28341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descr="https://lh5.googleusercontent.com/cJTU8-oVjKmXb-KV0g510BS37l_rPOZWhzXKNZurD34T0pkFWWUHeb2aB12IcV5I89abqDtPb4V4SckLBCGztWLCZGn3YgGucTVq2hSftIB4FHKuZpDYsus45J_e3-YmBcUgPMRjXSI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71050" y="76200"/>
            <a:ext cx="2196751" cy="102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100" y="0"/>
            <a:ext cx="9144000" cy="11526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-100" y="0"/>
            <a:ext cx="9144000" cy="11526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-100" y="0"/>
            <a:ext cx="9144000" cy="11526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-100" y="0"/>
            <a:ext cx="9144000" cy="11526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2305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-100" y="0"/>
            <a:ext cx="4572000" cy="51435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myaut.github.io/dtrace-stap-book/" TargetMode="External"/><Relationship Id="rId4" Type="http://schemas.openxmlformats.org/officeDocument/2006/relationships/hyperlink" Target="https://sourceware.org/systemtap/archpaper.pdf" TargetMode="External"/><Relationship Id="rId5" Type="http://schemas.openxmlformats.org/officeDocument/2006/relationships/hyperlink" Target="https://lrita.github.io/images/posts/systemtap/SystemTap_Beginners_Guide.pdf" TargetMode="External"/><Relationship Id="rId6" Type="http://schemas.openxmlformats.org/officeDocument/2006/relationships/hyperlink" Target="https://sourceware.org/systemtap/tapsets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ITCS 6144/8144 Course Project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Linux OS via Dynamic Tracing</a:t>
            </a: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Tool</a:t>
            </a: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(Systemtap)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(Final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Presentation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/>
          </a:p>
        </p:txBody>
      </p:sp>
      <p:sp>
        <p:nvSpPr>
          <p:cNvPr id="57" name="Google Shape;57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Abdullah Al Raqibul Islam (UNCC ID # 801151189)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 kernel tracing (</a:t>
            </a:r>
            <a:r>
              <a:rPr lang="en" sz="1800"/>
              <a:t>Understand Process</a:t>
            </a:r>
            <a:r>
              <a:rPr lang="en"/>
              <a:t>)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Lifetime of a process and corresponding probes are shown here -&gt;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325" y="1228675"/>
            <a:ext cx="3441750" cy="3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311700" y="1553550"/>
            <a:ext cx="50415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Unix process is started by a two stage way,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Parent process calls </a:t>
            </a:r>
            <a:r>
              <a:rPr b="1" lang="en"/>
              <a:t>fork()</a:t>
            </a:r>
            <a:r>
              <a:rPr lang="en"/>
              <a:t> system 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Kernel creates exact copy of a parent process including address 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fork() is successful, it will return in the context of two processes (parent and child).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Child process calls </a:t>
            </a:r>
            <a:r>
              <a:rPr b="1" lang="en"/>
              <a:t>execve()</a:t>
            </a:r>
            <a:r>
              <a:rPr lang="en"/>
              <a:t> system 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 replace address space of a process with a new one based on binary which is passed to execve() 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331200" y="3717400"/>
            <a:ext cx="51180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lang="en">
                <a:solidFill>
                  <a:schemeClr val="dk1"/>
                </a:solidFill>
              </a:rPr>
              <a:t>completion</a:t>
            </a:r>
            <a:r>
              <a:rPr lang="en">
                <a:solidFill>
                  <a:schemeClr val="dk1"/>
                </a:solidFill>
              </a:rPr>
              <a:t> of a process,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When child process finishes its job, it will call </a:t>
            </a:r>
            <a:r>
              <a:rPr b="1" lang="en">
                <a:solidFill>
                  <a:schemeClr val="dk1"/>
                </a:solidFill>
              </a:rPr>
              <a:t>exit() </a:t>
            </a:r>
            <a:r>
              <a:rPr lang="en">
                <a:solidFill>
                  <a:schemeClr val="dk1"/>
                </a:solidFill>
              </a:rPr>
              <a:t>system call.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If parent wants to wait until child process finishes, it will call </a:t>
            </a:r>
            <a:r>
              <a:rPr b="1" lang="en">
                <a:solidFill>
                  <a:schemeClr val="dk1"/>
                </a:solidFill>
              </a:rPr>
              <a:t>wait()</a:t>
            </a:r>
            <a:r>
              <a:rPr lang="en">
                <a:solidFill>
                  <a:schemeClr val="dk1"/>
                </a:solidFill>
              </a:rPr>
              <a:t> system call, which will stop parent from executing until child exits.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 kernel tracing (</a:t>
            </a:r>
            <a:r>
              <a:rPr lang="en" sz="1800"/>
              <a:t>Understand Process</a:t>
            </a:r>
            <a:r>
              <a:rPr lang="en"/>
              <a:t>)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Processes may be traced with kprocess and scheduler tapsets in SystemTap. Here are some useful probes: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22"/>
          <p:cNvGraphicFramePr/>
          <p:nvPr/>
        </p:nvGraphicFramePr>
        <p:xfrm>
          <a:off x="952500" y="201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{BE41902B-E185-43F9-B0E1-52CBD99EFE49}</a:tableStyleId>
              </a:tblPr>
              <a:tblGrid>
                <a:gridCol w="3619500"/>
                <a:gridCol w="3619500"/>
              </a:tblGrid>
              <a:tr h="38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SystemTap Probes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Process creation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kprocess.create</a:t>
                      </a:r>
                      <a:endParaRPr sz="800"/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scheduler.process_fork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55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Forked process begins its execution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kprocess.start: called in a new process context</a:t>
                      </a:r>
                      <a:endParaRPr sz="800"/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Scheduler.wakeup_new: process has been dispatched onto CPU first time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67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execve()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K</a:t>
                      </a:r>
                      <a:r>
                        <a:rPr lang="en" sz="800"/>
                        <a:t>process.exec: entering execve()</a:t>
                      </a:r>
                      <a:endParaRPr sz="800"/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Kprocess.exec_complete: execve() has been completed, success variable has true-value if completed successfully, errno variable has error number in case of error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2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Process finished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kprocess.exit</a:t>
                      </a:r>
                      <a:endParaRPr sz="800"/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scheduler.process_exit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2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Process structures deallocated due to wait()/SIGCHLD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kprocess.release</a:t>
                      </a:r>
                      <a:endParaRPr sz="800"/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scheduler.process_free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 kernel tracing (</a:t>
            </a:r>
            <a:r>
              <a:rPr lang="en" sz="1800"/>
              <a:t>Understand Process</a:t>
            </a:r>
            <a:r>
              <a:rPr lang="en"/>
              <a:t>)</a:t>
            </a:r>
            <a:endParaRPr/>
          </a:p>
        </p:txBody>
      </p:sp>
      <p:pic>
        <p:nvPicPr>
          <p:cNvPr id="143" name="Google Shape;143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450" y="1166300"/>
            <a:ext cx="6432114" cy="39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Virtual File System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Trace file open/close/read/write/mmap operations done in the system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Demonstrate output by using Systemtap’s @hist_log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@hist_log(v) represents a base-2 logarithmic histogram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51" name="Google Shape;151;p24"/>
          <p:cNvGraphicFramePr/>
          <p:nvPr/>
        </p:nvGraphicFramePr>
        <p:xfrm>
          <a:off x="297700" y="254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{BE41902B-E185-43F9-B0E1-52CBD99EFE49}</a:tableStyleId>
              </a:tblPr>
              <a:tblGrid>
                <a:gridCol w="8520600"/>
              </a:tblGrid>
              <a:tr h="197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/>
                        <a:t>intervals for read -- min:0us avg:3us max:86us count:888                                                                                            </a:t>
                      </a:r>
                      <a:r>
                        <a:rPr lang="en" sz="900"/>
                        <a:t>8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/>
                        <a:t>value|-----------------------------------------------------------------------------------------------------------------------------------------  count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/>
                        <a:t>     0 |                                                                                                                                                                             7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/>
                        <a:t>     1 |@@@@@@@@@                                                                                                                                           97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/>
                        <a:t>     2 |@@@@@@@@@@@@@@@@@@@@@@@@@@@@@@@@@@@@@@@@@@@@@       456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/>
                        <a:t>     4 |@@@@@@@@@@@@@@@@@@@@@@@@@                                                                               258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    8 |@@@@@@                                                                                                                                                      66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/>
                        <a:t>  </a:t>
                      </a:r>
                      <a:r>
                        <a:rPr lang="en" sz="900"/>
                        <a:t> 16 |                                                                                                                                                                              2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/>
                        <a:t>   32 |                                                                                                                                                                              1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/>
                        <a:t>   64 |                                                                                                                                                                              1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/>
                        <a:t> 128 |                                                                                                                                                                              0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256 |                                                                                                                                                                              0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Virtual Memory System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159" name="Google Shape;159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350" y="1704925"/>
            <a:ext cx="2942325" cy="18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311700" y="1152475"/>
            <a:ext cx="5579700" cy="3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Page fault</a:t>
            </a:r>
            <a:r>
              <a:rPr lang="en" sz="1000">
                <a:solidFill>
                  <a:schemeClr val="dk1"/>
                </a:solidFill>
              </a:rPr>
              <a:t>: when program accesses memory, memory management unit (MMU) do the following process: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takes address -&gt; finds an entry in a page table -&gt; gets physical address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That entry, however, may not exist in the page table. In that case CPU will raise an exception called a page fault. There are three types of page faults that may happen: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Minor page fault:</a:t>
            </a:r>
            <a:r>
              <a:rPr lang="en" sz="1000">
                <a:solidFill>
                  <a:schemeClr val="dk1"/>
                </a:solidFill>
              </a:rPr>
              <a:t> occurs when page table entry should exist, but </a:t>
            </a:r>
            <a:r>
              <a:rPr lang="en" sz="1000" u="sng">
                <a:solidFill>
                  <a:schemeClr val="dk1"/>
                </a:solidFill>
              </a:rPr>
              <a:t>corresponding page wasn't allocated or page table entry wasn't created</a:t>
            </a:r>
            <a:r>
              <a:rPr lang="en" sz="1000">
                <a:solidFill>
                  <a:schemeClr val="dk1"/>
                </a:solidFill>
              </a:rPr>
              <a:t>. For example, Linux do not allocate mmapped pages immediately, but wait until first page access which causes minor page faults.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Major page fault:</a:t>
            </a:r>
            <a:r>
              <a:rPr lang="en" sz="1000">
                <a:solidFill>
                  <a:schemeClr val="dk1"/>
                </a:solidFill>
              </a:rPr>
              <a:t> occurs when it is required to </a:t>
            </a:r>
            <a:r>
              <a:rPr lang="en" sz="1000" u="sng">
                <a:solidFill>
                  <a:schemeClr val="dk1"/>
                </a:solidFill>
              </a:rPr>
              <a:t>read from disk</a:t>
            </a:r>
            <a:r>
              <a:rPr lang="en" sz="1000">
                <a:solidFill>
                  <a:schemeClr val="dk1"/>
                </a:solidFill>
              </a:rPr>
              <a:t>. It may be caused by accessing memory-mapped file or when process memory was paged-out onto disk swap.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Invalid page fault:</a:t>
            </a:r>
            <a:r>
              <a:rPr lang="en" sz="1000">
                <a:solidFill>
                  <a:schemeClr val="dk1"/>
                </a:solidFill>
              </a:rPr>
              <a:t> occur when application </a:t>
            </a:r>
            <a:r>
              <a:rPr lang="en" sz="1000" u="sng">
                <a:solidFill>
                  <a:schemeClr val="dk1"/>
                </a:solidFill>
              </a:rPr>
              <a:t>access memory at invalid address</a:t>
            </a:r>
            <a:r>
              <a:rPr lang="en" sz="1000">
                <a:solidFill>
                  <a:schemeClr val="dk1"/>
                </a:solidFill>
              </a:rPr>
              <a:t> or when </a:t>
            </a:r>
            <a:r>
              <a:rPr lang="en" sz="1000" u="sng">
                <a:solidFill>
                  <a:schemeClr val="dk1"/>
                </a:solidFill>
              </a:rPr>
              <a:t>segment permissions forbid such access</a:t>
            </a:r>
            <a:r>
              <a:rPr lang="en" sz="1000">
                <a:solidFill>
                  <a:schemeClr val="dk1"/>
                </a:solidFill>
              </a:rPr>
              <a:t>. For example writing into text segment, which is usually disallowed. In this case OS may raise SIGSEGV signal.</a:t>
            </a:r>
            <a:endParaRPr sz="10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A special case of invalid page faults is copy-on-write fault which happens when forked process tries to write to a parent's memory. In this case, OS copies page and sets up a new mapping for forked process.</a:t>
            </a:r>
            <a:endParaRPr sz="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Virtual Memory System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FAULT_FLAG types with reason to raise it:</a:t>
            </a:r>
            <a:endParaRPr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WRITE: Fault was a write access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MKWRITE: Fault was mkwrite of existing pte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ALLOW_RETRY: Retry fault if blocking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RETRY_NOWAIT: Don't drop mmap_sem and wait when retrying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KILLABLE: The fault task is in SIGKILL killable region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TRIED: Second try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USER: The fault originated in userspace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REMOTE: faulting for non current tsk/mm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INSTRUCTION: The fault was during an instruction fetch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168" name="Google Shape;168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565" y="1650900"/>
            <a:ext cx="3594033" cy="222231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Dynamic Tracing with DTrace &amp; SystemTap: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https://myaut.github.io/dtrace-stap-book/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Architecture of systemtap:a Linux trace/probe tool: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https://sourceware.org/systemtap/archpaper.pdf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SystemTap Beginners Guide: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https://lrita.github.io/images/posts/systemtap/SystemTap_Beginners_Guide.pdf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SystemTap Tapset Reference Manual: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https://sourceware.org/systemtap/tapsets/</a:t>
            </a:r>
            <a:endParaRPr sz="1400"/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600"/>
              <a:t>Thank you</a:t>
            </a:r>
            <a:endParaRPr b="1" sz="3600"/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Finding software bugs due to incorrect system setup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System administrator perform instrumentation in finding those bugs</a:t>
            </a:r>
            <a:endParaRPr sz="14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it could be performance statistics collection and their analysis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debug or system audit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One of the common approaches to instrumentation is “sampling” by installing probes at specified places of software</a:t>
            </a:r>
            <a:endParaRPr sz="14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collect state of the system: values of some variables, stacks of threads, etc.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Sampling is very helpful when you do not know where issue happens</a:t>
            </a:r>
            <a:endParaRPr sz="14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for example, some function, say foo() that processes lists of elements, consumes 80% of the time, but doesn't say why</a:t>
            </a:r>
            <a:endParaRPr sz="1200">
              <a:solidFill>
                <a:srgbClr val="00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list is too long</a:t>
            </a:r>
            <a:endParaRPr sz="1200">
              <a:solidFill>
                <a:srgbClr val="00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list is inappropriate data structure for foo()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With tracing we can install a probe to that function, gather information on lists (say their length) and collect cumulative execution of function foo(), and then cross-reference them, searching for a pattern in lists whose processing costs too much CPU time.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28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46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Centos 7 on VirtualBox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Kernel: Linux 3.10.0-957.el7.x86-64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Systemtap translator/driver: 3.3/0.172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Understand and observe the internal behaviors and performance characteristics of Linux operating system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Prepared several systemtap script to understand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</a:t>
            </a:r>
            <a:r>
              <a:rPr lang="en" sz="1400">
                <a:solidFill>
                  <a:srgbClr val="000000"/>
                </a:solidFill>
              </a:rPr>
              <a:t>ystem-call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</a:t>
            </a:r>
            <a:r>
              <a:rPr lang="en" sz="1400">
                <a:solidFill>
                  <a:srgbClr val="000000"/>
                </a:solidFill>
              </a:rPr>
              <a:t>rocess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Virtual File System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Virtual Memory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To </a:t>
            </a:r>
            <a:r>
              <a:rPr lang="en" sz="1400">
                <a:solidFill>
                  <a:srgbClr val="000000"/>
                </a:solidFill>
              </a:rPr>
              <a:t>Understand System Calls (till midterm)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Within specific time duration, observe all the system calls issued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">
                <a:solidFill>
                  <a:srgbClr val="000000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y a process, and, </a:t>
            </a:r>
            <a:r>
              <a:rPr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n the whole system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Within specific time duration, trace time spent in all system calls in a per process way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To Understand Processes</a:t>
            </a:r>
            <a:r>
              <a:rPr lang="en" sz="1400">
                <a:solidFill>
                  <a:schemeClr val="dk1"/>
                </a:solidFill>
              </a:rPr>
              <a:t> (till midterm)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Trace parent-child tree of a process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Detailed current process information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Trace the time duration a process takes before the process actually starts to execute.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To Understand Virtual File System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Trace page faults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To Understand Virtual Memory System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Trace file open/close/read/write/mmap operations done in the system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Trace the above mentioned ops in a per-process way (to be added in the final report)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Systemtap Processing Steps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975" y="1184775"/>
            <a:ext cx="3347275" cy="33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 kernel tracing (</a:t>
            </a:r>
            <a:r>
              <a:rPr lang="en" sz="1800"/>
              <a:t>Understand System Calls</a:t>
            </a:r>
            <a:r>
              <a:rPr lang="en"/>
              <a:t>)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Systemtap </a:t>
            </a:r>
            <a:r>
              <a:rPr lang="en">
                <a:solidFill>
                  <a:schemeClr val="dk1"/>
                </a:solidFill>
              </a:rPr>
              <a:t>script output: </a:t>
            </a: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ount of system-call </a:t>
            </a:r>
            <a:r>
              <a:rPr lang="en">
                <a:solidFill>
                  <a:srgbClr val="000000"/>
                </a:solidFill>
              </a:rPr>
              <a:t>(in the whole system)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0" name="Google Shape;100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825" y="1599025"/>
            <a:ext cx="5732325" cy="35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 kernel tracing (</a:t>
            </a:r>
            <a:r>
              <a:rPr lang="en" sz="1800"/>
              <a:t>Understand System Calls</a:t>
            </a:r>
            <a:r>
              <a:rPr lang="en"/>
              <a:t>)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8" name="Google Shape;108;p19"/>
          <p:cNvGraphicFramePr/>
          <p:nvPr/>
        </p:nvGraphicFramePr>
        <p:xfrm>
          <a:off x="86025" y="121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{BE41902B-E185-43F9-B0E1-52CBD99EFE49}</a:tableStyleId>
              </a:tblPr>
              <a:tblGrid>
                <a:gridCol w="8862875"/>
              </a:tblGrid>
              <a:tr h="4038000"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Systemtap script output: </a:t>
                      </a:r>
                      <a:r>
                        <a:rPr lang="en" sz="1800"/>
                        <a:t>Trace time spent 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(per process in the whole system)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9" name="Google Shape;109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675" y="1652125"/>
            <a:ext cx="5645849" cy="34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 kernel tracing (</a:t>
            </a:r>
            <a:r>
              <a:rPr lang="en" sz="1800"/>
              <a:t>Understand System Calls</a:t>
            </a:r>
            <a:r>
              <a:rPr lang="en"/>
              <a:t>)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20"/>
          <p:cNvGraphicFramePr/>
          <p:nvPr/>
        </p:nvGraphicFramePr>
        <p:xfrm>
          <a:off x="86025" y="121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{BE41902B-E185-43F9-B0E1-52CBD99EFE49}</a:tableStyleId>
              </a:tblPr>
              <a:tblGrid>
                <a:gridCol w="8862875"/>
              </a:tblGrid>
              <a:tr h="4038000"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Systemtap script output: </a:t>
                      </a:r>
                      <a:r>
                        <a:rPr lang="en" sz="1800"/>
                        <a:t>system-call data for the whole system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18" name="Google Shape;118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700" y="1623875"/>
            <a:ext cx="5573626" cy="344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C Charlot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