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6caf5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6caf5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fe6c530fb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fe6c530fb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d3d07dd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d3d07dd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fdd2f4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fdd2f4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4d3d07d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4d3d07d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4d3d07dd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4d3d07dd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4d3d07dd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4d3d07dd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fdd2f428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fdd2f428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 am Abdullah Al Raqibul Islam. I will give an example of applying SVM to data sets that have nonlinear decision boundaries.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show how we can apply a trick to transform the data from its original coordinate space in x into a new space phi(x) so that a linear decision boundary can be used to separate the instances in the transformed space. After doing the transformation, we can apply the methodology presented by </a:t>
            </a:r>
            <a:r>
              <a:rPr lang="en"/>
              <a:t>Akarsh</a:t>
            </a:r>
            <a:r>
              <a:rPr lang="en"/>
              <a:t> to find a linear decision boundary. I will show how we can transform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figure here shows an example of a two-dimensional data set consisting of squares (classified as y=1) and circles (classified as y=-1). From the dataset, we can see that, all the circles are clustered near the center of the diagram and all the squares are distributed farther away from the center. Our goal is to transform this data to this one so that we can draw a linear </a:t>
            </a:r>
            <a:r>
              <a:rPr lang="en"/>
              <a:t>decision boundary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Instances of the data set can be classified using this equation (eq 1). The decision boundary for the data can therefore be written as this (eq 2). Which can be further simplified into the this quadratic equation (eq 3). A nonlinear transformation Phi is needed to map the data from its original feature space into a new space where the decision boundary becomes linear. Suppose we choose this transformation (eq 4). In the transformed space,we can find the parameters w such that (eq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illustration purposes,let us plot the graph of (x2^2 - x2) versus (</a:t>
            </a:r>
            <a:r>
              <a:rPr lang="en"/>
              <a:t>x1^2 - x1</a:t>
            </a:r>
            <a:r>
              <a:rPr lang="en"/>
              <a:t>) for the previously given instances in Fig (a). In Figure(b) we can see that in the transformed space, all the circles are located in the lower right-hand side of the diagram. Now this problem is transformed into a Linear SVM problem and here a Iinear decision boundary can be constructed to separate the instances into their respective classes.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fe6c530f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fe6c530f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potential problem with this approach is that it may suffer from the curse of dimensionality problem often associated with high-dimensional data. </a:t>
            </a:r>
            <a:r>
              <a:rPr lang="en"/>
              <a:t>Satabdhi</a:t>
            </a:r>
            <a:r>
              <a:rPr lang="en"/>
              <a:t> already showed how we can avoids this problem using </a:t>
            </a:r>
            <a:r>
              <a:rPr lang="en"/>
              <a:t>kernel trick.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46b27090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46b27090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46b27090f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46b27090f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3c294305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3c294305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4a4eccf0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4a4eccf0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4a4eccf0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4a4eccf0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State one application of the SVM which enables it to establish high search accuracy in comparison to a traditional query scheme?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 Classification of Images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4a4eccf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4a4eccf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6caf5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6caf5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Support Vector Machine?</a:t>
            </a:r>
            <a:endParaRPr/>
          </a:p>
          <a:p>
            <a:pPr indent="0" lvl="0" marL="0" rtl="0" algn="l">
              <a:spcBef>
                <a:spcPts val="0"/>
              </a:spcBef>
              <a:spcAft>
                <a:spcPts val="0"/>
              </a:spcAft>
              <a:buNone/>
            </a:pPr>
            <a:r>
              <a:rPr lang="en"/>
              <a:t>The objective of the support vector machine algorithm is to find a hyperplane in an N-dimensional space(N — the number of features) that distinctly classifies the data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 vectors</a:t>
            </a:r>
            <a:endParaRPr/>
          </a:p>
          <a:p>
            <a:pPr indent="0" lvl="0" marL="0" rtl="0" algn="l">
              <a:spcBef>
                <a:spcPts val="0"/>
              </a:spcBef>
              <a:spcAft>
                <a:spcPts val="0"/>
              </a:spcAft>
              <a:buNone/>
            </a:pPr>
            <a:r>
              <a:rPr lang="en"/>
              <a:t>Support vectors 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6caf5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6caf5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best possible hyperplane?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Hyperplanes and Support Vectors - n </a:t>
            </a:r>
            <a:r>
              <a:rPr lang="en"/>
              <a:t>dimensional</a:t>
            </a:r>
            <a:r>
              <a:rPr lang="en"/>
              <a:t> plane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Hyperplanes 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a:t>
            </a:r>
            <a:endParaRPr/>
          </a:p>
          <a:p>
            <a:pPr indent="0" lvl="0" marL="0" rtl="0" algn="l">
              <a:spcBef>
                <a:spcPts val="0"/>
              </a:spcBef>
              <a:spcAft>
                <a:spcPts val="0"/>
              </a:spcAft>
              <a:buNone/>
            </a:pPr>
            <a:r>
              <a:rPr lang="en"/>
              <a:t>What is meant by Margin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Margin = Distance of closest tuples/points from the decision line/ hyperplane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fd4a9af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fd4a9a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3fe1528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3fe1528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fdd2f428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fdd2f428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fdd2f4285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fdd2f4285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fe6c530f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fe6c530f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30.png"/><Relationship Id="rId6"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7.png"/><Relationship Id="rId9" Type="http://schemas.openxmlformats.org/officeDocument/2006/relationships/image" Target="../media/image31.png"/><Relationship Id="rId5" Type="http://schemas.openxmlformats.org/officeDocument/2006/relationships/image" Target="../media/image35.png"/><Relationship Id="rId6" Type="http://schemas.openxmlformats.org/officeDocument/2006/relationships/image" Target="../media/image33.png"/><Relationship Id="rId7" Type="http://schemas.openxmlformats.org/officeDocument/2006/relationships/image" Target="../media/image32.png"/><Relationship Id="rId8"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7.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699275" y="1827050"/>
            <a:ext cx="62382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000"/>
              <a:t>Support Vector Machine</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853025" y="393750"/>
            <a:ext cx="7877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Linear SVM - NON SEPARABLE CASE</a:t>
            </a:r>
            <a:endParaRPr b="1"/>
          </a:p>
          <a:p>
            <a:pPr indent="0" lvl="0" marL="0" rtl="0" algn="l">
              <a:spcBef>
                <a:spcPts val="0"/>
              </a:spcBef>
              <a:spcAft>
                <a:spcPts val="0"/>
              </a:spcAft>
              <a:buNone/>
            </a:pPr>
            <a:r>
              <a:t/>
            </a:r>
            <a:endParaRPr/>
          </a:p>
        </p:txBody>
      </p:sp>
      <p:sp>
        <p:nvSpPr>
          <p:cNvPr id="211" name="Google Shape;211;p22"/>
          <p:cNvSpPr txBox="1"/>
          <p:nvPr>
            <p:ph idx="1" type="body"/>
          </p:nvPr>
        </p:nvSpPr>
        <p:spPr>
          <a:xfrm>
            <a:off x="424400" y="1040750"/>
            <a:ext cx="8491500" cy="3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Georgia"/>
                <a:ea typeface="Georgia"/>
                <a:cs typeface="Georgia"/>
                <a:sym typeface="Georgia"/>
              </a:rPr>
              <a:t>2.Kernel Tricks: </a:t>
            </a:r>
            <a:endParaRPr b="1" sz="18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try to find a non-linear decision boundary</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b="1" i="1" lang="en" sz="1600">
                <a:solidFill>
                  <a:srgbClr val="FFFFFF"/>
                </a:solidFill>
                <a:latin typeface="Georgia"/>
                <a:ea typeface="Georgia"/>
                <a:cs typeface="Georgia"/>
                <a:sym typeface="Georgia"/>
              </a:rPr>
              <a:t>Process:</a:t>
            </a:r>
            <a:r>
              <a:rPr lang="en" sz="1600">
                <a:solidFill>
                  <a:srgbClr val="FFFFFF"/>
                </a:solidFill>
                <a:latin typeface="Georgia"/>
                <a:ea typeface="Georgia"/>
                <a:cs typeface="Georgia"/>
                <a:sym typeface="Georgia"/>
              </a:rPr>
              <a:t> utilizes existing features→ applies some transformations→ creates new features</a:t>
            </a:r>
            <a:endParaRPr sz="1600">
              <a:solidFill>
                <a:srgbClr val="FFFFFF"/>
              </a:solidFill>
              <a:latin typeface="Georgia"/>
              <a:ea typeface="Georgia"/>
              <a:cs typeface="Georgia"/>
              <a:sym typeface="Georgia"/>
            </a:endParaRPr>
          </a:p>
          <a:p>
            <a:pPr indent="0" lvl="0" marL="0" rtl="0" algn="l">
              <a:spcBef>
                <a:spcPts val="1200"/>
              </a:spcBef>
              <a:spcAft>
                <a:spcPts val="0"/>
              </a:spcAft>
              <a:buNone/>
            </a:pPr>
            <a:r>
              <a:rPr lang="en" sz="1600">
                <a:solidFill>
                  <a:srgbClr val="FFFFFF"/>
                </a:solidFill>
                <a:latin typeface="Arial"/>
                <a:ea typeface="Arial"/>
                <a:cs typeface="Arial"/>
                <a:sym typeface="Arial"/>
              </a:rPr>
              <a:t>Types:  1. </a:t>
            </a:r>
            <a:r>
              <a:rPr lang="en" sz="1600">
                <a:solidFill>
                  <a:srgbClr val="FFFFFF"/>
                </a:solidFill>
                <a:latin typeface="Georgia"/>
                <a:ea typeface="Georgia"/>
                <a:cs typeface="Georgia"/>
                <a:sym typeface="Georgia"/>
              </a:rPr>
              <a:t>Polynomial Kernel</a:t>
            </a:r>
            <a:endParaRPr sz="1600">
              <a:solidFill>
                <a:srgbClr val="FFFFFF"/>
              </a:solidFill>
              <a:latin typeface="Georgia"/>
              <a:ea typeface="Georgia"/>
              <a:cs typeface="Georgia"/>
              <a:sym typeface="Georgia"/>
            </a:endParaRPr>
          </a:p>
          <a:p>
            <a:pPr indent="0" lvl="0" marL="0" rtl="0" algn="l">
              <a:spcBef>
                <a:spcPts val="1200"/>
              </a:spcBef>
              <a:spcAft>
                <a:spcPts val="0"/>
              </a:spcAft>
              <a:buNone/>
            </a:pPr>
            <a:r>
              <a:rPr lang="en" sz="1600">
                <a:solidFill>
                  <a:srgbClr val="FFFFFF"/>
                </a:solidFill>
                <a:latin typeface="Georgia"/>
                <a:ea typeface="Georgia"/>
                <a:cs typeface="Georgia"/>
                <a:sym typeface="Georgia"/>
              </a:rPr>
              <a:t>  2. Radial Basis Function (RBF) kernel</a:t>
            </a:r>
            <a:endParaRPr sz="1600">
              <a:solidFill>
                <a:srgbClr val="FFFFFF"/>
              </a:solidFill>
              <a:latin typeface="Georgia"/>
              <a:ea typeface="Georgia"/>
              <a:cs typeface="Georgia"/>
              <a:sym typeface="Georgia"/>
            </a:endParaRPr>
          </a:p>
          <a:p>
            <a:pPr indent="0" lvl="0" marL="0" rtl="0" algn="l">
              <a:spcBef>
                <a:spcPts val="1200"/>
              </a:spcBef>
              <a:spcAft>
                <a:spcPts val="0"/>
              </a:spcAft>
              <a:buNone/>
            </a:pPr>
            <a:r>
              <a:t/>
            </a:r>
            <a:endParaRPr b="1" i="1" sz="1600">
              <a:solidFill>
                <a:srgbClr val="FFFFFF"/>
              </a:solidFill>
              <a:latin typeface="Georgia"/>
              <a:ea typeface="Georgia"/>
              <a:cs typeface="Georgia"/>
              <a:sym typeface="Georgia"/>
            </a:endParaRPr>
          </a:p>
          <a:p>
            <a:pPr indent="0" lvl="0" marL="0" rtl="0" algn="l">
              <a:spcBef>
                <a:spcPts val="0"/>
              </a:spcBef>
              <a:spcAft>
                <a:spcPts val="0"/>
              </a:spcAft>
              <a:buNone/>
            </a:pPr>
            <a:r>
              <a:rPr b="1" i="1" lang="en" sz="1600">
                <a:solidFill>
                  <a:srgbClr val="FFFFFF"/>
                </a:solidFill>
                <a:latin typeface="Georgia"/>
                <a:ea typeface="Georgia"/>
                <a:cs typeface="Georgia"/>
                <a:sym typeface="Georgia"/>
              </a:rPr>
              <a:t>Degree of tolerance:    </a:t>
            </a:r>
            <a:endParaRPr b="1" i="1"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hyper-parameter is Gamma</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Gamma is small→ influence is small</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Gamma is big, → influence increases →  the decision boundary get wiggled</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Gamma is too big → influence too much → the decision boundary get too wiggled</a:t>
            </a:r>
            <a:endParaRPr sz="1200">
              <a:solidFill>
                <a:srgbClr val="FFFFFF"/>
              </a:solidFill>
              <a:latin typeface="Courier New"/>
              <a:ea typeface="Courier New"/>
              <a:cs typeface="Courier New"/>
              <a:sym typeface="Courier New"/>
            </a:endParaRPr>
          </a:p>
        </p:txBody>
      </p:sp>
      <p:pic>
        <p:nvPicPr>
          <p:cNvPr id="212" name="Google Shape;212;p22"/>
          <p:cNvPicPr preferRelativeResize="0"/>
          <p:nvPr/>
        </p:nvPicPr>
        <p:blipFill>
          <a:blip r:embed="rId3">
            <a:alphaModFix/>
          </a:blip>
          <a:stretch>
            <a:fillRect/>
          </a:stretch>
        </p:blipFill>
        <p:spPr>
          <a:xfrm>
            <a:off x="4088175" y="2083350"/>
            <a:ext cx="4827726" cy="181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297500" y="393750"/>
            <a:ext cx="7038900" cy="5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Non Linear SVM</a:t>
            </a:r>
            <a:endParaRPr b="1"/>
          </a:p>
        </p:txBody>
      </p:sp>
      <p:sp>
        <p:nvSpPr>
          <p:cNvPr id="218" name="Google Shape;218;p23"/>
          <p:cNvSpPr txBox="1"/>
          <p:nvPr>
            <p:ph idx="1" type="body"/>
          </p:nvPr>
        </p:nvSpPr>
        <p:spPr>
          <a:xfrm>
            <a:off x="853900" y="1320400"/>
            <a:ext cx="7263300" cy="350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Non linear SVM are used to project the data that is not linearly </a:t>
            </a:r>
            <a:r>
              <a:rPr lang="en" sz="1400"/>
              <a:t>separable into a higher dimensional space . </a:t>
            </a:r>
            <a:endParaRPr sz="1400"/>
          </a:p>
          <a:p>
            <a:pPr indent="-317500" lvl="0" marL="457200" rtl="0" algn="l">
              <a:spcBef>
                <a:spcPts val="0"/>
              </a:spcBef>
              <a:spcAft>
                <a:spcPts val="0"/>
              </a:spcAft>
              <a:buSzPts val="1400"/>
              <a:buChar char="❖"/>
            </a:pPr>
            <a:r>
              <a:rPr lang="en" sz="1400"/>
              <a:t>A </a:t>
            </a:r>
            <a:r>
              <a:rPr lang="en" sz="1400"/>
              <a:t>nonlinear</a:t>
            </a:r>
            <a:r>
              <a:rPr lang="en" sz="1400"/>
              <a:t> </a:t>
            </a:r>
            <a:r>
              <a:rPr lang="en" sz="1400"/>
              <a:t>transformation</a:t>
            </a:r>
            <a:r>
              <a:rPr lang="en" sz="1400"/>
              <a:t> is needed to map the data  from its original feature space into new space where the decision boundary becomes linear.</a:t>
            </a:r>
            <a:endParaRPr sz="1400"/>
          </a:p>
          <a:p>
            <a:pPr indent="-317500" lvl="0" marL="457200" rtl="0" algn="l">
              <a:spcBef>
                <a:spcPts val="0"/>
              </a:spcBef>
              <a:spcAft>
                <a:spcPts val="0"/>
              </a:spcAft>
              <a:buSzPts val="1400"/>
              <a:buChar char="❖"/>
            </a:pPr>
            <a:r>
              <a:rPr lang="en" sz="1400"/>
              <a:t> After doing the transformation different methodologies are used to find a linear decision boundary in the transformed space.</a:t>
            </a:r>
            <a:endParaRPr sz="1400"/>
          </a:p>
          <a:p>
            <a:pPr indent="-317500" lvl="0" marL="457200" rtl="0" algn="l">
              <a:spcBef>
                <a:spcPts val="0"/>
              </a:spcBef>
              <a:spcAft>
                <a:spcPts val="0"/>
              </a:spcAft>
              <a:buSzPts val="1400"/>
              <a:buChar char="❖"/>
            </a:pPr>
            <a:r>
              <a:rPr lang="en" sz="1400"/>
              <a:t>In the transformed space parameters can also be found.</a:t>
            </a:r>
            <a:endParaRPr sz="1400"/>
          </a:p>
          <a:p>
            <a:pPr indent="-317500" lvl="0" marL="457200" rtl="0" algn="l">
              <a:spcBef>
                <a:spcPts val="0"/>
              </a:spcBef>
              <a:spcAft>
                <a:spcPts val="0"/>
              </a:spcAft>
              <a:buSzPts val="1400"/>
              <a:buChar char="❖"/>
            </a:pPr>
            <a:r>
              <a:rPr lang="en" sz="1400"/>
              <a:t>One potential problem with this approach is that it may suffer from the curse of dimensionality problem often associated with high-dimensional data.</a:t>
            </a:r>
            <a:endParaRPr sz="1400"/>
          </a:p>
          <a:p>
            <a:pPr indent="-317500" lvl="0" marL="457200" rtl="0" algn="l">
              <a:spcBef>
                <a:spcPts val="0"/>
              </a:spcBef>
              <a:spcAft>
                <a:spcPts val="0"/>
              </a:spcAft>
              <a:buSzPts val="1400"/>
              <a:buChar char="❖"/>
            </a:pPr>
            <a:r>
              <a:rPr lang="en" sz="1400"/>
              <a:t>Non linear SVM  can avoid this problem by using kernel trick.</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Learning a Non-linear SVM model</a:t>
            </a:r>
            <a:endParaRPr b="1"/>
          </a:p>
        </p:txBody>
      </p:sp>
      <p:sp>
        <p:nvSpPr>
          <p:cNvPr id="224" name="Google Shape;224;p24"/>
          <p:cNvSpPr txBox="1"/>
          <p:nvPr>
            <p:ph idx="1" type="body"/>
          </p:nvPr>
        </p:nvSpPr>
        <p:spPr>
          <a:xfrm>
            <a:off x="1146225" y="140980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Different from linear SVM model,  we use </a:t>
            </a:r>
            <a:r>
              <a:rPr b="1" i="1" lang="en"/>
              <a:t>φ(x)</a:t>
            </a:r>
            <a:r>
              <a:rPr lang="en"/>
              <a:t> instead of </a:t>
            </a:r>
            <a:r>
              <a:rPr b="1" i="1" lang="en"/>
              <a:t>x</a:t>
            </a:r>
            <a:r>
              <a:rPr lang="en"/>
              <a:t> to represent the transformed high-</a:t>
            </a:r>
            <a:r>
              <a:rPr lang="en"/>
              <a:t>dimensional</a:t>
            </a:r>
            <a:r>
              <a:rPr lang="en"/>
              <a:t> features. </a:t>
            </a:r>
            <a:r>
              <a:rPr lang="en">
                <a:solidFill>
                  <a:srgbClr val="6AA84F"/>
                </a:solidFill>
              </a:rPr>
              <a:t>Assume we already know the </a:t>
            </a:r>
            <a:r>
              <a:rPr b="1" i="1" lang="en">
                <a:solidFill>
                  <a:srgbClr val="6AA84F"/>
                </a:solidFill>
              </a:rPr>
              <a:t>φ(x).</a:t>
            </a:r>
            <a:endParaRPr>
              <a:solidFill>
                <a:srgbClr val="6AA84F"/>
              </a:solidFill>
            </a:endParaRPr>
          </a:p>
          <a:p>
            <a:pPr indent="-311150" lvl="0" marL="457200" rtl="0" algn="l">
              <a:spcBef>
                <a:spcPts val="0"/>
              </a:spcBef>
              <a:spcAft>
                <a:spcPts val="0"/>
              </a:spcAft>
              <a:buSzPts val="1300"/>
              <a:buAutoNum type="arabicPeriod"/>
            </a:pPr>
            <a:r>
              <a:rPr lang="en"/>
              <a:t>The formal expression of the non-linear SVM learning problem is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Similar to the Lagrangian in linear SVM  (left is linear version, right is non-linear version)</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Similarly the non-linear version </a:t>
            </a:r>
            <a:r>
              <a:rPr b="1" lang="en"/>
              <a:t>w </a:t>
            </a:r>
            <a:r>
              <a:rPr lang="en"/>
              <a:t>and b are: </a:t>
            </a:r>
            <a:endParaRPr/>
          </a:p>
          <a:p>
            <a:pPr indent="0" lvl="0" marL="457200" rtl="0" algn="l">
              <a:spcBef>
                <a:spcPts val="1600"/>
              </a:spcBef>
              <a:spcAft>
                <a:spcPts val="1600"/>
              </a:spcAft>
              <a:buNone/>
            </a:pPr>
            <a:r>
              <a:t/>
            </a:r>
            <a:endParaRPr/>
          </a:p>
        </p:txBody>
      </p:sp>
      <p:pic>
        <p:nvPicPr>
          <p:cNvPr id="225" name="Google Shape;225;p24"/>
          <p:cNvPicPr preferRelativeResize="0"/>
          <p:nvPr/>
        </p:nvPicPr>
        <p:blipFill>
          <a:blip r:embed="rId3">
            <a:alphaModFix/>
          </a:blip>
          <a:stretch>
            <a:fillRect/>
          </a:stretch>
        </p:blipFill>
        <p:spPr>
          <a:xfrm>
            <a:off x="2073450" y="2210125"/>
            <a:ext cx="4016749" cy="914100"/>
          </a:xfrm>
          <a:prstGeom prst="rect">
            <a:avLst/>
          </a:prstGeom>
          <a:noFill/>
          <a:ln>
            <a:noFill/>
          </a:ln>
        </p:spPr>
      </p:pic>
      <p:pic>
        <p:nvPicPr>
          <p:cNvPr id="226" name="Google Shape;226;p24"/>
          <p:cNvPicPr preferRelativeResize="0"/>
          <p:nvPr/>
        </p:nvPicPr>
        <p:blipFill>
          <a:blip r:embed="rId4">
            <a:alphaModFix/>
          </a:blip>
          <a:stretch>
            <a:fillRect/>
          </a:stretch>
        </p:blipFill>
        <p:spPr>
          <a:xfrm>
            <a:off x="4607600" y="3523050"/>
            <a:ext cx="2624329" cy="339000"/>
          </a:xfrm>
          <a:prstGeom prst="rect">
            <a:avLst/>
          </a:prstGeom>
          <a:noFill/>
          <a:ln>
            <a:noFill/>
          </a:ln>
        </p:spPr>
      </p:pic>
      <p:cxnSp>
        <p:nvCxnSpPr>
          <p:cNvPr id="227" name="Google Shape;227;p24"/>
          <p:cNvCxnSpPr>
            <a:stCxn id="228" idx="3"/>
            <a:endCxn id="226" idx="1"/>
          </p:cNvCxnSpPr>
          <p:nvPr/>
        </p:nvCxnSpPr>
        <p:spPr>
          <a:xfrm>
            <a:off x="4008800" y="3692550"/>
            <a:ext cx="598800" cy="0"/>
          </a:xfrm>
          <a:prstGeom prst="straightConnector1">
            <a:avLst/>
          </a:prstGeom>
          <a:noFill/>
          <a:ln cap="flat" cmpd="sng" w="9525">
            <a:solidFill>
              <a:schemeClr val="dk2"/>
            </a:solidFill>
            <a:prstDash val="solid"/>
            <a:round/>
            <a:headEnd len="med" w="med" type="none"/>
            <a:tailEnd len="med" w="med" type="triangle"/>
          </a:ln>
        </p:spPr>
      </p:cxnSp>
      <p:pic>
        <p:nvPicPr>
          <p:cNvPr id="229" name="Google Shape;229;p24"/>
          <p:cNvPicPr preferRelativeResize="0"/>
          <p:nvPr/>
        </p:nvPicPr>
        <p:blipFill>
          <a:blip r:embed="rId5">
            <a:alphaModFix/>
          </a:blip>
          <a:stretch>
            <a:fillRect/>
          </a:stretch>
        </p:blipFill>
        <p:spPr>
          <a:xfrm>
            <a:off x="1572550" y="3523050"/>
            <a:ext cx="2384112" cy="339000"/>
          </a:xfrm>
          <a:prstGeom prst="rect">
            <a:avLst/>
          </a:prstGeom>
          <a:noFill/>
          <a:ln>
            <a:noFill/>
          </a:ln>
        </p:spPr>
      </p:pic>
      <p:pic>
        <p:nvPicPr>
          <p:cNvPr id="230" name="Google Shape;230;p24"/>
          <p:cNvPicPr preferRelativeResize="0"/>
          <p:nvPr/>
        </p:nvPicPr>
        <p:blipFill>
          <a:blip r:embed="rId6">
            <a:alphaModFix/>
          </a:blip>
          <a:stretch>
            <a:fillRect/>
          </a:stretch>
        </p:blipFill>
        <p:spPr>
          <a:xfrm>
            <a:off x="2073450" y="4321000"/>
            <a:ext cx="3308624" cy="75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Issues in Non-Linear SVM</a:t>
            </a:r>
            <a:endParaRPr b="1"/>
          </a:p>
        </p:txBody>
      </p:sp>
      <p:sp>
        <p:nvSpPr>
          <p:cNvPr id="236" name="Google Shape;23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CC4125"/>
                </a:solidFill>
              </a:rPr>
              <a:t>ISSUE: </a:t>
            </a:r>
            <a:r>
              <a:rPr lang="en" sz="1400"/>
              <a:t>One potential problem with non-linear is that it may suffer from the curse of dimensionality problem often associated with high-dimensional data. </a:t>
            </a:r>
            <a:endParaRPr sz="1400"/>
          </a:p>
          <a:p>
            <a:pPr indent="-317500" lvl="0" marL="457200" rtl="0" algn="just">
              <a:lnSpc>
                <a:spcPct val="150000"/>
              </a:lnSpc>
              <a:spcBef>
                <a:spcPts val="1600"/>
              </a:spcBef>
              <a:spcAft>
                <a:spcPts val="0"/>
              </a:spcAft>
              <a:buSzPts val="1400"/>
              <a:buChar char="❖"/>
            </a:pPr>
            <a:r>
              <a:rPr lang="en" sz="1400"/>
              <a:t>One possibility is to transform the data into an infinite dimensional space, but such a high-dimensional space may not be that easy to work with. </a:t>
            </a:r>
            <a:endParaRPr sz="1400"/>
          </a:p>
          <a:p>
            <a:pPr indent="-317500" lvl="0" marL="457200" rtl="0" algn="just">
              <a:lnSpc>
                <a:spcPct val="150000"/>
              </a:lnSpc>
              <a:spcBef>
                <a:spcPts val="0"/>
              </a:spcBef>
              <a:spcAft>
                <a:spcPts val="0"/>
              </a:spcAft>
              <a:buSzPts val="1400"/>
              <a:buChar char="❖"/>
            </a:pPr>
            <a:r>
              <a:rPr lang="en" sz="1400"/>
              <a:t>Second, even if the appropriate mapping function is known, solving the constrained optimization problem in the high-dimensional feature space is a computationally expensive task.  After the transformation the linear decision boundary in the transformed space has the following form: </a:t>
            </a:r>
            <a:endParaRPr sz="1400"/>
          </a:p>
        </p:txBody>
      </p:sp>
      <p:pic>
        <p:nvPicPr>
          <p:cNvPr id="237" name="Google Shape;237;p25"/>
          <p:cNvPicPr preferRelativeResize="0"/>
          <p:nvPr/>
        </p:nvPicPr>
        <p:blipFill>
          <a:blip r:embed="rId3">
            <a:alphaModFix/>
          </a:blip>
          <a:stretch>
            <a:fillRect/>
          </a:stretch>
        </p:blipFill>
        <p:spPr>
          <a:xfrm>
            <a:off x="5411388" y="3969375"/>
            <a:ext cx="1417525" cy="21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Kernel Trick</a:t>
            </a:r>
            <a:endParaRPr b="1"/>
          </a:p>
        </p:txBody>
      </p:sp>
      <p:sp>
        <p:nvSpPr>
          <p:cNvPr id="243" name="Google Shape;243;p26"/>
          <p:cNvSpPr txBox="1"/>
          <p:nvPr>
            <p:ph idx="1" type="body"/>
          </p:nvPr>
        </p:nvSpPr>
        <p:spPr>
          <a:xfrm>
            <a:off x="1297500" y="1116150"/>
            <a:ext cx="7038900" cy="347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FFFFFF"/>
                </a:solidFill>
              </a:rPr>
              <a:t>The </a:t>
            </a:r>
            <a:r>
              <a:rPr b="1" lang="en" sz="1400">
                <a:solidFill>
                  <a:srgbClr val="CC4125"/>
                </a:solidFill>
              </a:rPr>
              <a:t>kernel trick</a:t>
            </a:r>
            <a:r>
              <a:rPr b="1" lang="en" sz="1400">
                <a:solidFill>
                  <a:srgbClr val="FFFFFF"/>
                </a:solidFill>
              </a:rPr>
              <a:t> is a method for computing similarity in the transformed space using the original attribute set. </a:t>
            </a:r>
            <a:endParaRPr b="1" sz="1400">
              <a:solidFill>
                <a:srgbClr val="FFFFFF"/>
              </a:solidFill>
            </a:endParaRPr>
          </a:p>
          <a:p>
            <a:pPr indent="0" lvl="0" marL="0" rtl="0" algn="just">
              <a:spcBef>
                <a:spcPts val="1600"/>
              </a:spcBef>
              <a:spcAft>
                <a:spcPts val="0"/>
              </a:spcAft>
              <a:buNone/>
            </a:pPr>
            <a:r>
              <a:rPr b="1" lang="en" sz="1400">
                <a:solidFill>
                  <a:srgbClr val="FFFFFF"/>
                </a:solidFill>
              </a:rPr>
              <a:t>The dot product between two input vectors u and v in the transformed space can be expressed in terms of a similarity function in the original space: </a:t>
            </a:r>
            <a:endParaRPr b="1" sz="1400">
              <a:solidFill>
                <a:srgbClr val="FFFFFF"/>
              </a:solidFill>
            </a:endParaRPr>
          </a:p>
          <a:p>
            <a:pPr indent="0" lvl="0" marL="914400" rtl="0" algn="just">
              <a:lnSpc>
                <a:spcPct val="150000"/>
              </a:lnSpc>
              <a:spcBef>
                <a:spcPts val="1600"/>
              </a:spcBef>
              <a:spcAft>
                <a:spcPts val="0"/>
              </a:spcAft>
              <a:buNone/>
            </a:pPr>
            <a:r>
              <a:t/>
            </a:r>
            <a:endParaRPr sz="1400"/>
          </a:p>
          <a:p>
            <a:pPr indent="0" lvl="0" marL="0" rtl="0" algn="just">
              <a:lnSpc>
                <a:spcPct val="150000"/>
              </a:lnSpc>
              <a:spcBef>
                <a:spcPts val="1600"/>
              </a:spcBef>
              <a:spcAft>
                <a:spcPts val="0"/>
              </a:spcAft>
              <a:buNone/>
            </a:pPr>
            <a:r>
              <a:rPr lang="en" sz="1400"/>
              <a:t>The similarity function, K, which is computed in the original attribute space' is known as the kernel function. </a:t>
            </a:r>
            <a:endParaRPr sz="1400"/>
          </a:p>
          <a:p>
            <a:pPr indent="0" lvl="0" marL="0" rtl="0" algn="just">
              <a:lnSpc>
                <a:spcPct val="150000"/>
              </a:lnSpc>
              <a:spcBef>
                <a:spcPts val="1600"/>
              </a:spcBef>
              <a:spcAft>
                <a:spcPts val="0"/>
              </a:spcAft>
              <a:buNone/>
            </a:pPr>
            <a:r>
              <a:rPr lang="en" sz="1400"/>
              <a:t>Kernel functions used in nonlinear SVM must satisfy a mathematical principle known as </a:t>
            </a:r>
            <a:r>
              <a:rPr lang="en" sz="1400">
                <a:solidFill>
                  <a:srgbClr val="CC4125"/>
                </a:solidFill>
              </a:rPr>
              <a:t>Mercer’s theorem. </a:t>
            </a:r>
            <a:endParaRPr sz="1400">
              <a:solidFill>
                <a:srgbClr val="CC4125"/>
              </a:solidFill>
            </a:endParaRPr>
          </a:p>
          <a:p>
            <a:pPr indent="0" lvl="0" marL="0" rtl="0" algn="just">
              <a:lnSpc>
                <a:spcPct val="150000"/>
              </a:lnSpc>
              <a:spcBef>
                <a:spcPts val="1600"/>
              </a:spcBef>
              <a:spcAft>
                <a:spcPts val="1600"/>
              </a:spcAft>
              <a:buNone/>
            </a:pPr>
            <a:r>
              <a:t/>
            </a:r>
            <a:endParaRPr sz="1400"/>
          </a:p>
        </p:txBody>
      </p:sp>
      <p:pic>
        <p:nvPicPr>
          <p:cNvPr id="244" name="Google Shape;244;p26"/>
          <p:cNvPicPr preferRelativeResize="0"/>
          <p:nvPr/>
        </p:nvPicPr>
        <p:blipFill>
          <a:blip r:embed="rId3">
            <a:alphaModFix/>
          </a:blip>
          <a:stretch>
            <a:fillRect/>
          </a:stretch>
        </p:blipFill>
        <p:spPr>
          <a:xfrm>
            <a:off x="3081450" y="2571750"/>
            <a:ext cx="2882175" cy="28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Mercer’s Theorem</a:t>
            </a:r>
            <a:endParaRPr b="1"/>
          </a:p>
        </p:txBody>
      </p:sp>
      <p:sp>
        <p:nvSpPr>
          <p:cNvPr id="250" name="Google Shape;250;p27"/>
          <p:cNvSpPr txBox="1"/>
          <p:nvPr>
            <p:ph idx="1" type="body"/>
          </p:nvPr>
        </p:nvSpPr>
        <p:spPr>
          <a:xfrm>
            <a:off x="1297500" y="1116150"/>
            <a:ext cx="7038900" cy="347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CC4125"/>
                </a:solidFill>
              </a:rPr>
              <a:t> MERCER’S THEOREM: </a:t>
            </a:r>
            <a:r>
              <a:rPr lang="en" sz="1400"/>
              <a:t>Kernel function K can be expressed as </a:t>
            </a:r>
            <a:endParaRPr sz="1400"/>
          </a:p>
          <a:p>
            <a:pPr indent="0" lvl="0" marL="0" rtl="0" algn="just">
              <a:spcBef>
                <a:spcPts val="1600"/>
              </a:spcBef>
              <a:spcAft>
                <a:spcPts val="0"/>
              </a:spcAft>
              <a:buNone/>
            </a:pPr>
            <a:r>
              <a:t/>
            </a:r>
            <a:endParaRPr sz="1400"/>
          </a:p>
          <a:p>
            <a:pPr indent="0" lvl="0" marL="0" rtl="0" algn="just">
              <a:spcBef>
                <a:spcPts val="1600"/>
              </a:spcBef>
              <a:spcAft>
                <a:spcPts val="0"/>
              </a:spcAft>
              <a:buNone/>
            </a:pPr>
            <a:r>
              <a:t/>
            </a:r>
            <a:endParaRPr sz="1400"/>
          </a:p>
          <a:p>
            <a:pPr indent="0" lvl="0" marL="0" rtl="0" algn="just">
              <a:spcBef>
                <a:spcPts val="1600"/>
              </a:spcBef>
              <a:spcAft>
                <a:spcPts val="0"/>
              </a:spcAft>
              <a:buNone/>
            </a:pPr>
            <a:r>
              <a:t/>
            </a:r>
            <a:endParaRPr sz="1400"/>
          </a:p>
          <a:p>
            <a:pPr indent="0" lvl="0" marL="0" rtl="0" algn="just">
              <a:spcBef>
                <a:spcPts val="1600"/>
              </a:spcBef>
              <a:spcAft>
                <a:spcPts val="0"/>
              </a:spcAft>
              <a:buNone/>
            </a:pPr>
            <a:r>
              <a:rPr b="1" lang="en" sz="1400">
                <a:solidFill>
                  <a:srgbClr val="FFFFFF"/>
                </a:solidFill>
              </a:rPr>
              <a:t>Examples of  positive definite kernel: </a:t>
            </a:r>
            <a:endParaRPr b="1" sz="1400">
              <a:solidFill>
                <a:srgbClr val="FFFFFF"/>
              </a:solidFill>
            </a:endParaRPr>
          </a:p>
          <a:p>
            <a:pPr indent="0" lvl="0" marL="914400" rtl="0" algn="just">
              <a:lnSpc>
                <a:spcPct val="150000"/>
              </a:lnSpc>
              <a:spcBef>
                <a:spcPts val="1600"/>
              </a:spcBef>
              <a:spcAft>
                <a:spcPts val="0"/>
              </a:spcAft>
              <a:buNone/>
            </a:pPr>
            <a:r>
              <a:t/>
            </a:r>
            <a:endParaRPr sz="1400"/>
          </a:p>
          <a:p>
            <a:pPr indent="0" lvl="0" marL="0" rtl="0" algn="just">
              <a:lnSpc>
                <a:spcPct val="150000"/>
              </a:lnSpc>
              <a:spcBef>
                <a:spcPts val="1600"/>
              </a:spcBef>
              <a:spcAft>
                <a:spcPts val="1600"/>
              </a:spcAft>
              <a:buNone/>
            </a:pPr>
            <a:r>
              <a:t/>
            </a:r>
            <a:endParaRPr sz="1400"/>
          </a:p>
        </p:txBody>
      </p:sp>
      <p:pic>
        <p:nvPicPr>
          <p:cNvPr id="251" name="Google Shape;251;p27"/>
          <p:cNvPicPr preferRelativeResize="0"/>
          <p:nvPr/>
        </p:nvPicPr>
        <p:blipFill>
          <a:blip r:embed="rId3">
            <a:alphaModFix/>
          </a:blip>
          <a:stretch>
            <a:fillRect/>
          </a:stretch>
        </p:blipFill>
        <p:spPr>
          <a:xfrm>
            <a:off x="3176521" y="3308871"/>
            <a:ext cx="1837175" cy="705100"/>
          </a:xfrm>
          <a:prstGeom prst="rect">
            <a:avLst/>
          </a:prstGeom>
          <a:noFill/>
          <a:ln>
            <a:noFill/>
          </a:ln>
        </p:spPr>
      </p:pic>
      <p:pic>
        <p:nvPicPr>
          <p:cNvPr id="252" name="Google Shape;252;p27"/>
          <p:cNvPicPr preferRelativeResize="0"/>
          <p:nvPr/>
        </p:nvPicPr>
        <p:blipFill>
          <a:blip r:embed="rId4">
            <a:alphaModFix/>
          </a:blip>
          <a:stretch>
            <a:fillRect/>
          </a:stretch>
        </p:blipFill>
        <p:spPr>
          <a:xfrm>
            <a:off x="3176525" y="1584475"/>
            <a:ext cx="2033017" cy="246150"/>
          </a:xfrm>
          <a:prstGeom prst="rect">
            <a:avLst/>
          </a:prstGeom>
          <a:noFill/>
          <a:ln>
            <a:noFill/>
          </a:ln>
        </p:spPr>
      </p:pic>
      <p:pic>
        <p:nvPicPr>
          <p:cNvPr id="253" name="Google Shape;253;p27"/>
          <p:cNvPicPr preferRelativeResize="0"/>
          <p:nvPr/>
        </p:nvPicPr>
        <p:blipFill>
          <a:blip r:embed="rId5">
            <a:alphaModFix/>
          </a:blip>
          <a:stretch>
            <a:fillRect/>
          </a:stretch>
        </p:blipFill>
        <p:spPr>
          <a:xfrm>
            <a:off x="3258900" y="2482300"/>
            <a:ext cx="2307175" cy="458774"/>
          </a:xfrm>
          <a:prstGeom prst="rect">
            <a:avLst/>
          </a:prstGeom>
          <a:noFill/>
          <a:ln>
            <a:noFill/>
          </a:ln>
        </p:spPr>
      </p:pic>
      <p:pic>
        <p:nvPicPr>
          <p:cNvPr id="254" name="Google Shape;254;p27"/>
          <p:cNvPicPr preferRelativeResize="0"/>
          <p:nvPr/>
        </p:nvPicPr>
        <p:blipFill>
          <a:blip r:embed="rId6">
            <a:alphaModFix/>
          </a:blip>
          <a:stretch>
            <a:fillRect/>
          </a:stretch>
        </p:blipFill>
        <p:spPr>
          <a:xfrm>
            <a:off x="1356825" y="2019450"/>
            <a:ext cx="6111317" cy="3321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Example of Nonlinear SVM</a:t>
            </a:r>
            <a:endParaRPr b="1"/>
          </a:p>
        </p:txBody>
      </p:sp>
      <p:sp>
        <p:nvSpPr>
          <p:cNvPr id="260" name="Google Shape;260;p28"/>
          <p:cNvSpPr txBox="1"/>
          <p:nvPr>
            <p:ph idx="1" type="body"/>
          </p:nvPr>
        </p:nvSpPr>
        <p:spPr>
          <a:xfrm>
            <a:off x="1146225" y="140980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261" name="Google Shape;261;p28"/>
          <p:cNvPicPr preferRelativeResize="0"/>
          <p:nvPr/>
        </p:nvPicPr>
        <p:blipFill>
          <a:blip r:embed="rId3">
            <a:alphaModFix/>
          </a:blip>
          <a:stretch>
            <a:fillRect/>
          </a:stretch>
        </p:blipFill>
        <p:spPr>
          <a:xfrm>
            <a:off x="6215336" y="1433925"/>
            <a:ext cx="1963039" cy="1870551"/>
          </a:xfrm>
          <a:prstGeom prst="rect">
            <a:avLst/>
          </a:prstGeom>
          <a:noFill/>
          <a:ln>
            <a:noFill/>
          </a:ln>
        </p:spPr>
      </p:pic>
      <p:pic>
        <p:nvPicPr>
          <p:cNvPr id="262" name="Google Shape;262;p28"/>
          <p:cNvPicPr preferRelativeResize="0"/>
          <p:nvPr/>
        </p:nvPicPr>
        <p:blipFill>
          <a:blip r:embed="rId4">
            <a:alphaModFix/>
          </a:blip>
          <a:stretch>
            <a:fillRect/>
          </a:stretch>
        </p:blipFill>
        <p:spPr>
          <a:xfrm>
            <a:off x="1181650" y="1409800"/>
            <a:ext cx="1821324" cy="1870549"/>
          </a:xfrm>
          <a:prstGeom prst="rect">
            <a:avLst/>
          </a:prstGeom>
          <a:noFill/>
          <a:ln>
            <a:noFill/>
          </a:ln>
        </p:spPr>
      </p:pic>
      <p:pic>
        <p:nvPicPr>
          <p:cNvPr id="263" name="Google Shape;263;p28"/>
          <p:cNvPicPr preferRelativeResize="0"/>
          <p:nvPr/>
        </p:nvPicPr>
        <p:blipFill>
          <a:blip r:embed="rId5">
            <a:alphaModFix/>
          </a:blip>
          <a:stretch>
            <a:fillRect/>
          </a:stretch>
        </p:blipFill>
        <p:spPr>
          <a:xfrm>
            <a:off x="3441052" y="1555425"/>
            <a:ext cx="2414301" cy="392450"/>
          </a:xfrm>
          <a:prstGeom prst="rect">
            <a:avLst/>
          </a:prstGeom>
          <a:noFill/>
          <a:ln>
            <a:noFill/>
          </a:ln>
        </p:spPr>
      </p:pic>
      <p:pic>
        <p:nvPicPr>
          <p:cNvPr id="264" name="Google Shape;264;p28"/>
          <p:cNvPicPr preferRelativeResize="0"/>
          <p:nvPr/>
        </p:nvPicPr>
        <p:blipFill>
          <a:blip r:embed="rId6">
            <a:alphaModFix/>
          </a:blip>
          <a:stretch>
            <a:fillRect/>
          </a:stretch>
        </p:blipFill>
        <p:spPr>
          <a:xfrm>
            <a:off x="3441052" y="2195450"/>
            <a:ext cx="2414301" cy="319732"/>
          </a:xfrm>
          <a:prstGeom prst="rect">
            <a:avLst/>
          </a:prstGeom>
          <a:noFill/>
          <a:ln>
            <a:noFill/>
          </a:ln>
        </p:spPr>
      </p:pic>
      <p:pic>
        <p:nvPicPr>
          <p:cNvPr id="265" name="Google Shape;265;p28"/>
          <p:cNvPicPr preferRelativeResize="0"/>
          <p:nvPr/>
        </p:nvPicPr>
        <p:blipFill>
          <a:blip r:embed="rId7">
            <a:alphaModFix/>
          </a:blip>
          <a:stretch>
            <a:fillRect/>
          </a:stretch>
        </p:blipFill>
        <p:spPr>
          <a:xfrm>
            <a:off x="3441050" y="2762750"/>
            <a:ext cx="2363650" cy="319725"/>
          </a:xfrm>
          <a:prstGeom prst="rect">
            <a:avLst/>
          </a:prstGeom>
          <a:noFill/>
          <a:ln>
            <a:noFill/>
          </a:ln>
        </p:spPr>
      </p:pic>
      <p:pic>
        <p:nvPicPr>
          <p:cNvPr id="266" name="Google Shape;266;p28"/>
          <p:cNvPicPr preferRelativeResize="0"/>
          <p:nvPr/>
        </p:nvPicPr>
        <p:blipFill>
          <a:blip r:embed="rId8">
            <a:alphaModFix/>
          </a:blip>
          <a:stretch>
            <a:fillRect/>
          </a:stretch>
        </p:blipFill>
        <p:spPr>
          <a:xfrm>
            <a:off x="2907649" y="3386299"/>
            <a:ext cx="3380154" cy="319725"/>
          </a:xfrm>
          <a:prstGeom prst="rect">
            <a:avLst/>
          </a:prstGeom>
          <a:noFill/>
          <a:ln>
            <a:noFill/>
          </a:ln>
        </p:spPr>
      </p:pic>
      <p:pic>
        <p:nvPicPr>
          <p:cNvPr id="267" name="Google Shape;267;p28"/>
          <p:cNvPicPr preferRelativeResize="0"/>
          <p:nvPr/>
        </p:nvPicPr>
        <p:blipFill>
          <a:blip r:embed="rId9">
            <a:alphaModFix/>
          </a:blip>
          <a:stretch>
            <a:fillRect/>
          </a:stretch>
        </p:blipFill>
        <p:spPr>
          <a:xfrm>
            <a:off x="2368925" y="3821150"/>
            <a:ext cx="4723392" cy="39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Example of Nonlinear SVM (cont.)</a:t>
            </a:r>
            <a:endParaRPr/>
          </a:p>
        </p:txBody>
      </p:sp>
      <p:sp>
        <p:nvSpPr>
          <p:cNvPr id="273" name="Google Shape;273;p29"/>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000"/>
              <a:t>Question: What is the p</a:t>
            </a:r>
            <a:r>
              <a:rPr lang="en" sz="3000"/>
              <a:t>otential problem with this approach?</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295925" y="393750"/>
            <a:ext cx="7040400" cy="6513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a:t>Advantages and disadvantages of SVM</a:t>
            </a:r>
            <a:endParaRPr b="1"/>
          </a:p>
          <a:p>
            <a:pPr indent="0" lvl="0" marL="0" rtl="0" algn="l">
              <a:spcBef>
                <a:spcPts val="1200"/>
              </a:spcBef>
              <a:spcAft>
                <a:spcPts val="0"/>
              </a:spcAft>
              <a:buNone/>
            </a:pPr>
            <a:r>
              <a:t/>
            </a:r>
            <a:endParaRPr/>
          </a:p>
        </p:txBody>
      </p:sp>
      <p:sp>
        <p:nvSpPr>
          <p:cNvPr id="279" name="Google Shape;279;p30"/>
          <p:cNvSpPr txBox="1"/>
          <p:nvPr>
            <p:ph idx="1" type="body"/>
          </p:nvPr>
        </p:nvSpPr>
        <p:spPr>
          <a:xfrm>
            <a:off x="663025" y="1215925"/>
            <a:ext cx="8127300" cy="3699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u="sng"/>
              <a:t>Advantages</a:t>
            </a:r>
            <a:r>
              <a:rPr lang="en"/>
              <a:t>:</a:t>
            </a:r>
            <a:endParaRPr/>
          </a:p>
          <a:p>
            <a:pPr indent="-311150" lvl="0" marL="457200" rtl="0" algn="l">
              <a:lnSpc>
                <a:spcPct val="150000"/>
              </a:lnSpc>
              <a:spcBef>
                <a:spcPts val="1600"/>
              </a:spcBef>
              <a:spcAft>
                <a:spcPts val="0"/>
              </a:spcAft>
              <a:buSzPts val="1300"/>
              <a:buAutoNum type="arabicPeriod"/>
            </a:pPr>
            <a:r>
              <a:rPr lang="en"/>
              <a:t>SVM works relatively well when there is clear margin of separation between classes.</a:t>
            </a:r>
            <a:endParaRPr/>
          </a:p>
          <a:p>
            <a:pPr indent="-311150" lvl="0" marL="457200" rtl="0" algn="l">
              <a:lnSpc>
                <a:spcPct val="150000"/>
              </a:lnSpc>
              <a:spcBef>
                <a:spcPts val="0"/>
              </a:spcBef>
              <a:spcAft>
                <a:spcPts val="0"/>
              </a:spcAft>
              <a:buSzPts val="1300"/>
              <a:buAutoNum type="arabicPeriod"/>
            </a:pPr>
            <a:r>
              <a:rPr lang="en"/>
              <a:t>SVM is more effective in high dimensional spaces.</a:t>
            </a:r>
            <a:endParaRPr/>
          </a:p>
          <a:p>
            <a:pPr indent="-311150" lvl="0" marL="457200" rtl="0" algn="l">
              <a:lnSpc>
                <a:spcPct val="150000"/>
              </a:lnSpc>
              <a:spcBef>
                <a:spcPts val="0"/>
              </a:spcBef>
              <a:spcAft>
                <a:spcPts val="0"/>
              </a:spcAft>
              <a:buSzPts val="1300"/>
              <a:buAutoNum type="arabicPeriod"/>
            </a:pPr>
            <a:r>
              <a:rPr lang="en"/>
              <a:t>SVM is effective in cases where number of dimensions is greater than the number of samples.</a:t>
            </a:r>
            <a:endParaRPr/>
          </a:p>
          <a:p>
            <a:pPr indent="-311150" lvl="0" marL="457200" rtl="0" algn="l">
              <a:lnSpc>
                <a:spcPct val="150000"/>
              </a:lnSpc>
              <a:spcBef>
                <a:spcPts val="0"/>
              </a:spcBef>
              <a:spcAft>
                <a:spcPts val="0"/>
              </a:spcAft>
              <a:buSzPts val="1300"/>
              <a:buAutoNum type="arabicPeriod"/>
            </a:pPr>
            <a:r>
              <a:rPr lang="en"/>
              <a:t>SVM is relatively memory efficient.</a:t>
            </a:r>
            <a:endParaRPr/>
          </a:p>
          <a:p>
            <a:pPr indent="0" lvl="0" marL="0" rtl="0" algn="l">
              <a:lnSpc>
                <a:spcPct val="150000"/>
              </a:lnSpc>
              <a:spcBef>
                <a:spcPts val="1600"/>
              </a:spcBef>
              <a:spcAft>
                <a:spcPts val="0"/>
              </a:spcAft>
              <a:buNone/>
            </a:pPr>
            <a:r>
              <a:rPr b="1" lang="en" u="sng"/>
              <a:t>Disadvantages</a:t>
            </a:r>
            <a:r>
              <a:rPr lang="en"/>
              <a:t>:</a:t>
            </a:r>
            <a:endParaRPr/>
          </a:p>
          <a:p>
            <a:pPr indent="-311150" lvl="0" marL="457200" rtl="0" algn="l">
              <a:lnSpc>
                <a:spcPct val="150000"/>
              </a:lnSpc>
              <a:spcBef>
                <a:spcPts val="1600"/>
              </a:spcBef>
              <a:spcAft>
                <a:spcPts val="0"/>
              </a:spcAft>
              <a:buSzPts val="1300"/>
              <a:buAutoNum type="arabicPeriod"/>
            </a:pPr>
            <a:r>
              <a:rPr lang="en"/>
              <a:t>SVM algorithm is not suitable for large data sets.</a:t>
            </a:r>
            <a:endParaRPr/>
          </a:p>
          <a:p>
            <a:pPr indent="-311150" lvl="0" marL="457200" rtl="0" algn="l">
              <a:lnSpc>
                <a:spcPct val="150000"/>
              </a:lnSpc>
              <a:spcBef>
                <a:spcPts val="0"/>
              </a:spcBef>
              <a:spcAft>
                <a:spcPts val="0"/>
              </a:spcAft>
              <a:buSzPts val="1300"/>
              <a:buAutoNum type="arabicPeriod"/>
            </a:pPr>
            <a:r>
              <a:rPr lang="en"/>
              <a:t>SVM does not perform very well, when the data set has more noise i.e. target classes are overlapping.</a:t>
            </a:r>
            <a:endParaRPr/>
          </a:p>
          <a:p>
            <a:pPr indent="-311150" lvl="0" marL="457200" rtl="0" algn="l">
              <a:lnSpc>
                <a:spcPct val="150000"/>
              </a:lnSpc>
              <a:spcBef>
                <a:spcPts val="0"/>
              </a:spcBef>
              <a:spcAft>
                <a:spcPts val="0"/>
              </a:spcAft>
              <a:buSzPts val="1300"/>
              <a:buAutoNum type="arabicPeriod"/>
            </a:pPr>
            <a:r>
              <a:rPr lang="en"/>
              <a:t>In cases where number of features for each data point exceeds the number of training data sample , the SVM will </a:t>
            </a:r>
            <a:r>
              <a:rPr lang="en"/>
              <a:t>underperform</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297500" y="1890750"/>
            <a:ext cx="7038900" cy="75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Question</a:t>
            </a:r>
            <a:endParaRPr>
              <a:latin typeface="Arial"/>
              <a:ea typeface="Arial"/>
              <a:cs typeface="Arial"/>
              <a:sym typeface="Arial"/>
            </a:endParaRPr>
          </a:p>
        </p:txBody>
      </p:sp>
      <p:sp>
        <p:nvSpPr>
          <p:cNvPr id="285" name="Google Shape;285;p31"/>
          <p:cNvSpPr txBox="1"/>
          <p:nvPr>
            <p:ph idx="1" type="body"/>
          </p:nvPr>
        </p:nvSpPr>
        <p:spPr>
          <a:xfrm>
            <a:off x="1297500" y="2812700"/>
            <a:ext cx="7038900" cy="956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800"/>
              <a:t>Can you l</a:t>
            </a:r>
            <a:r>
              <a:rPr lang="en" sz="1800"/>
              <a:t>ist one advantage and one disadvantage of support vector machine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idx="1" type="body"/>
          </p:nvPr>
        </p:nvSpPr>
        <p:spPr>
          <a:xfrm>
            <a:off x="1297500" y="753150"/>
            <a:ext cx="7038900" cy="4250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Montserrat"/>
                <a:ea typeface="Montserrat"/>
                <a:cs typeface="Montserrat"/>
                <a:sym typeface="Montserrat"/>
              </a:rPr>
              <a:t>Support Vector Machine - Ramya</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Hyperplane &amp; N-Dimensional Space - Ramya</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Linear SVM - Pooja</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Learning a Linear SVM Model- Nikhil</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Example of Linear SVM - Akarsh</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Linear SVM :Non-separable case - Divya</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Nonlinear Support Vector Machines - Hari Chandana</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Learning Nonlinear SVM  Model - Di Zhang</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I</a:t>
            </a:r>
            <a:r>
              <a:rPr lang="en" sz="1100">
                <a:latin typeface="Montserrat"/>
                <a:ea typeface="Montserrat"/>
                <a:cs typeface="Montserrat"/>
                <a:sym typeface="Montserrat"/>
              </a:rPr>
              <a:t>ssues and </a:t>
            </a:r>
            <a:r>
              <a:rPr lang="en" sz="1100">
                <a:latin typeface="Montserrat"/>
                <a:ea typeface="Montserrat"/>
                <a:cs typeface="Montserrat"/>
                <a:sym typeface="Montserrat"/>
              </a:rPr>
              <a:t>Kernel Trick - Satabdhi</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Example of Nonlinear SVM - Raqib</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Advantages and disadvantages of SVM - Sarang</a:t>
            </a:r>
            <a:endParaRPr sz="1100">
              <a:latin typeface="Montserrat"/>
              <a:ea typeface="Montserrat"/>
              <a:cs typeface="Montserrat"/>
              <a:sym typeface="Montserrat"/>
            </a:endParaRPr>
          </a:p>
          <a:p>
            <a:pPr indent="0" lvl="0" marL="0" rtl="0" algn="l">
              <a:spcBef>
                <a:spcPts val="1200"/>
              </a:spcBef>
              <a:spcAft>
                <a:spcPts val="0"/>
              </a:spcAft>
              <a:buNone/>
            </a:pPr>
            <a:r>
              <a:rPr lang="en" sz="1100">
                <a:latin typeface="Montserrat"/>
                <a:ea typeface="Montserrat"/>
                <a:cs typeface="Montserrat"/>
                <a:sym typeface="Montserrat"/>
              </a:rPr>
              <a:t>Characteristics &amp; Applications of </a:t>
            </a:r>
            <a:r>
              <a:rPr lang="en" sz="1100">
                <a:latin typeface="Montserrat"/>
                <a:ea typeface="Montserrat"/>
                <a:cs typeface="Montserrat"/>
                <a:sym typeface="Montserrat"/>
              </a:rPr>
              <a:t>SVM - Medha</a:t>
            </a:r>
            <a:endParaRPr sz="1100">
              <a:latin typeface="Montserrat"/>
              <a:ea typeface="Montserrat"/>
              <a:cs typeface="Montserrat"/>
              <a:sym typeface="Montserrat"/>
            </a:endParaRPr>
          </a:p>
          <a:p>
            <a:pPr indent="0" lvl="0" marL="0" rtl="0" algn="l">
              <a:spcBef>
                <a:spcPts val="1200"/>
              </a:spcBef>
              <a:spcAft>
                <a:spcPts val="1600"/>
              </a:spcAft>
              <a:buNone/>
            </a:pPr>
            <a:r>
              <a:t/>
            </a:r>
            <a:endParaRPr sz="1100">
              <a:latin typeface="Montserrat"/>
              <a:ea typeface="Montserrat"/>
              <a:cs typeface="Montserrat"/>
              <a:sym typeface="Montserrat"/>
            </a:endParaRPr>
          </a:p>
        </p:txBody>
      </p:sp>
      <p:sp>
        <p:nvSpPr>
          <p:cNvPr id="140" name="Google Shape;140;p14"/>
          <p:cNvSpPr txBox="1"/>
          <p:nvPr>
            <p:ph type="title"/>
          </p:nvPr>
        </p:nvSpPr>
        <p:spPr>
          <a:xfrm>
            <a:off x="1235525" y="178875"/>
            <a:ext cx="7100700" cy="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Contents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1051800" y="59125"/>
            <a:ext cx="7040400" cy="6633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a:t>Characteristics </a:t>
            </a:r>
            <a:r>
              <a:rPr b="1" lang="en"/>
              <a:t>of SVM</a:t>
            </a:r>
            <a:endParaRPr b="1"/>
          </a:p>
          <a:p>
            <a:pPr indent="0" lvl="0" marL="0" rtl="0" algn="l">
              <a:spcBef>
                <a:spcPts val="1200"/>
              </a:spcBef>
              <a:spcAft>
                <a:spcPts val="0"/>
              </a:spcAft>
              <a:buNone/>
            </a:pPr>
            <a:r>
              <a:t/>
            </a:r>
            <a:endParaRPr/>
          </a:p>
        </p:txBody>
      </p:sp>
      <p:sp>
        <p:nvSpPr>
          <p:cNvPr id="291" name="Google Shape;291;p32"/>
          <p:cNvSpPr txBox="1"/>
          <p:nvPr>
            <p:ph idx="1" type="body"/>
          </p:nvPr>
        </p:nvSpPr>
        <p:spPr>
          <a:xfrm>
            <a:off x="960500" y="844125"/>
            <a:ext cx="8127300" cy="4137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Since the learning problem is formulated as a convex optimization problem, efficient algorithms are available to find the global minima of the objective function (many of the other methods use greedy approaches and find locally optimal solutions)</a:t>
            </a:r>
            <a:endParaRPr sz="1800"/>
          </a:p>
          <a:p>
            <a:pPr indent="-342900" lvl="0" marL="457200" rtl="0" algn="l">
              <a:lnSpc>
                <a:spcPct val="150000"/>
              </a:lnSpc>
              <a:spcBef>
                <a:spcPts val="0"/>
              </a:spcBef>
              <a:spcAft>
                <a:spcPts val="0"/>
              </a:spcAft>
              <a:buSzPts val="1800"/>
              <a:buChar char="❖"/>
            </a:pPr>
            <a:r>
              <a:rPr lang="en" sz="1800"/>
              <a:t>Overfitting is addressed by maximizing the margin of the decision boundary, but the user still needs to provide the type of kernel function and cost function</a:t>
            </a:r>
            <a:endParaRPr sz="1800"/>
          </a:p>
          <a:p>
            <a:pPr indent="-342900" lvl="0" marL="457200" rtl="0" algn="l">
              <a:lnSpc>
                <a:spcPct val="150000"/>
              </a:lnSpc>
              <a:spcBef>
                <a:spcPts val="0"/>
              </a:spcBef>
              <a:spcAft>
                <a:spcPts val="0"/>
              </a:spcAft>
              <a:buSzPts val="1800"/>
              <a:buChar char="❖"/>
            </a:pPr>
            <a:r>
              <a:rPr lang="en" sz="1800"/>
              <a:t>Difficult to handle missing values</a:t>
            </a:r>
            <a:endParaRPr sz="1800"/>
          </a:p>
          <a:p>
            <a:pPr indent="-342900" lvl="0" marL="457200" rtl="0" algn="l">
              <a:lnSpc>
                <a:spcPct val="150000"/>
              </a:lnSpc>
              <a:spcBef>
                <a:spcPts val="0"/>
              </a:spcBef>
              <a:spcAft>
                <a:spcPts val="0"/>
              </a:spcAft>
              <a:buSzPts val="1800"/>
              <a:buChar char="❖"/>
            </a:pPr>
            <a:r>
              <a:rPr lang="en" sz="1800"/>
              <a:t>Robust to noise</a:t>
            </a:r>
            <a:endParaRPr sz="1800"/>
          </a:p>
          <a:p>
            <a:pPr indent="-342900" lvl="0" marL="457200" rtl="0" algn="l">
              <a:lnSpc>
                <a:spcPct val="150000"/>
              </a:lnSpc>
              <a:spcBef>
                <a:spcPts val="0"/>
              </a:spcBef>
              <a:spcAft>
                <a:spcPts val="0"/>
              </a:spcAft>
              <a:buSzPts val="1800"/>
              <a:buChar char="❖"/>
            </a:pPr>
            <a:r>
              <a:rPr lang="en" sz="1800"/>
              <a:t>High computational complexity for building the model</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1051800" y="59125"/>
            <a:ext cx="7040400" cy="6513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a:t>Real-World </a:t>
            </a:r>
            <a:r>
              <a:rPr b="1" lang="en"/>
              <a:t>Applications of SVM</a:t>
            </a:r>
            <a:endParaRPr b="1"/>
          </a:p>
          <a:p>
            <a:pPr indent="0" lvl="0" marL="0" rtl="0" algn="l">
              <a:spcBef>
                <a:spcPts val="1200"/>
              </a:spcBef>
              <a:spcAft>
                <a:spcPts val="0"/>
              </a:spcAft>
              <a:buNone/>
            </a:pPr>
            <a:r>
              <a:t/>
            </a:r>
            <a:endParaRPr/>
          </a:p>
        </p:txBody>
      </p:sp>
      <p:sp>
        <p:nvSpPr>
          <p:cNvPr id="297" name="Google Shape;297;p33"/>
          <p:cNvSpPr txBox="1"/>
          <p:nvPr>
            <p:ph idx="1" type="body"/>
          </p:nvPr>
        </p:nvSpPr>
        <p:spPr>
          <a:xfrm>
            <a:off x="650625" y="625200"/>
            <a:ext cx="8127300" cy="4319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Char char="❖"/>
            </a:pPr>
            <a:r>
              <a:rPr lang="en" sz="1700"/>
              <a:t>Helpful in text and hypertext categorization, as their application can significantly reduce the need for labeled training instances in both the standard inductive and transductive settings.</a:t>
            </a:r>
            <a:endParaRPr sz="1700"/>
          </a:p>
          <a:p>
            <a:pPr indent="-336550" lvl="0" marL="457200" rtl="0" algn="just">
              <a:lnSpc>
                <a:spcPct val="150000"/>
              </a:lnSpc>
              <a:spcBef>
                <a:spcPts val="0"/>
              </a:spcBef>
              <a:spcAft>
                <a:spcPts val="0"/>
              </a:spcAft>
              <a:buSzPts val="1700"/>
              <a:buChar char="❖"/>
            </a:pPr>
            <a:r>
              <a:rPr lang="en" sz="1700"/>
              <a:t>Classification of images can also be performed using SVMs. Experimental results show that SVMs achieve significantly higher search accuracy than traditional query refinement schemes. </a:t>
            </a:r>
            <a:endParaRPr sz="1700"/>
          </a:p>
          <a:p>
            <a:pPr indent="-336550" lvl="0" marL="457200" rtl="0" algn="just">
              <a:lnSpc>
                <a:spcPct val="150000"/>
              </a:lnSpc>
              <a:spcBef>
                <a:spcPts val="0"/>
              </a:spcBef>
              <a:spcAft>
                <a:spcPts val="0"/>
              </a:spcAft>
              <a:buSzPts val="1700"/>
              <a:buChar char="❖"/>
            </a:pPr>
            <a:r>
              <a:rPr lang="en" sz="1700"/>
              <a:t>Classification of satellite data like SAR data using supervised SVM.</a:t>
            </a:r>
            <a:endParaRPr sz="1700"/>
          </a:p>
          <a:p>
            <a:pPr indent="-336550" lvl="0" marL="457200" rtl="0" algn="just">
              <a:lnSpc>
                <a:spcPct val="150000"/>
              </a:lnSpc>
              <a:spcBef>
                <a:spcPts val="0"/>
              </a:spcBef>
              <a:spcAft>
                <a:spcPts val="0"/>
              </a:spcAft>
              <a:buSzPts val="1700"/>
              <a:buChar char="❖"/>
            </a:pPr>
            <a:r>
              <a:rPr lang="en" sz="1700"/>
              <a:t>Handwritten characters can be recognized using SVM.</a:t>
            </a:r>
            <a:endParaRPr sz="1700"/>
          </a:p>
          <a:p>
            <a:pPr indent="-336550" lvl="0" marL="457200" rtl="0" algn="just">
              <a:lnSpc>
                <a:spcPct val="150000"/>
              </a:lnSpc>
              <a:spcBef>
                <a:spcPts val="0"/>
              </a:spcBef>
              <a:spcAft>
                <a:spcPts val="0"/>
              </a:spcAft>
              <a:buSzPts val="1700"/>
              <a:buChar char="❖"/>
            </a:pPr>
            <a:r>
              <a:rPr lang="en" sz="1700"/>
              <a:t>The SVM algorithm has been widely applied in the biological and other sciences. They have been used to classify proteins with up to 90% of the compounds classified correctly.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1052550" y="188625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lang="en" sz="3000"/>
              <a:t>Thank You !!!</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149775" y="71450"/>
            <a:ext cx="7038900" cy="653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Arial"/>
                <a:ea typeface="Arial"/>
                <a:cs typeface="Arial"/>
                <a:sym typeface="Arial"/>
              </a:rPr>
              <a:t>                                 </a:t>
            </a:r>
            <a:r>
              <a:rPr b="1" lang="en"/>
              <a:t>Support Vector Machine</a:t>
            </a:r>
            <a:endParaRPr/>
          </a:p>
        </p:txBody>
      </p:sp>
      <p:pic>
        <p:nvPicPr>
          <p:cNvPr id="146" name="Google Shape;146;p15"/>
          <p:cNvPicPr preferRelativeResize="0"/>
          <p:nvPr/>
        </p:nvPicPr>
        <p:blipFill>
          <a:blip r:embed="rId3">
            <a:alphaModFix/>
          </a:blip>
          <a:stretch>
            <a:fillRect/>
          </a:stretch>
        </p:blipFill>
        <p:spPr>
          <a:xfrm>
            <a:off x="5047700" y="848149"/>
            <a:ext cx="3811175" cy="1996775"/>
          </a:xfrm>
          <a:prstGeom prst="rect">
            <a:avLst/>
          </a:prstGeom>
          <a:noFill/>
          <a:ln>
            <a:noFill/>
          </a:ln>
        </p:spPr>
      </p:pic>
      <p:pic>
        <p:nvPicPr>
          <p:cNvPr id="147" name="Google Shape;147;p15"/>
          <p:cNvPicPr preferRelativeResize="0"/>
          <p:nvPr/>
        </p:nvPicPr>
        <p:blipFill>
          <a:blip r:embed="rId4">
            <a:alphaModFix/>
          </a:blip>
          <a:stretch>
            <a:fillRect/>
          </a:stretch>
        </p:blipFill>
        <p:spPr>
          <a:xfrm>
            <a:off x="599675" y="3106825"/>
            <a:ext cx="3590325" cy="1810825"/>
          </a:xfrm>
          <a:prstGeom prst="rect">
            <a:avLst/>
          </a:prstGeom>
          <a:noFill/>
          <a:ln>
            <a:noFill/>
          </a:ln>
        </p:spPr>
      </p:pic>
      <p:sp>
        <p:nvSpPr>
          <p:cNvPr id="148" name="Google Shape;148;p15"/>
          <p:cNvSpPr txBox="1"/>
          <p:nvPr/>
        </p:nvSpPr>
        <p:spPr>
          <a:xfrm>
            <a:off x="4767475" y="3018000"/>
            <a:ext cx="4091400" cy="19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Lato"/>
                <a:ea typeface="Lato"/>
                <a:cs typeface="Lato"/>
                <a:sym typeface="Lato"/>
              </a:rPr>
              <a:t>What are S</a:t>
            </a:r>
            <a:r>
              <a:rPr b="1" lang="en">
                <a:solidFill>
                  <a:schemeClr val="lt1"/>
                </a:solidFill>
                <a:latin typeface="Lato"/>
                <a:ea typeface="Lato"/>
                <a:cs typeface="Lato"/>
                <a:sym typeface="Lato"/>
              </a:rPr>
              <a:t>upport vectors?</a:t>
            </a:r>
            <a:endParaRPr b="1">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lt1"/>
                </a:solidFill>
                <a:latin typeface="Lato"/>
                <a:ea typeface="Lato"/>
                <a:cs typeface="Lato"/>
                <a:sym typeface="Lato"/>
              </a:rPr>
              <a:t>The points that are closer to the hyperplane and influence the position and orientation of the hyperplane.</a:t>
            </a:r>
            <a:endParaRPr sz="1300">
              <a:solidFill>
                <a:schemeClr val="lt1"/>
              </a:solidFill>
              <a:latin typeface="Lato"/>
              <a:ea typeface="Lato"/>
              <a:cs typeface="Lato"/>
              <a:sym typeface="Lato"/>
            </a:endParaRPr>
          </a:p>
          <a:p>
            <a:pPr indent="0" lvl="0" marL="0" rtl="0" algn="l">
              <a:lnSpc>
                <a:spcPct val="115000"/>
              </a:lnSpc>
              <a:spcBef>
                <a:spcPts val="1200"/>
              </a:spcBef>
              <a:spcAft>
                <a:spcPts val="1600"/>
              </a:spcAft>
              <a:buNone/>
            </a:pPr>
            <a:r>
              <a:rPr lang="en" sz="1300">
                <a:solidFill>
                  <a:schemeClr val="lt1"/>
                </a:solidFill>
                <a:latin typeface="Lato"/>
                <a:ea typeface="Lato"/>
                <a:cs typeface="Lato"/>
                <a:sym typeface="Lato"/>
              </a:rPr>
              <a:t>Adding or deleting the support vectors will change the position of the hyperplane. </a:t>
            </a:r>
            <a:endParaRPr sz="1300">
              <a:solidFill>
                <a:schemeClr val="lt1"/>
              </a:solidFill>
              <a:latin typeface="Lato"/>
              <a:ea typeface="Lato"/>
              <a:cs typeface="Lato"/>
              <a:sym typeface="Lato"/>
            </a:endParaRPr>
          </a:p>
        </p:txBody>
      </p:sp>
      <p:sp>
        <p:nvSpPr>
          <p:cNvPr id="149" name="Google Shape;149;p15"/>
          <p:cNvSpPr txBox="1"/>
          <p:nvPr/>
        </p:nvSpPr>
        <p:spPr>
          <a:xfrm>
            <a:off x="1007225" y="872626"/>
            <a:ext cx="3811200" cy="181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Lato"/>
                <a:ea typeface="Lato"/>
                <a:cs typeface="Lato"/>
                <a:sym typeface="Lato"/>
              </a:rPr>
              <a:t>What is </a:t>
            </a:r>
            <a:r>
              <a:rPr b="1" lang="en">
                <a:solidFill>
                  <a:schemeClr val="lt1"/>
                </a:solidFill>
                <a:latin typeface="Lato"/>
                <a:ea typeface="Lato"/>
                <a:cs typeface="Lato"/>
                <a:sym typeface="Lato"/>
              </a:rPr>
              <a:t>Support Vector Machine ?</a:t>
            </a:r>
            <a:endParaRPr b="1">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The process of finding  a hyperplane in an N-dimensional space(N — the number of features) that distinctly classifies the data points is called Support Vector Machine.</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862650" y="152400"/>
            <a:ext cx="5341800" cy="653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800"/>
              <a:t>Hyperplane &amp; N-</a:t>
            </a:r>
            <a:r>
              <a:rPr b="1" lang="en" sz="1800"/>
              <a:t>Dimensional</a:t>
            </a:r>
            <a:r>
              <a:rPr b="1" lang="en" sz="1800"/>
              <a:t> Space</a:t>
            </a:r>
            <a:endParaRPr sz="1800"/>
          </a:p>
        </p:txBody>
      </p:sp>
      <p:pic>
        <p:nvPicPr>
          <p:cNvPr id="155" name="Google Shape;155;p16"/>
          <p:cNvPicPr preferRelativeResize="0"/>
          <p:nvPr/>
        </p:nvPicPr>
        <p:blipFill>
          <a:blip r:embed="rId3">
            <a:alphaModFix/>
          </a:blip>
          <a:stretch>
            <a:fillRect/>
          </a:stretch>
        </p:blipFill>
        <p:spPr>
          <a:xfrm>
            <a:off x="362600" y="2912648"/>
            <a:ext cx="3823201" cy="1862375"/>
          </a:xfrm>
          <a:prstGeom prst="rect">
            <a:avLst/>
          </a:prstGeom>
          <a:noFill/>
          <a:ln>
            <a:noFill/>
          </a:ln>
        </p:spPr>
      </p:pic>
      <p:sp>
        <p:nvSpPr>
          <p:cNvPr id="156" name="Google Shape;156;p16"/>
          <p:cNvSpPr txBox="1"/>
          <p:nvPr/>
        </p:nvSpPr>
        <p:spPr>
          <a:xfrm>
            <a:off x="1168375" y="940050"/>
            <a:ext cx="3464700" cy="171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Lato"/>
                <a:ea typeface="Lato"/>
                <a:cs typeface="Lato"/>
                <a:sym typeface="Lato"/>
              </a:rPr>
              <a:t>What is the b</a:t>
            </a:r>
            <a:r>
              <a:rPr b="1" lang="en">
                <a:solidFill>
                  <a:schemeClr val="lt1"/>
                </a:solidFill>
                <a:latin typeface="Lato"/>
                <a:ea typeface="Lato"/>
                <a:cs typeface="Lato"/>
                <a:sym typeface="Lato"/>
              </a:rPr>
              <a:t>est possible hyperplane ?</a:t>
            </a:r>
            <a:endParaRPr b="1">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Many possible hyperplanes that could be chosen but we need to find the maximum margin so that future data points can be classified with more confidence.</a:t>
            </a:r>
            <a:endParaRPr sz="1300">
              <a:solidFill>
                <a:schemeClr val="lt1"/>
              </a:solidFill>
              <a:latin typeface="Lato"/>
              <a:ea typeface="Lato"/>
              <a:cs typeface="Lato"/>
              <a:sym typeface="Lato"/>
            </a:endParaRPr>
          </a:p>
        </p:txBody>
      </p:sp>
      <p:pic>
        <p:nvPicPr>
          <p:cNvPr id="157" name="Google Shape;157;p16"/>
          <p:cNvPicPr preferRelativeResize="0"/>
          <p:nvPr/>
        </p:nvPicPr>
        <p:blipFill>
          <a:blip r:embed="rId4">
            <a:alphaModFix/>
          </a:blip>
          <a:stretch>
            <a:fillRect/>
          </a:stretch>
        </p:blipFill>
        <p:spPr>
          <a:xfrm>
            <a:off x="5492750" y="152400"/>
            <a:ext cx="2645600" cy="2595450"/>
          </a:xfrm>
          <a:prstGeom prst="rect">
            <a:avLst/>
          </a:prstGeom>
          <a:noFill/>
          <a:ln>
            <a:noFill/>
          </a:ln>
        </p:spPr>
      </p:pic>
      <p:sp>
        <p:nvSpPr>
          <p:cNvPr id="158" name="Google Shape;158;p16"/>
          <p:cNvSpPr txBox="1"/>
          <p:nvPr/>
        </p:nvSpPr>
        <p:spPr>
          <a:xfrm>
            <a:off x="4472025" y="2912650"/>
            <a:ext cx="4458600" cy="17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Lato"/>
                <a:ea typeface="Lato"/>
                <a:cs typeface="Lato"/>
                <a:sym typeface="Lato"/>
              </a:rPr>
              <a:t>Hyperplane in N-dimensional Space</a:t>
            </a:r>
            <a:endParaRPr b="1">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lt1"/>
                </a:solidFill>
                <a:latin typeface="Lato"/>
                <a:ea typeface="Lato"/>
                <a:cs typeface="Lato"/>
                <a:sym typeface="Lato"/>
              </a:rPr>
              <a:t>Dimensions of the hyperplane depends upon the number of features.</a:t>
            </a:r>
            <a:endParaRPr sz="13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lt1"/>
                </a:solidFill>
                <a:latin typeface="Lato"/>
                <a:ea typeface="Lato"/>
                <a:cs typeface="Lato"/>
                <a:sym typeface="Lato"/>
              </a:rPr>
              <a:t>Number of input features  is 2 : hyperplane is just a line.</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Number of input features is 3 : hyperplane is a 2D plane.</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159" name="Google Shape;159;p16"/>
          <p:cNvSpPr txBox="1"/>
          <p:nvPr/>
        </p:nvSpPr>
        <p:spPr>
          <a:xfrm>
            <a:off x="362600" y="4775025"/>
            <a:ext cx="85680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ato"/>
                <a:ea typeface="Lato"/>
                <a:cs typeface="Lato"/>
                <a:sym typeface="Lato"/>
              </a:rPr>
              <a:t>Question: </a:t>
            </a:r>
            <a:r>
              <a:rPr lang="en">
                <a:solidFill>
                  <a:schemeClr val="lt1"/>
                </a:solidFill>
                <a:latin typeface="Lato"/>
                <a:ea typeface="Lato"/>
                <a:cs typeface="Lato"/>
                <a:sym typeface="Lato"/>
              </a:rPr>
              <a:t> what is meant by margin?</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442100" y="134275"/>
            <a:ext cx="8229600" cy="40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Linear SVM</a:t>
            </a:r>
            <a:endParaRPr b="1">
              <a:latin typeface="Arial"/>
              <a:ea typeface="Arial"/>
              <a:cs typeface="Arial"/>
              <a:sym typeface="Arial"/>
            </a:endParaRPr>
          </a:p>
        </p:txBody>
      </p:sp>
      <p:sp>
        <p:nvSpPr>
          <p:cNvPr id="165" name="Google Shape;165;p17"/>
          <p:cNvSpPr txBox="1"/>
          <p:nvPr>
            <p:ph idx="1" type="body"/>
          </p:nvPr>
        </p:nvSpPr>
        <p:spPr>
          <a:xfrm>
            <a:off x="241100" y="910350"/>
            <a:ext cx="8631600" cy="4136700"/>
          </a:xfrm>
          <a:prstGeom prst="rect">
            <a:avLst/>
          </a:prstGeom>
        </p:spPr>
        <p:txBody>
          <a:bodyPr anchorCtr="0" anchor="t" bIns="91425" lIns="91425" spcFirstLastPara="1" rIns="91425" wrap="square" tIns="91425">
            <a:noAutofit/>
          </a:bodyPr>
          <a:lstStyle/>
          <a:p>
            <a:pPr indent="-330200" lvl="0" marL="457200" rtl="0" algn="l">
              <a:lnSpc>
                <a:spcPct val="50000"/>
              </a:lnSpc>
              <a:spcBef>
                <a:spcPts val="0"/>
              </a:spcBef>
              <a:spcAft>
                <a:spcPts val="0"/>
              </a:spcAft>
              <a:buSzPts val="1600"/>
              <a:buChar char="❖"/>
            </a:pPr>
            <a:r>
              <a:rPr lang="en" sz="1600"/>
              <a:t>A linear SVM is a classifier that searches for a </a:t>
            </a:r>
            <a:endParaRPr sz="1600"/>
          </a:p>
          <a:p>
            <a:pPr indent="0" lvl="0" marL="0" rtl="0" algn="l">
              <a:lnSpc>
                <a:spcPct val="50000"/>
              </a:lnSpc>
              <a:spcBef>
                <a:spcPts val="1000"/>
              </a:spcBef>
              <a:spcAft>
                <a:spcPts val="0"/>
              </a:spcAft>
              <a:buNone/>
            </a:pPr>
            <a:r>
              <a:rPr lang="en" sz="1600"/>
              <a:t>           hyperplane  with the largest margin</a:t>
            </a:r>
            <a:endParaRPr sz="1600"/>
          </a:p>
          <a:p>
            <a:pPr indent="-330200" lvl="0" marL="457200" rtl="0" algn="l">
              <a:spcBef>
                <a:spcPts val="1000"/>
              </a:spcBef>
              <a:spcAft>
                <a:spcPts val="0"/>
              </a:spcAft>
              <a:buSzPts val="1600"/>
              <a:buChar char="❖"/>
            </a:pPr>
            <a:r>
              <a:rPr lang="en" sz="1600"/>
              <a:t>C</a:t>
            </a:r>
            <a:r>
              <a:rPr lang="en" sz="1600"/>
              <a:t>lassifies data into 2 classes </a:t>
            </a:r>
            <a:endParaRPr sz="1600"/>
          </a:p>
          <a:p>
            <a:pPr indent="-330200" lvl="0" marL="457200" rtl="0" algn="l">
              <a:lnSpc>
                <a:spcPct val="50000"/>
              </a:lnSpc>
              <a:spcBef>
                <a:spcPts val="1000"/>
              </a:spcBef>
              <a:spcAft>
                <a:spcPts val="0"/>
              </a:spcAft>
              <a:buSzPts val="1600"/>
              <a:buChar char="❖"/>
            </a:pPr>
            <a:r>
              <a:rPr lang="en" sz="1600"/>
              <a:t>Linear SVM In 2 dimensional space - Line</a:t>
            </a:r>
            <a:endParaRPr sz="1600"/>
          </a:p>
          <a:p>
            <a:pPr indent="0" lvl="0" marL="1371600" rtl="0" algn="l">
              <a:lnSpc>
                <a:spcPct val="50000"/>
              </a:lnSpc>
              <a:spcBef>
                <a:spcPts val="1000"/>
              </a:spcBef>
              <a:spcAft>
                <a:spcPts val="0"/>
              </a:spcAft>
              <a:buNone/>
            </a:pPr>
            <a:r>
              <a:rPr lang="en" sz="1600"/>
              <a:t>    In 3 dimensional space - Plane</a:t>
            </a:r>
            <a:endParaRPr sz="1600"/>
          </a:p>
          <a:p>
            <a:pPr indent="-330200" lvl="0" marL="457200" rtl="0" algn="l">
              <a:lnSpc>
                <a:spcPct val="50000"/>
              </a:lnSpc>
              <a:spcBef>
                <a:spcPts val="1600"/>
              </a:spcBef>
              <a:spcAft>
                <a:spcPts val="0"/>
              </a:spcAft>
              <a:buSzPts val="1600"/>
              <a:buChar char="❖"/>
            </a:pPr>
            <a:r>
              <a:rPr lang="en" sz="1600"/>
              <a:t>Decision</a:t>
            </a:r>
            <a:r>
              <a:rPr lang="en" sz="1600"/>
              <a:t> boundary of linear </a:t>
            </a:r>
            <a:r>
              <a:rPr lang="en" sz="1600"/>
              <a:t>classifier</a:t>
            </a:r>
            <a:r>
              <a:rPr lang="en" sz="1600"/>
              <a:t> can be written in form </a:t>
            </a:r>
            <a:endParaRPr sz="1600"/>
          </a:p>
          <a:p>
            <a:pPr indent="0" lvl="0" marL="457200" rtl="0" algn="l">
              <a:spcBef>
                <a:spcPts val="1000"/>
              </a:spcBef>
              <a:spcAft>
                <a:spcPts val="0"/>
              </a:spcAft>
              <a:buNone/>
            </a:pPr>
            <a:r>
              <a:rPr lang="en" sz="1600"/>
              <a:t> </a:t>
            </a:r>
            <a:r>
              <a:rPr lang="en" sz="1600"/>
              <a:t>w . x + b = 0</a:t>
            </a:r>
            <a:endParaRPr sz="1600"/>
          </a:p>
          <a:p>
            <a:pPr indent="-330200" lvl="0" marL="457200" rtl="0" algn="l">
              <a:lnSpc>
                <a:spcPct val="50000"/>
              </a:lnSpc>
              <a:spcBef>
                <a:spcPts val="1000"/>
              </a:spcBef>
              <a:spcAft>
                <a:spcPts val="0"/>
              </a:spcAft>
              <a:buSzPts val="1600"/>
              <a:buChar char="❖"/>
            </a:pPr>
            <a:r>
              <a:rPr lang="en" sz="1600"/>
              <a:t>Positive Plane  (+1)  if  w . x + b &gt;  1</a:t>
            </a:r>
            <a:endParaRPr sz="1600"/>
          </a:p>
          <a:p>
            <a:pPr indent="0" lvl="0" marL="0" rtl="0" algn="l">
              <a:lnSpc>
                <a:spcPct val="50000"/>
              </a:lnSpc>
              <a:spcBef>
                <a:spcPts val="1600"/>
              </a:spcBef>
              <a:spcAft>
                <a:spcPts val="0"/>
              </a:spcAft>
              <a:buNone/>
            </a:pPr>
            <a:r>
              <a:rPr lang="en" sz="1600"/>
              <a:t>	Negative Plane (-1)  if  w . x - b &lt;  -1 </a:t>
            </a:r>
            <a:endParaRPr sz="1600"/>
          </a:p>
          <a:p>
            <a:pPr indent="-330200" lvl="0" marL="457200" rtl="0" algn="l">
              <a:lnSpc>
                <a:spcPct val="100000"/>
              </a:lnSpc>
              <a:spcBef>
                <a:spcPts val="1600"/>
              </a:spcBef>
              <a:spcAft>
                <a:spcPts val="0"/>
              </a:spcAft>
              <a:buSzPts val="1600"/>
              <a:buChar char="❖"/>
            </a:pPr>
            <a:r>
              <a:rPr lang="en" sz="1600"/>
              <a:t>If x</a:t>
            </a:r>
            <a:r>
              <a:rPr baseline="-25000" lang="en" sz="1600"/>
              <a:t>1</a:t>
            </a:r>
            <a:r>
              <a:rPr lang="en" sz="1600"/>
              <a:t>, x</a:t>
            </a:r>
            <a:r>
              <a:rPr baseline="-25000" lang="en" sz="1600"/>
              <a:t>2 </a:t>
            </a:r>
            <a:r>
              <a:rPr lang="en" sz="1600"/>
              <a:t> are 2 points margin (x</a:t>
            </a:r>
            <a:r>
              <a:rPr baseline="-25000" lang="en" sz="1600"/>
              <a:t>1</a:t>
            </a:r>
            <a:r>
              <a:rPr lang="en" sz="1600"/>
              <a:t> - x</a:t>
            </a:r>
            <a:r>
              <a:rPr baseline="-25000" lang="en" sz="1600"/>
              <a:t>2</a:t>
            </a:r>
            <a:r>
              <a:rPr lang="en" sz="1600"/>
              <a:t>) </a:t>
            </a:r>
            <a:endParaRPr sz="1600"/>
          </a:p>
          <a:p>
            <a:pPr indent="0" lvl="0" marL="457200" rtl="0" algn="l">
              <a:lnSpc>
                <a:spcPct val="50000"/>
              </a:lnSpc>
              <a:spcBef>
                <a:spcPts val="1000"/>
              </a:spcBef>
              <a:spcAft>
                <a:spcPts val="0"/>
              </a:spcAft>
              <a:buNone/>
            </a:pPr>
            <a:r>
              <a:rPr lang="en" sz="1600"/>
              <a:t>   D = 2 / ( ||w|| )</a:t>
            </a:r>
            <a:endParaRPr sz="1600"/>
          </a:p>
          <a:p>
            <a:pPr indent="-330200" lvl="0" marL="457200" rtl="0" algn="l">
              <a:lnSpc>
                <a:spcPct val="50000"/>
              </a:lnSpc>
              <a:spcBef>
                <a:spcPts val="1600"/>
              </a:spcBef>
              <a:spcAft>
                <a:spcPts val="0"/>
              </a:spcAft>
              <a:buSzPts val="1600"/>
              <a:buChar char="❖"/>
            </a:pPr>
            <a:r>
              <a:rPr lang="en" sz="1600"/>
              <a:t>Data is </a:t>
            </a:r>
            <a:r>
              <a:rPr lang="en" sz="1600"/>
              <a:t>linearly</a:t>
            </a:r>
            <a:r>
              <a:rPr lang="en" sz="1600"/>
              <a:t> separable if it can be </a:t>
            </a:r>
            <a:r>
              <a:rPr lang="en" sz="1600"/>
              <a:t>separated</a:t>
            </a:r>
            <a:r>
              <a:rPr lang="en" sz="1600"/>
              <a:t> </a:t>
            </a:r>
            <a:r>
              <a:rPr lang="en" sz="1600"/>
              <a:t>perfectly</a:t>
            </a:r>
            <a:endParaRPr sz="1600"/>
          </a:p>
          <a:p>
            <a:pPr indent="0" lvl="0" marL="457200" rtl="0" algn="l">
              <a:lnSpc>
                <a:spcPct val="50000"/>
              </a:lnSpc>
              <a:spcBef>
                <a:spcPts val="1600"/>
              </a:spcBef>
              <a:spcAft>
                <a:spcPts val="0"/>
              </a:spcAft>
              <a:buNone/>
            </a:pPr>
            <a:r>
              <a:rPr lang="en" sz="1600"/>
              <a:t> by a hyperplane </a:t>
            </a:r>
            <a:endParaRPr sz="1600"/>
          </a:p>
          <a:p>
            <a:pPr indent="0" lvl="0" marL="457200" rtl="0" algn="l">
              <a:lnSpc>
                <a:spcPct val="50000"/>
              </a:lnSpc>
              <a:spcBef>
                <a:spcPts val="1600"/>
              </a:spcBef>
              <a:spcAft>
                <a:spcPts val="0"/>
              </a:spcAft>
              <a:buNone/>
            </a:pPr>
            <a:r>
              <a:t/>
            </a:r>
            <a:endParaRPr sz="1600"/>
          </a:p>
          <a:p>
            <a:pPr indent="0" lvl="0" marL="0" rtl="0" algn="l">
              <a:lnSpc>
                <a:spcPct val="50000"/>
              </a:lnSpc>
              <a:spcBef>
                <a:spcPts val="1600"/>
              </a:spcBef>
              <a:spcAft>
                <a:spcPts val="1600"/>
              </a:spcAft>
              <a:buNone/>
            </a:pPr>
            <a:r>
              <a:t/>
            </a:r>
            <a:endParaRPr sz="1600"/>
          </a:p>
        </p:txBody>
      </p:sp>
      <p:pic>
        <p:nvPicPr>
          <p:cNvPr id="166" name="Google Shape;166;p17"/>
          <p:cNvPicPr preferRelativeResize="0"/>
          <p:nvPr/>
        </p:nvPicPr>
        <p:blipFill>
          <a:blip r:embed="rId3">
            <a:alphaModFix/>
          </a:blip>
          <a:stretch>
            <a:fillRect/>
          </a:stretch>
        </p:blipFill>
        <p:spPr>
          <a:xfrm>
            <a:off x="5395075" y="796650"/>
            <a:ext cx="3748925" cy="294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0" y="106850"/>
            <a:ext cx="9144000" cy="6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Learning a Linear SVM Model</a:t>
            </a:r>
            <a:endParaRPr b="1">
              <a:latin typeface="Arial"/>
              <a:ea typeface="Arial"/>
              <a:cs typeface="Arial"/>
              <a:sym typeface="Arial"/>
            </a:endParaRPr>
          </a:p>
        </p:txBody>
      </p:sp>
      <p:sp>
        <p:nvSpPr>
          <p:cNvPr id="172" name="Google Shape;172;p18"/>
          <p:cNvSpPr txBox="1"/>
          <p:nvPr>
            <p:ph idx="1" type="body"/>
          </p:nvPr>
        </p:nvSpPr>
        <p:spPr>
          <a:xfrm>
            <a:off x="0" y="606925"/>
            <a:ext cx="9144000" cy="453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phase of SVM involves estimating the parameters w and b of the decision boundary from the training data. The parameters must be chosen in such a way that the following two conditions are met: </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These conditions impose the requirements that all training instances from class gr : 1 (i.e., the squares) must be located on or above the hyperplane w.x* b: L, while those instances from class U: -I (i.e., the circles) must be located on or below the hyperplane w .x * b - -1. </a:t>
            </a:r>
            <a:endParaRPr sz="1600"/>
          </a:p>
          <a:p>
            <a:pPr indent="0" lvl="0" marL="457200" rtl="0" algn="l">
              <a:spcBef>
                <a:spcPts val="1600"/>
              </a:spcBef>
              <a:spcAft>
                <a:spcPts val="0"/>
              </a:spcAft>
              <a:buNone/>
            </a:pPr>
            <a:r>
              <a:t/>
            </a:r>
            <a:endParaRPr sz="100"/>
          </a:p>
          <a:p>
            <a:pPr indent="-330200" lvl="0" marL="457200" rtl="0" algn="l">
              <a:spcBef>
                <a:spcPts val="1600"/>
              </a:spcBef>
              <a:spcAft>
                <a:spcPts val="0"/>
              </a:spcAft>
              <a:buSzPts val="1600"/>
              <a:buChar char="❖"/>
            </a:pPr>
            <a:r>
              <a:rPr lang="en" sz="1600"/>
              <a:t>Although the preceding conditions are also applicable to any linear classifiers (including perceptrons), SVM imposes an additional requirement that the margin of its decision boundary must be maximal. Maximizing the margin, however, is equivalent to minimizing the following objective function:</a:t>
            </a:r>
            <a:endParaRPr sz="1600"/>
          </a:p>
          <a:p>
            <a:pPr indent="0" lvl="0" marL="0" rtl="0" algn="l">
              <a:spcBef>
                <a:spcPts val="1600"/>
              </a:spcBef>
              <a:spcAft>
                <a:spcPts val="1600"/>
              </a:spcAft>
              <a:buNone/>
            </a:pPr>
            <a:r>
              <a:t/>
            </a:r>
            <a:endParaRPr sz="1600"/>
          </a:p>
        </p:txBody>
      </p:sp>
      <p:pic>
        <p:nvPicPr>
          <p:cNvPr id="173" name="Google Shape;173;p18"/>
          <p:cNvPicPr preferRelativeResize="0"/>
          <p:nvPr/>
        </p:nvPicPr>
        <p:blipFill>
          <a:blip r:embed="rId3">
            <a:alphaModFix/>
          </a:blip>
          <a:stretch>
            <a:fillRect/>
          </a:stretch>
        </p:blipFill>
        <p:spPr>
          <a:xfrm>
            <a:off x="3071900" y="1494025"/>
            <a:ext cx="2508525" cy="668100"/>
          </a:xfrm>
          <a:prstGeom prst="rect">
            <a:avLst/>
          </a:prstGeom>
          <a:noFill/>
          <a:ln>
            <a:noFill/>
          </a:ln>
        </p:spPr>
      </p:pic>
      <p:pic>
        <p:nvPicPr>
          <p:cNvPr id="174" name="Google Shape;174;p18"/>
          <p:cNvPicPr preferRelativeResize="0"/>
          <p:nvPr/>
        </p:nvPicPr>
        <p:blipFill>
          <a:blip r:embed="rId4">
            <a:alphaModFix/>
          </a:blip>
          <a:stretch>
            <a:fillRect/>
          </a:stretch>
        </p:blipFill>
        <p:spPr>
          <a:xfrm>
            <a:off x="3704625" y="4378725"/>
            <a:ext cx="1365920" cy="66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 of Linear SVM</a:t>
            </a:r>
            <a:endParaRPr b="1"/>
          </a:p>
        </p:txBody>
      </p:sp>
      <p:sp>
        <p:nvSpPr>
          <p:cNvPr id="180" name="Google Shape;180;p19"/>
          <p:cNvSpPr txBox="1"/>
          <p:nvPr>
            <p:ph idx="1" type="body"/>
          </p:nvPr>
        </p:nvSpPr>
        <p:spPr>
          <a:xfrm>
            <a:off x="256575" y="1059575"/>
            <a:ext cx="8613300" cy="371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Assume our dataset has two classes as follows:</a:t>
            </a:r>
            <a:endParaRPr/>
          </a:p>
          <a:p>
            <a:pPr indent="0" lvl="0" marL="0" rtl="0" algn="l">
              <a:spcBef>
                <a:spcPts val="1600"/>
              </a:spcBef>
              <a:spcAft>
                <a:spcPts val="0"/>
              </a:spcAft>
              <a:buNone/>
            </a:pPr>
            <a:r>
              <a:rPr lang="en"/>
              <a:t> Class A data =                                                                                      		Class B = </a:t>
            </a:r>
            <a:endParaRPr/>
          </a:p>
          <a:p>
            <a:pPr indent="-311150" lvl="0" marL="457200" rtl="0" algn="l">
              <a:spcBef>
                <a:spcPts val="1600"/>
              </a:spcBef>
              <a:spcAft>
                <a:spcPts val="0"/>
              </a:spcAft>
              <a:buSzPts val="1300"/>
              <a:buChar char="❖"/>
            </a:pPr>
            <a:r>
              <a:rPr lang="en"/>
              <a:t>The dataset can be visually plotted on the x-y plane as seen in the Fig. 1 below:</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Fig 1. 					      Fig 2.					       Fig 3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Our objective is to find a linear SVM which can classify the given dataset.</a:t>
            </a:r>
            <a:endParaRPr/>
          </a:p>
          <a:p>
            <a:pPr indent="-311150" lvl="0" marL="457200" rtl="0" algn="l">
              <a:spcBef>
                <a:spcPts val="0"/>
              </a:spcBef>
              <a:spcAft>
                <a:spcPts val="0"/>
              </a:spcAft>
              <a:buSzPts val="1300"/>
              <a:buChar char="❖"/>
            </a:pPr>
            <a:r>
              <a:rPr lang="en"/>
              <a:t>Assume that our support vectors are chosen to be as seen in Fig. 2 above;</a:t>
            </a:r>
            <a:endParaRPr/>
          </a:p>
        </p:txBody>
      </p:sp>
      <p:pic>
        <p:nvPicPr>
          <p:cNvPr id="181" name="Google Shape;181;p19"/>
          <p:cNvPicPr preferRelativeResize="0"/>
          <p:nvPr/>
        </p:nvPicPr>
        <p:blipFill>
          <a:blip r:embed="rId3">
            <a:alphaModFix/>
          </a:blip>
          <a:stretch>
            <a:fillRect/>
          </a:stretch>
        </p:blipFill>
        <p:spPr>
          <a:xfrm>
            <a:off x="1728225" y="1487425"/>
            <a:ext cx="1927518" cy="360025"/>
          </a:xfrm>
          <a:prstGeom prst="rect">
            <a:avLst/>
          </a:prstGeom>
          <a:noFill/>
          <a:ln>
            <a:noFill/>
          </a:ln>
        </p:spPr>
      </p:pic>
      <p:pic>
        <p:nvPicPr>
          <p:cNvPr id="182" name="Google Shape;182;p19"/>
          <p:cNvPicPr preferRelativeResize="0"/>
          <p:nvPr/>
        </p:nvPicPr>
        <p:blipFill>
          <a:blip r:embed="rId4">
            <a:alphaModFix/>
          </a:blip>
          <a:stretch>
            <a:fillRect/>
          </a:stretch>
        </p:blipFill>
        <p:spPr>
          <a:xfrm>
            <a:off x="5754975" y="1487425"/>
            <a:ext cx="2014979" cy="360025"/>
          </a:xfrm>
          <a:prstGeom prst="rect">
            <a:avLst/>
          </a:prstGeom>
          <a:noFill/>
          <a:ln>
            <a:noFill/>
          </a:ln>
        </p:spPr>
      </p:pic>
      <p:pic>
        <p:nvPicPr>
          <p:cNvPr id="183" name="Google Shape;183;p19"/>
          <p:cNvPicPr preferRelativeResize="0"/>
          <p:nvPr/>
        </p:nvPicPr>
        <p:blipFill>
          <a:blip r:embed="rId5">
            <a:alphaModFix/>
          </a:blip>
          <a:stretch>
            <a:fillRect/>
          </a:stretch>
        </p:blipFill>
        <p:spPr>
          <a:xfrm>
            <a:off x="912175" y="2271850"/>
            <a:ext cx="2144925" cy="1437750"/>
          </a:xfrm>
          <a:prstGeom prst="rect">
            <a:avLst/>
          </a:prstGeom>
          <a:noFill/>
          <a:ln>
            <a:noFill/>
          </a:ln>
        </p:spPr>
      </p:pic>
      <p:pic>
        <p:nvPicPr>
          <p:cNvPr id="184" name="Google Shape;184;p19"/>
          <p:cNvPicPr preferRelativeResize="0"/>
          <p:nvPr/>
        </p:nvPicPr>
        <p:blipFill>
          <a:blip r:embed="rId6">
            <a:alphaModFix/>
          </a:blip>
          <a:stretch>
            <a:fillRect/>
          </a:stretch>
        </p:blipFill>
        <p:spPr>
          <a:xfrm>
            <a:off x="3732075" y="2280462"/>
            <a:ext cx="2144925" cy="1426822"/>
          </a:xfrm>
          <a:prstGeom prst="rect">
            <a:avLst/>
          </a:prstGeom>
          <a:noFill/>
          <a:ln>
            <a:noFill/>
          </a:ln>
        </p:spPr>
      </p:pic>
      <p:pic>
        <p:nvPicPr>
          <p:cNvPr id="185" name="Google Shape;185;p19"/>
          <p:cNvPicPr preferRelativeResize="0"/>
          <p:nvPr/>
        </p:nvPicPr>
        <p:blipFill>
          <a:blip r:embed="rId7">
            <a:alphaModFix/>
          </a:blip>
          <a:stretch>
            <a:fillRect/>
          </a:stretch>
        </p:blipFill>
        <p:spPr>
          <a:xfrm>
            <a:off x="3255200" y="4250850"/>
            <a:ext cx="2526825" cy="423275"/>
          </a:xfrm>
          <a:prstGeom prst="rect">
            <a:avLst/>
          </a:prstGeom>
          <a:noFill/>
          <a:ln>
            <a:noFill/>
          </a:ln>
        </p:spPr>
      </p:pic>
      <p:pic>
        <p:nvPicPr>
          <p:cNvPr id="186" name="Google Shape;186;p19"/>
          <p:cNvPicPr preferRelativeResize="0"/>
          <p:nvPr/>
        </p:nvPicPr>
        <p:blipFill>
          <a:blip r:embed="rId8">
            <a:alphaModFix/>
          </a:blip>
          <a:stretch>
            <a:fillRect/>
          </a:stretch>
        </p:blipFill>
        <p:spPr>
          <a:xfrm>
            <a:off x="6498225" y="2231624"/>
            <a:ext cx="2144925" cy="1431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 of Linear SVM Cont.</a:t>
            </a:r>
            <a:endParaRPr b="1"/>
          </a:p>
        </p:txBody>
      </p:sp>
      <p:sp>
        <p:nvSpPr>
          <p:cNvPr id="192" name="Google Shape;192;p20"/>
          <p:cNvSpPr txBox="1"/>
          <p:nvPr>
            <p:ph idx="1" type="body"/>
          </p:nvPr>
        </p:nvSpPr>
        <p:spPr>
          <a:xfrm>
            <a:off x="195475" y="965175"/>
            <a:ext cx="8576400" cy="399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From the 3 support vectors, we get 3 equations.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Assume ɸ as Identity, we get the equations as follows: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Finally substituting the dataset into the above equations and solving for solution. We get the values of ɑ1, </a:t>
            </a:r>
            <a:r>
              <a:rPr lang="en"/>
              <a:t>ɑ2 and ɑ3 as -3.5, 0.75 and 0.75 respectively. Finally, w</a:t>
            </a:r>
            <a:r>
              <a:rPr lang="en"/>
              <a:t>e can get the hyperplane that classifies the dataset using the line equation. The hyperplane is shown in Fig 3 - of previous slide.</a:t>
            </a:r>
            <a:endParaRPr/>
          </a:p>
          <a:p>
            <a:pPr indent="0" lvl="0" marL="0" rtl="0" algn="l">
              <a:spcBef>
                <a:spcPts val="1600"/>
              </a:spcBef>
              <a:spcAft>
                <a:spcPts val="1600"/>
              </a:spcAft>
              <a:buNone/>
            </a:pPr>
            <a:r>
              <a:t/>
            </a:r>
            <a:endParaRPr/>
          </a:p>
        </p:txBody>
      </p:sp>
      <p:pic>
        <p:nvPicPr>
          <p:cNvPr id="193" name="Google Shape;193;p20"/>
          <p:cNvPicPr preferRelativeResize="0"/>
          <p:nvPr/>
        </p:nvPicPr>
        <p:blipFill>
          <a:blip r:embed="rId3">
            <a:alphaModFix/>
          </a:blip>
          <a:stretch>
            <a:fillRect/>
          </a:stretch>
        </p:blipFill>
        <p:spPr>
          <a:xfrm>
            <a:off x="4572000" y="1136800"/>
            <a:ext cx="4245176" cy="696050"/>
          </a:xfrm>
          <a:prstGeom prst="rect">
            <a:avLst/>
          </a:prstGeom>
          <a:noFill/>
          <a:ln>
            <a:noFill/>
          </a:ln>
        </p:spPr>
      </p:pic>
      <p:pic>
        <p:nvPicPr>
          <p:cNvPr id="194" name="Google Shape;194;p20"/>
          <p:cNvPicPr preferRelativeResize="0"/>
          <p:nvPr/>
        </p:nvPicPr>
        <p:blipFill>
          <a:blip r:embed="rId4">
            <a:alphaModFix/>
          </a:blip>
          <a:stretch>
            <a:fillRect/>
          </a:stretch>
        </p:blipFill>
        <p:spPr>
          <a:xfrm>
            <a:off x="5120663" y="1973188"/>
            <a:ext cx="2879104" cy="696050"/>
          </a:xfrm>
          <a:prstGeom prst="rect">
            <a:avLst/>
          </a:prstGeom>
          <a:noFill/>
          <a:ln>
            <a:noFill/>
          </a:ln>
        </p:spPr>
      </p:pic>
      <p:pic>
        <p:nvPicPr>
          <p:cNvPr id="195" name="Google Shape;195;p20"/>
          <p:cNvPicPr preferRelativeResize="0"/>
          <p:nvPr/>
        </p:nvPicPr>
        <p:blipFill>
          <a:blip r:embed="rId5">
            <a:alphaModFix/>
          </a:blip>
          <a:stretch>
            <a:fillRect/>
          </a:stretch>
        </p:blipFill>
        <p:spPr>
          <a:xfrm>
            <a:off x="2759525" y="3563188"/>
            <a:ext cx="2879100" cy="1371844"/>
          </a:xfrm>
          <a:prstGeom prst="rect">
            <a:avLst/>
          </a:prstGeom>
          <a:noFill/>
          <a:ln>
            <a:noFill/>
          </a:ln>
        </p:spPr>
      </p:pic>
      <p:pic>
        <p:nvPicPr>
          <p:cNvPr id="196" name="Google Shape;196;p20"/>
          <p:cNvPicPr preferRelativeResize="0"/>
          <p:nvPr/>
        </p:nvPicPr>
        <p:blipFill>
          <a:blip r:embed="rId6">
            <a:alphaModFix/>
          </a:blip>
          <a:stretch>
            <a:fillRect/>
          </a:stretch>
        </p:blipFill>
        <p:spPr>
          <a:xfrm>
            <a:off x="344575" y="3882613"/>
            <a:ext cx="2176400" cy="783527"/>
          </a:xfrm>
          <a:prstGeom prst="rect">
            <a:avLst/>
          </a:prstGeom>
          <a:noFill/>
          <a:ln>
            <a:noFill/>
          </a:ln>
        </p:spPr>
      </p:pic>
      <p:pic>
        <p:nvPicPr>
          <p:cNvPr id="197" name="Google Shape;197;p20"/>
          <p:cNvPicPr preferRelativeResize="0"/>
          <p:nvPr/>
        </p:nvPicPr>
        <p:blipFill>
          <a:blip r:embed="rId7">
            <a:alphaModFix/>
          </a:blip>
          <a:stretch>
            <a:fillRect/>
          </a:stretch>
        </p:blipFill>
        <p:spPr>
          <a:xfrm>
            <a:off x="5739025" y="3883750"/>
            <a:ext cx="3282200" cy="471425"/>
          </a:xfrm>
          <a:prstGeom prst="rect">
            <a:avLst/>
          </a:prstGeom>
          <a:noFill/>
          <a:ln>
            <a:noFill/>
          </a:ln>
        </p:spPr>
      </p:pic>
      <p:pic>
        <p:nvPicPr>
          <p:cNvPr id="198" name="Google Shape;198;p20"/>
          <p:cNvPicPr preferRelativeResize="0"/>
          <p:nvPr/>
        </p:nvPicPr>
        <p:blipFill>
          <a:blip r:embed="rId8">
            <a:alphaModFix/>
          </a:blip>
          <a:stretch>
            <a:fillRect/>
          </a:stretch>
        </p:blipFill>
        <p:spPr>
          <a:xfrm>
            <a:off x="1508125" y="1409575"/>
            <a:ext cx="2526825" cy="42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81100"/>
            <a:ext cx="70389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Linear SVM - NON SEPARABLE CASE</a:t>
            </a:r>
            <a:endParaRPr b="1"/>
          </a:p>
        </p:txBody>
      </p:sp>
      <p:sp>
        <p:nvSpPr>
          <p:cNvPr id="204" name="Google Shape;204;p21"/>
          <p:cNvSpPr txBox="1"/>
          <p:nvPr>
            <p:ph idx="1" type="body"/>
          </p:nvPr>
        </p:nvSpPr>
        <p:spPr>
          <a:xfrm>
            <a:off x="308575" y="706600"/>
            <a:ext cx="8835300" cy="41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Georgia"/>
                <a:ea typeface="Georgia"/>
                <a:cs typeface="Georgia"/>
                <a:sym typeface="Georgia"/>
              </a:rPr>
              <a:t>SVM addresses non-linearly separable cases by introducing two concepts: </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b="1" lang="en" sz="1600">
                <a:solidFill>
                  <a:srgbClr val="FFFFFF"/>
                </a:solidFill>
                <a:latin typeface="Georgia"/>
                <a:ea typeface="Georgia"/>
                <a:cs typeface="Georgia"/>
                <a:sym typeface="Georgia"/>
              </a:rPr>
              <a:t>Soft Margin </a:t>
            </a:r>
            <a:r>
              <a:rPr lang="en" sz="1600">
                <a:solidFill>
                  <a:srgbClr val="FFFFFF"/>
                </a:solidFill>
                <a:latin typeface="Georgia"/>
                <a:ea typeface="Georgia"/>
                <a:cs typeface="Georgia"/>
                <a:sym typeface="Georgia"/>
              </a:rPr>
              <a:t>and </a:t>
            </a:r>
            <a:r>
              <a:rPr b="1" lang="en" sz="1600">
                <a:solidFill>
                  <a:srgbClr val="FFFFFF"/>
                </a:solidFill>
                <a:latin typeface="Georgia"/>
                <a:ea typeface="Georgia"/>
                <a:cs typeface="Georgia"/>
                <a:sym typeface="Georgia"/>
              </a:rPr>
              <a:t>Kernel Tricks.</a:t>
            </a:r>
            <a:endParaRPr b="1" sz="1600">
              <a:solidFill>
                <a:srgbClr val="FFFFFF"/>
              </a:solidFill>
              <a:latin typeface="Georgia"/>
              <a:ea typeface="Georgia"/>
              <a:cs typeface="Georgia"/>
              <a:sym typeface="Georgia"/>
            </a:endParaRPr>
          </a:p>
          <a:p>
            <a:pPr indent="0" lvl="0" marL="0" rtl="0" algn="l">
              <a:spcBef>
                <a:spcPts val="0"/>
              </a:spcBef>
              <a:spcAft>
                <a:spcPts val="0"/>
              </a:spcAft>
              <a:buNone/>
            </a:pPr>
            <a:r>
              <a:t/>
            </a:r>
            <a:endParaRPr b="1" sz="1600">
              <a:solidFill>
                <a:srgbClr val="000000"/>
              </a:solidFill>
              <a:highlight>
                <a:srgbClr val="E9F2FD"/>
              </a:highlight>
              <a:latin typeface="Georgia"/>
              <a:ea typeface="Georgia"/>
              <a:cs typeface="Georgia"/>
              <a:sym typeface="Georgia"/>
            </a:endParaRPr>
          </a:p>
          <a:p>
            <a:pPr indent="0" lvl="0" marL="0" rtl="0" algn="l">
              <a:spcBef>
                <a:spcPts val="0"/>
              </a:spcBef>
              <a:spcAft>
                <a:spcPts val="0"/>
              </a:spcAft>
              <a:buNone/>
            </a:pPr>
            <a:r>
              <a:rPr b="1" lang="en" sz="1800">
                <a:solidFill>
                  <a:srgbClr val="FFFFFF"/>
                </a:solidFill>
                <a:latin typeface="Georgia"/>
                <a:ea typeface="Georgia"/>
                <a:cs typeface="Georgia"/>
                <a:sym typeface="Georgia"/>
              </a:rPr>
              <a:t>1.Soft Margin: </a:t>
            </a:r>
            <a:endParaRPr sz="18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SVM tolerates a few dots to get misclassified;</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Tries to balance the trade-off between finding a line that maximizes the margin and minimizes the misclassification.</a:t>
            </a:r>
            <a:endParaRPr sz="1600">
              <a:solidFill>
                <a:srgbClr val="FFFFFF"/>
              </a:solidFill>
              <a:latin typeface="Georgia"/>
              <a:ea typeface="Georgia"/>
              <a:cs typeface="Georgia"/>
              <a:sym typeface="Georgia"/>
            </a:endParaRPr>
          </a:p>
          <a:p>
            <a:pPr indent="0" lvl="0" marL="0" rtl="0" algn="l">
              <a:spcBef>
                <a:spcPts val="0"/>
              </a:spcBef>
              <a:spcAft>
                <a:spcPts val="0"/>
              </a:spcAft>
              <a:buNone/>
            </a:pPr>
            <a:r>
              <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b="1" i="1" lang="en" sz="1600">
                <a:solidFill>
                  <a:srgbClr val="FFFFFF"/>
                </a:solidFill>
                <a:latin typeface="Georgia"/>
                <a:ea typeface="Georgia"/>
                <a:cs typeface="Georgia"/>
                <a:sym typeface="Georgia"/>
              </a:rPr>
              <a:t>Degree of tolerance: </a:t>
            </a:r>
            <a:endParaRPr b="1" i="1"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Important hyper-parameter for the SVM</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Represented as the penalty term - ‘C’.  </a:t>
            </a:r>
            <a:endParaRPr sz="1600">
              <a:solidFill>
                <a:srgbClr val="FFFFFF"/>
              </a:solidFill>
              <a:latin typeface="Georgia"/>
              <a:ea typeface="Georgia"/>
              <a:cs typeface="Georgia"/>
              <a:sym typeface="Georgia"/>
            </a:endParaRPr>
          </a:p>
          <a:p>
            <a:pPr indent="0" lvl="0" marL="0" rtl="0" algn="l">
              <a:spcBef>
                <a:spcPts val="0"/>
              </a:spcBef>
              <a:spcAft>
                <a:spcPts val="0"/>
              </a:spcAft>
              <a:buNone/>
            </a:pPr>
            <a:r>
              <a:rPr lang="en" sz="1600">
                <a:solidFill>
                  <a:srgbClr val="FFFFFF"/>
                </a:solidFill>
                <a:latin typeface="Georgia"/>
                <a:ea typeface="Georgia"/>
                <a:cs typeface="Georgia"/>
                <a:sym typeface="Georgia"/>
              </a:rPr>
              <a:t>The bigger the C→ the more penalty </a:t>
            </a:r>
            <a:endParaRPr b="1" i="1"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FFFFFF"/>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i="1" sz="160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600">
              <a:solidFill>
                <a:srgbClr val="FFFFFF"/>
              </a:solidFill>
              <a:latin typeface="Georgia"/>
              <a:ea typeface="Georgia"/>
              <a:cs typeface="Georgia"/>
              <a:sym typeface="Georgia"/>
            </a:endParaRPr>
          </a:p>
          <a:p>
            <a:pPr indent="0" lvl="0" marL="0" rtl="0" algn="l">
              <a:spcBef>
                <a:spcPts val="0"/>
              </a:spcBef>
              <a:spcAft>
                <a:spcPts val="1600"/>
              </a:spcAft>
              <a:buNone/>
            </a:pPr>
            <a:r>
              <a:t/>
            </a:r>
            <a:endParaRPr sz="1600">
              <a:solidFill>
                <a:srgbClr val="FFFFFF"/>
              </a:solidFill>
              <a:latin typeface="Georgia"/>
              <a:ea typeface="Georgia"/>
              <a:cs typeface="Georgia"/>
              <a:sym typeface="Georgia"/>
            </a:endParaRPr>
          </a:p>
        </p:txBody>
      </p:sp>
      <p:pic>
        <p:nvPicPr>
          <p:cNvPr id="205" name="Google Shape;205;p21"/>
          <p:cNvPicPr preferRelativeResize="0"/>
          <p:nvPr/>
        </p:nvPicPr>
        <p:blipFill>
          <a:blip r:embed="rId3">
            <a:alphaModFix/>
          </a:blip>
          <a:stretch>
            <a:fillRect/>
          </a:stretch>
        </p:blipFill>
        <p:spPr>
          <a:xfrm>
            <a:off x="4201275" y="2459213"/>
            <a:ext cx="4674875" cy="18038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