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D7A6E5-2B09-8F4F-6B7D-E3AA53E8C5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10F9CC6-E083-ADA5-3613-DF22765851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7F6A7-41B6-40D6-9C2B-342DE9341E9C}" type="datetimeFigureOut">
              <a:rPr lang="en-IN" smtClean="0"/>
              <a:t>09-06-2022</a:t>
            </a:fld>
            <a:endParaRPr lang="en-IN"/>
          </a:p>
        </p:txBody>
      </p:sp>
      <p:sp>
        <p:nvSpPr>
          <p:cNvPr id="4" name="Footer Placeholder 3">
            <a:extLst>
              <a:ext uri="{FF2B5EF4-FFF2-40B4-BE49-F238E27FC236}">
                <a16:creationId xmlns:a16="http://schemas.microsoft.com/office/drawing/2014/main" id="{B2B9829A-0197-27F2-5227-A4C800D70D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50FBE5F-632C-3FA7-9FD7-7E6437BFA9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71AED-6F8E-49D0-A0E6-2BC3AD3A01EA}" type="slidenum">
              <a:rPr lang="en-IN" smtClean="0"/>
              <a:t>‹#›</a:t>
            </a:fld>
            <a:endParaRPr lang="en-IN"/>
          </a:p>
        </p:txBody>
      </p:sp>
    </p:spTree>
    <p:extLst>
      <p:ext uri="{BB962C8B-B14F-4D97-AF65-F5344CB8AC3E}">
        <p14:creationId xmlns:p14="http://schemas.microsoft.com/office/powerpoint/2010/main" val="20559286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D5C31-A8E3-47A9-A8A3-FA91A09E647B}"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8833E-5663-4546-BE2D-A8A5B96B6637}" type="slidenum">
              <a:rPr lang="en-IN" smtClean="0"/>
              <a:t>‹#›</a:t>
            </a:fld>
            <a:endParaRPr lang="en-IN"/>
          </a:p>
        </p:txBody>
      </p:sp>
    </p:spTree>
    <p:extLst>
      <p:ext uri="{BB962C8B-B14F-4D97-AF65-F5344CB8AC3E}">
        <p14:creationId xmlns:p14="http://schemas.microsoft.com/office/powerpoint/2010/main" val="39003588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345946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265639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797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39063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145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41995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1922456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306105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3624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279EC-52FA-4FCA-86B3-BD0A9E1DA62C}"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114649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2279EC-52FA-4FCA-86B3-BD0A9E1DA62C}"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58352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2279EC-52FA-4FCA-86B3-BD0A9E1DA62C}"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478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2279EC-52FA-4FCA-86B3-BD0A9E1DA62C}"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3301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279EC-52FA-4FCA-86B3-BD0A9E1DA62C}"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47182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2279EC-52FA-4FCA-86B3-BD0A9E1DA62C}"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293245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279EC-52FA-4FCA-86B3-BD0A9E1DA62C}"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1BA14-E597-40E9-A2D7-197B2F8BB589}" type="slidenum">
              <a:rPr lang="en-IN" smtClean="0"/>
              <a:t>‹#›</a:t>
            </a:fld>
            <a:endParaRPr lang="en-IN"/>
          </a:p>
        </p:txBody>
      </p:sp>
    </p:spTree>
    <p:extLst>
      <p:ext uri="{BB962C8B-B14F-4D97-AF65-F5344CB8AC3E}">
        <p14:creationId xmlns:p14="http://schemas.microsoft.com/office/powerpoint/2010/main" val="232508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2279EC-52FA-4FCA-86B3-BD0A9E1DA62C}" type="datetimeFigureOut">
              <a:rPr lang="en-IN" smtClean="0"/>
              <a:t>09-06-2022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51BA14-E597-40E9-A2D7-197B2F8BB589}" type="slidenum">
              <a:rPr lang="en-IN" smtClean="0"/>
              <a:t>‹#›</a:t>
            </a:fld>
            <a:endParaRPr lang="en-IN"/>
          </a:p>
        </p:txBody>
      </p:sp>
    </p:spTree>
    <p:extLst>
      <p:ext uri="{BB962C8B-B14F-4D97-AF65-F5344CB8AC3E}">
        <p14:creationId xmlns:p14="http://schemas.microsoft.com/office/powerpoint/2010/main" val="2955765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F635-F4E7-B699-E6D8-EFAA4DE5F5A6}"/>
              </a:ext>
            </a:extLst>
          </p:cNvPr>
          <p:cNvSpPr>
            <a:spLocks noGrp="1"/>
          </p:cNvSpPr>
          <p:nvPr>
            <p:ph type="ctrTitle"/>
          </p:nvPr>
        </p:nvSpPr>
        <p:spPr>
          <a:xfrm>
            <a:off x="1425388" y="2162269"/>
            <a:ext cx="9144000" cy="2893826"/>
          </a:xfrm>
        </p:spPr>
        <p:style>
          <a:lnRef idx="2">
            <a:schemeClr val="accent6"/>
          </a:lnRef>
          <a:fillRef idx="1">
            <a:schemeClr val="lt1"/>
          </a:fillRef>
          <a:effectRef idx="0">
            <a:schemeClr val="accent6"/>
          </a:effectRef>
          <a:fontRef idx="minor">
            <a:schemeClr val="dk1"/>
          </a:fontRef>
        </p:style>
        <p:txBody>
          <a:bodyPr/>
          <a:lstStyle/>
          <a:p>
            <a:pPr algn="just"/>
            <a:r>
              <a:rPr lang="en-IN" dirty="0">
                <a:latin typeface="Times New Roman" panose="02020603050405020304" pitchFamily="18" charset="0"/>
                <a:cs typeface="Times New Roman" panose="02020603050405020304" pitchFamily="18" charset="0"/>
              </a:rPr>
              <a:t>Case Study On Downfall of Micromax</a:t>
            </a:r>
            <a:br>
              <a:rPr lang="en-IN" dirty="0"/>
            </a:br>
            <a:endParaRPr lang="en-IN" dirty="0"/>
          </a:p>
        </p:txBody>
      </p:sp>
    </p:spTree>
    <p:extLst>
      <p:ext uri="{BB962C8B-B14F-4D97-AF65-F5344CB8AC3E}">
        <p14:creationId xmlns:p14="http://schemas.microsoft.com/office/powerpoint/2010/main" val="12686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8111-2330-8D0E-FD28-EEA9AB9208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85479BDD-A29E-EE38-84B7-896D56AC6AA7}"/>
              </a:ext>
            </a:extLst>
          </p:cNvPr>
          <p:cNvSpPr>
            <a:spLocks noGrp="1"/>
          </p:cNvSpPr>
          <p:nvPr>
            <p:ph idx="1"/>
          </p:nvPr>
        </p:nvSpPr>
        <p:spPr>
          <a:xfrm>
            <a:off x="838200" y="1855693"/>
            <a:ext cx="10515600" cy="3576919"/>
          </a:xfrm>
        </p:spPr>
        <p:txBody>
          <a:bodyPr>
            <a:normAutofit/>
          </a:bodyPr>
          <a:lstStyle/>
          <a:p>
            <a:pPr algn="just"/>
            <a:r>
              <a:rPr lang="en-US" dirty="0">
                <a:latin typeface="Times New Roman" panose="02020603050405020304" pitchFamily="18" charset="0"/>
                <a:cs typeface="Times New Roman" panose="02020603050405020304" pitchFamily="18" charset="0"/>
              </a:rPr>
              <a:t>Micromax is a telecommunications company based in Gurgaon, Haryana, India. It focuses on the manufacturing of mobile telephones.</a:t>
            </a:r>
          </a:p>
          <a:p>
            <a:pPr algn="just"/>
            <a:r>
              <a:rPr lang="en-US" b="0" i="0" dirty="0">
                <a:solidFill>
                  <a:srgbClr val="000000"/>
                </a:solidFill>
                <a:effectLst/>
                <a:latin typeface="Times New Roman" panose="02020603050405020304" pitchFamily="18" charset="0"/>
                <a:cs typeface="Times New Roman" panose="02020603050405020304" pitchFamily="18" charset="0"/>
              </a:rPr>
              <a:t>Commenced in 2008, with a cell handset with 30 days battery life, made a wonderful position in the market with its innovation and creativity.</a:t>
            </a:r>
            <a:r>
              <a:rPr lang="en-US" dirty="0">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Innovation is their core strength, whether it’s far product </a:t>
            </a:r>
            <a:r>
              <a:rPr lang="en-US" dirty="0">
                <a:solidFill>
                  <a:srgbClr val="000000"/>
                </a:solidFill>
                <a:latin typeface="Times New Roman" panose="02020603050405020304" pitchFamily="18" charset="0"/>
                <a:cs typeface="Times New Roman" panose="02020603050405020304" pitchFamily="18" charset="0"/>
              </a:rPr>
              <a:t>development </a:t>
            </a:r>
            <a:r>
              <a:rPr lang="en-US" b="0" i="0" dirty="0">
                <a:solidFill>
                  <a:srgbClr val="000000"/>
                </a:solidFill>
                <a:effectLst/>
                <a:latin typeface="Times New Roman" panose="02020603050405020304" pitchFamily="18" charset="0"/>
                <a:cs typeface="Times New Roman" panose="02020603050405020304" pitchFamily="18" charset="0"/>
              </a:rPr>
              <a:t>or communication method or Distribution approach, or After income provider. Their handset income has grown by way of 123.48% from 1.15 million gadgets within the sector ended June 30, 2009, to 2.57 million devices in the sector ended March 31, 2010.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4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0B16-BB30-9113-0656-0E4D76133D7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Rise of Micromax</a:t>
            </a:r>
          </a:p>
        </p:txBody>
      </p:sp>
      <p:sp>
        <p:nvSpPr>
          <p:cNvPr id="3" name="Content Placeholder 2">
            <a:extLst>
              <a:ext uri="{FF2B5EF4-FFF2-40B4-BE49-F238E27FC236}">
                <a16:creationId xmlns:a16="http://schemas.microsoft.com/office/drawing/2014/main" id="{C7216636-DEDF-89D7-5A64-5CE47C585FD2}"/>
              </a:ext>
            </a:extLst>
          </p:cNvPr>
          <p:cNvSpPr>
            <a:spLocks noGrp="1"/>
          </p:cNvSpPr>
          <p:nvPr>
            <p:ph idx="1"/>
          </p:nvPr>
        </p:nvSpPr>
        <p:spPr>
          <a:xfrm>
            <a:off x="677334" y="1855695"/>
            <a:ext cx="8596668" cy="4185668"/>
          </a:xfrm>
        </p:spPr>
        <p:txBody>
          <a:bodyPr>
            <a:normAutofit/>
          </a:bodyPr>
          <a:lstStyle/>
          <a:p>
            <a:pPr algn="just"/>
            <a:r>
              <a:rPr lang="en-US" b="1" i="0" dirty="0">
                <a:solidFill>
                  <a:srgbClr val="111111"/>
                </a:solidFill>
                <a:effectLst/>
                <a:latin typeface="Times New Roman" panose="02020603050405020304" pitchFamily="18" charset="0"/>
                <a:cs typeface="Times New Roman" panose="02020603050405020304" pitchFamily="18" charset="0"/>
              </a:rPr>
              <a:t>Products Strategy</a:t>
            </a:r>
          </a:p>
          <a:p>
            <a:pPr algn="just"/>
            <a:r>
              <a:rPr lang="en-US" b="0" i="0" dirty="0">
                <a:solidFill>
                  <a:srgbClr val="000000"/>
                </a:solidFill>
                <a:effectLst/>
                <a:latin typeface="Times New Roman" panose="02020603050405020304" pitchFamily="18" charset="0"/>
                <a:cs typeface="Times New Roman" panose="02020603050405020304" pitchFamily="18" charset="0"/>
              </a:rPr>
              <a:t>Micromax was very innovative and revolutionary in developing new products for the home market. Their products are extraordinary with a unique fusion of price management and product differentiation.</a:t>
            </a:r>
          </a:p>
          <a:p>
            <a:pPr algn="just"/>
            <a:r>
              <a:rPr lang="en-US" b="1" i="0" dirty="0">
                <a:solidFill>
                  <a:srgbClr val="111111"/>
                </a:solidFill>
                <a:effectLst/>
                <a:latin typeface="Times New Roman" panose="02020603050405020304" pitchFamily="18" charset="0"/>
                <a:cs typeface="Times New Roman" panose="02020603050405020304" pitchFamily="18" charset="0"/>
              </a:rPr>
              <a:t>30 Days Battery Cell Phone</a:t>
            </a:r>
          </a:p>
          <a:p>
            <a:pPr algn="just"/>
            <a:r>
              <a:rPr lang="en-IN" b="0" i="0" dirty="0">
                <a:solidFill>
                  <a:srgbClr val="000000"/>
                </a:solidFill>
                <a:effectLst/>
                <a:latin typeface="Times New Roman" panose="02020603050405020304" pitchFamily="18" charset="0"/>
                <a:cs typeface="Times New Roman" panose="02020603050405020304" pitchFamily="18" charset="0"/>
              </a:rPr>
              <a:t>The organization’s first telephone, X1i </a:t>
            </a:r>
            <a:r>
              <a:rPr lang="en-US" b="0" i="0" dirty="0">
                <a:solidFill>
                  <a:srgbClr val="000000"/>
                </a:solidFill>
                <a:effectLst/>
                <a:latin typeface="Times New Roman" panose="02020603050405020304" pitchFamily="18" charset="0"/>
                <a:cs typeface="Times New Roman" panose="02020603050405020304" pitchFamily="18" charset="0"/>
              </a:rPr>
              <a:t>was capable of a standby time of 30 days ,the phone was a big success in rural India.</a:t>
            </a:r>
          </a:p>
          <a:p>
            <a:pPr algn="just"/>
            <a:r>
              <a:rPr lang="en-US" b="1" i="0" dirty="0">
                <a:solidFill>
                  <a:srgbClr val="111111"/>
                </a:solidFill>
                <a:effectLst/>
                <a:latin typeface="Times New Roman" panose="02020603050405020304" pitchFamily="18" charset="0"/>
                <a:cs typeface="Times New Roman" panose="02020603050405020304" pitchFamily="18" charset="0"/>
              </a:rPr>
              <a:t>3G Cell Telephone</a:t>
            </a:r>
          </a:p>
          <a:p>
            <a:pPr algn="just"/>
            <a:r>
              <a:rPr lang="en-US" b="0" i="0" dirty="0">
                <a:solidFill>
                  <a:srgbClr val="000000"/>
                </a:solidFill>
                <a:effectLst/>
                <a:latin typeface="Times New Roman" panose="02020603050405020304" pitchFamily="18" charset="0"/>
                <a:cs typeface="Times New Roman" panose="02020603050405020304" pitchFamily="18" charset="0"/>
              </a:rPr>
              <a:t>They’re the first to provide operator-branded 3G mobile handsets in India.</a:t>
            </a: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3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74BC-C62D-1C90-F063-E20ACC9F2563}"/>
              </a:ext>
            </a:extLst>
          </p:cNvPr>
          <p:cNvSpPr>
            <a:spLocks noGrp="1"/>
          </p:cNvSpPr>
          <p:nvPr>
            <p:ph type="ctrTitle"/>
          </p:nvPr>
        </p:nvSpPr>
        <p:spPr>
          <a:xfrm>
            <a:off x="1524000" y="161366"/>
            <a:ext cx="9144000" cy="968188"/>
          </a:xfrm>
        </p:spPr>
        <p:txBody>
          <a:bodyPr>
            <a:normAutofit/>
          </a:bodyPr>
          <a:lstStyle/>
          <a:p>
            <a:pPr algn="ctr"/>
            <a:r>
              <a:rPr lang="en-IN" sz="3600" dirty="0">
                <a:latin typeface="Times New Roman" panose="02020603050405020304" pitchFamily="18" charset="0"/>
                <a:cs typeface="Times New Roman" panose="02020603050405020304" pitchFamily="18" charset="0"/>
              </a:rPr>
              <a:t>Fall of Micromax</a:t>
            </a:r>
          </a:p>
        </p:txBody>
      </p:sp>
      <p:sp>
        <p:nvSpPr>
          <p:cNvPr id="3" name="Subtitle 2">
            <a:extLst>
              <a:ext uri="{FF2B5EF4-FFF2-40B4-BE49-F238E27FC236}">
                <a16:creationId xmlns:a16="http://schemas.microsoft.com/office/drawing/2014/main" id="{9CD8A3E8-D816-262A-C165-83C61947BBEA}"/>
              </a:ext>
            </a:extLst>
          </p:cNvPr>
          <p:cNvSpPr>
            <a:spLocks noGrp="1"/>
          </p:cNvSpPr>
          <p:nvPr>
            <p:ph type="subTitle" idx="1"/>
          </p:nvPr>
        </p:nvSpPr>
        <p:spPr>
          <a:xfrm>
            <a:off x="1524000" y="1631576"/>
            <a:ext cx="9144000" cy="4473389"/>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Dominance of China in Indian Market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India, out of five best selling smartphones, four are Chinese vendors.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Xiaomi retained the top point with a 27.1% ( in 03)market share comprising 12.6 million shipment units.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Promotion of Brand &amp; Brand value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Others brand like MI, OPPO, VIVO have more valuable product than Micromax and they have more power of branding(Advertising).</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Quality and Specification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Compared to other smartphones , these phones lack in features like snapdragon processor , Quad cam.</a:t>
            </a:r>
            <a:endParaRPr lang="en-IN"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43139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C94-217F-46C0-80E9-630764E25146}"/>
              </a:ext>
            </a:extLst>
          </p:cNvPr>
          <p:cNvSpPr>
            <a:spLocks noGrp="1"/>
          </p:cNvSpPr>
          <p:nvPr>
            <p:ph type="ctrTitle"/>
          </p:nvPr>
        </p:nvSpPr>
        <p:spPr>
          <a:xfrm>
            <a:off x="1524000" y="215153"/>
            <a:ext cx="9144000" cy="959223"/>
          </a:xfrm>
        </p:spPr>
        <p:txBody>
          <a:bodyPr>
            <a:normAutofit/>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BAD76C4C-5F7A-BB9C-8E92-FF4AFD6F6E07}"/>
              </a:ext>
            </a:extLst>
          </p:cNvPr>
          <p:cNvSpPr>
            <a:spLocks noGrp="1"/>
          </p:cNvSpPr>
          <p:nvPr>
            <p:ph type="subTitle" idx="1"/>
          </p:nvPr>
        </p:nvSpPr>
        <p:spPr>
          <a:xfrm>
            <a:off x="1524000" y="1620837"/>
            <a:ext cx="9144000" cy="4896503"/>
          </a:xfrm>
        </p:spPr>
        <p:txBody>
          <a:bodyPr/>
          <a:lstStyle/>
          <a:p>
            <a:pPr algn="just"/>
            <a:r>
              <a:rPr lang="en-US" dirty="0"/>
              <a:t>Changing your self with changing environment is more important to survive in this enormous sea of electronic market. As we seen that Micromax is not ready to change then its easy for new players to increase there dominance in Indian market like China.</a:t>
            </a:r>
            <a:endParaRPr lang="en-IN" dirty="0"/>
          </a:p>
        </p:txBody>
      </p:sp>
    </p:spTree>
    <p:extLst>
      <p:ext uri="{BB962C8B-B14F-4D97-AF65-F5344CB8AC3E}">
        <p14:creationId xmlns:p14="http://schemas.microsoft.com/office/powerpoint/2010/main" val="367115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A60F-2C68-193A-AD24-59AE4A699051}"/>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09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TotalTime>
  <Words>342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vt:lpstr>
      <vt:lpstr>Case Study On Downfall of Micromax </vt:lpstr>
      <vt:lpstr>          Introduction</vt:lpstr>
      <vt:lpstr>       Rise of Micromax</vt:lpstr>
      <vt:lpstr>Fall of Micromax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Downfall of Micromax </dc:title>
  <dc:creator>Abhishek biradar biradar</dc:creator>
  <cp:lastModifiedBy>Abhishek biradar biradar</cp:lastModifiedBy>
  <cp:revision>4</cp:revision>
  <dcterms:created xsi:type="dcterms:W3CDTF">2022-06-08T15:02:57Z</dcterms:created>
  <dcterms:modified xsi:type="dcterms:W3CDTF">2022-06-09T04:18:07Z</dcterms:modified>
</cp:coreProperties>
</file>