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9/19/2022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9/19/2022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9/19/2022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9/19/2022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9/19/2022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9/19/2022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9/19/2022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9/19/2022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9/19/2022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9/19/2022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9/19/2022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9/19/2022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68D2F-4379-FAB7-B1D4-1DFBA1C432AB}"/>
              </a:ext>
            </a:extLst>
          </p:cNvPr>
          <p:cNvSpPr>
            <a:spLocks noGrp="1"/>
          </p:cNvSpPr>
          <p:nvPr>
            <p:ph type="ctrTitle"/>
          </p:nvPr>
        </p:nvSpPr>
        <p:spPr/>
        <p:txBody>
          <a:bodyPr/>
          <a:lstStyle/>
          <a:p>
            <a:r>
              <a:rPr lang="en-US" b="1" u="sng" dirty="0"/>
              <a:t>Digital Marketing</a:t>
            </a:r>
            <a:endParaRPr lang="en-IN" b="1" u="sng" dirty="0"/>
          </a:p>
        </p:txBody>
      </p:sp>
    </p:spTree>
    <p:extLst>
      <p:ext uri="{BB962C8B-B14F-4D97-AF65-F5344CB8AC3E}">
        <p14:creationId xmlns:p14="http://schemas.microsoft.com/office/powerpoint/2010/main" val="29879640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24D34-79D6-6925-AB06-4D74EA11203E}"/>
              </a:ext>
            </a:extLst>
          </p:cNvPr>
          <p:cNvSpPr>
            <a:spLocks noGrp="1"/>
          </p:cNvSpPr>
          <p:nvPr>
            <p:ph type="title"/>
          </p:nvPr>
        </p:nvSpPr>
        <p:spPr/>
        <p:txBody>
          <a:bodyPr/>
          <a:lstStyle/>
          <a:p>
            <a:pPr algn="ctr"/>
            <a:r>
              <a:rPr lang="en-US" u="sng" dirty="0">
                <a:solidFill>
                  <a:schemeClr val="tx1">
                    <a:lumMod val="65000"/>
                    <a:lumOff val="35000"/>
                  </a:schemeClr>
                </a:solidFill>
                <a:latin typeface="Roboto" panose="02000000000000000000" pitchFamily="2" charset="0"/>
                <a:ea typeface="Roboto" panose="02000000000000000000" pitchFamily="2" charset="0"/>
              </a:rPr>
              <a:t>Definition</a:t>
            </a:r>
            <a:endParaRPr lang="en-IN" u="sng" dirty="0">
              <a:solidFill>
                <a:schemeClr val="tx1">
                  <a:lumMod val="65000"/>
                  <a:lumOff val="35000"/>
                </a:schemeClr>
              </a:solidFill>
              <a:latin typeface="Roboto" panose="02000000000000000000" pitchFamily="2" charset="0"/>
              <a:ea typeface="Roboto" panose="02000000000000000000" pitchFamily="2" charset="0"/>
            </a:endParaRPr>
          </a:p>
        </p:txBody>
      </p:sp>
      <p:sp>
        <p:nvSpPr>
          <p:cNvPr id="3" name="Content Placeholder 2">
            <a:extLst>
              <a:ext uri="{FF2B5EF4-FFF2-40B4-BE49-F238E27FC236}">
                <a16:creationId xmlns:a16="http://schemas.microsoft.com/office/drawing/2014/main" id="{10F27E8C-6667-0A89-11FB-98A99521A706}"/>
              </a:ext>
            </a:extLst>
          </p:cNvPr>
          <p:cNvSpPr>
            <a:spLocks noGrp="1"/>
          </p:cNvSpPr>
          <p:nvPr>
            <p:ph idx="1"/>
          </p:nvPr>
        </p:nvSpPr>
        <p:spPr/>
        <p:txBody>
          <a:bodyPr>
            <a:normAutofit fontScale="92500"/>
          </a:bodyPr>
          <a:lstStyle/>
          <a:p>
            <a:pPr algn="l"/>
            <a:r>
              <a:rPr lang="en-US" b="0" i="0" dirty="0">
                <a:solidFill>
                  <a:srgbClr val="272C37"/>
                </a:solidFill>
                <a:effectLst/>
                <a:latin typeface="Roboto" panose="02000000000000000000" pitchFamily="2" charset="0"/>
              </a:rPr>
              <a:t> </a:t>
            </a:r>
            <a:r>
              <a:rPr lang="en-US" b="0" i="0" dirty="0">
                <a:solidFill>
                  <a:srgbClr val="51565E"/>
                </a:solidFill>
                <a:effectLst/>
                <a:latin typeface="Roboto" panose="02000000000000000000" pitchFamily="2" charset="0"/>
              </a:rPr>
              <a:t>Marketing professionals can use any form of marketing that uses electronic devices or a digital mode to deliver promotional messaging and track its effectiveness throughout the consumer journey.</a:t>
            </a:r>
          </a:p>
          <a:p>
            <a:pPr algn="l"/>
            <a:r>
              <a:rPr lang="en-US" b="0" i="0" dirty="0">
                <a:solidFill>
                  <a:srgbClr val="51565E"/>
                </a:solidFill>
                <a:effectLst/>
                <a:latin typeface="Roboto" panose="02000000000000000000" pitchFamily="2" charset="0"/>
              </a:rPr>
              <a:t> In practice, digital marketing refers to advertising that appears on a computer, phone, tablet, or another type of electronic device. Online video, display ads, SEO, paid social ads, and social media posts are just a few examples. </a:t>
            </a:r>
          </a:p>
          <a:p>
            <a:pPr algn="l"/>
            <a:r>
              <a:rPr lang="en-US" b="0" i="0" dirty="0">
                <a:solidFill>
                  <a:srgbClr val="51565E"/>
                </a:solidFill>
                <a:effectLst/>
                <a:latin typeface="Roboto" panose="02000000000000000000" pitchFamily="2" charset="0"/>
              </a:rPr>
              <a:t>Digital marketing is usually contrasted with traditional marketing strategies, including magazine ads, billboards, and direct mail. </a:t>
            </a:r>
            <a:br>
              <a:rPr lang="en-US" b="0" i="0" dirty="0">
                <a:solidFill>
                  <a:srgbClr val="51565E"/>
                </a:solidFill>
                <a:effectLst/>
                <a:latin typeface="Roboto" panose="02000000000000000000" pitchFamily="2" charset="0"/>
              </a:rPr>
            </a:br>
            <a:endParaRPr lang="en-US" b="0" i="0" dirty="0">
              <a:solidFill>
                <a:srgbClr val="51565E"/>
              </a:solidFill>
              <a:effectLst/>
              <a:latin typeface="Roboto" panose="02000000000000000000" pitchFamily="2" charset="0"/>
            </a:endParaRPr>
          </a:p>
          <a:p>
            <a:endParaRPr lang="en-IN" dirty="0"/>
          </a:p>
        </p:txBody>
      </p:sp>
    </p:spTree>
    <p:extLst>
      <p:ext uri="{BB962C8B-B14F-4D97-AF65-F5344CB8AC3E}">
        <p14:creationId xmlns:p14="http://schemas.microsoft.com/office/powerpoint/2010/main" val="9391832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DA69F-971D-00C1-5916-9A07ABD243F5}"/>
              </a:ext>
            </a:extLst>
          </p:cNvPr>
          <p:cNvSpPr>
            <a:spLocks noGrp="1"/>
          </p:cNvSpPr>
          <p:nvPr>
            <p:ph type="ctrTitle"/>
          </p:nvPr>
        </p:nvSpPr>
        <p:spPr>
          <a:xfrm>
            <a:off x="1524000" y="1122363"/>
            <a:ext cx="9144000" cy="706437"/>
          </a:xfrm>
        </p:spPr>
        <p:txBody>
          <a:bodyPr>
            <a:normAutofit/>
          </a:bodyPr>
          <a:lstStyle/>
          <a:p>
            <a:r>
              <a:rPr lang="en-US" sz="4400" u="sng" dirty="0">
                <a:solidFill>
                  <a:schemeClr val="tx1">
                    <a:lumMod val="65000"/>
                    <a:lumOff val="35000"/>
                  </a:schemeClr>
                </a:solidFill>
                <a:latin typeface="Roboto" panose="02000000000000000000" pitchFamily="2" charset="0"/>
                <a:ea typeface="Roboto" panose="02000000000000000000" pitchFamily="2" charset="0"/>
              </a:rPr>
              <a:t>Categorize Digital Marketing</a:t>
            </a:r>
            <a:endParaRPr lang="en-IN" sz="4400" u="sng" dirty="0">
              <a:solidFill>
                <a:schemeClr val="tx1">
                  <a:lumMod val="65000"/>
                  <a:lumOff val="35000"/>
                </a:schemeClr>
              </a:solidFill>
              <a:latin typeface="Roboto" panose="02000000000000000000" pitchFamily="2" charset="0"/>
              <a:ea typeface="Roboto" panose="02000000000000000000" pitchFamily="2" charset="0"/>
            </a:endParaRPr>
          </a:p>
        </p:txBody>
      </p:sp>
      <p:sp>
        <p:nvSpPr>
          <p:cNvPr id="3" name="Subtitle 2">
            <a:extLst>
              <a:ext uri="{FF2B5EF4-FFF2-40B4-BE49-F238E27FC236}">
                <a16:creationId xmlns:a16="http://schemas.microsoft.com/office/drawing/2014/main" id="{B495A5BE-6F98-86B2-DADB-777E1D34BC5A}"/>
              </a:ext>
            </a:extLst>
          </p:cNvPr>
          <p:cNvSpPr>
            <a:spLocks noGrp="1"/>
          </p:cNvSpPr>
          <p:nvPr>
            <p:ph type="subTitle" idx="1"/>
          </p:nvPr>
        </p:nvSpPr>
        <p:spPr>
          <a:xfrm>
            <a:off x="1524000" y="2474259"/>
            <a:ext cx="9144000" cy="3352799"/>
          </a:xfrm>
        </p:spPr>
        <p:txBody>
          <a:bodyPr>
            <a:normAutofit lnSpcReduction="10000"/>
          </a:bodyPr>
          <a:lstStyle/>
          <a:p>
            <a:pPr algn="just">
              <a:buFont typeface="Arial" panose="020B0604020202020204" pitchFamily="34" charset="0"/>
              <a:buChar char="•"/>
            </a:pPr>
            <a:r>
              <a:rPr lang="en-US" sz="3200" dirty="0">
                <a:solidFill>
                  <a:srgbClr val="51565E"/>
                </a:solidFill>
                <a:latin typeface="Roboto" panose="02000000000000000000" pitchFamily="2" charset="0"/>
              </a:rPr>
              <a:t> </a:t>
            </a:r>
            <a:r>
              <a:rPr lang="en-US" sz="2800" b="0" i="0" dirty="0">
                <a:solidFill>
                  <a:srgbClr val="51565E"/>
                </a:solidFill>
                <a:effectLst/>
                <a:latin typeface="Roboto" panose="02000000000000000000" pitchFamily="2" charset="0"/>
              </a:rPr>
              <a:t>Digital marketing can be categorized into</a:t>
            </a:r>
            <a:r>
              <a:rPr lang="en-US" sz="2800" dirty="0">
                <a:solidFill>
                  <a:srgbClr val="0563C1"/>
                </a:solidFill>
                <a:latin typeface="Roboto" panose="02000000000000000000" pitchFamily="2" charset="0"/>
              </a:rPr>
              <a:t> </a:t>
            </a:r>
            <a:r>
              <a:rPr lang="en-US" sz="2800" b="0" i="0" strike="noStrike" dirty="0">
                <a:solidFill>
                  <a:schemeClr val="tx1">
                    <a:lumMod val="65000"/>
                    <a:lumOff val="35000"/>
                  </a:schemeClr>
                </a:solidFill>
                <a:effectLst/>
                <a:latin typeface="Roboto" panose="02000000000000000000" pitchFamily="2" charset="0"/>
              </a:rPr>
              <a:t>Inbound Marketing </a:t>
            </a:r>
            <a:r>
              <a:rPr lang="en-US" sz="2800" b="0" i="0" dirty="0">
                <a:solidFill>
                  <a:srgbClr val="51565E"/>
                </a:solidFill>
                <a:effectLst/>
                <a:latin typeface="Roboto" panose="02000000000000000000" pitchFamily="2" charset="0"/>
              </a:rPr>
              <a:t>and Outbound Marketing.</a:t>
            </a:r>
            <a:endParaRPr lang="en-US" sz="2800" dirty="0">
              <a:solidFill>
                <a:srgbClr val="51565E"/>
              </a:solidFill>
              <a:latin typeface="Roboto" panose="02000000000000000000" pitchFamily="2" charset="0"/>
            </a:endParaRPr>
          </a:p>
          <a:p>
            <a:pPr algn="just">
              <a:buFont typeface="Arial" panose="020B0604020202020204" pitchFamily="34" charset="0"/>
              <a:buChar char="•"/>
            </a:pPr>
            <a:r>
              <a:rPr lang="en-US" sz="2800" b="0" i="0" dirty="0">
                <a:solidFill>
                  <a:srgbClr val="51565E"/>
                </a:solidFill>
                <a:effectLst/>
                <a:latin typeface="Roboto" panose="02000000000000000000" pitchFamily="2" charset="0"/>
              </a:rPr>
              <a:t>Inbound marketing pulls in interested customers, whereas outbound marketing doesn’t care about interest.</a:t>
            </a:r>
          </a:p>
          <a:p>
            <a:pPr algn="just">
              <a:buFont typeface="Arial" panose="020B0604020202020204" pitchFamily="34" charset="0"/>
              <a:buChar char="•"/>
            </a:pPr>
            <a:r>
              <a:rPr lang="en-US" sz="2800" b="0" i="0" dirty="0">
                <a:solidFill>
                  <a:srgbClr val="51565E"/>
                </a:solidFill>
                <a:effectLst/>
                <a:latin typeface="Roboto" panose="02000000000000000000" pitchFamily="2" charset="0"/>
              </a:rPr>
              <a:t>Consumer need is considered in inbound marketing, but in outbound marketing, it is done according to the product’s needs.</a:t>
            </a:r>
          </a:p>
          <a:p>
            <a:pPr algn="just">
              <a:buFont typeface="Arial" panose="020B0604020202020204" pitchFamily="34" charset="0"/>
              <a:buChar char="•"/>
            </a:pPr>
            <a:endParaRPr lang="en-US" sz="2800" dirty="0">
              <a:solidFill>
                <a:srgbClr val="51565E"/>
              </a:solidFill>
              <a:latin typeface="Roboto" panose="02000000000000000000" pitchFamily="2" charset="0"/>
            </a:endParaRPr>
          </a:p>
          <a:p>
            <a:endParaRPr lang="en-IN" dirty="0"/>
          </a:p>
        </p:txBody>
      </p:sp>
    </p:spTree>
    <p:extLst>
      <p:ext uri="{BB962C8B-B14F-4D97-AF65-F5344CB8AC3E}">
        <p14:creationId xmlns:p14="http://schemas.microsoft.com/office/powerpoint/2010/main" val="15476810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607F0-2E4E-3987-6EDD-09FE48EB4AD3}"/>
              </a:ext>
            </a:extLst>
          </p:cNvPr>
          <p:cNvSpPr>
            <a:spLocks noGrp="1"/>
          </p:cNvSpPr>
          <p:nvPr>
            <p:ph type="title"/>
          </p:nvPr>
        </p:nvSpPr>
        <p:spPr/>
        <p:txBody>
          <a:bodyPr/>
          <a:lstStyle/>
          <a:p>
            <a:pPr algn="ctr"/>
            <a:r>
              <a:rPr lang="en-US" u="sng" dirty="0">
                <a:solidFill>
                  <a:srgbClr val="51565E"/>
                </a:solidFill>
                <a:latin typeface="Roboto" panose="02000000000000000000" pitchFamily="2" charset="0"/>
              </a:rPr>
              <a:t>F</a:t>
            </a:r>
            <a:r>
              <a:rPr lang="en-US" b="0" i="0" u="sng" dirty="0">
                <a:solidFill>
                  <a:srgbClr val="51565E"/>
                </a:solidFill>
                <a:effectLst/>
                <a:latin typeface="Roboto" panose="02000000000000000000" pitchFamily="2" charset="0"/>
              </a:rPr>
              <a:t>our C’s of Digital Marketing</a:t>
            </a:r>
            <a:br>
              <a:rPr lang="en-US" b="0" i="0" dirty="0">
                <a:solidFill>
                  <a:srgbClr val="51565E"/>
                </a:solidFill>
                <a:effectLst/>
                <a:latin typeface="Roboto" panose="02000000000000000000" pitchFamily="2" charset="0"/>
              </a:rPr>
            </a:br>
            <a:endParaRPr lang="en-IN" dirty="0"/>
          </a:p>
        </p:txBody>
      </p:sp>
      <p:sp>
        <p:nvSpPr>
          <p:cNvPr id="3" name="Content Placeholder 2">
            <a:extLst>
              <a:ext uri="{FF2B5EF4-FFF2-40B4-BE49-F238E27FC236}">
                <a16:creationId xmlns:a16="http://schemas.microsoft.com/office/drawing/2014/main" id="{214A8558-408F-3890-F39B-CA04D0EDDEF6}"/>
              </a:ext>
            </a:extLst>
          </p:cNvPr>
          <p:cNvSpPr>
            <a:spLocks noGrp="1"/>
          </p:cNvSpPr>
          <p:nvPr>
            <p:ph idx="1"/>
          </p:nvPr>
        </p:nvSpPr>
        <p:spPr/>
        <p:txBody>
          <a:bodyPr/>
          <a:lstStyle/>
          <a:p>
            <a:pPr algn="l">
              <a:buFont typeface="Arial" panose="020B0604020202020204" pitchFamily="34" charset="0"/>
              <a:buChar char="•"/>
            </a:pPr>
            <a:endParaRPr lang="en-US" sz="2800" dirty="0">
              <a:solidFill>
                <a:srgbClr val="51565E"/>
              </a:solidFill>
              <a:latin typeface="Roboto" panose="02000000000000000000" pitchFamily="2" charset="0"/>
            </a:endParaRPr>
          </a:p>
          <a:p>
            <a:pPr algn="l"/>
            <a:r>
              <a:rPr lang="en-US" b="0" i="0" dirty="0">
                <a:solidFill>
                  <a:srgbClr val="51565E"/>
                </a:solidFill>
                <a:effectLst/>
                <a:latin typeface="Roboto" panose="02000000000000000000" pitchFamily="2" charset="0"/>
              </a:rPr>
              <a:t>Customer - The person who receives the message.</a:t>
            </a:r>
          </a:p>
          <a:p>
            <a:pPr algn="l"/>
            <a:r>
              <a:rPr lang="en-US" b="0" i="0" dirty="0">
                <a:solidFill>
                  <a:srgbClr val="51565E"/>
                </a:solidFill>
                <a:effectLst/>
                <a:latin typeface="Roboto" panose="02000000000000000000" pitchFamily="2" charset="0"/>
              </a:rPr>
              <a:t>Content - The message that the customer sees is referred to as content.</a:t>
            </a:r>
          </a:p>
          <a:p>
            <a:pPr algn="l"/>
            <a:r>
              <a:rPr lang="en-US" b="0" i="0" dirty="0">
                <a:solidFill>
                  <a:srgbClr val="51565E"/>
                </a:solidFill>
                <a:effectLst/>
                <a:latin typeface="Roboto" panose="02000000000000000000" pitchFamily="2" charset="0"/>
              </a:rPr>
              <a:t>Context - The message sent to the consumer.</a:t>
            </a:r>
          </a:p>
          <a:p>
            <a:pPr algn="l"/>
            <a:r>
              <a:rPr lang="en-US" b="0" i="0" dirty="0">
                <a:solidFill>
                  <a:srgbClr val="51565E"/>
                </a:solidFill>
                <a:effectLst/>
                <a:latin typeface="Roboto" panose="02000000000000000000" pitchFamily="2" charset="0"/>
              </a:rPr>
              <a:t>Conversation - This is when you and your consumer have a conversation.</a:t>
            </a:r>
          </a:p>
          <a:p>
            <a:endParaRPr lang="en-IN" dirty="0"/>
          </a:p>
        </p:txBody>
      </p:sp>
    </p:spTree>
    <p:extLst>
      <p:ext uri="{BB962C8B-B14F-4D97-AF65-F5344CB8AC3E}">
        <p14:creationId xmlns:p14="http://schemas.microsoft.com/office/powerpoint/2010/main" val="42582151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16DAE-1A3C-0F11-2858-447A2D6933E6}"/>
              </a:ext>
            </a:extLst>
          </p:cNvPr>
          <p:cNvSpPr>
            <a:spLocks noGrp="1"/>
          </p:cNvSpPr>
          <p:nvPr>
            <p:ph type="title"/>
          </p:nvPr>
        </p:nvSpPr>
        <p:spPr/>
        <p:txBody>
          <a:bodyPr>
            <a:normAutofit/>
          </a:bodyPr>
          <a:lstStyle/>
          <a:p>
            <a:pPr algn="ctr"/>
            <a:r>
              <a:rPr lang="en-US" b="0" i="0" u="sng" dirty="0">
                <a:solidFill>
                  <a:srgbClr val="202124"/>
                </a:solidFill>
                <a:effectLst/>
                <a:latin typeface="Roboto" panose="02000000000000000000" pitchFamily="2" charset="0"/>
                <a:ea typeface="Roboto" panose="02000000000000000000" pitchFamily="2" charset="0"/>
              </a:rPr>
              <a:t>Search engine optimization</a:t>
            </a:r>
            <a:br>
              <a:rPr lang="en-US" i="0" dirty="0">
                <a:solidFill>
                  <a:srgbClr val="303133"/>
                </a:solidFill>
                <a:effectLst/>
                <a:latin typeface="-apple-system"/>
              </a:rPr>
            </a:br>
            <a:endParaRPr lang="en-IN" dirty="0"/>
          </a:p>
        </p:txBody>
      </p:sp>
      <p:sp>
        <p:nvSpPr>
          <p:cNvPr id="3" name="Content Placeholder 2">
            <a:extLst>
              <a:ext uri="{FF2B5EF4-FFF2-40B4-BE49-F238E27FC236}">
                <a16:creationId xmlns:a16="http://schemas.microsoft.com/office/drawing/2014/main" id="{8C08E7B2-89FB-0847-7B34-019ACB1E9B44}"/>
              </a:ext>
            </a:extLst>
          </p:cNvPr>
          <p:cNvSpPr>
            <a:spLocks noGrp="1"/>
          </p:cNvSpPr>
          <p:nvPr>
            <p:ph idx="1"/>
          </p:nvPr>
        </p:nvSpPr>
        <p:spPr/>
        <p:txBody>
          <a:bodyPr>
            <a:normAutofit/>
          </a:bodyPr>
          <a:lstStyle/>
          <a:p>
            <a:pPr algn="l"/>
            <a:r>
              <a:rPr lang="en-US" b="0" i="0" dirty="0">
                <a:solidFill>
                  <a:srgbClr val="202124"/>
                </a:solidFill>
                <a:effectLst/>
                <a:latin typeface="arial" panose="020B0604020202020204" pitchFamily="34" charset="0"/>
              </a:rPr>
              <a:t>(</a:t>
            </a:r>
            <a:r>
              <a:rPr lang="en-US" b="0" i="0" dirty="0">
                <a:solidFill>
                  <a:srgbClr val="202124"/>
                </a:solidFill>
                <a:effectLst/>
                <a:latin typeface="Roboto" panose="02000000000000000000" pitchFamily="2" charset="0"/>
                <a:ea typeface="Roboto" panose="02000000000000000000" pitchFamily="2" charset="0"/>
              </a:rPr>
              <a:t>SEO) is </a:t>
            </a:r>
            <a:r>
              <a:rPr lang="en-US" b="1" i="0" dirty="0">
                <a:solidFill>
                  <a:srgbClr val="202124"/>
                </a:solidFill>
                <a:effectLst/>
                <a:latin typeface="Roboto" panose="02000000000000000000" pitchFamily="2" charset="0"/>
                <a:ea typeface="Roboto" panose="02000000000000000000" pitchFamily="2" charset="0"/>
              </a:rPr>
              <a:t>the art and science of getting pages to rank higher in search engines such as Google</a:t>
            </a:r>
            <a:r>
              <a:rPr lang="en-US" b="0" i="0" dirty="0">
                <a:solidFill>
                  <a:srgbClr val="202124"/>
                </a:solidFill>
                <a:effectLst/>
                <a:latin typeface="Roboto" panose="02000000000000000000" pitchFamily="2" charset="0"/>
                <a:ea typeface="Roboto" panose="02000000000000000000" pitchFamily="2" charset="0"/>
              </a:rPr>
              <a:t>. Because search is one of the main ways in which people discover content online, ranking higher in search engines can lead to an increase in traffic to a website.</a:t>
            </a:r>
          </a:p>
          <a:p>
            <a:pPr algn="l">
              <a:buFont typeface="Arial" panose="020B0604020202020204" pitchFamily="34" charset="0"/>
              <a:buChar char="•"/>
            </a:pPr>
            <a:r>
              <a:rPr lang="en-US" b="0" i="0" dirty="0">
                <a:solidFill>
                  <a:srgbClr val="202124"/>
                </a:solidFill>
                <a:effectLst/>
                <a:latin typeface="Roboto" panose="02000000000000000000" pitchFamily="2" charset="0"/>
                <a:ea typeface="Roboto" panose="02000000000000000000" pitchFamily="2" charset="0"/>
              </a:rPr>
              <a:t>On-page SEO (on-site SEO) ...</a:t>
            </a:r>
          </a:p>
          <a:p>
            <a:pPr algn="l">
              <a:buFont typeface="Arial" panose="020B0604020202020204" pitchFamily="34" charset="0"/>
              <a:buChar char="•"/>
            </a:pPr>
            <a:r>
              <a:rPr lang="en-US" b="0" i="0" dirty="0">
                <a:solidFill>
                  <a:srgbClr val="202124"/>
                </a:solidFill>
                <a:effectLst/>
                <a:latin typeface="Roboto" panose="02000000000000000000" pitchFamily="2" charset="0"/>
                <a:ea typeface="Roboto" panose="02000000000000000000" pitchFamily="2" charset="0"/>
              </a:rPr>
              <a:t>Off-page SEO (off-site SEO) ...</a:t>
            </a:r>
          </a:p>
          <a:p>
            <a:pPr algn="l">
              <a:buFont typeface="Arial" panose="020B0604020202020204" pitchFamily="34" charset="0"/>
              <a:buChar char="•"/>
            </a:pPr>
            <a:r>
              <a:rPr lang="en-US" b="0" i="0" dirty="0">
                <a:solidFill>
                  <a:srgbClr val="202124"/>
                </a:solidFill>
                <a:effectLst/>
                <a:latin typeface="Roboto" panose="02000000000000000000" pitchFamily="2" charset="0"/>
                <a:ea typeface="Roboto" panose="02000000000000000000" pitchFamily="2" charset="0"/>
              </a:rPr>
              <a:t>Technical SEO. ...</a:t>
            </a:r>
          </a:p>
          <a:p>
            <a:pPr algn="l">
              <a:buFont typeface="Arial" panose="020B0604020202020204" pitchFamily="34" charset="0"/>
              <a:buChar char="•"/>
            </a:pPr>
            <a:r>
              <a:rPr lang="en-US" b="0" i="0" dirty="0">
                <a:solidFill>
                  <a:srgbClr val="202124"/>
                </a:solidFill>
                <a:effectLst/>
                <a:latin typeface="Roboto" panose="02000000000000000000" pitchFamily="2" charset="0"/>
                <a:ea typeface="Roboto" panose="02000000000000000000" pitchFamily="2" charset="0"/>
              </a:rPr>
              <a:t>Local SEO.</a:t>
            </a:r>
          </a:p>
          <a:p>
            <a:pPr algn="l"/>
            <a:endParaRPr lang="en-US" b="0" i="0" dirty="0">
              <a:solidFill>
                <a:srgbClr val="000000"/>
              </a:solidFill>
              <a:effectLst/>
              <a:latin typeface="proxima_novaregular"/>
            </a:endParaRPr>
          </a:p>
          <a:p>
            <a:endParaRPr lang="en-IN" dirty="0"/>
          </a:p>
        </p:txBody>
      </p:sp>
    </p:spTree>
    <p:extLst>
      <p:ext uri="{BB962C8B-B14F-4D97-AF65-F5344CB8AC3E}">
        <p14:creationId xmlns:p14="http://schemas.microsoft.com/office/powerpoint/2010/main" val="19026331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98ED8-6B81-4284-9D23-16CB4C778552}"/>
              </a:ext>
            </a:extLst>
          </p:cNvPr>
          <p:cNvSpPr>
            <a:spLocks noGrp="1"/>
          </p:cNvSpPr>
          <p:nvPr>
            <p:ph type="ctrTitle"/>
          </p:nvPr>
        </p:nvSpPr>
        <p:spPr>
          <a:xfrm>
            <a:off x="1524000" y="143436"/>
            <a:ext cx="9144000" cy="1801905"/>
          </a:xfrm>
        </p:spPr>
        <p:txBody>
          <a:bodyPr>
            <a:normAutofit/>
          </a:bodyPr>
          <a:lstStyle/>
          <a:p>
            <a:r>
              <a:rPr lang="en-US" sz="4400" i="0" u="sng" dirty="0">
                <a:solidFill>
                  <a:srgbClr val="3A3A3A"/>
                </a:solidFill>
                <a:effectLst/>
                <a:latin typeface="Roboto" panose="02000000000000000000" pitchFamily="2" charset="0"/>
                <a:ea typeface="Roboto" panose="02000000000000000000" pitchFamily="2" charset="0"/>
              </a:rPr>
              <a:t>Pay-Per-Click </a:t>
            </a:r>
            <a:r>
              <a:rPr lang="en-US" sz="4400" u="sng" dirty="0">
                <a:solidFill>
                  <a:srgbClr val="3A3A3A"/>
                </a:solidFill>
                <a:latin typeface="Roboto" panose="02000000000000000000" pitchFamily="2" charset="0"/>
                <a:ea typeface="Roboto" panose="02000000000000000000" pitchFamily="2" charset="0"/>
              </a:rPr>
              <a:t>A</a:t>
            </a:r>
            <a:r>
              <a:rPr lang="en-US" sz="4400" i="0" u="sng" dirty="0">
                <a:solidFill>
                  <a:srgbClr val="3A3A3A"/>
                </a:solidFill>
                <a:effectLst/>
                <a:latin typeface="Roboto" panose="02000000000000000000" pitchFamily="2" charset="0"/>
                <a:ea typeface="Roboto" panose="02000000000000000000" pitchFamily="2" charset="0"/>
              </a:rPr>
              <a:t>dvertising</a:t>
            </a:r>
            <a:br>
              <a:rPr lang="en-US" b="1" i="0" dirty="0">
                <a:solidFill>
                  <a:srgbClr val="3A3A3A"/>
                </a:solidFill>
                <a:effectLst/>
                <a:latin typeface="Open Sans" panose="020B0606030504020204" pitchFamily="34" charset="0"/>
              </a:rPr>
            </a:br>
            <a:endParaRPr lang="en-IN" dirty="0"/>
          </a:p>
        </p:txBody>
      </p:sp>
      <p:sp>
        <p:nvSpPr>
          <p:cNvPr id="3" name="Subtitle 2">
            <a:extLst>
              <a:ext uri="{FF2B5EF4-FFF2-40B4-BE49-F238E27FC236}">
                <a16:creationId xmlns:a16="http://schemas.microsoft.com/office/drawing/2014/main" id="{EEEFDCDB-8E13-003A-9F5D-01DFEEDD345C}"/>
              </a:ext>
            </a:extLst>
          </p:cNvPr>
          <p:cNvSpPr>
            <a:spLocks noGrp="1"/>
          </p:cNvSpPr>
          <p:nvPr>
            <p:ph type="subTitle" idx="1"/>
          </p:nvPr>
        </p:nvSpPr>
        <p:spPr>
          <a:xfrm>
            <a:off x="1524000" y="1353671"/>
            <a:ext cx="9144000" cy="3966882"/>
          </a:xfrm>
        </p:spPr>
        <p:txBody>
          <a:bodyPr>
            <a:normAutofit lnSpcReduction="10000"/>
          </a:bodyPr>
          <a:lstStyle/>
          <a:p>
            <a:pPr algn="just"/>
            <a:r>
              <a:rPr lang="en-US" b="0" i="0" dirty="0">
                <a:solidFill>
                  <a:srgbClr val="3A3A3A"/>
                </a:solidFill>
                <a:effectLst/>
                <a:latin typeface="Roboto" panose="02000000000000000000" pitchFamily="2" charset="0"/>
                <a:ea typeface="Roboto" panose="02000000000000000000" pitchFamily="2" charset="0"/>
              </a:rPr>
              <a:t>Pay-Per-Click is a Digital Marketing methodology that involves the advertiser paying the website owner a discussed amount of money every time the advertisement is clicked on by a user.</a:t>
            </a:r>
          </a:p>
          <a:p>
            <a:pPr algn="just"/>
            <a:r>
              <a:rPr lang="en-US" b="0" i="0" dirty="0">
                <a:solidFill>
                  <a:srgbClr val="3A3A3A"/>
                </a:solidFill>
                <a:effectLst/>
                <a:latin typeface="Roboto" panose="02000000000000000000" pitchFamily="2" charset="0"/>
                <a:ea typeface="Roboto" panose="02000000000000000000" pitchFamily="2" charset="0"/>
              </a:rPr>
              <a:t>Most Pay-Per-Click advertising is of three types. They are search ads, display ads, and social media ads. Search ads are found on platforms like google,  </a:t>
            </a:r>
            <a:r>
              <a:rPr lang="en-US" b="0" i="0" dirty="0" err="1">
                <a:solidFill>
                  <a:srgbClr val="3A3A3A"/>
                </a:solidFill>
                <a:effectLst/>
                <a:latin typeface="Roboto" panose="02000000000000000000" pitchFamily="2" charset="0"/>
                <a:ea typeface="Roboto" panose="02000000000000000000" pitchFamily="2" charset="0"/>
              </a:rPr>
              <a:t>bing</a:t>
            </a:r>
            <a:r>
              <a:rPr lang="en-US" b="0" i="0" dirty="0">
                <a:solidFill>
                  <a:srgbClr val="3A3A3A"/>
                </a:solidFill>
                <a:effectLst/>
                <a:latin typeface="Roboto" panose="02000000000000000000" pitchFamily="2" charset="0"/>
                <a:ea typeface="Roboto" panose="02000000000000000000" pitchFamily="2" charset="0"/>
              </a:rPr>
              <a:t>, yahoo, etc. Third-party apps have display ads and platforms like Facebook,  Instagram are for social media ads.</a:t>
            </a:r>
          </a:p>
          <a:p>
            <a:pPr algn="just"/>
            <a:r>
              <a:rPr lang="en-US" b="0" i="0" dirty="0">
                <a:solidFill>
                  <a:srgbClr val="3A3A3A"/>
                </a:solidFill>
                <a:effectLst/>
                <a:latin typeface="Roboto" panose="02000000000000000000" pitchFamily="2" charset="0"/>
                <a:ea typeface="Roboto" panose="02000000000000000000" pitchFamily="2" charset="0"/>
              </a:rPr>
              <a:t>Pay-per-click, along with cost per impression (CPM) is used to evaluate the cost-effectiveness and feasibility of internet ads and to keep the cost of conducting ad campaigns as minimal as possible when meeting defined goals</a:t>
            </a:r>
          </a:p>
          <a:p>
            <a:pPr algn="l"/>
            <a:endParaRPr lang="en-US" b="0" i="0" dirty="0">
              <a:solidFill>
                <a:srgbClr val="202124"/>
              </a:solidFill>
              <a:effectLst/>
              <a:latin typeface="arial" panose="020B0604020202020204" pitchFamily="34" charset="0"/>
            </a:endParaRPr>
          </a:p>
          <a:p>
            <a:pPr algn="l"/>
            <a:endParaRPr lang="en-US" b="0" i="0" dirty="0">
              <a:solidFill>
                <a:srgbClr val="202124"/>
              </a:solidFill>
              <a:effectLst/>
              <a:latin typeface="arial" panose="020B0604020202020204" pitchFamily="34" charset="0"/>
            </a:endParaRPr>
          </a:p>
          <a:p>
            <a:endParaRPr lang="en-IN" dirty="0"/>
          </a:p>
        </p:txBody>
      </p:sp>
    </p:spTree>
    <p:extLst>
      <p:ext uri="{BB962C8B-B14F-4D97-AF65-F5344CB8AC3E}">
        <p14:creationId xmlns:p14="http://schemas.microsoft.com/office/powerpoint/2010/main" val="24815681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792EF-761C-F4EB-C8A6-FE85EFCC2245}"/>
              </a:ext>
            </a:extLst>
          </p:cNvPr>
          <p:cNvSpPr>
            <a:spLocks noGrp="1"/>
          </p:cNvSpPr>
          <p:nvPr>
            <p:ph type="ctrTitle"/>
          </p:nvPr>
        </p:nvSpPr>
        <p:spPr>
          <a:xfrm>
            <a:off x="1524000" y="89647"/>
            <a:ext cx="9144000" cy="1819835"/>
          </a:xfrm>
        </p:spPr>
        <p:txBody>
          <a:bodyPr>
            <a:normAutofit/>
          </a:bodyPr>
          <a:lstStyle/>
          <a:p>
            <a:r>
              <a:rPr lang="en-US" sz="4400" i="0" u="sng" dirty="0">
                <a:solidFill>
                  <a:srgbClr val="3A3A3A"/>
                </a:solidFill>
                <a:effectLst/>
                <a:latin typeface="Roboto" panose="02000000000000000000" pitchFamily="2" charset="0"/>
                <a:ea typeface="Roboto" panose="02000000000000000000" pitchFamily="2" charset="0"/>
              </a:rPr>
              <a:t>Direct Marketing and Branding</a:t>
            </a:r>
            <a:br>
              <a:rPr lang="en-US" b="1" i="0" dirty="0">
                <a:solidFill>
                  <a:srgbClr val="3A3A3A"/>
                </a:solidFill>
                <a:effectLst/>
                <a:latin typeface="Open Sans" panose="020B0606030504020204" pitchFamily="34" charset="0"/>
              </a:rPr>
            </a:br>
            <a:endParaRPr lang="en-IN" dirty="0"/>
          </a:p>
        </p:txBody>
      </p:sp>
      <p:sp>
        <p:nvSpPr>
          <p:cNvPr id="3" name="Subtitle 2">
            <a:extLst>
              <a:ext uri="{FF2B5EF4-FFF2-40B4-BE49-F238E27FC236}">
                <a16:creationId xmlns:a16="http://schemas.microsoft.com/office/drawing/2014/main" id="{E60C4B68-3E79-36FC-7244-DD544EF5C402}"/>
              </a:ext>
            </a:extLst>
          </p:cNvPr>
          <p:cNvSpPr>
            <a:spLocks noGrp="1"/>
          </p:cNvSpPr>
          <p:nvPr>
            <p:ph type="subTitle" idx="1"/>
          </p:nvPr>
        </p:nvSpPr>
        <p:spPr>
          <a:xfrm>
            <a:off x="1524000" y="1389529"/>
            <a:ext cx="9144000" cy="3868271"/>
          </a:xfrm>
        </p:spPr>
        <p:txBody>
          <a:bodyPr>
            <a:normAutofit/>
          </a:bodyPr>
          <a:lstStyle/>
          <a:p>
            <a:pPr algn="just"/>
            <a:r>
              <a:rPr lang="en-US" b="0" i="0" dirty="0">
                <a:solidFill>
                  <a:srgbClr val="3A3A3A"/>
                </a:solidFill>
                <a:effectLst/>
                <a:latin typeface="Roboto" panose="02000000000000000000" pitchFamily="2" charset="0"/>
                <a:ea typeface="Roboto" panose="02000000000000000000" pitchFamily="2" charset="0"/>
              </a:rPr>
              <a:t>Direct marketing is a marketing technique that involves direct interaction with the target audience through various technologies.</a:t>
            </a:r>
          </a:p>
          <a:p>
            <a:pPr algn="just"/>
            <a:r>
              <a:rPr lang="en-US" b="0" i="0" dirty="0">
                <a:solidFill>
                  <a:srgbClr val="3A3A3A"/>
                </a:solidFill>
                <a:effectLst/>
                <a:latin typeface="Roboto" panose="02000000000000000000" pitchFamily="2" charset="0"/>
                <a:ea typeface="Roboto" panose="02000000000000000000" pitchFamily="2" charset="0"/>
              </a:rPr>
              <a:t>Google Ads, Facebook Ads, Email marketing, etc. are the types of direct marketing.</a:t>
            </a:r>
          </a:p>
          <a:p>
            <a:pPr algn="just"/>
            <a:r>
              <a:rPr lang="en-US" b="0" i="0" dirty="0">
                <a:solidFill>
                  <a:srgbClr val="3A3A3A"/>
                </a:solidFill>
                <a:effectLst/>
                <a:latin typeface="Roboto" panose="02000000000000000000" pitchFamily="2" charset="0"/>
                <a:ea typeface="Roboto" panose="02000000000000000000" pitchFamily="2" charset="0"/>
              </a:rPr>
              <a:t>Whereas Branding is also a marketing methodology where you concentrate on exposing your brand, website, or application to the world. And make the customers aware of your advertisement. The brand marketing includes pamphlets, catalogs, Billboard signs, Networking events.</a:t>
            </a:r>
          </a:p>
          <a:p>
            <a:endParaRPr lang="en-IN" dirty="0"/>
          </a:p>
        </p:txBody>
      </p:sp>
    </p:spTree>
    <p:extLst>
      <p:ext uri="{BB962C8B-B14F-4D97-AF65-F5344CB8AC3E}">
        <p14:creationId xmlns:p14="http://schemas.microsoft.com/office/powerpoint/2010/main" val="17299230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61792-581F-8B6E-8A65-4FCC3DF5579F}"/>
              </a:ext>
            </a:extLst>
          </p:cNvPr>
          <p:cNvSpPr>
            <a:spLocks noGrp="1"/>
          </p:cNvSpPr>
          <p:nvPr>
            <p:ph type="ctrTitle"/>
          </p:nvPr>
        </p:nvSpPr>
        <p:spPr>
          <a:xfrm>
            <a:off x="1524000" y="71719"/>
            <a:ext cx="9144000" cy="1649505"/>
          </a:xfrm>
        </p:spPr>
        <p:txBody>
          <a:bodyPr>
            <a:normAutofit/>
          </a:bodyPr>
          <a:lstStyle/>
          <a:p>
            <a:r>
              <a:rPr lang="en-US" sz="4400" u="sng" dirty="0">
                <a:solidFill>
                  <a:srgbClr val="3A3A3A"/>
                </a:solidFill>
                <a:latin typeface="Roboto" panose="02000000000000000000" pitchFamily="2" charset="0"/>
                <a:ea typeface="Roboto" panose="02000000000000000000" pitchFamily="2" charset="0"/>
              </a:rPr>
              <a:t>D</a:t>
            </a:r>
            <a:r>
              <a:rPr lang="en-US" sz="4400" i="0" u="sng" dirty="0">
                <a:solidFill>
                  <a:srgbClr val="3A3A3A"/>
                </a:solidFill>
                <a:effectLst/>
                <a:latin typeface="Roboto" panose="02000000000000000000" pitchFamily="2" charset="0"/>
                <a:ea typeface="Roboto" panose="02000000000000000000" pitchFamily="2" charset="0"/>
              </a:rPr>
              <a:t>isadvantages of Digital Marketing</a:t>
            </a:r>
            <a:br>
              <a:rPr lang="en-US" b="1" i="0" dirty="0">
                <a:solidFill>
                  <a:srgbClr val="3A3A3A"/>
                </a:solidFill>
                <a:effectLst/>
                <a:latin typeface="Open Sans" panose="020B0606030504020204" pitchFamily="34" charset="0"/>
              </a:rPr>
            </a:br>
            <a:endParaRPr lang="en-IN" dirty="0"/>
          </a:p>
        </p:txBody>
      </p:sp>
      <p:sp>
        <p:nvSpPr>
          <p:cNvPr id="3" name="Subtitle 2">
            <a:extLst>
              <a:ext uri="{FF2B5EF4-FFF2-40B4-BE49-F238E27FC236}">
                <a16:creationId xmlns:a16="http://schemas.microsoft.com/office/drawing/2014/main" id="{851BC9D0-D72A-6BFF-6C9F-C4243BEB4758}"/>
              </a:ext>
            </a:extLst>
          </p:cNvPr>
          <p:cNvSpPr>
            <a:spLocks noGrp="1"/>
          </p:cNvSpPr>
          <p:nvPr>
            <p:ph type="subTitle" idx="1"/>
          </p:nvPr>
        </p:nvSpPr>
        <p:spPr>
          <a:xfrm>
            <a:off x="1524000" y="1640541"/>
            <a:ext cx="9144000" cy="3617259"/>
          </a:xfrm>
        </p:spPr>
        <p:txBody>
          <a:bodyPr>
            <a:normAutofit lnSpcReduction="10000"/>
          </a:bodyPr>
          <a:lstStyle/>
          <a:p>
            <a:pPr algn="just"/>
            <a:r>
              <a:rPr lang="en-US" b="0" i="0" dirty="0">
                <a:solidFill>
                  <a:srgbClr val="3A3A3A"/>
                </a:solidFill>
                <a:effectLst/>
                <a:latin typeface="Roboto" panose="02000000000000000000" pitchFamily="2" charset="0"/>
                <a:ea typeface="Roboto" panose="02000000000000000000" pitchFamily="2" charset="0"/>
              </a:rPr>
              <a:t>This has to be one of the first Digital Marketing interview questions for freshers! Even though there are a plethora of advantages surrounding the world of Digital Marketing, there are certain downfalls. Here are some of them:</a:t>
            </a:r>
          </a:p>
          <a:p>
            <a:pPr algn="l">
              <a:buFont typeface="Arial" panose="020B0604020202020204" pitchFamily="34" charset="0"/>
              <a:buChar char="•"/>
            </a:pPr>
            <a:r>
              <a:rPr lang="en-US" b="0" i="0" dirty="0">
                <a:solidFill>
                  <a:srgbClr val="3A3A3A"/>
                </a:solidFill>
                <a:effectLst/>
                <a:latin typeface="Roboto" panose="02000000000000000000" pitchFamily="2" charset="0"/>
                <a:ea typeface="Roboto" panose="02000000000000000000" pitchFamily="2" charset="0"/>
              </a:rPr>
              <a:t>Digital Marketing creates a high transparency scenario for pricing and competition.</a:t>
            </a:r>
          </a:p>
          <a:p>
            <a:pPr algn="l">
              <a:buFont typeface="Arial" panose="020B0604020202020204" pitchFamily="34" charset="0"/>
              <a:buChar char="•"/>
            </a:pPr>
            <a:r>
              <a:rPr lang="en-US" b="0" i="0" dirty="0">
                <a:solidFill>
                  <a:srgbClr val="3A3A3A"/>
                </a:solidFill>
                <a:effectLst/>
                <a:latin typeface="Roboto" panose="02000000000000000000" pitchFamily="2" charset="0"/>
                <a:ea typeface="Roboto" panose="02000000000000000000" pitchFamily="2" charset="0"/>
              </a:rPr>
              <a:t>Globalization results in direct worldwide competition.</a:t>
            </a:r>
          </a:p>
          <a:p>
            <a:pPr algn="l">
              <a:buFont typeface="Arial" panose="020B0604020202020204" pitchFamily="34" charset="0"/>
              <a:buChar char="•"/>
            </a:pPr>
            <a:r>
              <a:rPr lang="en-US" b="0" i="0" dirty="0">
                <a:solidFill>
                  <a:srgbClr val="3A3A3A"/>
                </a:solidFill>
                <a:effectLst/>
                <a:latin typeface="Roboto" panose="02000000000000000000" pitchFamily="2" charset="0"/>
                <a:ea typeface="Roboto" panose="02000000000000000000" pitchFamily="2" charset="0"/>
              </a:rPr>
              <a:t>Digital Marketing can create security or privacy issues.</a:t>
            </a:r>
          </a:p>
          <a:p>
            <a:pPr algn="l">
              <a:buFont typeface="Arial" panose="020B0604020202020204" pitchFamily="34" charset="0"/>
              <a:buChar char="•"/>
            </a:pPr>
            <a:r>
              <a:rPr lang="en-US" b="0" i="0" dirty="0">
                <a:solidFill>
                  <a:srgbClr val="3A3A3A"/>
                </a:solidFill>
                <a:effectLst/>
                <a:latin typeface="Roboto" panose="02000000000000000000" pitchFamily="2" charset="0"/>
                <a:ea typeface="Roboto" panose="02000000000000000000" pitchFamily="2" charset="0"/>
              </a:rPr>
              <a:t>It can be expensive to set up marketing pipelines in nascent stages.</a:t>
            </a:r>
          </a:p>
          <a:p>
            <a:endParaRPr lang="en-IN" dirty="0"/>
          </a:p>
        </p:txBody>
      </p:sp>
    </p:spTree>
    <p:extLst>
      <p:ext uri="{BB962C8B-B14F-4D97-AF65-F5344CB8AC3E}">
        <p14:creationId xmlns:p14="http://schemas.microsoft.com/office/powerpoint/2010/main" val="201385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31F75-4EF8-70C0-FB7F-1FC305397789}"/>
              </a:ext>
            </a:extLst>
          </p:cNvPr>
          <p:cNvSpPr>
            <a:spLocks noGrp="1"/>
          </p:cNvSpPr>
          <p:nvPr>
            <p:ph type="title"/>
          </p:nvPr>
        </p:nvSpPr>
        <p:spPr/>
        <p:txBody>
          <a:bodyPr/>
          <a:lstStyle/>
          <a:p>
            <a:pPr algn="ctr"/>
            <a:r>
              <a:rPr lang="en-US" u="sng" dirty="0">
                <a:solidFill>
                  <a:srgbClr val="3A3A3A"/>
                </a:solidFill>
                <a:latin typeface="Roboto" panose="02000000000000000000" pitchFamily="2" charset="0"/>
                <a:ea typeface="Roboto" panose="02000000000000000000" pitchFamily="2" charset="0"/>
              </a:rPr>
              <a:t>D</a:t>
            </a:r>
            <a:r>
              <a:rPr lang="en-US" i="0" u="sng" dirty="0">
                <a:solidFill>
                  <a:srgbClr val="3A3A3A"/>
                </a:solidFill>
                <a:effectLst/>
                <a:latin typeface="Roboto" panose="02000000000000000000" pitchFamily="2" charset="0"/>
                <a:ea typeface="Roboto" panose="02000000000000000000" pitchFamily="2" charset="0"/>
              </a:rPr>
              <a:t>ifference between CPC and EPC</a:t>
            </a:r>
            <a:endParaRPr lang="en-IN" u="sng" dirty="0">
              <a:latin typeface="Roboto" panose="02000000000000000000" pitchFamily="2" charset="0"/>
              <a:ea typeface="Roboto" panose="02000000000000000000" pitchFamily="2" charset="0"/>
            </a:endParaRPr>
          </a:p>
        </p:txBody>
      </p:sp>
      <p:sp>
        <p:nvSpPr>
          <p:cNvPr id="3" name="Content Placeholder 2">
            <a:extLst>
              <a:ext uri="{FF2B5EF4-FFF2-40B4-BE49-F238E27FC236}">
                <a16:creationId xmlns:a16="http://schemas.microsoft.com/office/drawing/2014/main" id="{A3CEA7C5-FF5F-05CD-6501-CFF35F5D7E3C}"/>
              </a:ext>
            </a:extLst>
          </p:cNvPr>
          <p:cNvSpPr>
            <a:spLocks noGrp="1"/>
          </p:cNvSpPr>
          <p:nvPr>
            <p:ph idx="1"/>
          </p:nvPr>
        </p:nvSpPr>
        <p:spPr/>
        <p:txBody>
          <a:bodyPr>
            <a:normAutofit/>
          </a:bodyPr>
          <a:lstStyle/>
          <a:p>
            <a:pPr algn="just"/>
            <a:r>
              <a:rPr lang="en-US" b="0" i="0" dirty="0">
                <a:solidFill>
                  <a:srgbClr val="3A3A3A"/>
                </a:solidFill>
                <a:effectLst/>
                <a:latin typeface="Roboto" panose="02000000000000000000" pitchFamily="2" charset="0"/>
                <a:ea typeface="Roboto" panose="02000000000000000000" pitchFamily="2" charset="0"/>
              </a:rPr>
              <a:t>CPC is the cost-per-click model used to price various pay-per-click advertising models like AdWords.</a:t>
            </a:r>
          </a:p>
          <a:p>
            <a:pPr algn="just"/>
            <a:r>
              <a:rPr lang="en-US" b="0" i="0" dirty="0">
                <a:solidFill>
                  <a:srgbClr val="3A3A3A"/>
                </a:solidFill>
                <a:effectLst/>
                <a:latin typeface="Roboto" panose="02000000000000000000" pitchFamily="2" charset="0"/>
                <a:ea typeface="Roboto" panose="02000000000000000000" pitchFamily="2" charset="0"/>
              </a:rPr>
              <a:t>EPC or Earnings per 100 Click, is a tool used in affiliate marketing. It is used to measure the average earnings within the period of a week that an affiliate can earn.</a:t>
            </a:r>
          </a:p>
          <a:p>
            <a:pPr marL="0" indent="0">
              <a:buNone/>
            </a:pPr>
            <a:endParaRPr lang="en-IN" dirty="0"/>
          </a:p>
        </p:txBody>
      </p:sp>
    </p:spTree>
    <p:extLst>
      <p:ext uri="{BB962C8B-B14F-4D97-AF65-F5344CB8AC3E}">
        <p14:creationId xmlns:p14="http://schemas.microsoft.com/office/powerpoint/2010/main" val="312269336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59</TotalTime>
  <Words>636</Words>
  <Application>Microsoft Office PowerPoint</Application>
  <PresentationFormat>Widescreen</PresentationFormat>
  <Paragraphs>39</Paragraphs>
  <Slides>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vt:i4>
      </vt:variant>
    </vt:vector>
  </HeadingPairs>
  <TitlesOfParts>
    <vt:vector size="18" baseType="lpstr">
      <vt:lpstr>-apple-system</vt:lpstr>
      <vt:lpstr>Arial</vt:lpstr>
      <vt:lpstr>Arial</vt:lpstr>
      <vt:lpstr>Calibri</vt:lpstr>
      <vt:lpstr>Calibri Light</vt:lpstr>
      <vt:lpstr>Open Sans</vt:lpstr>
      <vt:lpstr>proxima_novaregular</vt:lpstr>
      <vt:lpstr>Roboto</vt:lpstr>
      <vt:lpstr>Office Theme</vt:lpstr>
      <vt:lpstr>Digital Marketing</vt:lpstr>
      <vt:lpstr>Definition</vt:lpstr>
      <vt:lpstr>Categorize Digital Marketing</vt:lpstr>
      <vt:lpstr>Four C’s of Digital Marketing </vt:lpstr>
      <vt:lpstr>Search engine optimization </vt:lpstr>
      <vt:lpstr>Pay-Per-Click Advertising </vt:lpstr>
      <vt:lpstr>Direct Marketing and Branding </vt:lpstr>
      <vt:lpstr>Disadvantages of Digital Marketing </vt:lpstr>
      <vt:lpstr>Difference between CPC and EPC</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Marketing</dc:title>
  <dc:creator>Abhishek biradar biradar</dc:creator>
  <cp:lastModifiedBy>Abhishek biradar biradar</cp:lastModifiedBy>
  <cp:revision>3</cp:revision>
  <dcterms:created xsi:type="dcterms:W3CDTF">2022-09-16T09:39:32Z</dcterms:created>
  <dcterms:modified xsi:type="dcterms:W3CDTF">2022-09-19T15:51:36Z</dcterms:modified>
</cp:coreProperties>
</file>