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9\Downloads\Practice_Workbook_v3.0_28988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Revenue</a:t>
            </a:r>
            <a:r>
              <a:rPr lang="en-IN" baseline="0" dirty="0"/>
              <a:t>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A6-4827-9A23-F4E8EF8AD9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A6-4827-9A23-F4E8EF8AD9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A6-4827-9A23-F4E8EF8AD9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A6-4827-9A23-F4E8EF8AD9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6A6-4827-9A23-F4E8EF8AD9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6A6-4827-9A23-F4E8EF8AD9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6A6-4827-9A23-F4E8EF8AD9D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6A6-4827-9A23-F4E8EF8AD9D3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A6-4827-9A23-F4E8EF8AD9D3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A6-4827-9A23-F4E8EF8AD9D3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A6-4827-9A23-F4E8EF8AD9D3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A6-4827-9A23-F4E8EF8AD9D3}"/>
                </c:ext>
              </c:extLst>
            </c:dLbl>
            <c:dLbl>
              <c:idx val="4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A6-4827-9A23-F4E8EF8AD9D3}"/>
                </c:ext>
              </c:extLst>
            </c:dLbl>
            <c:dLbl>
              <c:idx val="5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A6-4827-9A23-F4E8EF8AD9D3}"/>
                </c:ext>
              </c:extLst>
            </c:dLbl>
            <c:dLbl>
              <c:idx val="6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6A6-4827-9A23-F4E8EF8AD9D3}"/>
                </c:ext>
              </c:extLst>
            </c:dLbl>
            <c:dLbl>
              <c:idx val="7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A6-4827-9A23-F4E8EF8AD9D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Sheet1!$F$3:$F$10</c:f>
              <c:strCache>
                <c:ptCount val="8"/>
                <c:pt idx="0">
                  <c:v>hair care</c:v>
                </c:pt>
                <c:pt idx="1">
                  <c:v>foods</c:v>
                </c:pt>
                <c:pt idx="2">
                  <c:v>heaith supplements</c:v>
                </c:pt>
                <c:pt idx="3">
                  <c:v>oral care</c:v>
                </c:pt>
                <c:pt idx="4">
                  <c:v>otc &amp; ethicals</c:v>
                </c:pt>
                <c:pt idx="5">
                  <c:v>home care</c:v>
                </c:pt>
                <c:pt idx="6">
                  <c:v>Digestives</c:v>
                </c:pt>
                <c:pt idx="7">
                  <c:v>Skin Care</c:v>
                </c:pt>
              </c:strCache>
            </c:strRef>
          </c:cat>
          <c:val>
            <c:numRef>
              <c:f>Sheet1!$G$3:$G$10</c:f>
              <c:numCache>
                <c:formatCode>0%</c:formatCode>
                <c:ptCount val="8"/>
                <c:pt idx="0">
                  <c:v>0.23</c:v>
                </c:pt>
                <c:pt idx="1">
                  <c:v>0.18</c:v>
                </c:pt>
                <c:pt idx="2">
                  <c:v>0.16</c:v>
                </c:pt>
                <c:pt idx="3">
                  <c:v>0.16</c:v>
                </c:pt>
                <c:pt idx="4">
                  <c:v>0.1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A6-4827-9A23-F4E8EF8AD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127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E40E-7325-4162-8C19-D796D80D67BF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D348B-4BDB-4425-8873-ADD9E635F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6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0755-9377-EEB9-724C-031F0719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E455-E2CE-0DE1-981F-7F10AC06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680E-9517-FBE0-EA8D-73EA534C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67AE-8301-4B8B-9AAE-503CA2109D1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2929-B43C-BFD0-D97F-988EFB9D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618E-5C88-6A09-E754-339E094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EAF0-07D3-CA04-7AB4-2189843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290E-C489-D0A0-24B2-DF36EABF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963E-402E-E431-DF38-D8BCEA66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93C7-D693-46DB-9864-6362C6C6830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441-F38C-3807-28EB-1B4089DD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0C2A-3BA3-667F-C487-0B9355E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8BCDC-4F12-B311-530A-5060BDA0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7175-8F39-40EB-C250-AA7961BE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973B-B5EE-0054-6393-8BE968A7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BC65-5AED-41D1-9D68-4CDCDB42BAC9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5D16-6017-F0F0-B14D-D48F0F91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48DD-C421-62A6-8812-012E93F4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D44B-AA81-9BE0-80A1-8D734FB1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7F5B-592E-0245-79AE-F0B8A0B6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3612-9591-87A7-9A5E-6400D5E5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D93-4C90-4BF0-8191-858EA45DD20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AF00-C117-4EED-0C94-6D6FABE6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4B12-7684-D749-9DE2-35F773FD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AA55-A1F2-AE17-FE14-2B378BD8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561-1FEB-8AE6-A9A6-81666852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2481-5ABF-AC53-C336-1C4DCC9E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6F7-F15C-4D0D-9A05-45C116ECBFE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7A38-07C7-2842-4D71-748CB37B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4F02-4679-2D1F-FEC8-5728838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6D4-71C2-A670-5B83-C1D73E5E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7FBA-C1D2-D58B-F025-DED6C6654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95BF2-EBA0-C34B-CE1C-D96730BB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6A8C7-3E71-B299-8ED7-0350956A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13D1-CE0A-485C-B9DB-DA3FC56ADD0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C62B-8FF5-99B7-4426-23A42EDC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34E1A-14FB-8166-C0FE-AF794C27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63E0-3594-C472-BD97-2DB8AA59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3BBE-B425-EBDF-C24D-088CEE2A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AE88-28D1-B86B-84F2-122EEFB6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10DDF-A866-2DC5-B237-98E947CF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D3C4B-9293-BD81-2922-27F5E72EC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227D4-3353-5D43-9F89-3A30E95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511-4CF8-41CA-99DB-A403503EBB5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B5E1-5FA2-0370-E4C2-4427187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483E2-37DB-3CB9-0021-53C224C1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61C8-B33A-AA3D-CBCA-A096513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67ABD-6683-5C1A-317C-0CE6979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911A-ED3E-46E1-BDAD-66B9DEACD70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BFD1D-E18C-D4A0-6E2C-8EE3DB55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B8BE7-B94C-4A0E-D9D0-69B76096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4045D-776E-6E21-5C90-283E3ECC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0610-3397-4D2D-A2AF-2CEC784A007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2469F-54E4-222D-CC6D-EA62A531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91CE-EFFE-007D-B352-E1F6905B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8A03-9DBA-4955-494C-C75A613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EE0A-3012-275E-B3A5-130CD5A7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10DE-024E-E533-C2FC-7405C8FE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E8A8D-6BE6-2D9A-86FD-5B64DB3B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553-CF18-4CBF-B188-D41A943B7FB4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070C-2600-B3F6-2505-ABF021C8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73F8-19AE-5FBB-1CD3-4D6D5E0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694D-912E-0485-6944-E0C2FFDD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4D01-8691-8656-A3EC-5D6343800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DBAE-4E91-6CD1-F03A-2FD61BB4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5C0D-1851-F557-4AE4-31C2625A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5EE9-09DB-468A-85FF-1BF2A8049D3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B10CC-D6BD-D410-5E53-B489046C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F5E0-E3FB-3C3F-0B01-625DA146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433D1-5BE5-FD21-80F4-0273CE24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093C-39E3-F63C-2EED-9EA06EE2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1A51-1A03-2190-C2AF-84623FC5D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1F4B-9405-4197-BE39-255963C1424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8E2E-6EDA-BDF4-C8F0-58B1F1BCC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A694-05C7-F633-DAD1-6A83CE16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6AF9-2130-B2E6-195D-6F7F01B6E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61930" cy="386201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u="sng" dirty="0"/>
              <a:t>STUDY ON FMCG INDUSTRY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84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E22-0691-AA3E-D36E-A7EB1A8F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FMCG Market Breakup in India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2EF429-C704-F29D-AD26-EE1C39DA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740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8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9C54-9B2A-21DE-F3BE-5EE6F4F1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Plastic Waste By Companies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47BC1-47F4-3E50-EB72-009C1BF6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153" y="1690688"/>
            <a:ext cx="7117976" cy="4351338"/>
          </a:xfrm>
        </p:spPr>
      </p:pic>
    </p:spTree>
    <p:extLst>
      <p:ext uri="{BB962C8B-B14F-4D97-AF65-F5344CB8AC3E}">
        <p14:creationId xmlns:p14="http://schemas.microsoft.com/office/powerpoint/2010/main" val="212870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9162-2FB5-BCA7-52E8-CEE8E46E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2" y="1909482"/>
            <a:ext cx="8910918" cy="2617694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59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971-13E8-DC1D-1A12-0EFD2E5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0288-A58D-A69D-186A-6FD49EEA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Fast-moving consumer products.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Products that are sold quickly and at relatively low cost.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FMCG is one of the key contributors to the Indian economy.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the fourth largest sector in Indian economy.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 consumer demand.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Low profit margin &amp; High volume sales.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Durable goods, Non durable goods &amp; services.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7D817-913D-83A0-92F8-445C80DA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1" y="1523999"/>
            <a:ext cx="5262282" cy="4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C249-8B65-18EB-78DA-14E5D6CA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FMCG Market in India and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D214-3409-71E0-CDA6-2BBC35C9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</a:rPr>
              <a:t>The contribution of FMCG to GDP is </a:t>
            </a:r>
            <a:r>
              <a:rPr lang="en-US" i="0" dirty="0">
                <a:solidFill>
                  <a:srgbClr val="202124"/>
                </a:solidFill>
                <a:effectLst/>
              </a:rPr>
              <a:t>10%.</a:t>
            </a:r>
          </a:p>
          <a:p>
            <a:pPr marL="0" indent="0" algn="just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algn="just"/>
            <a:r>
              <a:rPr lang="en-IN" dirty="0"/>
              <a:t>India’s FMCG market was valued at $110 billion in 2020.</a:t>
            </a:r>
          </a:p>
          <a:p>
            <a:pPr algn="just"/>
            <a:endParaRPr lang="en-US" dirty="0">
              <a:solidFill>
                <a:srgbClr val="202124"/>
              </a:solidFill>
            </a:endParaRPr>
          </a:p>
          <a:p>
            <a:pPr algn="just"/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he global FMCG market size was valued at $10,020 billion in 2017.</a:t>
            </a:r>
          </a:p>
          <a:p>
            <a:pPr marL="0" indent="0" algn="just">
              <a:buNone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algn="just"/>
            <a:r>
              <a:rPr lang="en-IN" dirty="0"/>
              <a:t>Household and Personal care being the leading segment accounting 50% of the share.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Global market is projected to reach $15361 &amp; Indian market is project to $220 billion by 2025.</a:t>
            </a:r>
          </a:p>
        </p:txBody>
      </p:sp>
    </p:spTree>
    <p:extLst>
      <p:ext uri="{BB962C8B-B14F-4D97-AF65-F5344CB8AC3E}">
        <p14:creationId xmlns:p14="http://schemas.microsoft.com/office/powerpoint/2010/main" val="22524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C229-6232-772D-838B-972AA74C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Year on Year Growth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FF04-4C10-7E3B-8881-01848A9B6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65" y="1515035"/>
            <a:ext cx="6526306" cy="4661928"/>
          </a:xfrm>
        </p:spPr>
      </p:pic>
    </p:spTree>
    <p:extLst>
      <p:ext uri="{BB962C8B-B14F-4D97-AF65-F5344CB8AC3E}">
        <p14:creationId xmlns:p14="http://schemas.microsoft.com/office/powerpoint/2010/main" val="47698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08A4-83C4-54B9-5626-68091461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Top Global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F08E-6543-7CA4-2011-ECFE316E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Nestle is world’s largest food and beverage company with a revenue of $94 billion and covering 187 countries worldwide.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Procter &amp; Gamble Company (P&amp;G) specialized in personal care and hygiene products with a revenue of $67 billion.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PepsiCo is one of the leading food and beverage company with a revenue of $65 billion.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3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404-8B4A-430A-0ECE-4B987BD4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Category Distribution in Nestle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F76AA-3BE3-3B03-79CA-545285F30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6" y="1825624"/>
            <a:ext cx="7655859" cy="4772399"/>
          </a:xfrm>
        </p:spPr>
      </p:pic>
    </p:spTree>
    <p:extLst>
      <p:ext uri="{BB962C8B-B14F-4D97-AF65-F5344CB8AC3E}">
        <p14:creationId xmlns:p14="http://schemas.microsoft.com/office/powerpoint/2010/main" val="3817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2813-A1DB-5CE6-D3BA-B8167B13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Growth of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A6B7-F7DF-9E7F-956B-590CB499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With a growth rate of 14.7%, it is projected to be $220 billion by 2025.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Global revenue growth of food in 2021 was 7.3%.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Global Revenue growth of beauty and personal care in 2021 was 6.7%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In last 10 years, the revenue in FMCG industry in India has been growing at the rate of 21.4%.</a:t>
            </a:r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06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1C2B-AE38-C1AA-ABF2-D3EAAEA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Impact Of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6919-EE74-41F3-677E-B60BABDA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Demand for essential products.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Consumer shift in channel preferences was evident.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Increased focus on hygiene and personal wellbeing.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Product with biggest increase in purchase was sanitizers &amp; disinfectants.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b="0" i="0" dirty="0">
                <a:solidFill>
                  <a:srgbClr val="191919"/>
                </a:solidFill>
                <a:effectLst/>
              </a:rPr>
              <a:t>As consumers stayed home, they ate more biscuits, used more dishwashing gel and soap, and applied more disinfectants.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03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9508-264B-3CA7-557D-CA08B12A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83" y="392019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India’s top 10 FMCG Companies</a:t>
            </a:r>
            <a:br>
              <a:rPr lang="en-IN" dirty="0"/>
            </a:b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60A26-24DD-138A-E848-41FD6C91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28" y="1278536"/>
            <a:ext cx="7649743" cy="43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1637</TotalTime>
  <Words>386</Words>
  <Application>Microsoft Office PowerPoint</Application>
  <PresentationFormat>Widescreen</PresentationFormat>
  <Paragraphs>68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STUDY ON FMCG INDUSTRY   </vt:lpstr>
      <vt:lpstr>Introduction</vt:lpstr>
      <vt:lpstr>FMCG Market in India and Worldwide</vt:lpstr>
      <vt:lpstr>Year on Year Growth </vt:lpstr>
      <vt:lpstr>Top Global Companies</vt:lpstr>
      <vt:lpstr>Category Distribution in Nestle</vt:lpstr>
      <vt:lpstr>Growth of the Industry</vt:lpstr>
      <vt:lpstr>Impact Of Covid</vt:lpstr>
      <vt:lpstr>India’s top 10 FMCG Companies </vt:lpstr>
      <vt:lpstr>FMCG Market Breakup in India</vt:lpstr>
      <vt:lpstr>Plastic Waste By Companies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PRESENTATION ON FMCG SECTOR </dc:title>
  <dc:creator>Abhishek biradar biradar</dc:creator>
  <cp:lastModifiedBy>Abhishek biradar biradar</cp:lastModifiedBy>
  <cp:revision>15</cp:revision>
  <dcterms:created xsi:type="dcterms:W3CDTF">2022-06-25T09:41:23Z</dcterms:created>
  <dcterms:modified xsi:type="dcterms:W3CDTF">2022-06-29T05:11:02Z</dcterms:modified>
</cp:coreProperties>
</file>