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5" d="100"/>
          <a:sy n="85"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77CF-C349-3776-F964-3EB047DE1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3BB63D-FD7B-7D68-6A41-8B4C5AB65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7DB4EB-66F6-B09E-4D7D-34F237A9E530}"/>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05219990-FC44-CCF4-FD8C-4E9626339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1CF17-0CE8-4139-6468-69B8B5248442}"/>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44380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885-B9B7-1864-8E53-44AACFE13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6AE62-01C7-E3E8-EDFF-9DCA9CF8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E38FC-DF13-50BD-4DC9-D9CF64D10356}"/>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43A8802E-A08D-E82F-99B2-4756DF385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5D479-5DAD-7649-5E28-E1E0745D08E7}"/>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415419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908E5-3F2C-91A9-A96F-70F851D40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4607B1-7072-D5DA-E9D8-61FAE70B9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A7BB0-2469-84DC-FCEE-86F4951F47EF}"/>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ED9887E8-B79D-D49E-B208-E9CFE0090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97EB4-7360-AAFD-7F1F-C4922F917CED}"/>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43281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E437-37B6-FC42-EBD7-2121C73236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989F6-ACF9-DEB3-1313-0E730C781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0B054-6C60-8681-28C7-8105BFB0B9EA}"/>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94B4949A-2E59-90DA-7C18-A09D31306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36974-4413-9C55-5565-7B4D1BC042B9}"/>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42265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F2FA-0BF2-A762-A005-EED420B902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6CD715-E56C-814C-848E-5048B29A8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02265-8544-EBFF-7E0D-42D1F0484D2E}"/>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2F3B610C-D7B8-486B-A36B-0FE6A1343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8D4D6-8ED7-7F3E-56F2-CE6284A9EE22}"/>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255067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3EB3-6330-8912-9190-6FB3BBD98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6FE711-2FEB-FBEF-4FD7-7FF895799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AC476D-F9DA-B141-4E58-592D6CF9F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A5114E-2EAC-299E-CE52-072927A10ABF}"/>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6" name="Footer Placeholder 5">
            <a:extLst>
              <a:ext uri="{FF2B5EF4-FFF2-40B4-BE49-F238E27FC236}">
                <a16:creationId xmlns:a16="http://schemas.microsoft.com/office/drawing/2014/main" id="{9DAE2818-5D30-E424-5334-DEAD0C672B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F648B-E493-FE39-B7B9-2F5D0E2AB7EE}"/>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135019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E070-2461-0104-114D-1CC6916E81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B9A01B-44C1-6EC6-DBD1-AC77ABBC5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07DBE-26FC-5C39-469B-AFFA36D4F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5D0F8-D8B0-5E59-61C9-A8519CFD2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A5A4E-02F4-8EFA-BCD7-C8375663A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4EDBB0-8FE3-ED91-21EB-BC9804EC422F}"/>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8" name="Footer Placeholder 7">
            <a:extLst>
              <a:ext uri="{FF2B5EF4-FFF2-40B4-BE49-F238E27FC236}">
                <a16:creationId xmlns:a16="http://schemas.microsoft.com/office/drawing/2014/main" id="{6B00A240-78D9-694E-AC56-EE8FA08F18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FD6A56-0146-52C8-B120-E9F6836F3A5A}"/>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74712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29D3-88EB-8A7F-4C1B-0B0B17D22A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7BFD06-0289-7771-30B6-2D59CE95E6E8}"/>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4" name="Footer Placeholder 3">
            <a:extLst>
              <a:ext uri="{FF2B5EF4-FFF2-40B4-BE49-F238E27FC236}">
                <a16:creationId xmlns:a16="http://schemas.microsoft.com/office/drawing/2014/main" id="{F62106CB-56B1-C83E-DED6-8969B07E04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B824BB-AB55-916C-C81B-0A19148CCE05}"/>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294177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59152-7743-8324-7ED4-7105259E0E4D}"/>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3" name="Footer Placeholder 2">
            <a:extLst>
              <a:ext uri="{FF2B5EF4-FFF2-40B4-BE49-F238E27FC236}">
                <a16:creationId xmlns:a16="http://schemas.microsoft.com/office/drawing/2014/main" id="{42BF445B-7640-E471-1065-B7BAFAD7AF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DB7C5-ADCD-FC18-1F83-21F823F6BCA4}"/>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21414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0088-4555-7910-7DC8-37F18BF03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8E2BA8-3009-CABD-04D3-8B8F6D07C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823049-B84E-6D47-3F0C-296467DA7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881C6-D057-3265-0353-5783BD12DEF1}"/>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6" name="Footer Placeholder 5">
            <a:extLst>
              <a:ext uri="{FF2B5EF4-FFF2-40B4-BE49-F238E27FC236}">
                <a16:creationId xmlns:a16="http://schemas.microsoft.com/office/drawing/2014/main" id="{F7E40C47-1B98-85F1-B4B4-EC1E31030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C6DC1-A9BC-0F25-3745-296FA69B03AB}"/>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48389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1059-3769-035F-097E-CC0A83EC8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816A2C-E20E-D9D9-9014-841A0ADB3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18B50E-98B2-C396-5DEE-4A0ECDA30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E7D0B-EA96-0A47-6541-1EEE69C2545A}"/>
              </a:ext>
            </a:extLst>
          </p:cNvPr>
          <p:cNvSpPr>
            <a:spLocks noGrp="1"/>
          </p:cNvSpPr>
          <p:nvPr>
            <p:ph type="dt" sz="half" idx="10"/>
          </p:nvPr>
        </p:nvSpPr>
        <p:spPr/>
        <p:txBody>
          <a:bodyPr/>
          <a:lstStyle/>
          <a:p>
            <a:fld id="{9FE1E090-EC2F-4F1D-A22B-EFF13302D69D}" type="datetimeFigureOut">
              <a:rPr lang="en-IN" smtClean="0"/>
              <a:t>09-01-2023</a:t>
            </a:fld>
            <a:endParaRPr lang="en-IN"/>
          </a:p>
        </p:txBody>
      </p:sp>
      <p:sp>
        <p:nvSpPr>
          <p:cNvPr id="6" name="Footer Placeholder 5">
            <a:extLst>
              <a:ext uri="{FF2B5EF4-FFF2-40B4-BE49-F238E27FC236}">
                <a16:creationId xmlns:a16="http://schemas.microsoft.com/office/drawing/2014/main" id="{1CFFA412-BA08-3D09-825B-2FFF552FCA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1048C-AFD8-CAD5-EDA6-D88A549833FB}"/>
              </a:ext>
            </a:extLst>
          </p:cNvPr>
          <p:cNvSpPr>
            <a:spLocks noGrp="1"/>
          </p:cNvSpPr>
          <p:nvPr>
            <p:ph type="sldNum" sz="quarter" idx="12"/>
          </p:nvPr>
        </p:nvSpPr>
        <p:spPr/>
        <p:txBody>
          <a:bodyPr/>
          <a:lstStyle/>
          <a:p>
            <a:fld id="{75130B9A-D088-4979-95FE-B48CC8289EAB}" type="slidenum">
              <a:rPr lang="en-IN" smtClean="0"/>
              <a:t>‹#›</a:t>
            </a:fld>
            <a:endParaRPr lang="en-IN"/>
          </a:p>
        </p:txBody>
      </p:sp>
    </p:spTree>
    <p:extLst>
      <p:ext uri="{BB962C8B-B14F-4D97-AF65-F5344CB8AC3E}">
        <p14:creationId xmlns:p14="http://schemas.microsoft.com/office/powerpoint/2010/main" val="397109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4654F-3B3D-E35B-A297-BAAAD66CC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5D9BEA-0F6C-1297-6217-AB9965B63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D2D99-F82E-974D-F8B8-E3C13737E1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1E090-EC2F-4F1D-A22B-EFF13302D69D}" type="datetimeFigureOut">
              <a:rPr lang="en-IN" smtClean="0"/>
              <a:t>09-01-2023</a:t>
            </a:fld>
            <a:endParaRPr lang="en-IN"/>
          </a:p>
        </p:txBody>
      </p:sp>
      <p:sp>
        <p:nvSpPr>
          <p:cNvPr id="5" name="Footer Placeholder 4">
            <a:extLst>
              <a:ext uri="{FF2B5EF4-FFF2-40B4-BE49-F238E27FC236}">
                <a16:creationId xmlns:a16="http://schemas.microsoft.com/office/drawing/2014/main" id="{E53E04C3-BCED-EBE5-1266-AC5E307CB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FB5513-5166-17C6-CD6D-83668AC5D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30B9A-D088-4979-95FE-B48CC8289EAB}" type="slidenum">
              <a:rPr lang="en-IN" smtClean="0"/>
              <a:t>‹#›</a:t>
            </a:fld>
            <a:endParaRPr lang="en-IN"/>
          </a:p>
        </p:txBody>
      </p:sp>
    </p:spTree>
    <p:extLst>
      <p:ext uri="{BB962C8B-B14F-4D97-AF65-F5344CB8AC3E}">
        <p14:creationId xmlns:p14="http://schemas.microsoft.com/office/powerpoint/2010/main" val="309913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vlsiguru.com/functional-verification-course-for-experienced-engine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lsiguru.com/advanced-digital-design-course/" TargetMode="External"/><Relationship Id="rId2" Type="http://schemas.openxmlformats.org/officeDocument/2006/relationships/hyperlink" Target="https://vlsiguru.com/functional-verification-course-for-fresh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vlsiguru.com/system-verilog-functional-verification-course/" TargetMode="External"/><Relationship Id="rId2" Type="http://schemas.openxmlformats.org/officeDocument/2006/relationships/hyperlink" Target="https://www.vlsiguru.com/verilog-course/" TargetMode="External"/><Relationship Id="rId1" Type="http://schemas.openxmlformats.org/officeDocument/2006/relationships/slideLayout" Target="../slideLayouts/slideLayout2.xml"/><Relationship Id="rId6" Type="http://schemas.openxmlformats.org/officeDocument/2006/relationships/hyperlink" Target="https://www.vlsiguru.com/perl-training/" TargetMode="External"/><Relationship Id="rId5" Type="http://schemas.openxmlformats.org/officeDocument/2006/relationships/hyperlink" Target="https://www.vlsiguru.com/unix-linux-training/" TargetMode="External"/><Relationship Id="rId4" Type="http://schemas.openxmlformats.org/officeDocument/2006/relationships/hyperlink" Target="https://www.vlsiguru.com/uvm-cours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vlsiguru.com/embedded-systems-trai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D318A5-0FE8-A53F-E9E4-8511C638356D}"/>
              </a:ext>
            </a:extLst>
          </p:cNvPr>
          <p:cNvSpPr>
            <a:spLocks noGrp="1"/>
          </p:cNvSpPr>
          <p:nvPr>
            <p:ph type="subTitle" idx="1"/>
          </p:nvPr>
        </p:nvSpPr>
        <p:spPr>
          <a:xfrm>
            <a:off x="717176" y="618565"/>
            <a:ext cx="10820400" cy="5889811"/>
          </a:xfrm>
        </p:spPr>
        <p:txBody>
          <a:bodyPr>
            <a:normAutofit/>
          </a:bodyPr>
          <a:lstStyle/>
          <a:p>
            <a:r>
              <a:rPr lang="en-US" sz="2000" dirty="0"/>
              <a:t>VLSI GURU</a:t>
            </a:r>
          </a:p>
          <a:p>
            <a:pPr algn="l"/>
            <a:r>
              <a:rPr lang="en-US" sz="2000" b="1" i="0" u="none" strike="noStrike" dirty="0">
                <a:solidFill>
                  <a:srgbClr val="005594"/>
                </a:solidFill>
                <a:effectLst/>
                <a:hlinkClick r:id="rId2"/>
              </a:rPr>
              <a:t>VLSI Front end course for Experienced Engineers</a:t>
            </a:r>
            <a:r>
              <a:rPr lang="en-US" sz="2000" b="1" i="0" u="none" strike="noStrike" dirty="0">
                <a:solidFill>
                  <a:srgbClr val="005594"/>
                </a:solidFill>
                <a:effectLst/>
              </a:rPr>
              <a:t> </a:t>
            </a:r>
            <a:r>
              <a:rPr lang="en-IN" sz="2000" b="0" i="0" dirty="0">
                <a:solidFill>
                  <a:srgbClr val="000000"/>
                </a:solidFill>
                <a:effectLst/>
              </a:rPr>
              <a:t>(VG-FEDV)</a:t>
            </a:r>
            <a:endParaRPr lang="en-US" sz="2000" dirty="0"/>
          </a:p>
          <a:p>
            <a:pPr algn="l"/>
            <a:r>
              <a:rPr lang="en-US" sz="2000" b="1" i="0" u="none" strike="noStrike" dirty="0">
                <a:solidFill>
                  <a:srgbClr val="005594"/>
                </a:solidFill>
                <a:effectLst/>
              </a:rPr>
              <a:t>– 49000 RS</a:t>
            </a:r>
          </a:p>
          <a:p>
            <a:pPr marL="342900" indent="-342900" algn="l">
              <a:buFont typeface="Arial" panose="020B0604020202020204" pitchFamily="34" charset="0"/>
              <a:buChar char="•"/>
            </a:pPr>
            <a:r>
              <a:rPr lang="en-IN" sz="2000" b="0" i="0" dirty="0">
                <a:solidFill>
                  <a:srgbClr val="000000"/>
                </a:solidFill>
                <a:effectLst/>
              </a:rPr>
              <a:t>4 MONTH course</a:t>
            </a:r>
          </a:p>
          <a:p>
            <a:pPr marL="342900" indent="-342900" algn="l">
              <a:buFont typeface="Arial" panose="020B0604020202020204" pitchFamily="34" charset="0"/>
              <a:buChar char="•"/>
            </a:pPr>
            <a:r>
              <a:rPr lang="en-US" sz="2000" b="0" i="0" dirty="0">
                <a:solidFill>
                  <a:srgbClr val="000000"/>
                </a:solidFill>
                <a:effectLst/>
              </a:rPr>
              <a:t>exposure to SV &amp; UVM based testbench</a:t>
            </a:r>
          </a:p>
          <a:p>
            <a:pPr marL="342900" indent="-342900" algn="l">
              <a:buFont typeface="Arial" panose="020B0604020202020204" pitchFamily="34" charset="0"/>
              <a:buChar char="•"/>
            </a:pPr>
            <a:r>
              <a:rPr lang="en-IN" sz="2000" b="0" i="0" dirty="0">
                <a:solidFill>
                  <a:srgbClr val="000000"/>
                </a:solidFill>
                <a:effectLst/>
              </a:rPr>
              <a:t>40+ assignments covering various aspects of </a:t>
            </a:r>
            <a:r>
              <a:rPr lang="en-IN" sz="2000" b="0" i="0" dirty="0" err="1">
                <a:solidFill>
                  <a:srgbClr val="000000"/>
                </a:solidFill>
                <a:effectLst/>
              </a:rPr>
              <a:t>Systemverilog</a:t>
            </a:r>
            <a:r>
              <a:rPr lang="en-IN" sz="2000" b="0" i="0" dirty="0">
                <a:solidFill>
                  <a:srgbClr val="000000"/>
                </a:solidFill>
                <a:effectLst/>
              </a:rPr>
              <a:t> , AXI Protocol, AXI VIP Development, Memory Controller verification, UVM constructs, AHB Protocol, AHB UVC Development and AHB Interconnect functional verification. </a:t>
            </a:r>
          </a:p>
          <a:p>
            <a:pPr algn="l">
              <a:buFont typeface="Arial" panose="020B0604020202020204" pitchFamily="34" charset="0"/>
              <a:buChar char="•"/>
            </a:pPr>
            <a:r>
              <a:rPr lang="en-US" sz="2000" b="0" i="0" dirty="0">
                <a:solidFill>
                  <a:srgbClr val="8585A3"/>
                </a:solidFill>
                <a:effectLst/>
              </a:rPr>
              <a:t>1-1 Dedicated Mentor Support</a:t>
            </a:r>
            <a:endParaRPr lang="en-US" sz="2000" b="0" i="0" dirty="0">
              <a:solidFill>
                <a:srgbClr val="000000"/>
              </a:solidFill>
              <a:effectLst/>
            </a:endParaRPr>
          </a:p>
          <a:p>
            <a:pPr algn="l">
              <a:buFont typeface="Arial" panose="020B0604020202020204" pitchFamily="34" charset="0"/>
              <a:buChar char="•"/>
            </a:pPr>
            <a:r>
              <a:rPr lang="en-US" sz="2000" b="0" i="0" dirty="0">
                <a:solidFill>
                  <a:srgbClr val="8585A3"/>
                </a:solidFill>
                <a:effectLst/>
              </a:rPr>
              <a:t>24/7 Tool Access</a:t>
            </a:r>
            <a:endParaRPr lang="en-US" sz="2000" b="0" i="0" dirty="0">
              <a:solidFill>
                <a:srgbClr val="000000"/>
              </a:solidFill>
              <a:effectLst/>
            </a:endParaRPr>
          </a:p>
          <a:p>
            <a:pPr algn="l">
              <a:buFont typeface="Arial" panose="020B0604020202020204" pitchFamily="34" charset="0"/>
              <a:buChar char="•"/>
            </a:pPr>
            <a:r>
              <a:rPr lang="en-US" sz="2000" b="0" i="0" dirty="0">
                <a:solidFill>
                  <a:srgbClr val="8585A3"/>
                </a:solidFill>
                <a:effectLst/>
              </a:rPr>
              <a:t>Multiple MOCK Interviews</a:t>
            </a:r>
            <a:endParaRPr lang="en-US" sz="2000" b="0" i="0" dirty="0">
              <a:solidFill>
                <a:srgbClr val="000000"/>
              </a:solidFill>
              <a:effectLst/>
            </a:endParaRPr>
          </a:p>
          <a:p>
            <a:pPr algn="l">
              <a:buFont typeface="Arial" panose="020B0604020202020204" pitchFamily="34" charset="0"/>
              <a:buChar char="•"/>
            </a:pPr>
            <a:r>
              <a:rPr lang="en-US" sz="2000" b="0" i="0" dirty="0">
                <a:solidFill>
                  <a:srgbClr val="8585A3"/>
                </a:solidFill>
                <a:effectLst/>
              </a:rPr>
              <a:t>Industry Standard Projects</a:t>
            </a:r>
            <a:endParaRPr lang="en-US" sz="2000" b="0" i="0" dirty="0">
              <a:solidFill>
                <a:srgbClr val="000000"/>
              </a:solidFill>
              <a:effectLst/>
            </a:endParaRPr>
          </a:p>
          <a:p>
            <a:pPr algn="l">
              <a:buFont typeface="Arial" panose="020B0604020202020204" pitchFamily="34" charset="0"/>
              <a:buChar char="•"/>
            </a:pPr>
            <a:r>
              <a:rPr lang="en-US" sz="2000" b="0" i="0" dirty="0">
                <a:solidFill>
                  <a:srgbClr val="8585A3"/>
                </a:solidFill>
                <a:effectLst/>
              </a:rPr>
              <a:t>Resume Preparation</a:t>
            </a:r>
            <a:endParaRPr lang="en-US" sz="2000" b="0" i="0" dirty="0">
              <a:solidFill>
                <a:srgbClr val="000000"/>
              </a:solidFill>
              <a:effectLst/>
            </a:endParaRPr>
          </a:p>
          <a:p>
            <a:pPr marL="342900" indent="-342900" algn="l">
              <a:buFont typeface="Arial" panose="020B0604020202020204" pitchFamily="34" charset="0"/>
              <a:buChar char="•"/>
            </a:pPr>
            <a:endParaRPr lang="en-US" sz="2000" dirty="0">
              <a:solidFill>
                <a:srgbClr val="000000"/>
              </a:solidFill>
            </a:endParaRPr>
          </a:p>
          <a:p>
            <a:pPr marL="342900" indent="-342900" algn="l">
              <a:buFont typeface="Arial" panose="020B0604020202020204" pitchFamily="34" charset="0"/>
              <a:buChar char="•"/>
            </a:pPr>
            <a:endParaRPr lang="en-IN" sz="2000" b="0" i="0" dirty="0">
              <a:solidFill>
                <a:srgbClr val="000000"/>
              </a:solidFill>
              <a:effectLst/>
            </a:endParaRPr>
          </a:p>
        </p:txBody>
      </p:sp>
    </p:spTree>
    <p:extLst>
      <p:ext uri="{BB962C8B-B14F-4D97-AF65-F5344CB8AC3E}">
        <p14:creationId xmlns:p14="http://schemas.microsoft.com/office/powerpoint/2010/main" val="2823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E49A6-43D4-5A85-50AC-DBCA500D9371}"/>
              </a:ext>
            </a:extLst>
          </p:cNvPr>
          <p:cNvSpPr>
            <a:spLocks noGrp="1"/>
          </p:cNvSpPr>
          <p:nvPr>
            <p:ph idx="1"/>
          </p:nvPr>
        </p:nvSpPr>
        <p:spPr>
          <a:xfrm>
            <a:off x="838200" y="224118"/>
            <a:ext cx="10515600" cy="6427694"/>
          </a:xfrm>
        </p:spPr>
        <p:txBody>
          <a:bodyPr>
            <a:normAutofit/>
          </a:bodyPr>
          <a:lstStyle/>
          <a:p>
            <a:endParaRPr lang="en-US" b="0" i="0" dirty="0">
              <a:solidFill>
                <a:srgbClr val="000000"/>
              </a:solidFill>
              <a:effectLst/>
              <a:latin typeface="Poppins" panose="00000500000000000000" pitchFamily="2" charset="0"/>
            </a:endParaRPr>
          </a:p>
          <a:p>
            <a:r>
              <a:rPr lang="en-IN" b="0" i="0" dirty="0">
                <a:solidFill>
                  <a:srgbClr val="000000"/>
                </a:solidFill>
                <a:effectLst/>
                <a:latin typeface="Poppins" panose="00000500000000000000" pitchFamily="2" charset="0"/>
              </a:rPr>
              <a:t>PERL Training -4500</a:t>
            </a:r>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PERL Training is targeted towards every engineer who is looking to enhance scripting skill set. Though there are many scripting languages like TCL, Shell, Python, </a:t>
            </a:r>
            <a:r>
              <a:rPr lang="en-US" b="0" i="0" dirty="0" err="1">
                <a:solidFill>
                  <a:srgbClr val="000000"/>
                </a:solidFill>
                <a:effectLst/>
                <a:latin typeface="Poppins" panose="00000500000000000000" pitchFamily="2" charset="0"/>
              </a:rPr>
              <a:t>etc</a:t>
            </a:r>
            <a:r>
              <a:rPr lang="en-US" b="0" i="0" dirty="0">
                <a:solidFill>
                  <a:srgbClr val="000000"/>
                </a:solidFill>
                <a:effectLst/>
                <a:latin typeface="Poppins" panose="00000500000000000000" pitchFamily="2" charset="0"/>
              </a:rPr>
              <a:t>,</a:t>
            </a:r>
          </a:p>
          <a:p>
            <a:r>
              <a:rPr lang="en-US" b="0" i="0" dirty="0">
                <a:solidFill>
                  <a:srgbClr val="000000"/>
                </a:solidFill>
                <a:effectLst/>
                <a:latin typeface="Poppins" panose="00000500000000000000" pitchFamily="2" charset="0"/>
              </a:rPr>
              <a:t>involve updating a spreadsheet, running test cases, checking test logs, updating environment for common changes, etc. Unfortunately many times, people end up spending lot of time on these activities. This is where scripting makes it easier by automating the way we do things. A well coded script can reduce the amount of time considerably and also reduces the bugs due to human errors.</a:t>
            </a:r>
          </a:p>
          <a:p>
            <a:endParaRPr lang="en-IN" dirty="0"/>
          </a:p>
        </p:txBody>
      </p:sp>
    </p:spTree>
    <p:extLst>
      <p:ext uri="{BB962C8B-B14F-4D97-AF65-F5344CB8AC3E}">
        <p14:creationId xmlns:p14="http://schemas.microsoft.com/office/powerpoint/2010/main" val="272228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3742-7031-8F53-EDE4-0B51DB289C3C}"/>
              </a:ext>
            </a:extLst>
          </p:cNvPr>
          <p:cNvSpPr>
            <a:spLocks noGrp="1"/>
          </p:cNvSpPr>
          <p:nvPr>
            <p:ph type="title"/>
          </p:nvPr>
        </p:nvSpPr>
        <p:spPr/>
        <p:txBody>
          <a:bodyPr/>
          <a:lstStyle/>
          <a:p>
            <a:pPr algn="ctr"/>
            <a:r>
              <a:rPr lang="en-US" dirty="0"/>
              <a:t>Maven silicon</a:t>
            </a:r>
            <a:endParaRPr lang="en-IN" dirty="0"/>
          </a:p>
        </p:txBody>
      </p:sp>
      <p:sp>
        <p:nvSpPr>
          <p:cNvPr id="3" name="Content Placeholder 2">
            <a:extLst>
              <a:ext uri="{FF2B5EF4-FFF2-40B4-BE49-F238E27FC236}">
                <a16:creationId xmlns:a16="http://schemas.microsoft.com/office/drawing/2014/main" id="{8FB8182E-414A-B872-00E4-642E6221864C}"/>
              </a:ext>
            </a:extLst>
          </p:cNvPr>
          <p:cNvSpPr>
            <a:spLocks noGrp="1"/>
          </p:cNvSpPr>
          <p:nvPr>
            <p:ph idx="1"/>
          </p:nvPr>
        </p:nvSpPr>
        <p:spPr/>
        <p:txBody>
          <a:bodyPr/>
          <a:lstStyle/>
          <a:p>
            <a:pPr algn="l">
              <a:buFont typeface="Arial" panose="020B0604020202020204" pitchFamily="34" charset="0"/>
              <a:buChar char="•"/>
            </a:pPr>
            <a:r>
              <a:rPr lang="en-IN" b="0" i="0" dirty="0">
                <a:solidFill>
                  <a:srgbClr val="292F33"/>
                </a:solidFill>
                <a:effectLst/>
                <a:latin typeface="OpenSans-Regular"/>
              </a:rPr>
              <a:t>Advanced VLSI design &amp; verification </a:t>
            </a:r>
          </a:p>
          <a:p>
            <a:pPr algn="l">
              <a:buFont typeface="Arial" panose="020B0604020202020204" pitchFamily="34" charset="0"/>
              <a:buChar char="•"/>
            </a:pPr>
            <a:r>
              <a:rPr lang="en-IN" b="0" i="0" dirty="0">
                <a:solidFill>
                  <a:srgbClr val="292F33"/>
                </a:solidFill>
                <a:effectLst/>
                <a:latin typeface="OpenSans-Regular"/>
              </a:rPr>
              <a:t>ASIC &amp; FPGA Design Methodology</a:t>
            </a:r>
          </a:p>
          <a:p>
            <a:pPr algn="l">
              <a:buFont typeface="Arial" panose="020B0604020202020204" pitchFamily="34" charset="0"/>
              <a:buChar char="•"/>
            </a:pPr>
            <a:r>
              <a:rPr lang="en-IN" b="0" i="0" dirty="0">
                <a:solidFill>
                  <a:srgbClr val="292F33"/>
                </a:solidFill>
                <a:effectLst/>
                <a:latin typeface="OpenSans-Regular"/>
              </a:rPr>
              <a:t>System Verilog and UVM based Advanced verification methodologies</a:t>
            </a:r>
          </a:p>
          <a:p>
            <a:pPr algn="l">
              <a:buFont typeface="Arial" panose="020B0604020202020204" pitchFamily="34" charset="0"/>
              <a:buChar char="•"/>
            </a:pPr>
            <a:r>
              <a:rPr lang="en-IN" b="0" i="0" dirty="0">
                <a:solidFill>
                  <a:srgbClr val="292F33"/>
                </a:solidFill>
                <a:effectLst/>
                <a:latin typeface="OpenSans-Regular"/>
              </a:rPr>
              <a:t>Assertion Based Verification: SVA</a:t>
            </a:r>
          </a:p>
          <a:p>
            <a:pPr algn="l">
              <a:buFont typeface="Arial" panose="020B0604020202020204" pitchFamily="34" charset="0"/>
              <a:buChar char="•"/>
            </a:pPr>
            <a:r>
              <a:rPr lang="en-IN" b="0" i="0" dirty="0">
                <a:solidFill>
                  <a:srgbClr val="292F33"/>
                </a:solidFill>
                <a:effectLst/>
                <a:latin typeface="OpenSans-Regular"/>
              </a:rPr>
              <a:t>Scripting Language : Perl</a:t>
            </a:r>
          </a:p>
          <a:p>
            <a:pPr algn="l">
              <a:buFont typeface="Arial" panose="020B0604020202020204" pitchFamily="34" charset="0"/>
              <a:buChar char="•"/>
            </a:pPr>
            <a:r>
              <a:rPr lang="en-IN" b="0" i="0" dirty="0">
                <a:solidFill>
                  <a:srgbClr val="292F33"/>
                </a:solidFill>
                <a:effectLst/>
                <a:latin typeface="OpenSans-Regular"/>
              </a:rPr>
              <a:t>RISC V Projects</a:t>
            </a:r>
          </a:p>
          <a:p>
            <a:endParaRPr lang="en-IN" dirty="0"/>
          </a:p>
        </p:txBody>
      </p:sp>
    </p:spTree>
    <p:extLst>
      <p:ext uri="{BB962C8B-B14F-4D97-AF65-F5344CB8AC3E}">
        <p14:creationId xmlns:p14="http://schemas.microsoft.com/office/powerpoint/2010/main" val="30323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6049-A050-A2F7-AEB8-B9DF1A8F33A1}"/>
              </a:ext>
            </a:extLst>
          </p:cNvPr>
          <p:cNvSpPr>
            <a:spLocks noGrp="1"/>
          </p:cNvSpPr>
          <p:nvPr>
            <p:ph type="title"/>
          </p:nvPr>
        </p:nvSpPr>
        <p:spPr/>
        <p:txBody>
          <a:bodyPr/>
          <a:lstStyle/>
          <a:p>
            <a:r>
              <a:rPr lang="en-IN" b="0" i="0" dirty="0">
                <a:solidFill>
                  <a:srgbClr val="292F33"/>
                </a:solidFill>
                <a:effectLst/>
                <a:latin typeface="OpenSans-Regular"/>
              </a:rPr>
              <a:t>Advanced ASIC verification </a:t>
            </a:r>
            <a:br>
              <a:rPr lang="en-IN" b="0" i="0" dirty="0">
                <a:solidFill>
                  <a:srgbClr val="292F33"/>
                </a:solidFill>
                <a:effectLst/>
                <a:latin typeface="OpenSans-Regular"/>
              </a:rPr>
            </a:br>
            <a:endParaRPr lang="en-IN" dirty="0"/>
          </a:p>
        </p:txBody>
      </p:sp>
      <p:sp>
        <p:nvSpPr>
          <p:cNvPr id="3" name="Content Placeholder 2">
            <a:extLst>
              <a:ext uri="{FF2B5EF4-FFF2-40B4-BE49-F238E27FC236}">
                <a16:creationId xmlns:a16="http://schemas.microsoft.com/office/drawing/2014/main" id="{EFEF1B44-FA4B-1B41-62EC-2560A7DE1714}"/>
              </a:ext>
            </a:extLst>
          </p:cNvPr>
          <p:cNvSpPr>
            <a:spLocks noGrp="1"/>
          </p:cNvSpPr>
          <p:nvPr>
            <p:ph idx="1"/>
          </p:nvPr>
        </p:nvSpPr>
        <p:spPr/>
        <p:txBody>
          <a:bodyPr/>
          <a:lstStyle/>
          <a:p>
            <a:pPr algn="l">
              <a:buFont typeface="Arial" panose="020B0604020202020204" pitchFamily="34" charset="0"/>
              <a:buChar char="•"/>
            </a:pPr>
            <a:r>
              <a:rPr lang="en-US" b="0" i="0" dirty="0">
                <a:solidFill>
                  <a:srgbClr val="292F33"/>
                </a:solidFill>
                <a:effectLst/>
                <a:latin typeface="OpenSans-Regular"/>
              </a:rPr>
              <a:t>System Verilog and UVM based Advanced verification methodologies</a:t>
            </a:r>
          </a:p>
          <a:p>
            <a:pPr algn="l">
              <a:buFont typeface="Arial" panose="020B0604020202020204" pitchFamily="34" charset="0"/>
              <a:buChar char="•"/>
            </a:pPr>
            <a:r>
              <a:rPr lang="en-US" b="0" i="0" dirty="0">
                <a:solidFill>
                  <a:srgbClr val="292F33"/>
                </a:solidFill>
                <a:effectLst/>
                <a:latin typeface="OpenSans-Regular"/>
              </a:rPr>
              <a:t>Assertion Based Verification: SVA</a:t>
            </a:r>
          </a:p>
          <a:p>
            <a:pPr algn="l">
              <a:buFont typeface="Arial" panose="020B0604020202020204" pitchFamily="34" charset="0"/>
              <a:buChar char="•"/>
            </a:pPr>
            <a:r>
              <a:rPr lang="en-US" b="0" i="0" dirty="0">
                <a:solidFill>
                  <a:srgbClr val="292F33"/>
                </a:solidFill>
                <a:effectLst/>
                <a:latin typeface="OpenSans-Regular"/>
              </a:rPr>
              <a:t>Scripting Language : Perl</a:t>
            </a:r>
          </a:p>
          <a:p>
            <a:pPr algn="l">
              <a:buFont typeface="Arial" panose="020B0604020202020204" pitchFamily="34" charset="0"/>
              <a:buChar char="•"/>
            </a:pPr>
            <a:r>
              <a:rPr lang="en-US" b="0" i="0" dirty="0">
                <a:solidFill>
                  <a:srgbClr val="292F33"/>
                </a:solidFill>
                <a:effectLst/>
                <a:latin typeface="OpenSans-Regular"/>
              </a:rPr>
              <a:t>RISC V Projects</a:t>
            </a:r>
          </a:p>
          <a:p>
            <a:endParaRPr lang="en-IN" dirty="0"/>
          </a:p>
        </p:txBody>
      </p:sp>
    </p:spTree>
    <p:extLst>
      <p:ext uri="{BB962C8B-B14F-4D97-AF65-F5344CB8AC3E}">
        <p14:creationId xmlns:p14="http://schemas.microsoft.com/office/powerpoint/2010/main" val="31566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7F63-11EC-066A-F5A0-B81A199235D6}"/>
              </a:ext>
            </a:extLst>
          </p:cNvPr>
          <p:cNvSpPr>
            <a:spLocks noGrp="1"/>
          </p:cNvSpPr>
          <p:nvPr>
            <p:ph type="title"/>
          </p:nvPr>
        </p:nvSpPr>
        <p:spPr/>
        <p:txBody>
          <a:bodyPr/>
          <a:lstStyle/>
          <a:p>
            <a:r>
              <a:rPr lang="en-IN" b="0" i="0" dirty="0">
                <a:solidFill>
                  <a:srgbClr val="292F33"/>
                </a:solidFill>
                <a:effectLst/>
                <a:latin typeface="OpenSans-Regular"/>
              </a:rPr>
              <a:t>Advanced physical design &amp; verification </a:t>
            </a:r>
            <a:br>
              <a:rPr lang="en-IN" b="0" i="0" dirty="0">
                <a:solidFill>
                  <a:srgbClr val="292F33"/>
                </a:solidFill>
                <a:effectLst/>
                <a:latin typeface="OpenSans-Regular"/>
              </a:rPr>
            </a:br>
            <a:endParaRPr lang="en-IN" dirty="0"/>
          </a:p>
        </p:txBody>
      </p:sp>
      <p:sp>
        <p:nvSpPr>
          <p:cNvPr id="3" name="Content Placeholder 2">
            <a:extLst>
              <a:ext uri="{FF2B5EF4-FFF2-40B4-BE49-F238E27FC236}">
                <a16:creationId xmlns:a16="http://schemas.microsoft.com/office/drawing/2014/main" id="{8D9FEA13-D037-8CED-1E06-7157815FD515}"/>
              </a:ext>
            </a:extLst>
          </p:cNvPr>
          <p:cNvSpPr>
            <a:spLocks noGrp="1"/>
          </p:cNvSpPr>
          <p:nvPr>
            <p:ph idx="1"/>
          </p:nvPr>
        </p:nvSpPr>
        <p:spPr/>
        <p:txBody>
          <a:bodyPr/>
          <a:lstStyle/>
          <a:p>
            <a:pPr algn="l">
              <a:buFont typeface="Arial" panose="020B0604020202020204" pitchFamily="34" charset="0"/>
              <a:buChar char="•"/>
            </a:pPr>
            <a:r>
              <a:rPr lang="en-US" b="0" i="0" dirty="0">
                <a:solidFill>
                  <a:srgbClr val="292F33"/>
                </a:solidFill>
                <a:effectLst/>
                <a:latin typeface="OpenSans-Regular"/>
              </a:rPr>
              <a:t>Floor Planning, Placement &amp; Routing</a:t>
            </a:r>
          </a:p>
          <a:p>
            <a:pPr algn="l">
              <a:buFont typeface="Arial" panose="020B0604020202020204" pitchFamily="34" charset="0"/>
              <a:buChar char="•"/>
            </a:pPr>
            <a:r>
              <a:rPr lang="en-US" b="0" i="0" dirty="0">
                <a:solidFill>
                  <a:srgbClr val="292F33"/>
                </a:solidFill>
                <a:effectLst/>
                <a:latin typeface="OpenSans-Regular"/>
              </a:rPr>
              <a:t>Clock Tree Synthesis</a:t>
            </a:r>
          </a:p>
          <a:p>
            <a:pPr algn="l">
              <a:buFont typeface="Arial" panose="020B0604020202020204" pitchFamily="34" charset="0"/>
              <a:buChar char="•"/>
            </a:pPr>
            <a:r>
              <a:rPr lang="en-US" b="0" i="0" dirty="0">
                <a:solidFill>
                  <a:srgbClr val="292F33"/>
                </a:solidFill>
                <a:effectLst/>
                <a:latin typeface="OpenSans-Regular"/>
              </a:rPr>
              <a:t>Static timing Analysis</a:t>
            </a:r>
          </a:p>
          <a:p>
            <a:pPr algn="l">
              <a:buFont typeface="Arial" panose="020B0604020202020204" pitchFamily="34" charset="0"/>
              <a:buChar char="•"/>
            </a:pPr>
            <a:r>
              <a:rPr lang="en-US" b="0" i="0" dirty="0">
                <a:solidFill>
                  <a:srgbClr val="292F33"/>
                </a:solidFill>
                <a:effectLst/>
                <a:latin typeface="OpenSans-Regular"/>
              </a:rPr>
              <a:t>Physical Verification &amp; Sign-off</a:t>
            </a:r>
          </a:p>
          <a:p>
            <a:endParaRPr lang="en-IN" dirty="0"/>
          </a:p>
        </p:txBody>
      </p:sp>
    </p:spTree>
    <p:extLst>
      <p:ext uri="{BB962C8B-B14F-4D97-AF65-F5344CB8AC3E}">
        <p14:creationId xmlns:p14="http://schemas.microsoft.com/office/powerpoint/2010/main" val="347736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D7BB-1191-5C2F-75F1-87A71030F552}"/>
              </a:ext>
            </a:extLst>
          </p:cNvPr>
          <p:cNvSpPr>
            <a:spLocks noGrp="1"/>
          </p:cNvSpPr>
          <p:nvPr>
            <p:ph type="title"/>
          </p:nvPr>
        </p:nvSpPr>
        <p:spPr/>
        <p:txBody>
          <a:bodyPr/>
          <a:lstStyle/>
          <a:p>
            <a:r>
              <a:rPr lang="en-IN" b="0" i="0" dirty="0">
                <a:solidFill>
                  <a:srgbClr val="292F33"/>
                </a:solidFill>
                <a:effectLst/>
                <a:latin typeface="OpenSans-Regular"/>
              </a:rPr>
              <a:t>Advanced VLSI design &amp; DFT</a:t>
            </a:r>
            <a:br>
              <a:rPr lang="en-IN" b="0" i="0" dirty="0">
                <a:solidFill>
                  <a:srgbClr val="292F33"/>
                </a:solidFill>
                <a:effectLst/>
                <a:latin typeface="OpenSans-Regular"/>
              </a:rPr>
            </a:br>
            <a:endParaRPr lang="en-IN" dirty="0"/>
          </a:p>
        </p:txBody>
      </p:sp>
      <p:sp>
        <p:nvSpPr>
          <p:cNvPr id="3" name="Content Placeholder 2">
            <a:extLst>
              <a:ext uri="{FF2B5EF4-FFF2-40B4-BE49-F238E27FC236}">
                <a16:creationId xmlns:a16="http://schemas.microsoft.com/office/drawing/2014/main" id="{E49D56BA-8FA6-B82E-DAE1-CF8D7D43EED0}"/>
              </a:ext>
            </a:extLst>
          </p:cNvPr>
          <p:cNvSpPr>
            <a:spLocks noGrp="1"/>
          </p:cNvSpPr>
          <p:nvPr>
            <p:ph idx="1"/>
          </p:nvPr>
        </p:nvSpPr>
        <p:spPr/>
        <p:txBody>
          <a:bodyPr/>
          <a:lstStyle/>
          <a:p>
            <a:pPr algn="l">
              <a:buFont typeface="Arial" panose="020B0604020202020204" pitchFamily="34" charset="0"/>
              <a:buChar char="•"/>
            </a:pPr>
            <a:r>
              <a:rPr lang="en-US" b="0" i="0" dirty="0">
                <a:solidFill>
                  <a:srgbClr val="292F33"/>
                </a:solidFill>
                <a:effectLst/>
                <a:latin typeface="OpenSans-Regular"/>
              </a:rPr>
              <a:t>ASIC &amp; FPGA Design Methodology</a:t>
            </a:r>
          </a:p>
          <a:p>
            <a:pPr algn="l">
              <a:buFont typeface="Arial" panose="020B0604020202020204" pitchFamily="34" charset="0"/>
              <a:buChar char="•"/>
            </a:pPr>
            <a:r>
              <a:rPr lang="en-US" b="0" i="0" dirty="0">
                <a:solidFill>
                  <a:srgbClr val="292F33"/>
                </a:solidFill>
                <a:effectLst/>
                <a:latin typeface="OpenSans-Regular"/>
              </a:rPr>
              <a:t>DFT - Design For Test</a:t>
            </a:r>
          </a:p>
          <a:p>
            <a:pPr algn="l">
              <a:buFont typeface="Arial" panose="020B0604020202020204" pitchFamily="34" charset="0"/>
              <a:buChar char="•"/>
            </a:pPr>
            <a:r>
              <a:rPr lang="en-US" b="0" i="0" dirty="0">
                <a:solidFill>
                  <a:srgbClr val="292F33"/>
                </a:solidFill>
                <a:effectLst/>
                <a:latin typeface="OpenSans-Regular"/>
              </a:rPr>
              <a:t>System Verilog</a:t>
            </a:r>
          </a:p>
          <a:p>
            <a:pPr algn="l">
              <a:buFont typeface="Arial" panose="020B0604020202020204" pitchFamily="34" charset="0"/>
              <a:buChar char="•"/>
            </a:pPr>
            <a:r>
              <a:rPr lang="en-US" b="0" i="0" dirty="0">
                <a:solidFill>
                  <a:srgbClr val="292F33"/>
                </a:solidFill>
                <a:effectLst/>
                <a:latin typeface="OpenSans-Regular"/>
              </a:rPr>
              <a:t>RISC V Project</a:t>
            </a:r>
          </a:p>
          <a:p>
            <a:endParaRPr lang="en-IN" dirty="0"/>
          </a:p>
        </p:txBody>
      </p:sp>
    </p:spTree>
    <p:extLst>
      <p:ext uri="{BB962C8B-B14F-4D97-AF65-F5344CB8AC3E}">
        <p14:creationId xmlns:p14="http://schemas.microsoft.com/office/powerpoint/2010/main" val="336335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8D2F-5EC0-7944-EDC2-1CFCA1D32A2C}"/>
              </a:ext>
            </a:extLst>
          </p:cNvPr>
          <p:cNvSpPr>
            <a:spLocks noGrp="1"/>
          </p:cNvSpPr>
          <p:nvPr>
            <p:ph type="title"/>
          </p:nvPr>
        </p:nvSpPr>
        <p:spPr/>
        <p:txBody>
          <a:bodyPr/>
          <a:lstStyle/>
          <a:p>
            <a:pPr algn="ctr"/>
            <a:r>
              <a:rPr lang="en-US" dirty="0" err="1"/>
              <a:t>Sumedha</a:t>
            </a:r>
            <a:br>
              <a:rPr lang="en-US" dirty="0"/>
            </a:br>
            <a:endParaRPr lang="en-IN" dirty="0"/>
          </a:p>
        </p:txBody>
      </p:sp>
      <p:sp>
        <p:nvSpPr>
          <p:cNvPr id="3" name="Content Placeholder 2">
            <a:extLst>
              <a:ext uri="{FF2B5EF4-FFF2-40B4-BE49-F238E27FC236}">
                <a16:creationId xmlns:a16="http://schemas.microsoft.com/office/drawing/2014/main" id="{2EB4E8A6-E19A-E1B3-34AE-23976BF8A060}"/>
              </a:ext>
            </a:extLst>
          </p:cNvPr>
          <p:cNvSpPr>
            <a:spLocks noGrp="1"/>
          </p:cNvSpPr>
          <p:nvPr>
            <p:ph idx="1"/>
          </p:nvPr>
        </p:nvSpPr>
        <p:spPr/>
        <p:txBody>
          <a:bodyPr/>
          <a:lstStyle/>
          <a:p>
            <a:pPr marL="0" indent="0">
              <a:buNone/>
            </a:pPr>
            <a:r>
              <a:rPr lang="en-IN" sz="2000" dirty="0">
                <a:latin typeface="+mj-lt"/>
              </a:rPr>
              <a:t> 86000 +18* </a:t>
            </a:r>
            <a:r>
              <a:rPr lang="en-IN" sz="2000" dirty="0" err="1">
                <a:latin typeface="+mj-lt"/>
              </a:rPr>
              <a:t>gst</a:t>
            </a:r>
            <a:endParaRPr lang="en-IN" sz="2000" dirty="0">
              <a:latin typeface="+mj-lt"/>
            </a:endParaRPr>
          </a:p>
          <a:p>
            <a:pPr algn="l"/>
            <a:r>
              <a:rPr lang="en-US" sz="2000" b="0" i="0" u="none" strike="noStrike" dirty="0">
                <a:solidFill>
                  <a:srgbClr val="000000"/>
                </a:solidFill>
                <a:effectLst/>
                <a:latin typeface="+mj-lt"/>
              </a:rPr>
              <a:t>2-Months: Focused training on ALL the domains of VLSI through highly experienced &amp; active industry experts</a:t>
            </a:r>
          </a:p>
          <a:p>
            <a:pPr algn="l"/>
            <a:r>
              <a:rPr lang="en-US" sz="2000" b="0" i="0" u="none" strike="noStrike" dirty="0">
                <a:solidFill>
                  <a:srgbClr val="000000"/>
                </a:solidFill>
                <a:effectLst/>
                <a:latin typeface="+mj-lt"/>
              </a:rPr>
              <a:t>2-Months: Intensive training on Students preferred domain through On-Job training</a:t>
            </a:r>
          </a:p>
          <a:p>
            <a:pPr algn="l"/>
            <a:r>
              <a:rPr lang="en-US" sz="2000" b="0" i="0" u="none" strike="noStrike" dirty="0">
                <a:solidFill>
                  <a:srgbClr val="000000"/>
                </a:solidFill>
                <a:effectLst/>
                <a:latin typeface="+mj-lt"/>
              </a:rPr>
              <a:t>Whole level recruitment starts after 4th month with a course completed certificate simultaneously through On-Job training</a:t>
            </a:r>
          </a:p>
          <a:p>
            <a:pPr marL="0" indent="0">
              <a:buNone/>
            </a:pPr>
            <a:endParaRPr lang="en-IN" b="1" i="0" dirty="0">
              <a:solidFill>
                <a:srgbClr val="FFFFFF"/>
              </a:solidFill>
              <a:effectLst/>
              <a:latin typeface="futura-pt"/>
            </a:endParaRPr>
          </a:p>
          <a:p>
            <a:pPr marL="0" indent="0">
              <a:buNone/>
            </a:pPr>
            <a:endParaRPr lang="en-IN" b="1" i="0" dirty="0">
              <a:solidFill>
                <a:srgbClr val="FFFFFF"/>
              </a:solidFill>
              <a:effectLst/>
              <a:latin typeface="futura-pt"/>
            </a:endParaRPr>
          </a:p>
        </p:txBody>
      </p:sp>
    </p:spTree>
    <p:extLst>
      <p:ext uri="{BB962C8B-B14F-4D97-AF65-F5344CB8AC3E}">
        <p14:creationId xmlns:p14="http://schemas.microsoft.com/office/powerpoint/2010/main" val="248670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F560-AD06-AB2A-B646-A78CB7C451AB}"/>
              </a:ext>
            </a:extLst>
          </p:cNvPr>
          <p:cNvSpPr>
            <a:spLocks noGrp="1"/>
          </p:cNvSpPr>
          <p:nvPr>
            <p:ph type="title"/>
          </p:nvPr>
        </p:nvSpPr>
        <p:spPr/>
        <p:txBody>
          <a:bodyPr/>
          <a:lstStyle/>
          <a:p>
            <a:pPr algn="ctr"/>
            <a:r>
              <a:rPr lang="en-US" dirty="0" err="1"/>
              <a:t>Rv</a:t>
            </a:r>
            <a:r>
              <a:rPr lang="en-US" dirty="0"/>
              <a:t> </a:t>
            </a:r>
            <a:r>
              <a:rPr lang="en-US" dirty="0" err="1"/>
              <a:t>vlsi</a:t>
            </a:r>
            <a:endParaRPr lang="en-IN" dirty="0"/>
          </a:p>
        </p:txBody>
      </p:sp>
      <p:sp>
        <p:nvSpPr>
          <p:cNvPr id="3" name="Content Placeholder 2">
            <a:extLst>
              <a:ext uri="{FF2B5EF4-FFF2-40B4-BE49-F238E27FC236}">
                <a16:creationId xmlns:a16="http://schemas.microsoft.com/office/drawing/2014/main" id="{E0B7375B-1C1B-624A-6576-BDCC93CD53E6}"/>
              </a:ext>
            </a:extLst>
          </p:cNvPr>
          <p:cNvSpPr>
            <a:spLocks noGrp="1"/>
          </p:cNvSpPr>
          <p:nvPr>
            <p:ph idx="1"/>
          </p:nvPr>
        </p:nvSpPr>
        <p:spPr/>
        <p:txBody>
          <a:bodyPr>
            <a:normAutofit lnSpcReduction="10000"/>
          </a:bodyPr>
          <a:lstStyle/>
          <a:p>
            <a:pPr algn="ctr"/>
            <a:r>
              <a:rPr lang="en-US" b="0" i="0" dirty="0">
                <a:solidFill>
                  <a:srgbClr val="029684"/>
                </a:solidFill>
                <a:effectLst/>
                <a:latin typeface="museo_slab500"/>
              </a:rPr>
              <a:t>VLSI Programs</a:t>
            </a:r>
          </a:p>
          <a:p>
            <a:pPr algn="l">
              <a:buFont typeface="Arial" panose="020B0604020202020204" pitchFamily="34" charset="0"/>
              <a:buChar char="•"/>
            </a:pPr>
            <a:r>
              <a:rPr lang="en-US" b="0" i="0" dirty="0">
                <a:solidFill>
                  <a:srgbClr val="444444"/>
                </a:solidFill>
                <a:effectLst/>
                <a:latin typeface="Opensansregular"/>
              </a:rPr>
              <a:t>6 months full time flagship program in VLSI</a:t>
            </a:r>
          </a:p>
          <a:p>
            <a:pPr algn="l">
              <a:buFont typeface="Arial" panose="020B0604020202020204" pitchFamily="34" charset="0"/>
              <a:buChar char="•"/>
            </a:pPr>
            <a:r>
              <a:rPr lang="en-US" b="0" i="0" dirty="0">
                <a:solidFill>
                  <a:srgbClr val="444444"/>
                </a:solidFill>
                <a:effectLst/>
                <a:latin typeface="Opensansregular"/>
              </a:rPr>
              <a:t>Participative &amp; Experiential Learning Model</a:t>
            </a:r>
          </a:p>
          <a:p>
            <a:pPr algn="l">
              <a:buFont typeface="Arial" panose="020B0604020202020204" pitchFamily="34" charset="0"/>
              <a:buChar char="•"/>
            </a:pPr>
            <a:r>
              <a:rPr lang="en-US" b="0" i="0" dirty="0">
                <a:solidFill>
                  <a:srgbClr val="444444"/>
                </a:solidFill>
                <a:effectLst/>
                <a:latin typeface="Opensansregular"/>
              </a:rPr>
              <a:t>25% time spent on theory</a:t>
            </a:r>
          </a:p>
          <a:p>
            <a:pPr algn="l">
              <a:buFont typeface="Arial" panose="020B0604020202020204" pitchFamily="34" charset="0"/>
              <a:buChar char="•"/>
            </a:pPr>
            <a:r>
              <a:rPr lang="en-US" b="0" i="0" dirty="0">
                <a:solidFill>
                  <a:srgbClr val="444444"/>
                </a:solidFill>
                <a:effectLst/>
                <a:latin typeface="Opensansregular"/>
              </a:rPr>
              <a:t>75% time spent in Labs and Real Life Projects</a:t>
            </a:r>
          </a:p>
          <a:p>
            <a:pPr algn="l">
              <a:buFont typeface="Arial" panose="020B0604020202020204" pitchFamily="34" charset="0"/>
              <a:buChar char="•"/>
            </a:pPr>
            <a:r>
              <a:rPr lang="en-US" b="0" i="0" dirty="0">
                <a:solidFill>
                  <a:srgbClr val="444444"/>
                </a:solidFill>
                <a:effectLst/>
                <a:latin typeface="Opensansregular"/>
              </a:rPr>
              <a:t>Access to Semiconductor Technology</a:t>
            </a:r>
          </a:p>
          <a:p>
            <a:pPr algn="l">
              <a:buFont typeface="Arial" panose="020B0604020202020204" pitchFamily="34" charset="0"/>
              <a:buChar char="•"/>
            </a:pPr>
            <a:r>
              <a:rPr lang="en-US" b="0" i="0" dirty="0">
                <a:solidFill>
                  <a:srgbClr val="444444"/>
                </a:solidFill>
                <a:effectLst/>
                <a:latin typeface="Opensansregular"/>
              </a:rPr>
              <a:t>Work and Learn in EDA Tools used by the Industry</a:t>
            </a:r>
          </a:p>
          <a:p>
            <a:pPr algn="l">
              <a:buFont typeface="Arial" panose="020B0604020202020204" pitchFamily="34" charset="0"/>
              <a:buChar char="•"/>
            </a:pPr>
            <a:r>
              <a:rPr lang="en-US" b="0" i="0" dirty="0">
                <a:solidFill>
                  <a:srgbClr val="444444"/>
                </a:solidFill>
                <a:effectLst/>
                <a:latin typeface="Opensansregular"/>
              </a:rPr>
              <a:t>Corporate Practice Environment</a:t>
            </a:r>
          </a:p>
          <a:p>
            <a:pPr algn="l">
              <a:buFont typeface="Arial" panose="020B0604020202020204" pitchFamily="34" charset="0"/>
              <a:buChar char="•"/>
            </a:pPr>
            <a:r>
              <a:rPr lang="en-US" b="0" i="0" dirty="0">
                <a:solidFill>
                  <a:srgbClr val="444444"/>
                </a:solidFill>
                <a:effectLst/>
                <a:latin typeface="Opensansregular"/>
              </a:rPr>
              <a:t>Best placement </a:t>
            </a:r>
            <a:r>
              <a:rPr lang="en-US" b="0" i="0" dirty="0" err="1">
                <a:solidFill>
                  <a:srgbClr val="444444"/>
                </a:solidFill>
                <a:effectLst/>
                <a:latin typeface="Opensansregular"/>
              </a:rPr>
              <a:t>oppurtunities</a:t>
            </a:r>
            <a:r>
              <a:rPr lang="en-US" b="0" i="0" dirty="0">
                <a:solidFill>
                  <a:srgbClr val="444444"/>
                </a:solidFill>
                <a:effectLst/>
                <a:latin typeface="Opensansregular"/>
              </a:rPr>
              <a:t> in VLSI Companies.</a:t>
            </a:r>
          </a:p>
          <a:p>
            <a:endParaRPr lang="en-IN" dirty="0"/>
          </a:p>
        </p:txBody>
      </p:sp>
    </p:spTree>
    <p:extLst>
      <p:ext uri="{BB962C8B-B14F-4D97-AF65-F5344CB8AC3E}">
        <p14:creationId xmlns:p14="http://schemas.microsoft.com/office/powerpoint/2010/main" val="60229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361CE-9375-A8C5-D1F1-59FA1DF74824}"/>
              </a:ext>
            </a:extLst>
          </p:cNvPr>
          <p:cNvSpPr>
            <a:spLocks noGrp="1"/>
          </p:cNvSpPr>
          <p:nvPr>
            <p:ph idx="1"/>
          </p:nvPr>
        </p:nvSpPr>
        <p:spPr>
          <a:xfrm>
            <a:off x="838200" y="233082"/>
            <a:ext cx="10515600" cy="5943881"/>
          </a:xfrm>
        </p:spPr>
        <p:txBody>
          <a:bodyPr/>
          <a:lstStyle/>
          <a:p>
            <a:pPr algn="ctr"/>
            <a:r>
              <a:rPr lang="en-US" b="0" i="0" dirty="0">
                <a:solidFill>
                  <a:srgbClr val="029684"/>
                </a:solidFill>
                <a:effectLst/>
                <a:latin typeface="museo_slab500"/>
              </a:rPr>
              <a:t>Embedded System Programs</a:t>
            </a:r>
          </a:p>
          <a:p>
            <a:pPr algn="l">
              <a:buFont typeface="Arial" panose="020B0604020202020204" pitchFamily="34" charset="0"/>
              <a:buChar char="•"/>
            </a:pPr>
            <a:r>
              <a:rPr lang="en-US" b="0" i="0" dirty="0">
                <a:solidFill>
                  <a:srgbClr val="444444"/>
                </a:solidFill>
                <a:effectLst/>
                <a:latin typeface="Opensansregular"/>
              </a:rPr>
              <a:t>ADEMS is a 16 weeks full time program designed to meet the requirements of the current job market</a:t>
            </a:r>
          </a:p>
          <a:p>
            <a:pPr algn="l">
              <a:buFont typeface="Arial" panose="020B0604020202020204" pitchFamily="34" charset="0"/>
              <a:buChar char="•"/>
            </a:pPr>
            <a:r>
              <a:rPr lang="en-US" b="0" i="0" dirty="0">
                <a:solidFill>
                  <a:srgbClr val="444444"/>
                </a:solidFill>
                <a:effectLst/>
                <a:latin typeface="Opensansregular"/>
              </a:rPr>
              <a:t>The program comprises of two phases</a:t>
            </a:r>
          </a:p>
          <a:p>
            <a:pPr algn="l">
              <a:buFont typeface="Arial" panose="020B0604020202020204" pitchFamily="34" charset="0"/>
              <a:buChar char="•"/>
            </a:pPr>
            <a:r>
              <a:rPr lang="en-US" b="0" i="0" dirty="0">
                <a:solidFill>
                  <a:srgbClr val="444444"/>
                </a:solidFill>
                <a:effectLst/>
                <a:latin typeface="Opensansregular"/>
              </a:rPr>
              <a:t>Phase one covers the fundamental and domain specific concepts in Embedded Systems design</a:t>
            </a:r>
          </a:p>
          <a:p>
            <a:pPr algn="l">
              <a:buFont typeface="Arial" panose="020B0604020202020204" pitchFamily="34" charset="0"/>
              <a:buChar char="•"/>
            </a:pPr>
            <a:r>
              <a:rPr lang="en-US" b="0" i="0" dirty="0">
                <a:solidFill>
                  <a:srgbClr val="444444"/>
                </a:solidFill>
                <a:effectLst/>
                <a:latin typeface="Opensansregular"/>
              </a:rPr>
              <a:t>Phase two is the project phase where you get an opportunity to apply design concepts learnt in phase one by working on real life projects under the supervision of industry experts</a:t>
            </a:r>
          </a:p>
          <a:p>
            <a:pPr algn="l">
              <a:buFont typeface="Arial" panose="020B0604020202020204" pitchFamily="34" charset="0"/>
              <a:buChar char="•"/>
            </a:pPr>
            <a:r>
              <a:rPr lang="en-US" b="0" i="0" dirty="0">
                <a:solidFill>
                  <a:srgbClr val="444444"/>
                </a:solidFill>
                <a:effectLst/>
                <a:latin typeface="Opensansregular"/>
              </a:rPr>
              <a:t>Best placement </a:t>
            </a:r>
            <a:r>
              <a:rPr lang="en-US" b="0" i="0" dirty="0" err="1">
                <a:solidFill>
                  <a:srgbClr val="444444"/>
                </a:solidFill>
                <a:effectLst/>
                <a:latin typeface="Opensansregular"/>
              </a:rPr>
              <a:t>oppurtunities</a:t>
            </a:r>
            <a:r>
              <a:rPr lang="en-US" b="0" i="0" dirty="0">
                <a:solidFill>
                  <a:srgbClr val="444444"/>
                </a:solidFill>
                <a:effectLst/>
                <a:latin typeface="Opensansregular"/>
              </a:rPr>
              <a:t> in Embedded system Companies.</a:t>
            </a:r>
          </a:p>
          <a:p>
            <a:endParaRPr lang="en-IN" dirty="0"/>
          </a:p>
        </p:txBody>
      </p:sp>
    </p:spTree>
    <p:extLst>
      <p:ext uri="{BB962C8B-B14F-4D97-AF65-F5344CB8AC3E}">
        <p14:creationId xmlns:p14="http://schemas.microsoft.com/office/powerpoint/2010/main" val="335499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6C3-7415-5EAF-1A1B-360E52F960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B4F0D-353F-46A8-9AE5-B84485813E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6285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00CC-E1C7-93C5-DE03-943D0054078D}"/>
              </a:ext>
            </a:extLst>
          </p:cNvPr>
          <p:cNvSpPr>
            <a:spLocks noGrp="1"/>
          </p:cNvSpPr>
          <p:nvPr>
            <p:ph type="ctrTitle"/>
          </p:nvPr>
        </p:nvSpPr>
        <p:spPr>
          <a:xfrm>
            <a:off x="1524000" y="412376"/>
            <a:ext cx="9144000" cy="1093695"/>
          </a:xfrm>
        </p:spPr>
        <p:txBody>
          <a:bodyPr>
            <a:noAutofit/>
          </a:bodyPr>
          <a:lstStyle/>
          <a:p>
            <a:r>
              <a:rPr lang="en-US" sz="4400" dirty="0"/>
              <a:t>Backend </a:t>
            </a:r>
            <a:endParaRPr lang="en-IN" sz="4400" dirty="0"/>
          </a:p>
        </p:txBody>
      </p:sp>
      <p:sp>
        <p:nvSpPr>
          <p:cNvPr id="3" name="Subtitle 2">
            <a:extLst>
              <a:ext uri="{FF2B5EF4-FFF2-40B4-BE49-F238E27FC236}">
                <a16:creationId xmlns:a16="http://schemas.microsoft.com/office/drawing/2014/main" id="{C86FE013-145C-2925-29A2-4C5ABB3EA85A}"/>
              </a:ext>
            </a:extLst>
          </p:cNvPr>
          <p:cNvSpPr>
            <a:spLocks noGrp="1"/>
          </p:cNvSpPr>
          <p:nvPr>
            <p:ph type="subTitle" idx="1"/>
          </p:nvPr>
        </p:nvSpPr>
        <p:spPr>
          <a:xfrm>
            <a:off x="0" y="1506071"/>
            <a:ext cx="11788588" cy="5351929"/>
          </a:xfrm>
        </p:spPr>
        <p:txBody>
          <a:bodyPr>
            <a:normAutofit/>
          </a:bodyPr>
          <a:lstStyle/>
          <a:p>
            <a:pPr marL="342900" indent="-342900" algn="l">
              <a:buFont typeface="Arial" panose="020B0604020202020204" pitchFamily="34" charset="0"/>
              <a:buChar char="•"/>
            </a:pPr>
            <a:r>
              <a:rPr lang="en-IN" sz="2000" b="0" i="0" dirty="0">
                <a:solidFill>
                  <a:srgbClr val="000000"/>
                </a:solidFill>
                <a:effectLst/>
              </a:rPr>
              <a:t>Physical Verification training – 4 months/45000</a:t>
            </a:r>
          </a:p>
          <a:p>
            <a:pPr marL="342900" indent="-342900" algn="l">
              <a:buFont typeface="Arial" panose="020B0604020202020204" pitchFamily="34" charset="0"/>
              <a:buChar char="•"/>
            </a:pPr>
            <a:r>
              <a:rPr lang="en-US" sz="2000" b="0" i="0" dirty="0">
                <a:solidFill>
                  <a:srgbClr val="000000"/>
                </a:solidFill>
                <a:effectLst/>
              </a:rPr>
              <a:t>DRCs, LVS, ERC, Antenna Checks, </a:t>
            </a:r>
            <a:r>
              <a:rPr lang="en-US" sz="2000" b="0" i="0" dirty="0" err="1">
                <a:solidFill>
                  <a:srgbClr val="000000"/>
                </a:solidFill>
                <a:effectLst/>
              </a:rPr>
              <a:t>Latchup</a:t>
            </a:r>
            <a:r>
              <a:rPr lang="en-US" sz="2000" b="0" i="0" dirty="0">
                <a:solidFill>
                  <a:srgbClr val="000000"/>
                </a:solidFill>
                <a:effectLst/>
              </a:rPr>
              <a:t> , Exposure to the Importance of reliability checks like EM and IR analysis Design for manufacturability (DFM)checks, Electrostatic discharge (ESD) path checks.</a:t>
            </a:r>
            <a:br>
              <a:rPr lang="en-US" sz="2000" dirty="0"/>
            </a:br>
            <a:r>
              <a:rPr lang="en-US" sz="2000" b="0" i="0" dirty="0">
                <a:solidFill>
                  <a:srgbClr val="000000"/>
                </a:solidFill>
                <a:effectLst/>
              </a:rPr>
              <a:t>Course will consist of 70% exposure to hands on projects and 30% theory sessions.</a:t>
            </a:r>
          </a:p>
          <a:p>
            <a:pPr marL="342900" indent="-342900" algn="l">
              <a:buFont typeface="Arial" panose="020B0604020202020204" pitchFamily="34" charset="0"/>
              <a:buChar char="•"/>
            </a:pPr>
            <a:r>
              <a:rPr lang="en-IN" sz="2000" b="0" i="0" dirty="0">
                <a:solidFill>
                  <a:srgbClr val="000000"/>
                </a:solidFill>
                <a:effectLst/>
              </a:rPr>
              <a:t>ASIC flow, Advanced Digital Design concepts, CMOS basics, </a:t>
            </a:r>
            <a:r>
              <a:rPr lang="en-IN" sz="2000" b="0" i="0" dirty="0" err="1">
                <a:solidFill>
                  <a:srgbClr val="000000"/>
                </a:solidFill>
                <a:effectLst/>
              </a:rPr>
              <a:t>FinFET</a:t>
            </a:r>
            <a:r>
              <a:rPr lang="en-IN" sz="2000" b="0" i="0" dirty="0">
                <a:solidFill>
                  <a:srgbClr val="000000"/>
                </a:solidFill>
                <a:effectLst/>
              </a:rPr>
              <a:t> basics, various memory architectures, Standard cell, IO’s and Analog layout techniques. Course also includes training on UNIX, revision management, scripting and soft skill for effective interview performance.</a:t>
            </a:r>
          </a:p>
          <a:p>
            <a:pPr marL="342900" indent="-342900" algn="l">
              <a:buFont typeface="Arial" panose="020B0604020202020204" pitchFamily="34" charset="0"/>
              <a:buChar char="•"/>
            </a:pPr>
            <a:r>
              <a:rPr lang="en-US" sz="2000" b="0" i="0" dirty="0">
                <a:solidFill>
                  <a:srgbClr val="000000"/>
                </a:solidFill>
                <a:effectLst/>
              </a:rPr>
              <a:t>semiconductors, Ohms law, Kirchhoff law’s, Diode-operation, CMOS operations, second order effects, </a:t>
            </a:r>
            <a:r>
              <a:rPr lang="en-US" sz="2000" b="0" i="0" dirty="0" err="1">
                <a:solidFill>
                  <a:srgbClr val="000000"/>
                </a:solidFill>
                <a:effectLst/>
              </a:rPr>
              <a:t>FinFET’s</a:t>
            </a:r>
            <a:r>
              <a:rPr lang="en-US" sz="2000" b="0" i="0" dirty="0">
                <a:solidFill>
                  <a:srgbClr val="000000"/>
                </a:solidFill>
                <a:effectLst/>
              </a:rPr>
              <a:t>, and detailed fabrication process</a:t>
            </a:r>
            <a:endParaRPr lang="en-IN" sz="2000" dirty="0">
              <a:solidFill>
                <a:srgbClr val="000000"/>
              </a:solidFill>
            </a:endParaRPr>
          </a:p>
          <a:p>
            <a:pPr marL="342900" indent="-342900" algn="l">
              <a:buFont typeface="Arial" panose="020B0604020202020204" pitchFamily="34" charset="0"/>
              <a:buChar char="•"/>
            </a:pPr>
            <a:r>
              <a:rPr lang="en-US" sz="2000" b="0" i="0" dirty="0">
                <a:solidFill>
                  <a:srgbClr val="000000"/>
                </a:solidFill>
                <a:effectLst/>
              </a:rPr>
              <a:t> layout basics, hands on standard cell layouts, IO layout and memory layout for different architectures with detailed physical verification checks</a:t>
            </a:r>
            <a:endParaRPr lang="en-IN" sz="2000" b="0" i="0" dirty="0">
              <a:solidFill>
                <a:srgbClr val="000000"/>
              </a:solidFill>
              <a:effectLst/>
            </a:endParaRPr>
          </a:p>
          <a:p>
            <a:pPr marL="342900" indent="-342900" algn="l">
              <a:buFont typeface="Arial" panose="020B0604020202020204" pitchFamily="34" charset="0"/>
              <a:buChar char="•"/>
            </a:pPr>
            <a:endParaRPr lang="en-IN" sz="2000" b="0" i="0" dirty="0">
              <a:solidFill>
                <a:srgbClr val="000000"/>
              </a:solidFill>
              <a:effectLst/>
            </a:endParaRPr>
          </a:p>
          <a:p>
            <a:pPr marL="342900" indent="-342900" algn="l">
              <a:buFont typeface="Arial" panose="020B0604020202020204" pitchFamily="34" charset="0"/>
              <a:buChar char="•"/>
            </a:pPr>
            <a:endParaRPr lang="en-US" dirty="0">
              <a:solidFill>
                <a:srgbClr val="000000"/>
              </a:solidFill>
              <a:latin typeface="Poppins" panose="00000500000000000000" pitchFamily="2" charset="0"/>
            </a:endParaRP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428607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3786C7-2070-9242-396B-5F8072E4ECD6}"/>
              </a:ext>
            </a:extLst>
          </p:cNvPr>
          <p:cNvSpPr>
            <a:spLocks noGrp="1"/>
          </p:cNvSpPr>
          <p:nvPr>
            <p:ph type="subTitle" idx="1"/>
          </p:nvPr>
        </p:nvSpPr>
        <p:spPr>
          <a:xfrm>
            <a:off x="564776" y="385481"/>
            <a:ext cx="10103224" cy="6606989"/>
          </a:xfrm>
        </p:spPr>
        <p:txBody>
          <a:bodyPr>
            <a:normAutofit/>
          </a:bodyPr>
          <a:lstStyle/>
          <a:p>
            <a:pPr marL="342900" indent="-342900" algn="l">
              <a:buFont typeface="Arial" panose="020B0604020202020204" pitchFamily="34" charset="0"/>
              <a:buChar char="•"/>
            </a:pPr>
            <a:r>
              <a:rPr lang="en-US" sz="2000" b="0" i="0" dirty="0">
                <a:solidFill>
                  <a:srgbClr val="000000"/>
                </a:solidFill>
                <a:effectLst/>
              </a:rPr>
              <a:t>PCIe protocol training is a 6 weeks course /9000</a:t>
            </a:r>
          </a:p>
          <a:p>
            <a:pPr marL="342900" indent="-342900" algn="l">
              <a:buFont typeface="Arial" panose="020B0604020202020204" pitchFamily="34" charset="0"/>
              <a:buChar char="•"/>
            </a:pPr>
            <a:r>
              <a:rPr lang="en-IN" sz="2000" b="0" i="0" dirty="0">
                <a:solidFill>
                  <a:srgbClr val="000000"/>
                </a:solidFill>
                <a:effectLst/>
              </a:rPr>
              <a:t>aspects of PCIe Gen1 to Gen4, including PCIe topology, configuration headers, enumeration, Transaction layer, Data link layer, Physical layer, reset, power management, interrupt handling, error handling. and PIPE. </a:t>
            </a:r>
          </a:p>
          <a:p>
            <a:pPr marL="342900" indent="-342900" algn="l">
              <a:buFont typeface="Arial" panose="020B0604020202020204" pitchFamily="34" charset="0"/>
              <a:buChar char="•"/>
            </a:pPr>
            <a:r>
              <a:rPr lang="en-IN" sz="2000" b="0" i="0" dirty="0">
                <a:solidFill>
                  <a:srgbClr val="000000"/>
                </a:solidFill>
                <a:effectLst/>
              </a:rPr>
              <a:t>Course also includes a dedicated session on PCIe VIP development concepts, PCIe controller </a:t>
            </a:r>
            <a:r>
              <a:rPr lang="en-IN" sz="2000" b="0" i="0" dirty="0" err="1">
                <a:solidFill>
                  <a:srgbClr val="000000"/>
                </a:solidFill>
                <a:effectLst/>
              </a:rPr>
              <a:t>testplan</a:t>
            </a:r>
            <a:r>
              <a:rPr lang="en-IN" sz="2000" b="0" i="0" dirty="0">
                <a:solidFill>
                  <a:srgbClr val="000000"/>
                </a:solidFill>
                <a:effectLst/>
              </a:rPr>
              <a:t>, and TB component coding concepts etc.</a:t>
            </a:r>
            <a:endParaRPr lang="en-IN" sz="2000" dirty="0"/>
          </a:p>
        </p:txBody>
      </p:sp>
    </p:spTree>
    <p:extLst>
      <p:ext uri="{BB962C8B-B14F-4D97-AF65-F5344CB8AC3E}">
        <p14:creationId xmlns:p14="http://schemas.microsoft.com/office/powerpoint/2010/main" val="332621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4190-04BB-B36E-14D4-094CCB92E849}"/>
              </a:ext>
            </a:extLst>
          </p:cNvPr>
          <p:cNvSpPr>
            <a:spLocks noGrp="1"/>
          </p:cNvSpPr>
          <p:nvPr>
            <p:ph type="ctrTitle"/>
          </p:nvPr>
        </p:nvSpPr>
        <p:spPr>
          <a:xfrm>
            <a:off x="1524000" y="1122363"/>
            <a:ext cx="9144000" cy="477837"/>
          </a:xfrm>
        </p:spPr>
        <p:txBody>
          <a:bodyPr>
            <a:normAutofit fontScale="90000"/>
          </a:bodyPr>
          <a:lstStyle/>
          <a:p>
            <a:r>
              <a:rPr lang="en-US" dirty="0"/>
              <a:t>SOC Design and Verification/11000</a:t>
            </a:r>
            <a:endParaRPr lang="en-IN" dirty="0"/>
          </a:p>
        </p:txBody>
      </p:sp>
      <p:sp>
        <p:nvSpPr>
          <p:cNvPr id="3" name="Subtitle 2">
            <a:extLst>
              <a:ext uri="{FF2B5EF4-FFF2-40B4-BE49-F238E27FC236}">
                <a16:creationId xmlns:a16="http://schemas.microsoft.com/office/drawing/2014/main" id="{06F896FF-5A09-FD28-EBB5-8DC74E95238E}"/>
              </a:ext>
            </a:extLst>
          </p:cNvPr>
          <p:cNvSpPr>
            <a:spLocks noGrp="1"/>
          </p:cNvSpPr>
          <p:nvPr>
            <p:ph type="subTitle" idx="1"/>
          </p:nvPr>
        </p:nvSpPr>
        <p:spPr>
          <a:xfrm>
            <a:off x="412377" y="1730188"/>
            <a:ext cx="11564470" cy="4769224"/>
          </a:xfrm>
        </p:spPr>
        <p:txBody>
          <a:bodyPr/>
          <a:lstStyle/>
          <a:p>
            <a:pPr algn="l"/>
            <a:endParaRPr lang="en-US" b="0" i="0" dirty="0">
              <a:solidFill>
                <a:srgbClr val="000000"/>
              </a:solidFill>
              <a:effectLst/>
              <a:latin typeface="Poppins" panose="00000500000000000000" pitchFamily="2" charset="0"/>
            </a:endParaRPr>
          </a:p>
          <a:p>
            <a:pPr algn="l"/>
            <a:endParaRPr lang="en-US" sz="2000" dirty="0">
              <a:solidFill>
                <a:srgbClr val="000000"/>
              </a:solidFill>
            </a:endParaRPr>
          </a:p>
          <a:p>
            <a:pPr algn="l"/>
            <a:r>
              <a:rPr lang="en-US" sz="2000" b="0" i="0" dirty="0">
                <a:solidFill>
                  <a:srgbClr val="000000"/>
                </a:solidFill>
                <a:effectLst/>
              </a:rPr>
              <a:t>At least 60% of functional verification work in VLSI is based on SOC &amp; Subsystem verification.</a:t>
            </a:r>
          </a:p>
          <a:p>
            <a:pPr algn="l"/>
            <a:endParaRPr lang="en-US" sz="2000" dirty="0">
              <a:solidFill>
                <a:srgbClr val="000000"/>
              </a:solidFill>
            </a:endParaRPr>
          </a:p>
          <a:p>
            <a:pPr algn="l"/>
            <a:r>
              <a:rPr lang="en-US" sz="2000" b="0" i="0" dirty="0">
                <a:solidFill>
                  <a:srgbClr val="000000"/>
                </a:solidFill>
                <a:effectLst/>
              </a:rPr>
              <a:t>This course is essential for every verification engineer with 5+ years of experience have never got exposure to SOC verification.</a:t>
            </a:r>
            <a:endParaRPr lang="en-IN" sz="2000" dirty="0"/>
          </a:p>
        </p:txBody>
      </p:sp>
    </p:spTree>
    <p:extLst>
      <p:ext uri="{BB962C8B-B14F-4D97-AF65-F5344CB8AC3E}">
        <p14:creationId xmlns:p14="http://schemas.microsoft.com/office/powerpoint/2010/main" val="68254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049B-E387-68CF-68C4-E900CD02A425}"/>
              </a:ext>
            </a:extLst>
          </p:cNvPr>
          <p:cNvSpPr>
            <a:spLocks noGrp="1"/>
          </p:cNvSpPr>
          <p:nvPr>
            <p:ph type="title"/>
          </p:nvPr>
        </p:nvSpPr>
        <p:spPr>
          <a:xfrm>
            <a:off x="838200" y="365126"/>
            <a:ext cx="10515600" cy="638922"/>
          </a:xfrm>
        </p:spPr>
        <p:txBody>
          <a:bodyPr>
            <a:normAutofit fontScale="90000"/>
          </a:bodyPr>
          <a:lstStyle/>
          <a:p>
            <a:pPr algn="ctr"/>
            <a:r>
              <a:rPr lang="en-US" dirty="0"/>
              <a:t>TCL Scripting /7500</a:t>
            </a:r>
            <a:endParaRPr lang="en-IN" dirty="0"/>
          </a:p>
        </p:txBody>
      </p:sp>
      <p:sp>
        <p:nvSpPr>
          <p:cNvPr id="3" name="Content Placeholder 2">
            <a:extLst>
              <a:ext uri="{FF2B5EF4-FFF2-40B4-BE49-F238E27FC236}">
                <a16:creationId xmlns:a16="http://schemas.microsoft.com/office/drawing/2014/main" id="{9616FE75-D2BC-7660-2711-2A5FC0B6BF1C}"/>
              </a:ext>
            </a:extLst>
          </p:cNvPr>
          <p:cNvSpPr>
            <a:spLocks noGrp="1"/>
          </p:cNvSpPr>
          <p:nvPr>
            <p:ph idx="1"/>
          </p:nvPr>
        </p:nvSpPr>
        <p:spPr>
          <a:xfrm>
            <a:off x="838200" y="1004048"/>
            <a:ext cx="10515600" cy="5656728"/>
          </a:xfrm>
        </p:spPr>
        <p:txBody>
          <a:bodyPr>
            <a:normAutofit/>
          </a:bodyPr>
          <a:lstStyle/>
          <a:p>
            <a:r>
              <a:rPr lang="en-US" sz="2000" i="0" dirty="0">
                <a:solidFill>
                  <a:srgbClr val="000000"/>
                </a:solidFill>
                <a:effectLst/>
              </a:rPr>
              <a:t>Application Oriented TCL for Synopsys &amp; Cadence Tools</a:t>
            </a:r>
            <a:endParaRPr lang="en-IN" sz="2000" i="0" dirty="0">
              <a:solidFill>
                <a:srgbClr val="000000"/>
              </a:solidFill>
              <a:effectLst/>
            </a:endParaRPr>
          </a:p>
          <a:p>
            <a:r>
              <a:rPr lang="en-IN" sz="2000" b="0" i="0" dirty="0">
                <a:solidFill>
                  <a:srgbClr val="000000"/>
                </a:solidFill>
                <a:effectLst/>
              </a:rPr>
              <a:t>Synopsys tools like ICC/ICC2 Compiler, DFT Compiler, Design Compiler , Primetime. Training will enhance your scripting skills which increase your productivity while using Synopsys tools.</a:t>
            </a:r>
          </a:p>
          <a:p>
            <a:r>
              <a:rPr lang="en-US" sz="2000" b="0" i="0" dirty="0">
                <a:solidFill>
                  <a:srgbClr val="000000"/>
                </a:solidFill>
                <a:effectLst/>
              </a:rPr>
              <a:t> VPN will be given to audience for practice and execution of projects/assignments.</a:t>
            </a:r>
          </a:p>
          <a:p>
            <a:r>
              <a:rPr lang="en-US" sz="2000" b="0" i="0" dirty="0">
                <a:solidFill>
                  <a:srgbClr val="000000"/>
                </a:solidFill>
                <a:effectLst/>
              </a:rPr>
              <a:t>Tools Used for TCL Scripting : ICC2, Primetime, Design Compiler</a:t>
            </a:r>
          </a:p>
          <a:p>
            <a:r>
              <a:rPr lang="en-US" sz="2000" b="0" i="0" dirty="0">
                <a:solidFill>
                  <a:srgbClr val="000000"/>
                </a:solidFill>
                <a:effectLst/>
              </a:rPr>
              <a:t>All the EDA tool flows from Synopsys, Cadence and Mentor Graphics use </a:t>
            </a:r>
            <a:r>
              <a:rPr lang="en-US" sz="2000" b="0" i="0" dirty="0" err="1">
                <a:solidFill>
                  <a:srgbClr val="000000"/>
                </a:solidFill>
                <a:effectLst/>
              </a:rPr>
              <a:t>Tcl</a:t>
            </a:r>
            <a:r>
              <a:rPr lang="en-US" sz="2000" b="0" i="0" dirty="0">
                <a:solidFill>
                  <a:srgbClr val="000000"/>
                </a:solidFill>
                <a:effectLst/>
              </a:rPr>
              <a:t> as the primary scripting interface for their flows. TCL as a single command language in all EDA tool flows ensures that a designer only needs to learn </a:t>
            </a:r>
            <a:r>
              <a:rPr lang="en-US" sz="2000" b="0" i="0" dirty="0" err="1">
                <a:solidFill>
                  <a:srgbClr val="000000"/>
                </a:solidFill>
                <a:effectLst/>
              </a:rPr>
              <a:t>Tcl</a:t>
            </a:r>
            <a:r>
              <a:rPr lang="en-US" sz="2000" b="0" i="0" dirty="0">
                <a:solidFill>
                  <a:srgbClr val="000000"/>
                </a:solidFill>
                <a:effectLst/>
              </a:rPr>
              <a:t> in order to work with all the flows.</a:t>
            </a:r>
            <a:endParaRPr lang="en-IN" sz="2000" dirty="0"/>
          </a:p>
        </p:txBody>
      </p:sp>
    </p:spTree>
    <p:extLst>
      <p:ext uri="{BB962C8B-B14F-4D97-AF65-F5344CB8AC3E}">
        <p14:creationId xmlns:p14="http://schemas.microsoft.com/office/powerpoint/2010/main" val="42445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CF9C-6A35-65D5-1B60-0E00D2C6B5F0}"/>
              </a:ext>
            </a:extLst>
          </p:cNvPr>
          <p:cNvSpPr>
            <a:spLocks noGrp="1"/>
          </p:cNvSpPr>
          <p:nvPr>
            <p:ph type="title"/>
          </p:nvPr>
        </p:nvSpPr>
        <p:spPr>
          <a:xfrm>
            <a:off x="838200" y="365125"/>
            <a:ext cx="10515600" cy="1060263"/>
          </a:xfrm>
        </p:spPr>
        <p:txBody>
          <a:bodyPr>
            <a:normAutofit/>
          </a:bodyPr>
          <a:lstStyle/>
          <a:p>
            <a:r>
              <a:rPr lang="en-US" sz="2800" b="1" i="0" u="none" strike="noStrike" dirty="0">
                <a:solidFill>
                  <a:srgbClr val="202029"/>
                </a:solidFill>
                <a:effectLst/>
                <a:latin typeface="+mn-lt"/>
                <a:hlinkClick r:id="rId2"/>
              </a:rPr>
              <a:t>Functional verification course for freshers</a:t>
            </a:r>
            <a:r>
              <a:rPr lang="en-US" sz="2800" b="0" i="0" dirty="0">
                <a:solidFill>
                  <a:srgbClr val="000000"/>
                </a:solidFill>
                <a:effectLst/>
                <a:latin typeface="+mn-lt"/>
              </a:rPr>
              <a:t> (VG-FEDV) is a 6.5 months course- 63000</a:t>
            </a:r>
            <a:endParaRPr lang="en-IN" sz="2800" dirty="0">
              <a:latin typeface="+mn-lt"/>
            </a:endParaRPr>
          </a:p>
        </p:txBody>
      </p:sp>
      <p:sp>
        <p:nvSpPr>
          <p:cNvPr id="3" name="Content Placeholder 2">
            <a:extLst>
              <a:ext uri="{FF2B5EF4-FFF2-40B4-BE49-F238E27FC236}">
                <a16:creationId xmlns:a16="http://schemas.microsoft.com/office/drawing/2014/main" id="{6694C05C-BFCC-D00D-342C-E39B981F4732}"/>
              </a:ext>
            </a:extLst>
          </p:cNvPr>
          <p:cNvSpPr>
            <a:spLocks noGrp="1"/>
          </p:cNvSpPr>
          <p:nvPr>
            <p:ph idx="1"/>
          </p:nvPr>
        </p:nvSpPr>
        <p:spPr>
          <a:xfrm>
            <a:off x="838200" y="1326776"/>
            <a:ext cx="10515600" cy="5378824"/>
          </a:xfrm>
        </p:spPr>
        <p:txBody>
          <a:bodyPr>
            <a:normAutofit/>
          </a:bodyPr>
          <a:lstStyle/>
          <a:p>
            <a:r>
              <a:rPr lang="en-IN" sz="2000" b="0" i="0" dirty="0">
                <a:solidFill>
                  <a:srgbClr val="000000"/>
                </a:solidFill>
                <a:effectLst/>
              </a:rPr>
              <a:t> VLSI front end domain including ASIC flow, advanced digital design, CMOS, SOC design and verification concepts, Verilog, System Verilog, UVM, Linux, revision management and scripting</a:t>
            </a:r>
          </a:p>
          <a:p>
            <a:r>
              <a:rPr lang="en-IN" sz="2000" b="0" i="0" dirty="0">
                <a:solidFill>
                  <a:srgbClr val="000000"/>
                </a:solidFill>
                <a:effectLst/>
              </a:rPr>
              <a:t>digital design, VLSI flow, SOC design &amp; verification, RTL coding, Verilog, System </a:t>
            </a:r>
            <a:r>
              <a:rPr lang="en-IN" sz="2000" b="0" i="0" dirty="0" err="1">
                <a:solidFill>
                  <a:srgbClr val="000000"/>
                </a:solidFill>
                <a:effectLst/>
              </a:rPr>
              <a:t>verilog</a:t>
            </a:r>
            <a:r>
              <a:rPr lang="en-IN" sz="2000" b="0" i="0" dirty="0">
                <a:solidFill>
                  <a:srgbClr val="000000"/>
                </a:solidFill>
                <a:effectLst/>
              </a:rPr>
              <a:t>, RTL debug, UNIX, and PERL/Python scripting.</a:t>
            </a:r>
            <a:endParaRPr lang="en-IN" sz="2000" dirty="0">
              <a:solidFill>
                <a:srgbClr val="000000"/>
              </a:solidFill>
            </a:endParaRPr>
          </a:p>
          <a:p>
            <a:r>
              <a:rPr lang="en-IN" sz="2000" b="0" i="0" dirty="0">
                <a:solidFill>
                  <a:srgbClr val="000000"/>
                </a:solidFill>
                <a:effectLst/>
              </a:rPr>
              <a:t>VLSI design and verification course includes VLSI Design flow(ASIC flow) training covering complete ASIC flow exposure from specifications till GDSII including Architecture, Specifications, RTL coding, lint checks, RTL integration, connectivity checks, functional verification, synthesis, Gate level simulations, formal equivalence checks, STA, placement and routing, clock tree synthesis, DFT, custom layout and post silicon validation. SOC Design and verification focus on SOC design concepts, SOC architecture, SOC verification concepts and differences when compared to module level verification.</a:t>
            </a:r>
          </a:p>
          <a:p>
            <a:r>
              <a:rPr lang="en-US" sz="2000" b="0" i="0" u="none" strike="noStrike" dirty="0">
                <a:solidFill>
                  <a:srgbClr val="005594"/>
                </a:solidFill>
                <a:effectLst/>
                <a:hlinkClick r:id="rId3"/>
              </a:rPr>
              <a:t>Advanced Digital Design course</a:t>
            </a:r>
            <a:r>
              <a:rPr lang="en-US" sz="2000" b="0" i="0" dirty="0">
                <a:solidFill>
                  <a:srgbClr val="000000"/>
                </a:solidFill>
                <a:effectLst/>
              </a:rPr>
              <a:t> focus on all the digital design concepts including combinational logic, sequential logic, circuit design concepts, memory types and other essential things focused in majority of fresher interviews.</a:t>
            </a:r>
            <a:endParaRPr lang="en-IN" sz="2000" b="0" i="0" dirty="0">
              <a:solidFill>
                <a:srgbClr val="000000"/>
              </a:solidFill>
              <a:effectLst/>
            </a:endParaRPr>
          </a:p>
          <a:p>
            <a:endParaRPr lang="en-IN" dirty="0"/>
          </a:p>
        </p:txBody>
      </p:sp>
    </p:spTree>
    <p:extLst>
      <p:ext uri="{BB962C8B-B14F-4D97-AF65-F5344CB8AC3E}">
        <p14:creationId xmlns:p14="http://schemas.microsoft.com/office/powerpoint/2010/main" val="22917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58CBA-0E47-2343-8BD9-69EAFEDEC9F1}"/>
              </a:ext>
            </a:extLst>
          </p:cNvPr>
          <p:cNvSpPr>
            <a:spLocks noGrp="1"/>
          </p:cNvSpPr>
          <p:nvPr>
            <p:ph idx="1"/>
          </p:nvPr>
        </p:nvSpPr>
        <p:spPr>
          <a:xfrm>
            <a:off x="838200" y="224118"/>
            <a:ext cx="10515600" cy="6329082"/>
          </a:xfrm>
        </p:spPr>
        <p:txBody>
          <a:bodyPr/>
          <a:lstStyle/>
          <a:p>
            <a:r>
              <a:rPr lang="en-US" b="0" i="0" dirty="0">
                <a:solidFill>
                  <a:srgbClr val="000000"/>
                </a:solidFill>
                <a:effectLst/>
                <a:latin typeface="Poppins" panose="00000500000000000000" pitchFamily="2" charset="0"/>
              </a:rPr>
              <a:t> </a:t>
            </a:r>
            <a:r>
              <a:rPr lang="en-US" sz="2000" b="0" i="0" dirty="0">
                <a:solidFill>
                  <a:srgbClr val="000000"/>
                </a:solidFill>
                <a:effectLst/>
              </a:rPr>
              <a:t>advanced concepts including clock domain crossing, </a:t>
            </a:r>
            <a:r>
              <a:rPr lang="en-US" sz="2000" b="0" i="0" dirty="0" err="1">
                <a:solidFill>
                  <a:srgbClr val="000000"/>
                </a:solidFill>
                <a:effectLst/>
              </a:rPr>
              <a:t>synchronisers</a:t>
            </a:r>
            <a:r>
              <a:rPr lang="en-US" sz="2000" b="0" i="0" dirty="0">
                <a:solidFill>
                  <a:srgbClr val="000000"/>
                </a:solidFill>
                <a:effectLst/>
              </a:rPr>
              <a:t>, timing violation fixing, </a:t>
            </a:r>
            <a:r>
              <a:rPr lang="en-US" sz="2000" b="0" i="0" dirty="0" err="1">
                <a:solidFill>
                  <a:srgbClr val="000000"/>
                </a:solidFill>
                <a:effectLst/>
              </a:rPr>
              <a:t>etc</a:t>
            </a:r>
            <a:endParaRPr lang="en-US" sz="2000" b="0" i="0" dirty="0">
              <a:solidFill>
                <a:srgbClr val="000000"/>
              </a:solidFill>
              <a:effectLst/>
            </a:endParaRPr>
          </a:p>
          <a:p>
            <a:r>
              <a:rPr lang="en-US" sz="2000" b="0" i="0" u="none" strike="noStrike" dirty="0">
                <a:solidFill>
                  <a:srgbClr val="005594"/>
                </a:solidFill>
                <a:effectLst/>
                <a:hlinkClick r:id="rId2"/>
              </a:rPr>
              <a:t>Verilog and RTL coding course</a:t>
            </a:r>
            <a:r>
              <a:rPr lang="en-US" sz="2000" b="0" i="0" dirty="0">
                <a:solidFill>
                  <a:srgbClr val="000000"/>
                </a:solidFill>
                <a:effectLst/>
              </a:rPr>
              <a:t> focus on all Verilog language constructs from practical usage perspective</a:t>
            </a:r>
            <a:endParaRPr lang="en-IN" sz="2000" b="0" i="0" dirty="0">
              <a:solidFill>
                <a:srgbClr val="000000"/>
              </a:solidFill>
              <a:effectLst/>
            </a:endParaRPr>
          </a:p>
          <a:p>
            <a:r>
              <a:rPr lang="en-US" sz="2000" b="0" i="0" u="none" strike="noStrike" dirty="0" err="1">
                <a:solidFill>
                  <a:srgbClr val="005594"/>
                </a:solidFill>
                <a:effectLst/>
                <a:hlinkClick r:id="rId3"/>
              </a:rPr>
              <a:t>Systemverilog</a:t>
            </a:r>
            <a:r>
              <a:rPr lang="en-US" sz="2000" b="0" i="0" u="none" strike="noStrike" dirty="0">
                <a:solidFill>
                  <a:srgbClr val="005594"/>
                </a:solidFill>
                <a:effectLst/>
                <a:hlinkClick r:id="rId3"/>
              </a:rPr>
              <a:t> course</a:t>
            </a:r>
            <a:r>
              <a:rPr lang="en-US" sz="2000" b="0" i="0" dirty="0">
                <a:solidFill>
                  <a:srgbClr val="000000"/>
                </a:solidFill>
                <a:effectLst/>
              </a:rPr>
              <a:t> gives fresher with required exposure to advanced functional verification concepts.</a:t>
            </a:r>
            <a:endParaRPr lang="en-IN" sz="2000" dirty="0">
              <a:solidFill>
                <a:srgbClr val="000000"/>
              </a:solidFill>
            </a:endParaRPr>
          </a:p>
          <a:p>
            <a:r>
              <a:rPr lang="en-US" sz="2000" b="0" i="0" dirty="0">
                <a:solidFill>
                  <a:srgbClr val="000000"/>
                </a:solidFill>
                <a:effectLst/>
              </a:rPr>
              <a:t> exposure to standard on-chip communication protocols and verification IP development for AXI. </a:t>
            </a:r>
            <a:r>
              <a:rPr lang="en-US" sz="2000" b="0" i="0" u="none" strike="noStrike" dirty="0">
                <a:solidFill>
                  <a:srgbClr val="005594"/>
                </a:solidFill>
                <a:effectLst/>
                <a:hlinkClick r:id="rId4"/>
              </a:rPr>
              <a:t>UVM essentials course</a:t>
            </a:r>
            <a:r>
              <a:rPr lang="en-US" sz="2000" b="0" i="0" dirty="0">
                <a:solidFill>
                  <a:srgbClr val="000000"/>
                </a:solidFill>
                <a:effectLst/>
              </a:rPr>
              <a:t> will emphasis on UVM language constructs and UVC development for AHB Protocol.</a:t>
            </a:r>
            <a:endParaRPr lang="en-IN" sz="2000" b="0" i="0" dirty="0">
              <a:solidFill>
                <a:srgbClr val="000000"/>
              </a:solidFill>
              <a:effectLst/>
            </a:endParaRPr>
          </a:p>
          <a:p>
            <a:r>
              <a:rPr lang="en-IN" sz="2000" b="0" i="0" dirty="0">
                <a:solidFill>
                  <a:srgbClr val="000000"/>
                </a:solidFill>
                <a:effectLst/>
              </a:rPr>
              <a:t>RTL debug course will focus on training student with important debug concepts including schematic tracing, RTL tracing, RTL &amp; TB coding issues, etc.</a:t>
            </a:r>
          </a:p>
          <a:p>
            <a:r>
              <a:rPr lang="en-US" sz="2000" b="0" i="0" u="none" strike="noStrike" dirty="0">
                <a:solidFill>
                  <a:srgbClr val="005594"/>
                </a:solidFill>
                <a:effectLst/>
                <a:hlinkClick r:id="rId5"/>
              </a:rPr>
              <a:t>Linux OS course</a:t>
            </a:r>
            <a:r>
              <a:rPr lang="en-US" sz="2000" b="0" i="0" dirty="0">
                <a:solidFill>
                  <a:srgbClr val="000000"/>
                </a:solidFill>
                <a:effectLst/>
              </a:rPr>
              <a:t> ensures that student gets accustomed to industry work environment. Training also includes exposure to </a:t>
            </a:r>
            <a:r>
              <a:rPr lang="en-US" sz="2000" b="0" i="0" dirty="0" err="1">
                <a:solidFill>
                  <a:srgbClr val="000000"/>
                </a:solidFill>
                <a:effectLst/>
              </a:rPr>
              <a:t>Makefile</a:t>
            </a:r>
            <a:r>
              <a:rPr lang="en-US" sz="2000" b="0" i="0" dirty="0">
                <a:solidFill>
                  <a:srgbClr val="000000"/>
                </a:solidFill>
                <a:effectLst/>
              </a:rPr>
              <a:t>, revision management and all essential UNIX concepts.</a:t>
            </a:r>
            <a:endParaRPr lang="en-IN" sz="2000" dirty="0">
              <a:solidFill>
                <a:srgbClr val="000000"/>
              </a:solidFill>
            </a:endParaRPr>
          </a:p>
          <a:p>
            <a:r>
              <a:rPr lang="en-US" sz="2000" b="0" i="0" u="none" strike="noStrike" dirty="0">
                <a:solidFill>
                  <a:srgbClr val="005594"/>
                </a:solidFill>
                <a:effectLst/>
                <a:hlinkClick r:id="rId6"/>
              </a:rPr>
              <a:t>Scripting course</a:t>
            </a:r>
            <a:r>
              <a:rPr lang="en-US" sz="2000" b="0" i="0" dirty="0">
                <a:solidFill>
                  <a:srgbClr val="000000"/>
                </a:solidFill>
                <a:effectLst/>
              </a:rPr>
              <a:t> will focus PERL essential concepts. It will help student gain exposure to file management, regular expressions, Object oriented PERL, PERL modules and PERL usage in industry.</a:t>
            </a:r>
            <a:endParaRPr lang="en-IN" sz="2000" b="0" i="0" dirty="0">
              <a:solidFill>
                <a:srgbClr val="000000"/>
              </a:solidFill>
              <a:effectLst/>
            </a:endParaRPr>
          </a:p>
          <a:p>
            <a:r>
              <a:rPr lang="en-US" sz="2000" b="0" i="0" dirty="0">
                <a:solidFill>
                  <a:srgbClr val="000000"/>
                </a:solidFill>
                <a:effectLst/>
              </a:rPr>
              <a:t>Students planning to pursue complex projects after this course can do by paying a nominal fee. Institute offers more than 40+ other projects based on industry standard protocols like USB3.0, PCIe, UFS, SATA, DDR, DMA, AMBA, Bridge and Ethernet MAC </a:t>
            </a:r>
            <a:r>
              <a:rPr lang="en-US" sz="2000" b="0" i="0" dirty="0" err="1">
                <a:solidFill>
                  <a:srgbClr val="000000"/>
                </a:solidFill>
                <a:effectLst/>
              </a:rPr>
              <a:t>etc</a:t>
            </a:r>
            <a:endParaRPr lang="en-US" sz="2000" dirty="0">
              <a:solidFill>
                <a:srgbClr val="000000"/>
              </a:solidFill>
            </a:endParaRPr>
          </a:p>
        </p:txBody>
      </p:sp>
    </p:spTree>
    <p:extLst>
      <p:ext uri="{BB962C8B-B14F-4D97-AF65-F5344CB8AC3E}">
        <p14:creationId xmlns:p14="http://schemas.microsoft.com/office/powerpoint/2010/main" val="3545812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F513-5B5F-2E4C-91BD-543FA205823F}"/>
              </a:ext>
            </a:extLst>
          </p:cNvPr>
          <p:cNvSpPr>
            <a:spLocks noGrp="1"/>
          </p:cNvSpPr>
          <p:nvPr>
            <p:ph type="title"/>
          </p:nvPr>
        </p:nvSpPr>
        <p:spPr/>
        <p:txBody>
          <a:bodyPr>
            <a:normAutofit/>
          </a:bodyPr>
          <a:lstStyle/>
          <a:p>
            <a:r>
              <a:rPr lang="en-US" sz="3200" b="0" i="0" dirty="0">
                <a:solidFill>
                  <a:srgbClr val="000000"/>
                </a:solidFill>
                <a:effectLst/>
                <a:latin typeface="+mn-lt"/>
              </a:rPr>
              <a:t>Embedded Systems Training (VG-EMBEDDED) is 5 months/39000</a:t>
            </a:r>
            <a:endParaRPr lang="en-IN" sz="3200" dirty="0">
              <a:latin typeface="+mn-lt"/>
            </a:endParaRPr>
          </a:p>
        </p:txBody>
      </p:sp>
      <p:sp>
        <p:nvSpPr>
          <p:cNvPr id="3" name="Content Placeholder 2">
            <a:extLst>
              <a:ext uri="{FF2B5EF4-FFF2-40B4-BE49-F238E27FC236}">
                <a16:creationId xmlns:a16="http://schemas.microsoft.com/office/drawing/2014/main" id="{8B667D86-A4BC-D686-565D-4749D82D13C9}"/>
              </a:ext>
            </a:extLst>
          </p:cNvPr>
          <p:cNvSpPr>
            <a:spLocks noGrp="1"/>
          </p:cNvSpPr>
          <p:nvPr>
            <p:ph idx="1"/>
          </p:nvPr>
        </p:nvSpPr>
        <p:spPr/>
        <p:txBody>
          <a:bodyPr>
            <a:normAutofit/>
          </a:bodyPr>
          <a:lstStyle/>
          <a:p>
            <a:r>
              <a:rPr lang="en-US" b="0" i="0" dirty="0">
                <a:solidFill>
                  <a:srgbClr val="000000"/>
                </a:solidFill>
                <a:effectLst/>
                <a:latin typeface="Poppins" panose="00000500000000000000" pitchFamily="2" charset="0"/>
              </a:rPr>
              <a:t> </a:t>
            </a:r>
            <a:r>
              <a:rPr lang="en-US" sz="2000" b="0" i="0" dirty="0">
                <a:solidFill>
                  <a:srgbClr val="000000"/>
                </a:solidFill>
                <a:effectLst/>
              </a:rPr>
              <a:t>Advanced C, Data Structures, LPC1313 Micro controller architecture with ARM Cortex M3 processor, Linux internals and C++. </a:t>
            </a:r>
          </a:p>
          <a:p>
            <a:r>
              <a:rPr lang="en-US" sz="2000" b="0" i="0" dirty="0">
                <a:solidFill>
                  <a:srgbClr val="000000"/>
                </a:solidFill>
                <a:effectLst/>
              </a:rPr>
              <a:t>Embedded Systems Training also includes 30+ detailed assignments (10 in C and Data structures, 10 in Micro controllers and Peripherals, 10 in Linux Internals). </a:t>
            </a:r>
            <a:endParaRPr lang="en-US" sz="2000" dirty="0">
              <a:solidFill>
                <a:srgbClr val="000000"/>
              </a:solidFill>
            </a:endParaRPr>
          </a:p>
          <a:p>
            <a:r>
              <a:rPr lang="en-US" sz="2000" b="0" i="0" dirty="0" err="1">
                <a:solidFill>
                  <a:srgbClr val="000000"/>
                </a:solidFill>
                <a:effectLst/>
              </a:rPr>
              <a:t>VLSIGuru</a:t>
            </a:r>
            <a:r>
              <a:rPr lang="en-US" sz="2000" b="0" i="0" dirty="0">
                <a:solidFill>
                  <a:srgbClr val="000000"/>
                </a:solidFill>
                <a:effectLst/>
              </a:rPr>
              <a:t> Institute has expertise in both VLSI and Embedded system domain. We have trained more than 1000 graduates over last 5 years since training was started in 2012. </a:t>
            </a:r>
            <a:r>
              <a:rPr lang="en-US" sz="2000" b="0" i="0" dirty="0" err="1">
                <a:solidFill>
                  <a:srgbClr val="000000"/>
                </a:solidFill>
                <a:effectLst/>
              </a:rPr>
              <a:t>VLSIGuru</a:t>
            </a:r>
            <a:r>
              <a:rPr lang="en-US" sz="2000" b="0" i="0" dirty="0">
                <a:solidFill>
                  <a:srgbClr val="000000"/>
                </a:solidFill>
                <a:effectLst/>
              </a:rPr>
              <a:t> Institute is rated among the </a:t>
            </a:r>
            <a:r>
              <a:rPr lang="en-US" sz="2000" b="1" i="0" u="none" strike="noStrike" dirty="0">
                <a:solidFill>
                  <a:srgbClr val="005594"/>
                </a:solidFill>
                <a:effectLst/>
                <a:hlinkClick r:id="rId2"/>
              </a:rPr>
              <a:t>Best Embedded Training Institutes in Bangalore</a:t>
            </a:r>
            <a:r>
              <a:rPr lang="en-US" sz="2000" b="1" i="0" dirty="0">
                <a:solidFill>
                  <a:srgbClr val="000000"/>
                </a:solidFill>
                <a:effectLst/>
              </a:rPr>
              <a:t> </a:t>
            </a:r>
            <a:r>
              <a:rPr lang="en-US" b="0" i="0" dirty="0">
                <a:solidFill>
                  <a:srgbClr val="000000"/>
                </a:solidFill>
                <a:effectLst/>
                <a:latin typeface="Poppins" panose="00000500000000000000" pitchFamily="2" charset="0"/>
              </a:rPr>
              <a:t>.</a:t>
            </a:r>
            <a:endParaRPr lang="en-IN" dirty="0"/>
          </a:p>
        </p:txBody>
      </p:sp>
    </p:spTree>
    <p:extLst>
      <p:ext uri="{BB962C8B-B14F-4D97-AF65-F5344CB8AC3E}">
        <p14:creationId xmlns:p14="http://schemas.microsoft.com/office/powerpoint/2010/main" val="380060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8651B-0647-C63F-D4DC-322B3EF71FD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000000"/>
                </a:solidFill>
                <a:effectLst/>
                <a:latin typeface="Poppins" panose="00000500000000000000" pitchFamily="2" charset="0"/>
              </a:rPr>
              <a:t>Introduction to Embedded Systems</a:t>
            </a:r>
          </a:p>
          <a:p>
            <a:pPr algn="l">
              <a:buFont typeface="Arial" panose="020B0604020202020204" pitchFamily="34" charset="0"/>
              <a:buChar char="•"/>
            </a:pPr>
            <a:r>
              <a:rPr lang="en-IN" b="0" i="0" dirty="0">
                <a:solidFill>
                  <a:srgbClr val="000000"/>
                </a:solidFill>
                <a:effectLst/>
                <a:latin typeface="Poppins" panose="00000500000000000000" pitchFamily="2" charset="0"/>
              </a:rPr>
              <a:t>C Programming on Embedded Systems</a:t>
            </a:r>
          </a:p>
          <a:p>
            <a:pPr algn="l">
              <a:buFont typeface="Arial" panose="020B0604020202020204" pitchFamily="34" charset="0"/>
              <a:buChar char="•"/>
            </a:pPr>
            <a:r>
              <a:rPr lang="en-IN" b="0" i="0" dirty="0">
                <a:solidFill>
                  <a:srgbClr val="000000"/>
                </a:solidFill>
                <a:effectLst/>
                <a:latin typeface="Poppins" panose="00000500000000000000" pitchFamily="2" charset="0"/>
              </a:rPr>
              <a:t>Fundamentals of C programming</a:t>
            </a:r>
          </a:p>
          <a:p>
            <a:pPr algn="l">
              <a:buFont typeface="Arial" panose="020B0604020202020204" pitchFamily="34" charset="0"/>
              <a:buChar char="•"/>
            </a:pPr>
            <a:r>
              <a:rPr lang="en-IN" b="0" i="0" dirty="0">
                <a:solidFill>
                  <a:srgbClr val="000000"/>
                </a:solidFill>
                <a:effectLst/>
                <a:latin typeface="Poppins" panose="00000500000000000000" pitchFamily="2" charset="0"/>
              </a:rPr>
              <a:t>C Data structures</a:t>
            </a:r>
          </a:p>
          <a:p>
            <a:pPr algn="l">
              <a:buFont typeface="Arial" panose="020B0604020202020204" pitchFamily="34" charset="0"/>
              <a:buChar char="•"/>
            </a:pPr>
            <a:r>
              <a:rPr lang="en-IN" b="0" i="0" dirty="0">
                <a:solidFill>
                  <a:srgbClr val="000000"/>
                </a:solidFill>
                <a:effectLst/>
                <a:latin typeface="Poppins" panose="00000500000000000000" pitchFamily="2" charset="0"/>
              </a:rPr>
              <a:t>Embedded Systems interfacing with peripherals</a:t>
            </a:r>
          </a:p>
          <a:p>
            <a:pPr algn="l">
              <a:buFont typeface="Arial" panose="020B0604020202020204" pitchFamily="34" charset="0"/>
              <a:buChar char="•"/>
            </a:pPr>
            <a:r>
              <a:rPr lang="en-IN" b="0" i="0" dirty="0">
                <a:solidFill>
                  <a:srgbClr val="000000"/>
                </a:solidFill>
                <a:effectLst/>
                <a:latin typeface="Poppins" panose="00000500000000000000" pitchFamily="2" charset="0"/>
              </a:rPr>
              <a:t>Micro controller Architecture</a:t>
            </a:r>
          </a:p>
          <a:p>
            <a:pPr algn="l">
              <a:buFont typeface="Arial" panose="020B0604020202020204" pitchFamily="34" charset="0"/>
              <a:buChar char="•"/>
            </a:pPr>
            <a:r>
              <a:rPr lang="en-IN" b="0" i="0" dirty="0">
                <a:solidFill>
                  <a:srgbClr val="000000"/>
                </a:solidFill>
                <a:effectLst/>
                <a:latin typeface="Poppins" panose="00000500000000000000" pitchFamily="2" charset="0"/>
              </a:rPr>
              <a:t>ARM 32-bit Micro-controller</a:t>
            </a:r>
          </a:p>
          <a:p>
            <a:pPr algn="l">
              <a:buFont typeface="Arial" panose="020B0604020202020204" pitchFamily="34" charset="0"/>
              <a:buChar char="•"/>
            </a:pPr>
            <a:r>
              <a:rPr lang="en-IN" b="0" i="0" dirty="0">
                <a:solidFill>
                  <a:srgbClr val="000000"/>
                </a:solidFill>
                <a:effectLst/>
                <a:latin typeface="Poppins" panose="00000500000000000000" pitchFamily="2" charset="0"/>
              </a:rPr>
              <a:t>Hands on projects</a:t>
            </a:r>
          </a:p>
          <a:p>
            <a:pPr algn="l">
              <a:buFont typeface="Arial" panose="020B0604020202020204" pitchFamily="34" charset="0"/>
              <a:buChar char="•"/>
            </a:pPr>
            <a:r>
              <a:rPr lang="en-IN" b="0" i="0" dirty="0">
                <a:solidFill>
                  <a:srgbClr val="000000"/>
                </a:solidFill>
                <a:effectLst/>
                <a:latin typeface="Poppins" panose="00000500000000000000" pitchFamily="2" charset="0"/>
              </a:rPr>
              <a:t>Linux Internals</a:t>
            </a:r>
          </a:p>
          <a:p>
            <a:pPr algn="l">
              <a:buFont typeface="Arial" panose="020B0604020202020204" pitchFamily="34" charset="0"/>
              <a:buChar char="•"/>
            </a:pPr>
            <a:r>
              <a:rPr lang="en-IN" b="0" i="0" dirty="0">
                <a:solidFill>
                  <a:srgbClr val="000000"/>
                </a:solidFill>
                <a:effectLst/>
                <a:latin typeface="Poppins" panose="00000500000000000000" pitchFamily="2" charset="0"/>
              </a:rPr>
              <a:t>C++ Programming</a:t>
            </a:r>
          </a:p>
          <a:p>
            <a:endParaRPr lang="en-IN" dirty="0"/>
          </a:p>
        </p:txBody>
      </p:sp>
    </p:spTree>
    <p:extLst>
      <p:ext uri="{BB962C8B-B14F-4D97-AF65-F5344CB8AC3E}">
        <p14:creationId xmlns:p14="http://schemas.microsoft.com/office/powerpoint/2010/main" val="180108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1430</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futura-pt</vt:lpstr>
      <vt:lpstr>museo_slab500</vt:lpstr>
      <vt:lpstr>Opensansregular</vt:lpstr>
      <vt:lpstr>OpenSans-Regular</vt:lpstr>
      <vt:lpstr>Poppins</vt:lpstr>
      <vt:lpstr>Office Theme</vt:lpstr>
      <vt:lpstr>PowerPoint Presentation</vt:lpstr>
      <vt:lpstr>Backend </vt:lpstr>
      <vt:lpstr>PowerPoint Presentation</vt:lpstr>
      <vt:lpstr>SOC Design and Verification/11000</vt:lpstr>
      <vt:lpstr>TCL Scripting /7500</vt:lpstr>
      <vt:lpstr>Functional verification course for freshers (VG-FEDV) is a 6.5 months course- 63000</vt:lpstr>
      <vt:lpstr>PowerPoint Presentation</vt:lpstr>
      <vt:lpstr>Embedded Systems Training (VG-EMBEDDED) is 5 months/39000</vt:lpstr>
      <vt:lpstr>PowerPoint Presentation</vt:lpstr>
      <vt:lpstr>PowerPoint Presentation</vt:lpstr>
      <vt:lpstr>Maven silicon</vt:lpstr>
      <vt:lpstr>Advanced ASIC verification  </vt:lpstr>
      <vt:lpstr>Advanced physical design &amp; verification  </vt:lpstr>
      <vt:lpstr>Advanced VLSI design &amp; DFT </vt:lpstr>
      <vt:lpstr>Sumedha </vt:lpstr>
      <vt:lpstr>Rv vlsi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biradar biradar</dc:creator>
  <cp:lastModifiedBy>Abhishek biradar biradar</cp:lastModifiedBy>
  <cp:revision>2</cp:revision>
  <dcterms:created xsi:type="dcterms:W3CDTF">2023-01-09T08:46:19Z</dcterms:created>
  <dcterms:modified xsi:type="dcterms:W3CDTF">2023-01-09T13:00:50Z</dcterms:modified>
</cp:coreProperties>
</file>