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768" r:id="rId3"/>
    <p:sldMasterId id="2147483780" r:id="rId4"/>
  </p:sldMasterIdLst>
  <p:sldIdLst>
    <p:sldId id="259" r:id="rId5"/>
    <p:sldId id="365" r:id="rId6"/>
    <p:sldId id="298" r:id="rId7"/>
    <p:sldId id="301" r:id="rId8"/>
    <p:sldId id="304" r:id="rId9"/>
    <p:sldId id="307" r:id="rId10"/>
    <p:sldId id="310" r:id="rId11"/>
    <p:sldId id="313" r:id="rId12"/>
    <p:sldId id="316" r:id="rId13"/>
    <p:sldId id="319" r:id="rId14"/>
    <p:sldId id="322" r:id="rId15"/>
    <p:sldId id="325" r:id="rId16"/>
    <p:sldId id="328" r:id="rId17"/>
    <p:sldId id="331" r:id="rId18"/>
    <p:sldId id="334" r:id="rId19"/>
    <p:sldId id="337" r:id="rId20"/>
    <p:sldId id="340" r:id="rId21"/>
    <p:sldId id="343" r:id="rId22"/>
    <p:sldId id="346" r:id="rId23"/>
    <p:sldId id="349" r:id="rId24"/>
    <p:sldId id="352" r:id="rId25"/>
    <p:sldId id="355" r:id="rId26"/>
    <p:sldId id="358" r:id="rId27"/>
    <p:sldId id="361" r:id="rId28"/>
    <p:sldId id="292" r:id="rId29"/>
    <p:sldId id="364" r:id="rId30"/>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CBA2CF8F-9BD8-4EA4-8C8B-7BDBAF3634BE}"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CBC6FDD-EF6E-4CDD-A99E-74FA6465E13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443FB3-55FB-40DB-9EA5-63FDF45E7321}"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B3D5C-F625-4487-8EC4-5A2B3C4ECAD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25D3324-A4F6-4A41-B8BA-C93331351180}"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AE78F9F9-0337-4648-8A41-4258400F4CC3}" type="datetimeFigureOut">
              <a:rPr lang="en-US" smtClean="0"/>
              <a:t>3/2/2023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6EAB014-97E9-4975-A536-575A5CD19745}"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677-751D-0F06-9CE3-AB3FED2DAECE}"/>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79D2A4CB-2466-28FE-DFD8-686509199F62}"/>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284184-39F2-A65C-99CE-7CA159753AA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4EF389C4-1123-DC29-41D0-5549386C4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36CD8-6751-CDB0-31F5-A3E03108CDD0}"/>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19705153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D71-D401-6AB5-94BA-0D78DBF50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9CB6C-9B6E-342C-39EE-3E659A770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B9691-3FD5-8998-38E8-79981B107809}"/>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F777A341-F693-26A5-E31D-F9B71D66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EB3B-1A78-B092-05B5-6519492A7F13}"/>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64342902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F53-AC5A-D1A1-1CBF-6320404B25FB}"/>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1D5C8-792E-9C05-B577-7F176B93A0C2}"/>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E07B0-0CB5-D6FE-1A56-0B29121C071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E3AAF122-7BD0-BF23-A9ED-05501306C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C2799-520F-B786-2CCF-CFDA6B2F715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1373487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6B6A-29FB-9A7A-7E4B-F2084F6A1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A4CFF-3E6C-20F9-CC75-2D5511656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CCEF1-E0BF-64D8-AE2E-AC6F87E2C97B}"/>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58CD3-08E9-6206-79BB-453A244BA36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7CB66C27-34FB-4D6D-15FA-237B930EA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7F8B6-72CF-ED3E-3C50-A84DC329609D}"/>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82663246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F5A-CC18-3243-5537-17581489DB30}"/>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28A8CB-3762-79C9-E186-0B72FDDAA6B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6DC-9C35-5A99-C0D9-3213EC0E6580}"/>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4BADB-3B95-51CD-B085-EB9BBF95372E}"/>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E7311-58A6-9590-8EC5-4ACA651131A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2C9CF-8A30-BFC9-C8D7-4D4C462CAC22}"/>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8" name="Footer Placeholder 7">
            <a:extLst>
              <a:ext uri="{FF2B5EF4-FFF2-40B4-BE49-F238E27FC236}">
                <a16:creationId xmlns:a16="http://schemas.microsoft.com/office/drawing/2014/main" id="{92373CF1-16F3-6378-BD60-A2A9AF461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733058-2350-0E99-8D8B-7E1AB8EC157C}"/>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69600759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C5B-C05F-85F5-5420-DC3401CFD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66ABD3-4D29-707F-74EF-772801D029EC}"/>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4" name="Footer Placeholder 3">
            <a:extLst>
              <a:ext uri="{FF2B5EF4-FFF2-40B4-BE49-F238E27FC236}">
                <a16:creationId xmlns:a16="http://schemas.microsoft.com/office/drawing/2014/main" id="{F3246FBA-777E-48D2-AE71-3FA414943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938D-476B-D556-B826-8230DA59140A}"/>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138310601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46721-539E-C443-10DE-6CF0DCC671C7}"/>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3" name="Footer Placeholder 2">
            <a:extLst>
              <a:ext uri="{FF2B5EF4-FFF2-40B4-BE49-F238E27FC236}">
                <a16:creationId xmlns:a16="http://schemas.microsoft.com/office/drawing/2014/main" id="{F5990886-A150-C685-D679-CD83F4847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ECB6B-E484-DE3D-D445-014493FFFEE7}"/>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15355856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EF46-4DA3-276F-1F31-2CB597164100}"/>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EFBC5F-5E0E-6E18-17AD-3FBE7FFAFB4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1FBA8E-9252-4A06-1166-33801E3358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647B6C7-89AF-7333-D6C4-C552FF31F05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A0716083-CBC4-3522-A004-492DE5C97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D0CFA-0C07-D99B-E41D-850E8093EA48}"/>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259444024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5DD7-FD31-6ECF-FF31-F8189A4965C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4638C-849C-4BEE-D238-6B1119A9316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F96A97AA-604C-1E1D-9879-2A9CBBD6E38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CC0C1F2-8E68-A8D0-311E-1D1461FED020}"/>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6" name="Footer Placeholder 5">
            <a:extLst>
              <a:ext uri="{FF2B5EF4-FFF2-40B4-BE49-F238E27FC236}">
                <a16:creationId xmlns:a16="http://schemas.microsoft.com/office/drawing/2014/main" id="{BE599AB4-BD47-661A-EBA2-76CD27CCA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6B209-0AF1-23D5-6773-5FE4DA2C327E}"/>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87283312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7B1-0064-F325-E72B-087FBD34C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2AA-EB3C-D1D6-66A8-2374C83F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0480-2CB4-079D-A280-3E31CD40C29D}"/>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2B363A72-81DA-578C-EF58-32BA86870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ABD1D-9FD8-49D2-0CCB-C751358DB1FF}"/>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4147361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64CCBBD-4DF8-401A-AAFF-84B6E46E6811}" type="datetimeFigureOut">
              <a:rPr lang="en-US" smtClean="0"/>
              <a:t>3/2/2023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E2A44-3563-5F0F-8F42-30C1E358935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71AC-737F-9395-7B65-A45D335F1EAF}"/>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203F5-4DAF-AE9E-9907-E0B0F4F7304F}"/>
              </a:ext>
            </a:extLst>
          </p:cNvPr>
          <p:cNvSpPr>
            <a:spLocks noGrp="1"/>
          </p:cNvSpPr>
          <p:nvPr>
            <p:ph type="dt" sz="half" idx="10"/>
          </p:nvPr>
        </p:nvSpPr>
        <p:spPr/>
        <p:txBody>
          <a:body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3FE29082-BD1D-9B25-DD7C-1F9294F0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14664-E34E-2AFA-EC02-627C80EEF609}"/>
              </a:ext>
            </a:extLst>
          </p:cNvPr>
          <p:cNvSpPr>
            <a:spLocks noGrp="1"/>
          </p:cNvSpPr>
          <p:nvPr>
            <p:ph type="sldNum" sz="quarter" idx="12"/>
          </p:nvPr>
        </p:nvSpPr>
        <p:spPr/>
        <p:txBody>
          <a:bodyPr/>
          <a:lstStyle/>
          <a:p>
            <a:fld id="{45B279AE-D4B6-4433-BB28-E7362F269DA1}" type="slidenum">
              <a:rPr lang="en-IN" smtClean="0"/>
              <a:t>‹#›</a:t>
            </a:fld>
            <a:endParaRPr lang="en-IN"/>
          </a:p>
        </p:txBody>
      </p:sp>
    </p:spTree>
    <p:extLst>
      <p:ext uri="{BB962C8B-B14F-4D97-AF65-F5344CB8AC3E}">
        <p14:creationId xmlns:p14="http://schemas.microsoft.com/office/powerpoint/2010/main" val="37270168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D954F26-2DCE-470A-A69D-BEBEC72B4C6D}" type="datetimeFigureOut">
              <a:rPr lang="en-US" smtClean="0"/>
              <a:t>3/2/2023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A5848BC-5B36-45F5-A9C0-C6DF16E5838C}" type="datetimeFigureOut">
              <a:rPr lang="en-US" smtClean="0"/>
              <a:t>3/2/2023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F461FFE-7DD0-47F1-8237-44D580289376}"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46B6467-D25E-41F9-9A02-2358C50FB51F}" type="datetimeFigureOut">
              <a:rPr lang="en-US" smtClean="0"/>
              <a:t>3/2/2023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AB3D5C-F625-4487-8EC4-5A2B3C4ECAD2}" type="datetimeFigureOut">
              <a:rPr lang="en-IN" smtClean="0"/>
              <a:t>02-03-2023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defPPr>
              <a:defRPr lang="en-US"/>
            </a:defPPr>
            <a:lvl1pPr marL="0" algn="l"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defPPr>
              <a:defRPr lang="en-US"/>
            </a:defPPr>
            <a:lvl1pPr marL="0" algn="ct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69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111AF-B37D-C9F7-8C4F-486EC5604CB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A4A91-C0B3-397D-FDA1-A3D5BBFB68D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2D5A7-A760-4599-B2B2-40A1904B1F6C}"/>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defPPr>
              <a:defRPr lang="en-US"/>
            </a:defPPr>
            <a:lvl1pPr marL="0" algn="l"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EBC306-D131-45D9-82C2-DEB78D258149}" type="datetimeFigureOut">
              <a:rPr lang="en-IN" smtClean="0"/>
              <a:t>02-03-2023</a:t>
            </a:fld>
            <a:endParaRPr lang="en-IN"/>
          </a:p>
        </p:txBody>
      </p:sp>
      <p:sp>
        <p:nvSpPr>
          <p:cNvPr id="5" name="Footer Placeholder 4">
            <a:extLst>
              <a:ext uri="{FF2B5EF4-FFF2-40B4-BE49-F238E27FC236}">
                <a16:creationId xmlns:a16="http://schemas.microsoft.com/office/drawing/2014/main" id="{9F8DB476-676C-BA76-90DC-D66CED20A93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defPPr>
              <a:defRPr lang="en-US"/>
            </a:defPPr>
            <a:lvl1pPr marL="0" algn="ct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02F661F-AAC5-0999-BEB4-B71992EC1024}"/>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975"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B279AE-D4B6-4433-BB28-E7362F269DA1}" type="slidenum">
              <a:rPr lang="en-IN" smtClean="0"/>
              <a:t>‹#›</a:t>
            </a:fld>
            <a:endParaRPr lang="en-IN"/>
          </a:p>
        </p:txBody>
      </p:sp>
    </p:spTree>
    <p:extLst>
      <p:ext uri="{BB962C8B-B14F-4D97-AF65-F5344CB8AC3E}">
        <p14:creationId xmlns:p14="http://schemas.microsoft.com/office/powerpoint/2010/main" val="326492408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udip.sites.olt.ubc.ca/cadence-virtuoso-schematic-simulations/" TargetMode="Externa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mailto:training@siliconchip.in" TargetMode="External"/><Relationship Id="rId1" Type="http://schemas.openxmlformats.org/officeDocument/2006/relationships/slideLayout" Target="../slideLayouts/slideLayout30.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udip.sites.olt.ubc.ca/files/2015/09/l5.png" TargetMode="Externa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524000" y="1310622"/>
            <a:ext cx="9144000" cy="4051521"/>
          </a:xfrm>
        </p:spPr>
        <p:txBody>
          <a:bodyPr/>
          <a:lstStyle/>
          <a:p>
            <a:r>
              <a:rPr lang="en-IN" b="1" i="1" dirty="0"/>
              <a:t>  </a:t>
            </a:r>
            <a:r>
              <a:rPr lang="en-IN" sz="4700" b="1" i="1" dirty="0"/>
              <a:t>Silicon</a:t>
            </a:r>
            <a:r>
              <a:rPr lang="en-IN" sz="4700" b="1" i="1" dirty="0">
                <a:solidFill>
                  <a:srgbClr val="FF0000"/>
                </a:solidFill>
              </a:rPr>
              <a:t>C</a:t>
            </a:r>
            <a:r>
              <a:rPr lang="en-IN" sz="4700" b="1" i="1" dirty="0"/>
              <a:t>hip Technologies</a:t>
            </a:r>
          </a:p>
        </p:txBody>
      </p:sp>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l="5518" t="9185" r="7510" b="9306"/>
          <a:stretch/>
        </p:blipFill>
        <p:spPr>
          <a:xfrm>
            <a:off x="3214204" y="1510465"/>
            <a:ext cx="5616624" cy="288032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FBB8381-3B39-5E81-3B03-893392CC21F2}"/>
              </a:ext>
            </a:extLst>
          </p:cNvPr>
          <p:cNvSpPr txBox="1"/>
          <p:nvPr/>
        </p:nvSpPr>
        <p:spPr>
          <a:xfrm>
            <a:off x="3791744" y="5716559"/>
            <a:ext cx="4680520" cy="923330"/>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cs typeface="Arial" panose="020B0604020202020204" pitchFamily="34" charset="0"/>
              </a:rPr>
              <a:t>P. D. A College Of Engineering, Aiwan-E - Shahi Area, Kalaburagi</a:t>
            </a:r>
            <a:endParaRPr lang="en-US"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37064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dur="5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F882-4F6B-A32F-34C0-E93076A5AC24}"/>
              </a:ext>
            </a:extLst>
          </p:cNvPr>
          <p:cNvSpPr>
            <a:spLocks noGrp="1"/>
          </p:cNvSpPr>
          <p:nvPr>
            <p:ph type="title"/>
          </p:nvPr>
        </p:nvSpPr>
        <p:spPr>
          <a:xfrm>
            <a:off x="1824038" y="18255"/>
            <a:ext cx="8543925" cy="1325563"/>
          </a:xfrm>
        </p:spPr>
        <p:txBody>
          <a:bodyPr>
            <a:normAutofit/>
          </a:bodyPr>
          <a:lstStyle/>
          <a:p>
            <a:pPr algn="ctr"/>
            <a:r>
              <a:rPr lang="en-US" sz="2800" u="sng" dirty="0">
                <a:latin typeface="Arial" pitchFamily="34" charset="0"/>
              </a:rPr>
              <a:t> Verification and checks</a:t>
            </a:r>
            <a:endParaRPr lang="en-IN" sz="2800" u="sng" dirty="0"/>
          </a:p>
        </p:txBody>
      </p:sp>
      <p:sp>
        <p:nvSpPr>
          <p:cNvPr id="3" name="Content Placeholder 2">
            <a:extLst>
              <a:ext uri="{FF2B5EF4-FFF2-40B4-BE49-F238E27FC236}">
                <a16:creationId xmlns:a16="http://schemas.microsoft.com/office/drawing/2014/main" id="{D48E6A23-3384-232D-ABDB-EDB709DF7F1E}"/>
              </a:ext>
            </a:extLst>
          </p:cNvPr>
          <p:cNvSpPr>
            <a:spLocks noGrp="1"/>
          </p:cNvSpPr>
          <p:nvPr>
            <p:ph idx="1"/>
          </p:nvPr>
        </p:nvSpPr>
        <p:spPr>
          <a:xfrm>
            <a:off x="1824038" y="1029213"/>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section you will be checking that your layout satisfies the fabrication constraints through the </a:t>
            </a:r>
            <a:r>
              <a:rPr lang="en-US" sz="1800" b="1" dirty="0">
                <a:solidFill>
                  <a:srgbClr val="222222"/>
                </a:solidFill>
                <a:latin typeface="Times New Roman" panose="02020603050405020304" pitchFamily="18" charset="0"/>
                <a:cs typeface="Times New Roman" panose="02020603050405020304" pitchFamily="18" charset="0"/>
              </a:rPr>
              <a:t>D</a:t>
            </a:r>
            <a:r>
              <a:rPr lang="en-US" sz="1800" dirty="0">
                <a:solidFill>
                  <a:srgbClr val="222222"/>
                </a:solidFill>
                <a:latin typeface="Times New Roman" panose="02020603050405020304" pitchFamily="18" charset="0"/>
                <a:cs typeface="Times New Roman" panose="02020603050405020304" pitchFamily="18" charset="0"/>
              </a:rPr>
              <a:t>esign </a:t>
            </a:r>
            <a:r>
              <a:rPr lang="en-US" sz="1800" b="1" dirty="0">
                <a:solidFill>
                  <a:srgbClr val="222222"/>
                </a:solidFill>
                <a:latin typeface="Times New Roman" panose="02020603050405020304" pitchFamily="18" charset="0"/>
                <a:cs typeface="Times New Roman" panose="02020603050405020304" pitchFamily="18" charset="0"/>
              </a:rPr>
              <a:t>R</a:t>
            </a:r>
            <a:r>
              <a:rPr lang="en-US" sz="1800" dirty="0">
                <a:solidFill>
                  <a:srgbClr val="222222"/>
                </a:solidFill>
                <a:latin typeface="Times New Roman" panose="02020603050405020304" pitchFamily="18" charset="0"/>
                <a:cs typeface="Times New Roman" panose="02020603050405020304" pitchFamily="18" charset="0"/>
              </a:rPr>
              <a:t>ule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heck (DRC).  Also, you will be checking that both the layout and the schematic match through the </a:t>
            </a:r>
            <a:r>
              <a:rPr lang="en-US" sz="1800" b="1" dirty="0">
                <a:solidFill>
                  <a:srgbClr val="222222"/>
                </a:solidFill>
                <a:latin typeface="Times New Roman" panose="02020603050405020304" pitchFamily="18" charset="0"/>
                <a:cs typeface="Times New Roman" panose="02020603050405020304" pitchFamily="18" charset="0"/>
              </a:rPr>
              <a:t>L</a:t>
            </a:r>
            <a:r>
              <a:rPr lang="en-US" sz="1800" dirty="0">
                <a:solidFill>
                  <a:srgbClr val="222222"/>
                </a:solidFill>
                <a:latin typeface="Times New Roman" panose="02020603050405020304" pitchFamily="18" charset="0"/>
                <a:cs typeface="Times New Roman" panose="02020603050405020304" pitchFamily="18" charset="0"/>
              </a:rPr>
              <a:t>ayout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ersus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chematic check (LVS). For both checks Cadence’s </a:t>
            </a:r>
            <a:r>
              <a:rPr lang="en-US" sz="1800" b="1" dirty="0">
                <a:solidFill>
                  <a:srgbClr val="222222"/>
                </a:solidFill>
                <a:latin typeface="Times New Roman" panose="02020603050405020304" pitchFamily="18" charset="0"/>
                <a:cs typeface="Times New Roman" panose="02020603050405020304" pitchFamily="18" charset="0"/>
              </a:rPr>
              <a:t>P</a:t>
            </a:r>
            <a:r>
              <a:rPr lang="en-US" sz="1800" dirty="0">
                <a:solidFill>
                  <a:srgbClr val="222222"/>
                </a:solidFill>
                <a:latin typeface="Times New Roman" panose="02020603050405020304" pitchFamily="18" charset="0"/>
                <a:cs typeface="Times New Roman" panose="02020603050405020304" pitchFamily="18" charset="0"/>
              </a:rPr>
              <a:t>hysical </a:t>
            </a:r>
            <a:r>
              <a:rPr lang="en-US" sz="1800" b="1" dirty="0">
                <a:solidFill>
                  <a:srgbClr val="222222"/>
                </a:solidFill>
                <a:latin typeface="Times New Roman" panose="02020603050405020304" pitchFamily="18" charset="0"/>
                <a:cs typeface="Times New Roman" panose="02020603050405020304" pitchFamily="18" charset="0"/>
              </a:rPr>
              <a:t>V</a:t>
            </a:r>
            <a:r>
              <a:rPr lang="en-US" sz="1800" dirty="0">
                <a:solidFill>
                  <a:srgbClr val="222222"/>
                </a:solidFill>
                <a:latin typeface="Times New Roman" panose="02020603050405020304" pitchFamily="18" charset="0"/>
                <a:cs typeface="Times New Roman" panose="02020603050405020304" pitchFamily="18" charset="0"/>
              </a:rPr>
              <a:t>erification </a:t>
            </a:r>
            <a:r>
              <a:rPr lang="en-US" sz="1800" b="1" dirty="0">
                <a:solidFill>
                  <a:srgbClr val="222222"/>
                </a:solidFill>
                <a:latin typeface="Times New Roman" panose="02020603050405020304" pitchFamily="18" charset="0"/>
                <a:cs typeface="Times New Roman" panose="02020603050405020304" pitchFamily="18" charset="0"/>
              </a:rPr>
              <a:t>S</a:t>
            </a:r>
            <a:r>
              <a:rPr lang="en-US" sz="1800" dirty="0">
                <a:solidFill>
                  <a:srgbClr val="222222"/>
                </a:solidFill>
                <a:latin typeface="Times New Roman" panose="02020603050405020304" pitchFamily="18" charset="0"/>
                <a:cs typeface="Times New Roman" panose="02020603050405020304" pitchFamily="18" charset="0"/>
              </a:rPr>
              <a:t>ystem (PVS) will be used.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Launch -&gt; Plugins -&gt; PVS</a:t>
            </a:r>
            <a:r>
              <a:rPr lang="en-US" sz="1800" dirty="0">
                <a:solidFill>
                  <a:srgbClr val="222222"/>
                </a:solidFill>
                <a:latin typeface="Times New Roman" panose="02020603050405020304" pitchFamily="18" charset="0"/>
                <a:cs typeface="Times New Roman" panose="02020603050405020304" pitchFamily="18" charset="0"/>
              </a:rPr>
              <a:t>&gt; which will add a new menu for PVS.</a:t>
            </a:r>
            <a:br>
              <a:rPr lang="en-US" sz="1800" dirty="0">
                <a:solidFill>
                  <a:srgbClr val="222222"/>
                </a:solidFill>
                <a:latin typeface="Times New Roman" panose="02020603050405020304" pitchFamily="18" charset="0"/>
                <a:cs typeface="Times New Roman" panose="02020603050405020304" pitchFamily="18" charset="0"/>
              </a:rPr>
            </a:br>
            <a:r>
              <a:rPr lang="en-US" sz="1800" b="1" dirty="0">
                <a:solidFill>
                  <a:srgbClr val="002145"/>
                </a:solidFill>
                <a:latin typeface="Times New Roman" panose="02020603050405020304" pitchFamily="18" charset="0"/>
                <a:cs typeface="Times New Roman" panose="02020603050405020304" pitchFamily="18" charset="0"/>
              </a:rPr>
              <a:t>4.1 Design Rule Check (DRC)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DRC tool go to &lt;</a:t>
            </a:r>
            <a:r>
              <a:rPr lang="en-US" sz="1800" b="1" dirty="0">
                <a:solidFill>
                  <a:srgbClr val="222222"/>
                </a:solidFill>
                <a:latin typeface="Times New Roman" panose="02020603050405020304" pitchFamily="18" charset="0"/>
                <a:cs typeface="Times New Roman" panose="02020603050405020304" pitchFamily="18" charset="0"/>
              </a:rPr>
              <a:t>PVS -&gt; Run DRC</a:t>
            </a:r>
            <a:r>
              <a:rPr lang="en-US" sz="1800" dirty="0">
                <a:solidFill>
                  <a:srgbClr val="222222"/>
                </a:solidFill>
                <a:latin typeface="Times New Roman" panose="02020603050405020304" pitchFamily="18" charset="0"/>
                <a:cs typeface="Times New Roman" panose="02020603050405020304" pitchFamily="18" charset="0"/>
              </a:rPr>
              <a:t>&gt;. In the DRC window shown in Figure 7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virtuoso.drc_preset</a:t>
            </a:r>
            <a:r>
              <a:rPr lang="en-US" sz="1800" dirty="0">
                <a:solidFill>
                  <a:srgbClr val="222222"/>
                </a:solidFill>
                <a:latin typeface="Times New Roman" panose="02020603050405020304" pitchFamily="18" charset="0"/>
                <a:cs typeface="Times New Roman" panose="02020603050405020304" pitchFamily="18" charset="0"/>
              </a:rPr>
              <a:t>”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892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F46C-1C2F-76D4-7DBA-503898456ED5}"/>
              </a:ext>
            </a:extLst>
          </p:cNvPr>
          <p:cNvSpPr>
            <a:spLocks noGrp="1"/>
          </p:cNvSpPr>
          <p:nvPr>
            <p:ph type="title"/>
          </p:nvPr>
        </p:nvSpPr>
        <p:spPr>
          <a:xfrm>
            <a:off x="1824038" y="-225183"/>
            <a:ext cx="8543925" cy="1325563"/>
          </a:xfrm>
        </p:spPr>
        <p:txBody>
          <a:bodyPr>
            <a:normAutofit/>
          </a:bodyPr>
          <a:lstStyle/>
          <a:p>
            <a:pPr algn="ctr"/>
            <a:r>
              <a:rPr lang="en-IN" sz="2800" u="sng" dirty="0">
                <a:latin typeface="Arial" pitchFamily="34" charset="0"/>
                <a:cs typeface="Arial" pitchFamily="34" charset="0"/>
              </a:rPr>
              <a:t>Design Rule Check(DRC)</a:t>
            </a:r>
          </a:p>
        </p:txBody>
      </p:sp>
      <p:sp>
        <p:nvSpPr>
          <p:cNvPr id="3" name="Content Placeholder 2">
            <a:extLst>
              <a:ext uri="{FF2B5EF4-FFF2-40B4-BE49-F238E27FC236}">
                <a16:creationId xmlns:a16="http://schemas.microsoft.com/office/drawing/2014/main" id="{9EBE5212-E9B2-C4A7-A749-2A2F78C3C293}"/>
              </a:ext>
            </a:extLst>
          </p:cNvPr>
          <p:cNvSpPr>
            <a:spLocks noGrp="1"/>
          </p:cNvSpPr>
          <p:nvPr>
            <p:ph idx="1"/>
          </p:nvPr>
        </p:nvSpPr>
        <p:spPr>
          <a:xfrm>
            <a:off x="1824038" y="787078"/>
            <a:ext cx="8543925" cy="5059072"/>
          </a:xfrm>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To start the DRC tool go to &lt;</a:t>
            </a:r>
            <a:r>
              <a:rPr lang="en-US" sz="1800" b="1" i="0" dirty="0">
                <a:solidFill>
                  <a:srgbClr val="222222"/>
                </a:solidFill>
                <a:effectLst/>
                <a:latin typeface="Times New Roman" panose="02020603050405020304" pitchFamily="18" charset="0"/>
                <a:cs typeface="Times New Roman" panose="02020603050405020304" pitchFamily="18" charset="0"/>
              </a:rPr>
              <a:t>PVS -&gt; Run DRC</a:t>
            </a:r>
            <a:r>
              <a:rPr lang="en-US" sz="1800" b="0" i="0" dirty="0">
                <a:solidFill>
                  <a:srgbClr val="222222"/>
                </a:solidFill>
                <a:effectLst/>
                <a:latin typeface="Times New Roman" panose="02020603050405020304" pitchFamily="18" charset="0"/>
                <a:cs typeface="Times New Roman" panose="02020603050405020304" pitchFamily="18" charset="0"/>
              </a:rPr>
              <a:t>&gt;. In the DRC window shown in Figure 7 go to &lt;</a:t>
            </a:r>
            <a:r>
              <a:rPr lang="en-US" sz="1800" b="1" i="0" dirty="0">
                <a:solidFill>
                  <a:srgbClr val="222222"/>
                </a:solidFill>
                <a:effectLst/>
                <a:latin typeface="Times New Roman" panose="02020603050405020304" pitchFamily="18" charset="0"/>
                <a:cs typeface="Times New Roman" panose="02020603050405020304" pitchFamily="18" charset="0"/>
              </a:rPr>
              <a:t>File -&gt; Load Presets</a:t>
            </a:r>
            <a:r>
              <a:rPr lang="en-US" sz="1800" b="0" i="0" dirty="0">
                <a:solidFill>
                  <a:srgbClr val="222222"/>
                </a:solidFill>
                <a:effectLst/>
                <a:latin typeface="Times New Roman" panose="02020603050405020304" pitchFamily="18" charset="0"/>
                <a:cs typeface="Times New Roman" panose="02020603050405020304" pitchFamily="18" charset="0"/>
              </a:rPr>
              <a:t>&gt; then browse to “</a:t>
            </a:r>
            <a:r>
              <a:rPr lang="en-US" sz="1800" b="0" i="0" dirty="0" err="1">
                <a:solidFill>
                  <a:srgbClr val="222222"/>
                </a:solidFill>
                <a:effectLst/>
                <a:latin typeface="Times New Roman" panose="02020603050405020304" pitchFamily="18" charset="0"/>
                <a:cs typeface="Times New Roman" panose="02020603050405020304" pitchFamily="18" charset="0"/>
              </a:rPr>
              <a:t>virtuoso.drc_preset</a:t>
            </a:r>
            <a:r>
              <a:rPr lang="en-US" sz="1800" b="0" i="0" dirty="0">
                <a:solidFill>
                  <a:srgbClr val="222222"/>
                </a:solidFill>
                <a:effectLst/>
                <a:latin typeface="Times New Roman" panose="02020603050405020304" pitchFamily="18" charset="0"/>
                <a:cs typeface="Times New Roman" panose="02020603050405020304" pitchFamily="18" charset="0"/>
              </a:rPr>
              <a:t>” and press </a:t>
            </a:r>
            <a:r>
              <a:rPr lang="en-US" sz="1800" b="1" i="0" dirty="0">
                <a:solidFill>
                  <a:srgbClr val="222222"/>
                </a:solidFill>
                <a:effectLst/>
                <a:latin typeface="Times New Roman" panose="02020603050405020304" pitchFamily="18" charset="0"/>
                <a:cs typeface="Times New Roman" panose="02020603050405020304" pitchFamily="18" charset="0"/>
              </a:rPr>
              <a:t>Submit</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1800" dirty="0"/>
          </a:p>
        </p:txBody>
      </p:sp>
      <p:pic>
        <p:nvPicPr>
          <p:cNvPr id="4" name="Picture 3">
            <a:extLst>
              <a:ext uri="{FF2B5EF4-FFF2-40B4-BE49-F238E27FC236}">
                <a16:creationId xmlns:a16="http://schemas.microsoft.com/office/drawing/2014/main" id="{39980558-DAE9-4982-7162-C6404982B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1532762"/>
            <a:ext cx="6134956" cy="3963219"/>
          </a:xfrm>
          <a:prstGeom prst="rect">
            <a:avLst/>
          </a:prstGeom>
        </p:spPr>
      </p:pic>
    </p:spTree>
    <p:extLst>
      <p:ext uri="{BB962C8B-B14F-4D97-AF65-F5344CB8AC3E}">
        <p14:creationId xmlns:p14="http://schemas.microsoft.com/office/powerpoint/2010/main" val="28959664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17792D-0843-CFBC-AE4C-4711BF3F75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7028" y="1379190"/>
            <a:ext cx="4130503" cy="2049810"/>
          </a:xfrm>
          <a:prstGeom prst="rect">
            <a:avLst/>
          </a:prstGeom>
        </p:spPr>
      </p:pic>
      <p:pic>
        <p:nvPicPr>
          <p:cNvPr id="5" name="Picture 4">
            <a:extLst>
              <a:ext uri="{FF2B5EF4-FFF2-40B4-BE49-F238E27FC236}">
                <a16:creationId xmlns:a16="http://schemas.microsoft.com/office/drawing/2014/main" id="{C4648961-F255-B7A7-3574-9ED9CB712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028" y="3969973"/>
            <a:ext cx="4589737" cy="2226478"/>
          </a:xfrm>
          <a:prstGeom prst="rect">
            <a:avLst/>
          </a:prstGeom>
        </p:spPr>
      </p:pic>
      <p:sp>
        <p:nvSpPr>
          <p:cNvPr id="8" name="TextBox 7">
            <a:extLst>
              <a:ext uri="{FF2B5EF4-FFF2-40B4-BE49-F238E27FC236}">
                <a16:creationId xmlns:a16="http://schemas.microsoft.com/office/drawing/2014/main" id="{3A697664-D2E6-FA22-11ED-D6E144912719}"/>
              </a:ext>
            </a:extLst>
          </p:cNvPr>
          <p:cNvSpPr txBox="1"/>
          <p:nvPr/>
        </p:nvSpPr>
        <p:spPr>
          <a:xfrm>
            <a:off x="1846940" y="351864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800" dirty="0">
                <a:solidFill>
                  <a:srgbClr val="222222"/>
                </a:solidFill>
                <a:latin typeface="Times New Roman" panose="02020603050405020304" pitchFamily="18" charset="0"/>
                <a:cs typeface="Times New Roman" panose="02020603050405020304" pitchFamily="18" charset="0"/>
              </a:rPr>
              <a:t>Figure 8 DRC </a:t>
            </a:r>
            <a:r>
              <a:rPr lang="fr-FR" sz="1800" dirty="0" err="1">
                <a:solidFill>
                  <a:srgbClr val="222222"/>
                </a:solidFill>
                <a:latin typeface="Times New Roman" panose="02020603050405020304" pitchFamily="18" charset="0"/>
                <a:cs typeface="Times New Roman" panose="02020603050405020304" pitchFamily="18" charset="0"/>
              </a:rPr>
              <a:t>Debug</a:t>
            </a:r>
            <a:r>
              <a:rPr lang="fr-FR" sz="1800" dirty="0">
                <a:solidFill>
                  <a:srgbClr val="222222"/>
                </a:solidFill>
                <a:latin typeface="Times New Roman" panose="02020603050405020304" pitchFamily="18" charset="0"/>
                <a:cs typeface="Times New Roman" panose="02020603050405020304" pitchFamily="18" charset="0"/>
              </a:rPr>
              <a:t> </a:t>
            </a:r>
            <a:r>
              <a:rPr lang="fr-FR" sz="1800" dirty="0" err="1">
                <a:solidFill>
                  <a:srgbClr val="222222"/>
                </a:solidFill>
                <a:latin typeface="Times New Roman" panose="02020603050405020304" pitchFamily="18" charset="0"/>
                <a:cs typeface="Times New Roman" panose="02020603050405020304" pitchFamily="18" charset="0"/>
              </a:rPr>
              <a:t>Environment</a:t>
            </a:r>
            <a:r>
              <a:rPr lang="fr-FR" sz="1800" dirty="0">
                <a:solidFill>
                  <a:srgbClr val="222222"/>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C23BA-8EFF-DCB6-5522-1DDC75C63775}"/>
              </a:ext>
            </a:extLst>
          </p:cNvPr>
          <p:cNvSpPr txBox="1"/>
          <p:nvPr/>
        </p:nvSpPr>
        <p:spPr>
          <a:xfrm>
            <a:off x="1877028" y="636045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Figure 9 PVSDRC report window.</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059EDF-4027-3616-3B83-080A7B7FD9D8}"/>
              </a:ext>
            </a:extLst>
          </p:cNvPr>
          <p:cNvSpPr txBox="1"/>
          <p:nvPr/>
        </p:nvSpPr>
        <p:spPr>
          <a:xfrm>
            <a:off x="1877028" y="258654"/>
            <a:ext cx="843794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After running DRC “DRC Debug Environment” window will open Figure 8. In that window you will see all the violations in your layout along with brief explanations. Work on your errors and </a:t>
            </a:r>
            <a:r>
              <a:rPr lang="en-US" b="1" dirty="0" err="1">
                <a:solidFill>
                  <a:srgbClr val="222222"/>
                </a:solidFill>
                <a:latin typeface="Times New Roman" panose="02020603050405020304" pitchFamily="18" charset="0"/>
                <a:cs typeface="Times New Roman" panose="02020603050405020304" pitchFamily="18" charset="0"/>
              </a:rPr>
              <a:t>ReRun</a:t>
            </a:r>
            <a:r>
              <a:rPr lang="en-US" dirty="0">
                <a:solidFill>
                  <a:srgbClr val="222222"/>
                </a:solidFill>
                <a:latin typeface="Times New Roman" panose="02020603050405020304" pitchFamily="18" charset="0"/>
                <a:cs typeface="Times New Roman" panose="02020603050405020304" pitchFamily="18" charset="0"/>
              </a:rPr>
              <a:t> from the “PVSDRC” window, Figure 9, until you get a clean design with zero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4135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C1FA-9C8A-ADEF-6C62-91AF6DF4D9CA}"/>
              </a:ext>
            </a:extLst>
          </p:cNvPr>
          <p:cNvSpPr>
            <a:spLocks noGrp="1"/>
          </p:cNvSpPr>
          <p:nvPr>
            <p:ph type="title"/>
          </p:nvPr>
        </p:nvSpPr>
        <p:spPr>
          <a:xfrm>
            <a:off x="1824038" y="0"/>
            <a:ext cx="8543925" cy="1325563"/>
          </a:xfrm>
        </p:spPr>
        <p:txBody>
          <a:bodyPr>
            <a:normAutofit/>
          </a:bodyPr>
          <a:lstStyle/>
          <a:p>
            <a:pPr algn="ctr"/>
            <a:r>
              <a:rPr lang="en-IN" sz="2800" i="0" u="sng" dirty="0">
                <a:effectLst/>
                <a:latin typeface="Arial" pitchFamily="34" charset="0"/>
              </a:rPr>
              <a:t>Layout Versus Schematic (LVS)</a:t>
            </a:r>
            <a:br>
              <a:rPr lang="en-IN"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6BA0E246-FD91-D9E9-6097-DED9738BB711}"/>
              </a:ext>
            </a:extLst>
          </p:cNvPr>
          <p:cNvSpPr>
            <a:spLocks noGrp="1"/>
          </p:cNvSpPr>
          <p:nvPr>
            <p:ph idx="1"/>
          </p:nvPr>
        </p:nvSpPr>
        <p:spPr>
          <a:xfrm>
            <a:off x="1824038" y="740866"/>
            <a:ext cx="8543925" cy="4892173"/>
          </a:xfrm>
        </p:spPr>
        <p:txBody>
          <a:bodyPr>
            <a:normAutofit/>
          </a:bodyPr>
          <a:lstStyle/>
          <a:p>
            <a:pPr marL="0" indent="0">
              <a:buNone/>
            </a:pP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start the LVS tool go to &lt;</a:t>
            </a:r>
            <a:r>
              <a:rPr lang="en-US" sz="1800" b="1" dirty="0">
                <a:solidFill>
                  <a:srgbClr val="222222"/>
                </a:solidFill>
                <a:latin typeface="Times New Roman" panose="02020603050405020304" pitchFamily="18" charset="0"/>
                <a:cs typeface="Times New Roman" panose="02020603050405020304" pitchFamily="18" charset="0"/>
              </a:rPr>
              <a:t>PVS -&gt; Run LVS</a:t>
            </a:r>
            <a:r>
              <a:rPr lang="en-US" sz="1800" dirty="0">
                <a:solidFill>
                  <a:srgbClr val="222222"/>
                </a:solidFill>
                <a:latin typeface="Times New Roman" panose="02020603050405020304" pitchFamily="18" charset="0"/>
                <a:cs typeface="Times New Roman" panose="02020603050405020304" pitchFamily="18" charset="0"/>
              </a:rPr>
              <a:t>&gt;. In the LVS window shown in Figure 10 go to &lt;</a:t>
            </a:r>
            <a:r>
              <a:rPr lang="en-US" sz="1800" b="1" dirty="0">
                <a:solidFill>
                  <a:srgbClr val="222222"/>
                </a:solidFill>
                <a:latin typeface="Times New Roman" panose="02020603050405020304" pitchFamily="18" charset="0"/>
                <a:cs typeface="Times New Roman" panose="02020603050405020304" pitchFamily="18" charset="0"/>
              </a:rPr>
              <a:t>File -&gt; Load Presets</a:t>
            </a:r>
            <a:r>
              <a:rPr lang="en-US" sz="1800" dirty="0">
                <a:solidFill>
                  <a:srgbClr val="222222"/>
                </a:solidFill>
                <a:latin typeface="Times New Roman" panose="02020603050405020304" pitchFamily="18" charset="0"/>
                <a:cs typeface="Times New Roman" panose="02020603050405020304" pitchFamily="18" charset="0"/>
              </a:rPr>
              <a:t>&gt; then browse to “</a:t>
            </a:r>
            <a:r>
              <a:rPr lang="en-US" sz="1800" dirty="0" err="1">
                <a:solidFill>
                  <a:srgbClr val="222222"/>
                </a:solidFill>
                <a:latin typeface="Times New Roman" panose="02020603050405020304" pitchFamily="18" charset="0"/>
                <a:cs typeface="Times New Roman" panose="02020603050405020304" pitchFamily="18" charset="0"/>
              </a:rPr>
              <a:t>virtuoso.lvs_preset</a:t>
            </a:r>
            <a:r>
              <a:rPr lang="en-US" sz="1800" dirty="0">
                <a:solidFill>
                  <a:srgbClr val="222222"/>
                </a:solidFill>
                <a:latin typeface="Times New Roman" panose="02020603050405020304" pitchFamily="18" charset="0"/>
                <a:cs typeface="Times New Roman" panose="02020603050405020304" pitchFamily="18" charset="0"/>
              </a:rPr>
              <a:t>”. Go to Output tab and make sure that “Create </a:t>
            </a:r>
            <a:r>
              <a:rPr lang="en-US" sz="1800" dirty="0" err="1">
                <a:solidFill>
                  <a:srgbClr val="222222"/>
                </a:solidFill>
                <a:latin typeface="Times New Roman" panose="02020603050405020304" pitchFamily="18" charset="0"/>
                <a:cs typeface="Times New Roman" panose="02020603050405020304" pitchFamily="18" charset="0"/>
              </a:rPr>
              <a:t>Quantus</a:t>
            </a:r>
            <a:r>
              <a:rPr lang="en-US" sz="1800" dirty="0">
                <a:solidFill>
                  <a:srgbClr val="222222"/>
                </a:solidFill>
                <a:latin typeface="Times New Roman" panose="02020603050405020304" pitchFamily="18" charset="0"/>
                <a:cs typeface="Times New Roman" panose="02020603050405020304" pitchFamily="18" charset="0"/>
              </a:rPr>
              <a:t> QRC Input Data” is checked, and press </a:t>
            </a:r>
            <a:r>
              <a:rPr lang="en-US" sz="1800" b="1" dirty="0">
                <a:solidFill>
                  <a:srgbClr val="222222"/>
                </a:solidFill>
                <a:latin typeface="Times New Roman" panose="02020603050405020304" pitchFamily="18" charset="0"/>
                <a:cs typeface="Times New Roman" panose="02020603050405020304" pitchFamily="18" charset="0"/>
              </a:rPr>
              <a:t>Submit</a:t>
            </a:r>
            <a:r>
              <a:rPr lang="en-US" sz="1800" dirty="0">
                <a:solidFill>
                  <a:srgbClr val="222222"/>
                </a:solidFill>
                <a:latin typeface="Times New Roman" panose="02020603050405020304" pitchFamily="18" charset="0"/>
                <a:cs typeface="Times New Roman" panose="02020603050405020304" pitchFamily="18" charset="0"/>
              </a:rPr>
              <a:t>.</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65CA9A-C406-69C3-15EA-246342324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887887"/>
            <a:ext cx="5488250" cy="3909777"/>
          </a:xfrm>
          <a:prstGeom prst="rect">
            <a:avLst/>
          </a:prstGeom>
        </p:spPr>
      </p:pic>
      <p:sp>
        <p:nvSpPr>
          <p:cNvPr id="6" name="TextBox 5">
            <a:extLst>
              <a:ext uri="{FF2B5EF4-FFF2-40B4-BE49-F238E27FC236}">
                <a16:creationId xmlns:a16="http://schemas.microsoft.com/office/drawing/2014/main" id="{32761519-4EF4-6539-BD4E-6E5A72BCA51D}"/>
              </a:ext>
            </a:extLst>
          </p:cNvPr>
          <p:cNvSpPr txBox="1"/>
          <p:nvPr/>
        </p:nvSpPr>
        <p:spPr>
          <a:xfrm>
            <a:off x="4079776" y="5962289"/>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10 LVS run window.</a:t>
            </a:r>
            <a:endParaRPr lang="en-IN" dirty="0"/>
          </a:p>
        </p:txBody>
      </p:sp>
    </p:spTree>
    <p:extLst>
      <p:ext uri="{BB962C8B-B14F-4D97-AF65-F5344CB8AC3E}">
        <p14:creationId xmlns:p14="http://schemas.microsoft.com/office/powerpoint/2010/main" val="17131651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E76855-4D27-99C1-6DE6-B2917795D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207" y="398545"/>
            <a:ext cx="5639587" cy="1971950"/>
          </a:xfrm>
          <a:prstGeom prst="rect">
            <a:avLst/>
          </a:prstGeom>
        </p:spPr>
      </p:pic>
      <p:pic>
        <p:nvPicPr>
          <p:cNvPr id="5" name="Picture 4">
            <a:extLst>
              <a:ext uri="{FF2B5EF4-FFF2-40B4-BE49-F238E27FC236}">
                <a16:creationId xmlns:a16="http://schemas.microsoft.com/office/drawing/2014/main" id="{C84C46B6-5C1F-3EA5-65BA-D1C4B63C5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887" y="3209073"/>
            <a:ext cx="6532226" cy="2556866"/>
          </a:xfrm>
          <a:prstGeom prst="rect">
            <a:avLst/>
          </a:prstGeom>
        </p:spPr>
      </p:pic>
      <p:sp>
        <p:nvSpPr>
          <p:cNvPr id="7" name="TextBox 6">
            <a:extLst>
              <a:ext uri="{FF2B5EF4-FFF2-40B4-BE49-F238E27FC236}">
                <a16:creationId xmlns:a16="http://schemas.microsoft.com/office/drawing/2014/main" id="{74FC62DB-08FE-AB0F-DF03-667F243949AF}"/>
              </a:ext>
            </a:extLst>
          </p:cNvPr>
          <p:cNvSpPr txBox="1"/>
          <p:nvPr/>
        </p:nvSpPr>
        <p:spPr>
          <a:xfrm>
            <a:off x="3619018" y="2370495"/>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Figure 11 LVS Run status: [Left-Mismatch] and [Right-Match]</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C32E09-C464-87DB-9A4F-EE8CF915B234}"/>
              </a:ext>
            </a:extLst>
          </p:cNvPr>
          <p:cNvSpPr txBox="1"/>
          <p:nvPr/>
        </p:nvSpPr>
        <p:spPr>
          <a:xfrm>
            <a:off x="3619018" y="5773520"/>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rgbClr val="222222"/>
                </a:solidFill>
                <a:latin typeface="Times New Roman" panose="02020603050405020304" pitchFamily="18" charset="0"/>
                <a:cs typeface="Times New Roman" panose="02020603050405020304" pitchFamily="18" charset="0"/>
              </a:rPr>
              <a:t>Figure 12 LVS </a:t>
            </a:r>
            <a:r>
              <a:rPr lang="fr-FR" dirty="0" err="1">
                <a:solidFill>
                  <a:srgbClr val="222222"/>
                </a:solidFill>
                <a:latin typeface="Times New Roman" panose="02020603050405020304" pitchFamily="18" charset="0"/>
                <a:cs typeface="Times New Roman" panose="02020603050405020304" pitchFamily="18" charset="0"/>
              </a:rPr>
              <a:t>Debug</a:t>
            </a:r>
            <a:r>
              <a:rPr lang="fr-FR" dirty="0">
                <a:solidFill>
                  <a:srgbClr val="222222"/>
                </a:solidFill>
                <a:latin typeface="Times New Roman" panose="02020603050405020304" pitchFamily="18" charset="0"/>
                <a:cs typeface="Times New Roman" panose="02020603050405020304" pitchFamily="18" charset="0"/>
              </a:rPr>
              <a:t> </a:t>
            </a:r>
            <a:r>
              <a:rPr lang="fr-FR" dirty="0" err="1">
                <a:solidFill>
                  <a:srgbClr val="222222"/>
                </a:solidFill>
                <a:latin typeface="Times New Roman" panose="02020603050405020304" pitchFamily="18" charset="0"/>
                <a:cs typeface="Times New Roman" panose="02020603050405020304" pitchFamily="18" charset="0"/>
              </a:rPr>
              <a:t>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276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92FAE1-20F2-2B17-A3B5-38E579B3C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33" y="597460"/>
            <a:ext cx="5553135" cy="4351338"/>
          </a:xfrm>
          <a:prstGeom prst="rect">
            <a:avLst/>
          </a:prstGeom>
        </p:spPr>
      </p:pic>
      <p:sp>
        <p:nvSpPr>
          <p:cNvPr id="6" name="TextBox 5">
            <a:extLst>
              <a:ext uri="{FF2B5EF4-FFF2-40B4-BE49-F238E27FC236}">
                <a16:creationId xmlns:a16="http://schemas.microsoft.com/office/drawing/2014/main" id="{63CDC076-AE5D-38EF-2AB5-62F055DD6C57}"/>
              </a:ext>
            </a:extLst>
          </p:cNvPr>
          <p:cNvSpPr txBox="1"/>
          <p:nvPr/>
        </p:nvSpPr>
        <p:spPr>
          <a:xfrm>
            <a:off x="3619018" y="506971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13 PVSLVS report window.</a:t>
            </a:r>
            <a:endParaRPr lang="en-IN"/>
          </a:p>
        </p:txBody>
      </p:sp>
    </p:spTree>
    <p:extLst>
      <p:ext uri="{BB962C8B-B14F-4D97-AF65-F5344CB8AC3E}">
        <p14:creationId xmlns:p14="http://schemas.microsoft.com/office/powerpoint/2010/main" val="23704458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CEDC-3441-DD3F-B147-C97078A752E2}"/>
              </a:ext>
            </a:extLst>
          </p:cNvPr>
          <p:cNvSpPr>
            <a:spLocks noGrp="1"/>
          </p:cNvSpPr>
          <p:nvPr>
            <p:ph type="title"/>
          </p:nvPr>
        </p:nvSpPr>
        <p:spPr>
          <a:xfrm>
            <a:off x="1824038" y="100886"/>
            <a:ext cx="8543925" cy="1325563"/>
          </a:xfrm>
        </p:spPr>
        <p:txBody>
          <a:bodyPr>
            <a:normAutofit/>
          </a:bodyPr>
          <a:lstStyle/>
          <a:p>
            <a:pPr algn="ctr"/>
            <a:r>
              <a:rPr lang="en-US" sz="2800" i="0" u="sng" dirty="0">
                <a:effectLst/>
                <a:latin typeface="Arial" pitchFamily="34" charset="0"/>
              </a:rPr>
              <a:t>Parasitic Extraction and Post Layout Simulation</a:t>
            </a:r>
            <a:br>
              <a:rPr lang="en-US" sz="2800" i="0" u="sng" dirty="0">
                <a:effectLst/>
                <a:latin typeface="Arial" pitchFamily="34" charset="0"/>
              </a:rPr>
            </a:br>
            <a:endParaRPr lang="en-IN" sz="2800" u="sng" dirty="0"/>
          </a:p>
        </p:txBody>
      </p:sp>
      <p:sp>
        <p:nvSpPr>
          <p:cNvPr id="3" name="Content Placeholder 2">
            <a:extLst>
              <a:ext uri="{FF2B5EF4-FFF2-40B4-BE49-F238E27FC236}">
                <a16:creationId xmlns:a16="http://schemas.microsoft.com/office/drawing/2014/main" id="{187F2A20-641B-38C0-5831-5655DF82432D}"/>
              </a:ext>
            </a:extLst>
          </p:cNvPr>
          <p:cNvSpPr>
            <a:spLocks noGrp="1"/>
          </p:cNvSpPr>
          <p:nvPr>
            <p:ph idx="1"/>
          </p:nvPr>
        </p:nvSpPr>
        <p:spPr>
          <a:xfrm>
            <a:off x="1824038" y="954684"/>
            <a:ext cx="8543925" cy="5123667"/>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5.1 Run QRC extraction</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passing LVS your layout will be ready for extraction. In the layout editor window go to &lt;</a:t>
            </a:r>
            <a:r>
              <a:rPr lang="en-US" sz="1800" b="1" dirty="0">
                <a:solidFill>
                  <a:srgbClr val="222222"/>
                </a:solidFill>
                <a:latin typeface="Times New Roman" panose="02020603050405020304" pitchFamily="18" charset="0"/>
                <a:cs typeface="Times New Roman" panose="02020603050405020304" pitchFamily="18" charset="0"/>
              </a:rPr>
              <a:t>QRC -&gt; Run PVS-QRC</a:t>
            </a:r>
            <a:r>
              <a:rPr lang="en-US" sz="1800" dirty="0">
                <a:solidFill>
                  <a:srgbClr val="222222"/>
                </a:solidFill>
                <a:latin typeface="Times New Roman" panose="02020603050405020304" pitchFamily="18" charset="0"/>
                <a:cs typeface="Times New Roman" panose="02020603050405020304" pitchFamily="18" charset="0"/>
              </a:rPr>
              <a:t>&gt;. In the “QRC (PVS) interface” window, make sure that the cell name and the technology fields are right, and press OK. In the “Parasitic Extraction Run Form” make sure to set the fields as shown in Figure 14 to Figure 16. Press Ok and wait for the tool to do the extraction and give you the completion notification shown in Figure 17.</a:t>
            </a:r>
            <a:br>
              <a:rPr lang="en-US" sz="2400" dirty="0">
                <a:solidFill>
                  <a:srgbClr val="222222"/>
                </a:solidFill>
                <a:latin typeface="Arial" pitchFamily="34" charset="0"/>
              </a:rPr>
            </a:br>
            <a:endParaRPr lang="en-IN" dirty="0"/>
          </a:p>
        </p:txBody>
      </p:sp>
      <p:pic>
        <p:nvPicPr>
          <p:cNvPr id="4" name="Picture 3">
            <a:extLst>
              <a:ext uri="{FF2B5EF4-FFF2-40B4-BE49-F238E27FC236}">
                <a16:creationId xmlns:a16="http://schemas.microsoft.com/office/drawing/2014/main" id="{BA133B55-DD2F-D6F4-7B2E-F8BD74B0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944" y="2795127"/>
            <a:ext cx="5104113" cy="3391383"/>
          </a:xfrm>
          <a:prstGeom prst="rect">
            <a:avLst/>
          </a:prstGeom>
        </p:spPr>
      </p:pic>
      <p:sp>
        <p:nvSpPr>
          <p:cNvPr id="5" name="TextBox 4">
            <a:extLst>
              <a:ext uri="{FF2B5EF4-FFF2-40B4-BE49-F238E27FC236}">
                <a16:creationId xmlns:a16="http://schemas.microsoft.com/office/drawing/2014/main" id="{5E6CA6DC-7CDB-189F-3FB2-90D95A34BC65}"/>
              </a:ext>
            </a:extLst>
          </p:cNvPr>
          <p:cNvSpPr txBox="1"/>
          <p:nvPr/>
        </p:nvSpPr>
        <p:spPr>
          <a:xfrm>
            <a:off x="3048965" y="6294669"/>
            <a:ext cx="609407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22222"/>
                </a:solidFill>
                <a:latin typeface="Arial" pitchFamily="34" charset="0"/>
              </a:rPr>
              <a:t>Figure 14 Parasitic Extraction Run Form (Setup).</a:t>
            </a:r>
            <a:endParaRPr lang="en-IN"/>
          </a:p>
        </p:txBody>
      </p:sp>
    </p:spTree>
    <p:extLst>
      <p:ext uri="{BB962C8B-B14F-4D97-AF65-F5344CB8AC3E}">
        <p14:creationId xmlns:p14="http://schemas.microsoft.com/office/powerpoint/2010/main" val="14782509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A2D5A27-1F68-2318-2804-A0989FF98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45219"/>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78824-17B5-DE88-6BDB-8727B1B5A09B}"/>
              </a:ext>
            </a:extLst>
          </p:cNvPr>
          <p:cNvSpPr txBox="1"/>
          <p:nvPr/>
        </p:nvSpPr>
        <p:spPr>
          <a:xfrm>
            <a:off x="3719736" y="5229200"/>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800" dirty="0">
                <a:solidFill>
                  <a:srgbClr val="222222"/>
                </a:solidFill>
                <a:latin typeface="Times New Roman" panose="02020603050405020304" pitchFamily="18" charset="0"/>
                <a:cs typeface="Times New Roman" panose="02020603050405020304" pitchFamily="18" charset="0"/>
              </a:rPr>
              <a:t>Figure 15 Parasitic Extraction Run Form (Extraction)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245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381CFE-79CE-695A-1CC2-83EBF07AFC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9561" y="764704"/>
            <a:ext cx="355287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B2D135-3EE4-90EE-558A-5B78179D33C0}"/>
              </a:ext>
            </a:extLst>
          </p:cNvPr>
          <p:cNvSpPr txBox="1"/>
          <p:nvPr/>
        </p:nvSpPr>
        <p:spPr>
          <a:xfrm>
            <a:off x="3719736" y="5373216"/>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Arial" pitchFamily="34" charset="0"/>
              </a:rPr>
              <a:t>Figure 16 Parasitic Extraction Run Form (Filtering).</a:t>
            </a:r>
            <a:endParaRPr lang="en-IN" dirty="0"/>
          </a:p>
        </p:txBody>
      </p:sp>
    </p:spTree>
    <p:extLst>
      <p:ext uri="{BB962C8B-B14F-4D97-AF65-F5344CB8AC3E}">
        <p14:creationId xmlns:p14="http://schemas.microsoft.com/office/powerpoint/2010/main" val="6696113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A938-3996-AED2-BD65-F28880833606}"/>
              </a:ext>
            </a:extLst>
          </p:cNvPr>
          <p:cNvSpPr>
            <a:spLocks noGrp="1"/>
          </p:cNvSpPr>
          <p:nvPr>
            <p:ph type="title"/>
          </p:nvPr>
        </p:nvSpPr>
        <p:spPr>
          <a:xfrm>
            <a:off x="1824038" y="-178884"/>
            <a:ext cx="8543925" cy="1325563"/>
          </a:xfrm>
        </p:spPr>
        <p:txBody>
          <a:bodyPr>
            <a:normAutofit/>
          </a:bodyPr>
          <a:lstStyle/>
          <a:p>
            <a:pPr algn="ctr"/>
            <a:r>
              <a:rPr lang="en-US" sz="2800" u="sng" dirty="0">
                <a:latin typeface="Arial" pitchFamily="34" charset="0"/>
              </a:rPr>
              <a:t>5.2 Display parasitic associated with nodes</a:t>
            </a:r>
            <a:endParaRPr lang="en-IN" sz="2800" u="sng" dirty="0"/>
          </a:p>
        </p:txBody>
      </p:sp>
      <p:sp>
        <p:nvSpPr>
          <p:cNvPr id="3" name="Content Placeholder 2">
            <a:extLst>
              <a:ext uri="{FF2B5EF4-FFF2-40B4-BE49-F238E27FC236}">
                <a16:creationId xmlns:a16="http://schemas.microsoft.com/office/drawing/2014/main" id="{9BEF179B-B4C4-CC5E-B768-87B255E3BCE8}"/>
              </a:ext>
            </a:extLst>
          </p:cNvPr>
          <p:cNvSpPr>
            <a:spLocks noGrp="1"/>
          </p:cNvSpPr>
          <p:nvPr>
            <p:ph idx="1"/>
          </p:nvPr>
        </p:nvSpPr>
        <p:spPr>
          <a:xfrm>
            <a:off x="1824038" y="7839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note that a new cell view named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was added in the Library manager. To show the summation of capacitance associated with each node go to the schematic editor window and go to &lt;</a:t>
            </a:r>
            <a:r>
              <a:rPr lang="en-US" sz="1800" b="1" dirty="0">
                <a:solidFill>
                  <a:srgbClr val="222222"/>
                </a:solidFill>
                <a:latin typeface="Times New Roman" panose="02020603050405020304" pitchFamily="18" charset="0"/>
                <a:cs typeface="Times New Roman" panose="02020603050405020304" pitchFamily="18" charset="0"/>
              </a:rPr>
              <a:t>Launch -&gt; Plugins -&gt; </a:t>
            </a:r>
            <a:r>
              <a:rPr lang="en-US" sz="1800" b="1"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&gt;. In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menu go to Setup. In the “Setup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window, make sure that all the fields are set similar to Figure 18 and press OK.</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CED94C1-F891-CB87-FD63-3DFB686688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9030" y="2066060"/>
            <a:ext cx="2773940" cy="3536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4DBEAE-A3E7-24E2-B038-DDF190597C53}"/>
              </a:ext>
            </a:extLst>
          </p:cNvPr>
          <p:cNvSpPr txBox="1"/>
          <p:nvPr/>
        </p:nvSpPr>
        <p:spPr>
          <a:xfrm>
            <a:off x="4706743" y="572869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18 Setup </a:t>
            </a:r>
            <a:r>
              <a:rPr lang="en-IN" dirty="0" err="1">
                <a:solidFill>
                  <a:srgbClr val="222222"/>
                </a:solidFill>
                <a:latin typeface="Arial" pitchFamily="34" charset="0"/>
              </a:rPr>
              <a:t>Parasitics</a:t>
            </a:r>
            <a:endParaRPr lang="en-IN" dirty="0"/>
          </a:p>
        </p:txBody>
      </p:sp>
      <p:sp>
        <p:nvSpPr>
          <p:cNvPr id="8" name="TextBox 7">
            <a:extLst>
              <a:ext uri="{FF2B5EF4-FFF2-40B4-BE49-F238E27FC236}">
                <a16:creationId xmlns:a16="http://schemas.microsoft.com/office/drawing/2014/main" id="{5BC88E52-8F54-A620-7950-62D7475A93B0}"/>
              </a:ext>
            </a:extLst>
          </p:cNvPr>
          <p:cNvSpPr txBox="1"/>
          <p:nvPr/>
        </p:nvSpPr>
        <p:spPr>
          <a:xfrm>
            <a:off x="1824038" y="5997293"/>
            <a:ext cx="854392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Go to &lt;</a:t>
            </a:r>
            <a:r>
              <a:rPr lang="en-US" b="1" dirty="0" err="1">
                <a:solidFill>
                  <a:srgbClr val="222222"/>
                </a:solidFill>
                <a:latin typeface="Times New Roman" panose="02020603050405020304" pitchFamily="18" charset="0"/>
                <a:cs typeface="Times New Roman" panose="02020603050405020304" pitchFamily="18" charset="0"/>
              </a:rPr>
              <a:t>Parasitics</a:t>
            </a:r>
            <a:r>
              <a:rPr lang="en-US" b="1" dirty="0">
                <a:solidFill>
                  <a:srgbClr val="222222"/>
                </a:solidFill>
                <a:latin typeface="Times New Roman" panose="02020603050405020304" pitchFamily="18" charset="0"/>
                <a:cs typeface="Times New Roman" panose="02020603050405020304" pitchFamily="18" charset="0"/>
              </a:rPr>
              <a:t> -&gt; Show </a:t>
            </a:r>
            <a:r>
              <a:rPr lang="en-US" b="1" dirty="0" err="1">
                <a:solidFill>
                  <a:srgbClr val="222222"/>
                </a:solidFill>
                <a:latin typeface="Times New Roman" panose="02020603050405020304" pitchFamily="18" charset="0"/>
                <a:cs typeface="Times New Roman" panose="02020603050405020304" pitchFamily="18" charset="0"/>
              </a:rPr>
              <a:t>Parasitics</a:t>
            </a:r>
            <a:r>
              <a:rPr lang="en-US" dirty="0">
                <a:solidFill>
                  <a:srgbClr val="222222"/>
                </a:solidFill>
                <a:latin typeface="Times New Roman" panose="02020603050405020304" pitchFamily="18" charset="0"/>
                <a:cs typeface="Times New Roman" panose="02020603050405020304" pitchFamily="18" charset="0"/>
              </a:rPr>
              <a:t>&gt;. Note that the tool added the summation of capacitance associated with each node to the schematic as shown in Figure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941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6AEC-DC5C-A8E3-7ECF-4268C083D32D}"/>
              </a:ext>
            </a:extLst>
          </p:cNvPr>
          <p:cNvSpPr>
            <a:spLocks noGrp="1"/>
          </p:cNvSpPr>
          <p:nvPr>
            <p:ph type="title"/>
          </p:nvPr>
        </p:nvSpPr>
        <p:spPr>
          <a:xfrm>
            <a:off x="1824038" y="365126"/>
            <a:ext cx="8543925" cy="1325563"/>
          </a:xfrm>
        </p:spPr>
        <p:txBody>
          <a:bodyPr/>
          <a:lstStyle/>
          <a:p>
            <a:pPr algn="ctr"/>
            <a:r>
              <a:rPr lang="en-US" b="1" u="sng" dirty="0"/>
              <a:t>Content </a:t>
            </a:r>
            <a:endParaRPr lang="en-IN" b="1" u="sng" dirty="0"/>
          </a:p>
        </p:txBody>
      </p:sp>
      <p:sp>
        <p:nvSpPr>
          <p:cNvPr id="3" name="Content Placeholder 2">
            <a:extLst>
              <a:ext uri="{FF2B5EF4-FFF2-40B4-BE49-F238E27FC236}">
                <a16:creationId xmlns:a16="http://schemas.microsoft.com/office/drawing/2014/main" id="{05B37846-42D5-6E3D-956E-ED2ED7754784}"/>
              </a:ext>
            </a:extLst>
          </p:cNvPr>
          <p:cNvSpPr>
            <a:spLocks noGrp="1"/>
          </p:cNvSpPr>
          <p:nvPr>
            <p:ph idx="1"/>
          </p:nvPr>
        </p:nvSpPr>
        <p:spPr>
          <a:xfrm>
            <a:off x="1824038" y="1825625"/>
            <a:ext cx="8543925" cy="4351338"/>
          </a:xfrm>
        </p:spPr>
        <p:txBody>
          <a:bodyPr/>
          <a:lstStyle/>
          <a:p>
            <a:pPr marL="342900" lvl="0" indent="-342900">
              <a:lnSpc>
                <a:spcPct val="120000"/>
              </a:lnSpc>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Environment Setup and starting Cadence Virtuoso</a:t>
            </a:r>
          </a:p>
          <a:p>
            <a:pPr marL="342900" lvl="0" indent="-342900">
              <a:lnSpc>
                <a:spcPct val="120000"/>
              </a:lnSpc>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Starting Virtuoso layout editor</a:t>
            </a:r>
          </a:p>
          <a:p>
            <a:pPr marL="342900" lvl="0" indent="-342900">
              <a:lnSpc>
                <a:spcPct val="120000"/>
              </a:lnSpc>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Invertor Cell Layout and Schematic Design </a:t>
            </a:r>
          </a:p>
          <a:p>
            <a:pPr marL="342900" lvl="0" indent="-342900">
              <a:lnSpc>
                <a:spcPct val="120000"/>
              </a:lnSpc>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DRC and LVD Verification </a:t>
            </a:r>
          </a:p>
          <a:p>
            <a:pPr marL="342900" lvl="0" indent="-342900">
              <a:lnSpc>
                <a:spcPct val="120000"/>
              </a:lnSpc>
              <a:spcAft>
                <a:spcPts val="1000"/>
              </a:spcAft>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Parasitic Extraction and Post Layout Simulation </a:t>
            </a:r>
          </a:p>
          <a:p>
            <a:endParaRPr lang="en-IN" dirty="0"/>
          </a:p>
        </p:txBody>
      </p:sp>
    </p:spTree>
    <p:extLst>
      <p:ext uri="{BB962C8B-B14F-4D97-AF65-F5344CB8AC3E}">
        <p14:creationId xmlns:p14="http://schemas.microsoft.com/office/powerpoint/2010/main" val="16339774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482BB23-4D5C-325D-B91E-1B5015A72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34102" y="320156"/>
            <a:ext cx="5323795" cy="5488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D9571A-4713-B685-3D5D-7F4F04FEB4A2}"/>
              </a:ext>
            </a:extLst>
          </p:cNvPr>
          <p:cNvSpPr txBox="1"/>
          <p:nvPr/>
        </p:nvSpPr>
        <p:spPr>
          <a:xfrm>
            <a:off x="3803933" y="5829632"/>
            <a:ext cx="495396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222222"/>
                </a:solidFill>
                <a:latin typeface="Times New Roman" panose="02020603050405020304" pitchFamily="18" charset="0"/>
                <a:cs typeface="Times New Roman" panose="02020603050405020304" pitchFamily="18" charset="0"/>
              </a:rPr>
              <a:t>Figure 19 CMOS inverter with the annotated parasitic capacitance.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44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B1C8-B995-761F-C2B6-165CE37924AE}"/>
              </a:ext>
            </a:extLst>
          </p:cNvPr>
          <p:cNvSpPr>
            <a:spLocks noGrp="1"/>
          </p:cNvSpPr>
          <p:nvPr>
            <p:ph type="title"/>
          </p:nvPr>
        </p:nvSpPr>
        <p:spPr>
          <a:xfrm>
            <a:off x="1631504" y="-171400"/>
            <a:ext cx="8543925" cy="1325563"/>
          </a:xfrm>
        </p:spPr>
        <p:txBody>
          <a:bodyPr>
            <a:normAutofit/>
          </a:bodyPr>
          <a:lstStyle/>
          <a:p>
            <a:pPr algn="ctr"/>
            <a:r>
              <a:rPr lang="en-US" sz="2800" u="sng" dirty="0">
                <a:latin typeface="Arial" pitchFamily="34" charset="0"/>
              </a:rPr>
              <a:t>Post-layout Simulation</a:t>
            </a:r>
            <a:endParaRPr lang="en-IN" sz="2800" u="sng" dirty="0"/>
          </a:p>
        </p:txBody>
      </p:sp>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703512" y="908720"/>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After extracting the layout all the simulation done in “</a:t>
            </a:r>
            <a:r>
              <a:rPr lang="en-US" sz="1800" u="sng" dirty="0">
                <a:solidFill>
                  <a:srgbClr val="2F5D7C"/>
                </a:solidFill>
                <a:latin typeface="Times New Roman" panose="02020603050405020304" pitchFamily="18" charset="0"/>
                <a:cs typeface="Times New Roman" panose="02020603050405020304" pitchFamily="18" charset="0"/>
                <a:hlinkClick r:id="rId2"/>
              </a:rPr>
              <a:t>Cadence Virtuoso – Schematic &amp; Simulations – Inverter (45nm)</a:t>
            </a:r>
            <a:r>
              <a:rPr lang="en-US" sz="1800" dirty="0">
                <a:solidFill>
                  <a:srgbClr val="222222"/>
                </a:solidFill>
                <a:latin typeface="Times New Roman" panose="02020603050405020304" pitchFamily="18" charset="0"/>
                <a:cs typeface="Times New Roman" panose="02020603050405020304" pitchFamily="18" charset="0"/>
              </a:rPr>
              <a:t>” tutorial should be repeated to include the </a:t>
            </a:r>
            <a:r>
              <a:rPr lang="en-US" sz="1800" dirty="0" err="1">
                <a:solidFill>
                  <a:srgbClr val="222222"/>
                </a:solidFill>
                <a:latin typeface="Times New Roman" panose="02020603050405020304" pitchFamily="18" charset="0"/>
                <a:cs typeface="Times New Roman" panose="02020603050405020304" pitchFamily="18" charset="0"/>
              </a:rPr>
              <a:t>parasitics</a:t>
            </a:r>
            <a:r>
              <a:rPr lang="en-US" sz="1800" dirty="0">
                <a:solidFill>
                  <a:srgbClr val="222222"/>
                </a:solidFill>
                <a:latin typeface="Times New Roman" panose="02020603050405020304" pitchFamily="18" charset="0"/>
                <a:cs typeface="Times New Roman" panose="02020603050405020304" pitchFamily="18" charset="0"/>
              </a:rPr>
              <a:t>’ effect. To do so, you will have to let the simulator know that you want to use the extracted view coupled with the TB netlist, which is done through the “config” view. From the library manager create a new cell view for your TB with the Type field set to “config” as shown in Figure 20. The “New Configuration” window will open. Modify the fields, use the AMS template, and add the “</a:t>
            </a:r>
            <a:r>
              <a:rPr lang="en-US" sz="1800" dirty="0" err="1">
                <a:solidFill>
                  <a:srgbClr val="222222"/>
                </a:solidFill>
                <a:latin typeface="Times New Roman" panose="02020603050405020304" pitchFamily="18" charset="0"/>
                <a:cs typeface="Times New Roman" panose="02020603050405020304" pitchFamily="18" charset="0"/>
              </a:rPr>
              <a:t>av_extracted</a:t>
            </a:r>
            <a:r>
              <a:rPr lang="en-US" sz="1800" dirty="0">
                <a:solidFill>
                  <a:srgbClr val="222222"/>
                </a:solidFill>
                <a:latin typeface="Times New Roman" panose="02020603050405020304" pitchFamily="18" charset="0"/>
                <a:cs typeface="Times New Roman" panose="02020603050405020304" pitchFamily="18" charset="0"/>
              </a:rPr>
              <a:t>” to the View List as shown in Figure 21.</a:t>
            </a:r>
            <a:br>
              <a:rPr lang="en-US" sz="1800" dirty="0">
                <a:solidFill>
                  <a:srgbClr val="222222"/>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1C9E9E5-EE4D-34AA-A253-7C7551EDA8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0575" y="2883736"/>
            <a:ext cx="2990850"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4F58E-4CBD-583B-FF56-AD3B3E54E0C9}"/>
              </a:ext>
            </a:extLst>
          </p:cNvPr>
          <p:cNvSpPr txBox="1"/>
          <p:nvPr/>
        </p:nvSpPr>
        <p:spPr>
          <a:xfrm>
            <a:off x="4079776" y="6237312"/>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rgbClr val="222222"/>
                </a:solidFill>
                <a:effectLst/>
                <a:latin typeface="Arial" pitchFamily="34" charset="0"/>
              </a:rPr>
              <a:t>Figure 20 Create config view for the TB.</a:t>
            </a:r>
            <a:endParaRPr lang="en-IN" dirty="0"/>
          </a:p>
        </p:txBody>
      </p:sp>
    </p:spTree>
    <p:extLst>
      <p:ext uri="{BB962C8B-B14F-4D97-AF65-F5344CB8AC3E}">
        <p14:creationId xmlns:p14="http://schemas.microsoft.com/office/powerpoint/2010/main" val="6041361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81D430-C164-4CEC-FBED-D9891FEA64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5465" y="398007"/>
            <a:ext cx="348107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5FC725-6D27-7419-CFD6-0B2D527D9CC6}"/>
              </a:ext>
            </a:extLst>
          </p:cNvPr>
          <p:cNvSpPr txBox="1"/>
          <p:nvPr/>
        </p:nvSpPr>
        <p:spPr>
          <a:xfrm>
            <a:off x="4655840" y="477103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21 New Configuration.</a:t>
            </a:r>
            <a:endParaRPr lang="en-IN" dirty="0"/>
          </a:p>
        </p:txBody>
      </p:sp>
      <p:sp>
        <p:nvSpPr>
          <p:cNvPr id="8" name="TextBox 7">
            <a:extLst>
              <a:ext uri="{FF2B5EF4-FFF2-40B4-BE49-F238E27FC236}">
                <a16:creationId xmlns:a16="http://schemas.microsoft.com/office/drawing/2014/main" id="{FD06BE57-29BC-7D35-9C1A-7BE004F0805B}"/>
              </a:ext>
            </a:extLst>
          </p:cNvPr>
          <p:cNvSpPr txBox="1"/>
          <p:nvPr/>
        </p:nvSpPr>
        <p:spPr>
          <a:xfrm>
            <a:off x="2855640" y="5140368"/>
            <a:ext cx="792865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In Virtuoso Hierarchy Editor, set the View to use for your cell to be “</a:t>
            </a:r>
            <a:r>
              <a:rPr lang="en-US" dirty="0" err="1">
                <a:solidFill>
                  <a:srgbClr val="222222"/>
                </a:solidFill>
                <a:latin typeface="Times New Roman" panose="02020603050405020304" pitchFamily="18" charset="0"/>
                <a:cs typeface="Times New Roman" panose="02020603050405020304" pitchFamily="18" charset="0"/>
              </a:rPr>
              <a:t>av_extracted</a:t>
            </a:r>
            <a:r>
              <a:rPr lang="en-US" dirty="0">
                <a:solidFill>
                  <a:srgbClr val="222222"/>
                </a:solidFill>
                <a:latin typeface="Times New Roman" panose="02020603050405020304" pitchFamily="18" charset="0"/>
                <a:cs typeface="Times New Roman" panose="02020603050405020304" pitchFamily="18" charset="0"/>
              </a:rPr>
              <a:t>” and press “Recompute the hierarchy” as shown in Figure 22. Press Open to open virtuoso schematic editor with in the config view and repeat all the needed simulations. </a:t>
            </a:r>
            <a:r>
              <a:rPr lang="en-US" b="1" dirty="0">
                <a:solidFill>
                  <a:srgbClr val="222222"/>
                </a:solidFill>
                <a:latin typeface="Times New Roman" panose="02020603050405020304" pitchFamily="18" charset="0"/>
                <a:cs typeface="Times New Roman" panose="02020603050405020304" pitchFamily="18" charset="0"/>
              </a:rPr>
              <a:t>How did the results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017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92BDC-C4BD-9128-BA9B-3BD531A782A8}"/>
              </a:ext>
            </a:extLst>
          </p:cNvPr>
          <p:cNvSpPr>
            <a:spLocks noGrp="1"/>
          </p:cNvSpPr>
          <p:nvPr>
            <p:ph idx="1"/>
          </p:nvPr>
        </p:nvSpPr>
        <p:spPr>
          <a:xfrm>
            <a:off x="1824037" y="476672"/>
            <a:ext cx="8543925" cy="4351338"/>
          </a:xfrm>
        </p:spPr>
        <p:txBody>
          <a:bodyPr>
            <a:normAutofit/>
          </a:bodyPr>
          <a:lstStyle/>
          <a:p>
            <a:r>
              <a:rPr lang="en-US" sz="1800" b="1" u="sng" dirty="0">
                <a:solidFill>
                  <a:srgbClr val="FF0000"/>
                </a:solidFill>
                <a:latin typeface="Times New Roman" panose="02020603050405020304" pitchFamily="18" charset="0"/>
                <a:cs typeface="Times New Roman" panose="02020603050405020304" pitchFamily="18" charset="0"/>
              </a:rPr>
              <a:t>Note</a:t>
            </a:r>
            <a:r>
              <a:rPr lang="en-US" sz="1800" b="1" dirty="0">
                <a:solidFill>
                  <a:srgbClr val="FF0000"/>
                </a:solidFill>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Always make sure that the word “Config” exists in the schematic editor window’s name, and the ADE window as well as show in Figure 23</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7263745-5728-EF58-08C6-53560611C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3632" y="1290577"/>
            <a:ext cx="5816600" cy="4276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68241E-AA34-993F-1C55-8F81CC299D82}"/>
              </a:ext>
            </a:extLst>
          </p:cNvPr>
          <p:cNvSpPr txBox="1"/>
          <p:nvPr/>
        </p:nvSpPr>
        <p:spPr>
          <a:xfrm>
            <a:off x="3719736" y="5733256"/>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22 Virtuoso Hierarchy Editor.</a:t>
            </a:r>
            <a:endParaRPr lang="en-IN" dirty="0"/>
          </a:p>
        </p:txBody>
      </p:sp>
    </p:spTree>
    <p:extLst>
      <p:ext uri="{BB962C8B-B14F-4D97-AF65-F5344CB8AC3E}">
        <p14:creationId xmlns:p14="http://schemas.microsoft.com/office/powerpoint/2010/main" val="20455850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E7F4A5-C8B7-EB44-3843-D4FE38E37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5640" y="1196752"/>
            <a:ext cx="6630325" cy="1428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A375E4-D0EF-AE8F-B4A4-0EC4BC8BE620}"/>
              </a:ext>
            </a:extLst>
          </p:cNvPr>
          <p:cNvSpPr txBox="1"/>
          <p:nvPr/>
        </p:nvSpPr>
        <p:spPr>
          <a:xfrm>
            <a:off x="4223792" y="2924944"/>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222222"/>
                </a:solidFill>
                <a:latin typeface="Arial" pitchFamily="34" charset="0"/>
              </a:rPr>
              <a:t>Figure 23 ADE in “config” view.</a:t>
            </a:r>
            <a:endParaRPr lang="en-IN" dirty="0"/>
          </a:p>
        </p:txBody>
      </p:sp>
    </p:spTree>
    <p:extLst>
      <p:ext uri="{BB962C8B-B14F-4D97-AF65-F5344CB8AC3E}">
        <p14:creationId xmlns:p14="http://schemas.microsoft.com/office/powerpoint/2010/main" val="27799710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1828800" y="98612"/>
            <a:ext cx="8534400" cy="1507067"/>
          </a:xfrm>
        </p:spPr>
        <p:txBody>
          <a:bodyPr/>
          <a:lstStyle/>
          <a:p>
            <a:pPr algn="ctr">
              <a:lnSpc>
                <a:spcPct val="80000"/>
              </a:lnSpc>
            </a:pPr>
            <a:r>
              <a:rPr lang="en-IN" sz="3600" u="sng" dirty="0">
                <a:cs typeface="Arial" pitchFamily="34" charset="0"/>
              </a:rPr>
              <a:t>Contact details : </a:t>
            </a:r>
          </a:p>
        </p:txBody>
      </p:sp>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211484" y="995422"/>
            <a:ext cx="9769032" cy="4907667"/>
          </a:xfrm>
        </p:spPr>
        <p:txBody>
          <a:bodyPr/>
          <a:lstStyle/>
          <a:p>
            <a:pPr marL="0" indent="0">
              <a:buNone/>
            </a:pPr>
            <a:r>
              <a:rPr lang="en-US" dirty="0"/>
              <a:t>                    </a:t>
            </a:r>
          </a:p>
          <a:p>
            <a:pPr marL="0" indent="0">
              <a:buNone/>
            </a:pPr>
            <a:endParaRPr lang="en-US" dirty="0"/>
          </a:p>
          <a:p>
            <a:pPr marL="0" indent="0">
              <a:buNone/>
            </a:pPr>
            <a:r>
              <a:rPr lang="en-US" dirty="0"/>
              <a:t>                      +91 8792662546</a:t>
            </a:r>
          </a:p>
          <a:p>
            <a:pPr marL="0" indent="0">
              <a:buNone/>
            </a:pPr>
            <a:r>
              <a:rPr lang="en-IN" b="0" i="0" u="none" strike="noStrike" dirty="0">
                <a:effectLst/>
                <a:hlinkClick r:id="rId2">
                  <a:extLst>
                    <a:ext uri="{A12FA001-AC4F-418D-AE19-62706E023703}">
                      <ahyp:hlinkClr xmlns:ahyp="http://schemas.microsoft.com/office/drawing/2018/hyperlinkcolor" val="tx"/>
                    </a:ext>
                  </a:extLst>
                </a:hlinkClick>
              </a:rPr>
              <a:t>   </a:t>
            </a:r>
          </a:p>
          <a:p>
            <a:pPr marL="0" indent="0">
              <a:buNone/>
            </a:pPr>
            <a:r>
              <a:rPr lang="en-IN" b="0" i="0" u="none" strike="noStrike" dirty="0">
                <a:effectLst/>
              </a:rPr>
              <a:t>                       training@siliconchip.in</a:t>
            </a:r>
            <a:endParaRPr lang="en-US" b="0" i="0" u="none" strike="noStrike" dirty="0">
              <a:effectLst/>
            </a:endParaRPr>
          </a:p>
          <a:p>
            <a:pPr marL="0" indent="0">
              <a:buNone/>
            </a:pPr>
            <a:r>
              <a:rPr lang="en-IN" dirty="0"/>
              <a:t> </a:t>
            </a:r>
          </a:p>
          <a:p>
            <a:pPr marL="0" indent="0">
              <a:buNone/>
            </a:pPr>
            <a:r>
              <a:rPr lang="en-IN" dirty="0"/>
              <a:t>                       http://www.siliconchip.in\</a:t>
            </a:r>
            <a:endParaRPr lang="en-US" dirty="0"/>
          </a:p>
          <a:p>
            <a:pPr marL="0" indent="0">
              <a:buNone/>
            </a:pPr>
            <a:endParaRPr lang="en-IN" dirty="0"/>
          </a:p>
          <a:p>
            <a:pPr marL="0" indent="0" algn="ctr">
              <a:buNone/>
            </a:pPr>
            <a:r>
              <a:rPr lang="en-IN" b="0" i="0" u="none" strike="noStrike" dirty="0">
                <a:effectLst/>
              </a:rPr>
              <a:t>                  #25/A, 2nd floor, Next to St. Theresa School, Kamadenu Layout, B. Narayanapura, Bengaluru, Karnataka</a:t>
            </a:r>
            <a:endParaRPr lang="en-IN" dirty="0"/>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0864" y="1566803"/>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40864" y="2424931"/>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8588" y="3272419"/>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28921" y="4031820"/>
            <a:ext cx="914400" cy="914400"/>
          </a:xfrm>
          <a:prstGeom prst="rect">
            <a:avLst/>
          </a:prstGeom>
        </p:spPr>
      </p:pic>
    </p:spTree>
    <p:extLst>
      <p:ext uri="{BB962C8B-B14F-4D97-AF65-F5344CB8AC3E}">
        <p14:creationId xmlns:p14="http://schemas.microsoft.com/office/powerpoint/2010/main" val="10106174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03936-6CA9-A25A-296F-1E7AB638613F}"/>
              </a:ext>
            </a:extLst>
          </p:cNvPr>
          <p:cNvSpPr>
            <a:spLocks noGrp="1"/>
          </p:cNvSpPr>
          <p:nvPr>
            <p:ph idx="1"/>
          </p:nvPr>
        </p:nvSpPr>
        <p:spPr>
          <a:xfrm>
            <a:off x="1824037" y="2564904"/>
            <a:ext cx="8543925" cy="4051140"/>
          </a:xfrm>
        </p:spPr>
        <p:txBody>
          <a:bodyPr>
            <a:normAutofit/>
          </a:bodyPr>
          <a:lstStyle/>
          <a:p>
            <a:pPr marL="0" indent="0" algn="ctr">
              <a:buNone/>
            </a:pPr>
            <a:r>
              <a:rPr lang="en-IN" sz="9600" dirty="0"/>
              <a:t>THANK YOU </a:t>
            </a:r>
          </a:p>
          <a:p>
            <a:pPr marL="0" indent="0" algn="ctr">
              <a:buNone/>
            </a:pPr>
            <a:endParaRPr lang="en-IN" sz="9600" dirty="0"/>
          </a:p>
        </p:txBody>
      </p:sp>
    </p:spTree>
    <p:extLst>
      <p:ext uri="{BB962C8B-B14F-4D97-AF65-F5344CB8AC3E}">
        <p14:creationId xmlns:p14="http://schemas.microsoft.com/office/powerpoint/2010/main" val="33465395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0E1D-E785-7EC7-D586-3F78A13FF46F}"/>
              </a:ext>
            </a:extLst>
          </p:cNvPr>
          <p:cNvSpPr>
            <a:spLocks noGrp="1"/>
          </p:cNvSpPr>
          <p:nvPr>
            <p:ph type="title"/>
          </p:nvPr>
        </p:nvSpPr>
        <p:spPr>
          <a:xfrm>
            <a:off x="1436256" y="-26895"/>
            <a:ext cx="9319489" cy="1325563"/>
          </a:xfrm>
        </p:spPr>
        <p:txBody>
          <a:bodyPr>
            <a:normAutofit/>
          </a:bodyPr>
          <a:lstStyle/>
          <a:p>
            <a:pPr algn="ctr"/>
            <a:r>
              <a:rPr lang="en-IN" sz="2800" u="sng" dirty="0">
                <a:solidFill>
                  <a:srgbClr val="002145"/>
                </a:solidFill>
                <a:latin typeface="Arial" pitchFamily="34" charset="0"/>
              </a:rPr>
              <a:t>Cadence Virtuoso – Layout – Inverter (45nm)</a:t>
            </a:r>
            <a:endParaRPr lang="en-IN" sz="2800" dirty="0"/>
          </a:p>
        </p:txBody>
      </p:sp>
      <p:sp>
        <p:nvSpPr>
          <p:cNvPr id="3" name="Content Placeholder 2">
            <a:extLst>
              <a:ext uri="{FF2B5EF4-FFF2-40B4-BE49-F238E27FC236}">
                <a16:creationId xmlns:a16="http://schemas.microsoft.com/office/drawing/2014/main" id="{92AB728E-9210-55B4-16FC-12D8DA02B898}"/>
              </a:ext>
            </a:extLst>
          </p:cNvPr>
          <p:cNvSpPr>
            <a:spLocks noGrp="1"/>
          </p:cNvSpPr>
          <p:nvPr>
            <p:ph idx="1"/>
          </p:nvPr>
        </p:nvSpPr>
        <p:spPr>
          <a:xfrm>
            <a:off x="1824038" y="1244845"/>
            <a:ext cx="8543925" cy="4950047"/>
          </a:xfrm>
        </p:spPr>
        <p:txBody>
          <a:bodyPr>
            <a:normAutofit/>
          </a:bodyPr>
          <a:lstStyle/>
          <a:p>
            <a:r>
              <a:rPr lang="en-IN" sz="2000" dirty="0">
                <a:solidFill>
                  <a:srgbClr val="222222"/>
                </a:solidFill>
                <a:latin typeface="Times New Roman" panose="02020603050405020304" pitchFamily="18" charset="0"/>
                <a:cs typeface="Times New Roman" panose="02020603050405020304" pitchFamily="18" charset="0"/>
              </a:rPr>
              <a:t>Abdelrahman H. Ahmed. 9/2015 ~</a:t>
            </a:r>
          </a:p>
          <a:p>
            <a:pPr marL="0" indent="0">
              <a:buNone/>
            </a:pPr>
            <a:endParaRPr lang="en-IN" sz="2000" dirty="0">
              <a:solidFill>
                <a:srgbClr val="222222"/>
              </a:solidFill>
              <a:latin typeface="Times New Roman" panose="02020603050405020304" pitchFamily="18" charset="0"/>
              <a:cs typeface="Times New Roman" panose="02020603050405020304" pitchFamily="18" charset="0"/>
            </a:endParaRPr>
          </a:p>
          <a:p>
            <a:r>
              <a:rPr lang="en-IN" sz="2000" dirty="0">
                <a:solidFill>
                  <a:srgbClr val="222222"/>
                </a:solidFill>
                <a:latin typeface="Times New Roman" panose="02020603050405020304" pitchFamily="18" charset="0"/>
                <a:cs typeface="Times New Roman" panose="02020603050405020304" pitchFamily="18" charset="0"/>
              </a:rPr>
              <a:t>Virtuoso is a schematic and layout editor software from Cadence.</a:t>
            </a:r>
            <a:br>
              <a:rPr lang="en-IN" sz="2000" dirty="0">
                <a:solidFill>
                  <a:srgbClr val="222222"/>
                </a:solidFill>
                <a:latin typeface="Times New Roman" panose="02020603050405020304" pitchFamily="18" charset="0"/>
                <a:cs typeface="Times New Roman" panose="02020603050405020304" pitchFamily="18" charset="0"/>
              </a:rPr>
            </a:br>
            <a:endParaRPr lang="en-IN"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Environment Setup and starting Cadence Virtuoso</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The objective of this section is to learn how to get the environment ready for the tool, take care of the licensing issues, and start the tool.</a:t>
            </a:r>
            <a:br>
              <a:rPr lang="en-US" sz="2000" dirty="0">
                <a:solidFill>
                  <a:srgbClr val="222222"/>
                </a:solidFill>
                <a:latin typeface="Times New Roman" panose="02020603050405020304" pitchFamily="18" charset="0"/>
                <a:cs typeface="Times New Roman" panose="02020603050405020304" pitchFamily="18" charset="0"/>
              </a:rPr>
            </a:br>
            <a:endParaRPr lang="en-US" sz="2000" dirty="0">
              <a:solidFill>
                <a:srgbClr val="222222"/>
              </a:solidFill>
              <a:latin typeface="Times New Roman" panose="02020603050405020304" pitchFamily="18" charset="0"/>
              <a:cs typeface="Times New Roman" panose="02020603050405020304" pitchFamily="18" charset="0"/>
            </a:endParaRPr>
          </a:p>
          <a:p>
            <a:pPr lvl="1"/>
            <a:r>
              <a:rPr lang="en-US" sz="2000" dirty="0">
                <a:solidFill>
                  <a:srgbClr val="002145"/>
                </a:solidFill>
                <a:latin typeface="Times New Roman" panose="02020603050405020304" pitchFamily="18" charset="0"/>
                <a:cs typeface="Times New Roman" panose="02020603050405020304" pitchFamily="18" charset="0"/>
              </a:rPr>
              <a:t> Virtuoso working Directory</a:t>
            </a:r>
            <a:br>
              <a:rPr lang="en-US" sz="2000" dirty="0">
                <a:solidFill>
                  <a:srgbClr val="002145"/>
                </a:solidFill>
                <a:latin typeface="Times New Roman" panose="02020603050405020304" pitchFamily="18" charset="0"/>
                <a:cs typeface="Times New Roman" panose="02020603050405020304" pitchFamily="18" charset="0"/>
              </a:rPr>
            </a:br>
            <a:r>
              <a:rPr lang="en-US" sz="2000" dirty="0">
                <a:solidFill>
                  <a:srgbClr val="222222"/>
                </a:solidFill>
                <a:latin typeface="Times New Roman" panose="02020603050405020304" pitchFamily="18" charset="0"/>
                <a:cs typeface="Times New Roman" panose="02020603050405020304" pitchFamily="18" charset="0"/>
              </a:rPr>
              <a:t>In your Cadence tools directory, created in “RTL Compiler tutorial” section 1, descend into a folder called “</a:t>
            </a:r>
            <a:r>
              <a:rPr lang="en-US" sz="2000" dirty="0" err="1">
                <a:solidFill>
                  <a:srgbClr val="222222"/>
                </a:solidFill>
                <a:latin typeface="Times New Roman" panose="02020603050405020304" pitchFamily="18" charset="0"/>
                <a:cs typeface="Times New Roman" panose="02020603050405020304" pitchFamily="18" charset="0"/>
              </a:rPr>
              <a:t>cds</a:t>
            </a:r>
            <a:r>
              <a:rPr lang="en-US" sz="2000" dirty="0">
                <a:solidFill>
                  <a:srgbClr val="222222"/>
                </a:solidFill>
                <a:latin typeface="Times New Roman" panose="02020603050405020304" pitchFamily="18" charset="0"/>
                <a:cs typeface="Times New Roman" panose="02020603050405020304" pitchFamily="18" charset="0"/>
              </a:rPr>
              <a:t>”. This folder will be the working directory for the Cadence Virtuoso.</a:t>
            </a:r>
            <a:br>
              <a:rPr lang="en-US" sz="1800" dirty="0">
                <a:solidFill>
                  <a:srgbClr val="222222"/>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7501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01266F-498F-7F0B-1886-7DA9B43D3480}"/>
              </a:ext>
            </a:extLst>
          </p:cNvPr>
          <p:cNvSpPr>
            <a:spLocks noGrp="1"/>
          </p:cNvSpPr>
          <p:nvPr>
            <p:ph type="title"/>
          </p:nvPr>
        </p:nvSpPr>
        <p:spPr>
          <a:xfrm>
            <a:off x="1661962" y="18255"/>
            <a:ext cx="8868076" cy="1325563"/>
          </a:xfrm>
        </p:spPr>
        <p:txBody>
          <a:bodyPr>
            <a:normAutofit/>
          </a:bodyPr>
          <a:lstStyle/>
          <a:p>
            <a:pPr algn="ctr"/>
            <a:r>
              <a:rPr lang="en-US" sz="2800" u="sng" dirty="0">
                <a:solidFill>
                  <a:srgbClr val="002145"/>
                </a:solidFill>
                <a:latin typeface="Arial" pitchFamily="34" charset="0"/>
              </a:rPr>
              <a:t> Source the setup file and run Cadence</a:t>
            </a:r>
            <a:endParaRPr lang="en-IN" sz="2800" u="sng" dirty="0"/>
          </a:p>
        </p:txBody>
      </p:sp>
      <p:sp>
        <p:nvSpPr>
          <p:cNvPr id="8" name="Content Placeholder 7">
            <a:extLst>
              <a:ext uri="{FF2B5EF4-FFF2-40B4-BE49-F238E27FC236}">
                <a16:creationId xmlns:a16="http://schemas.microsoft.com/office/drawing/2014/main" id="{CB32D1C2-B98E-4B20-3FC4-91A2CED4FA5F}"/>
              </a:ext>
            </a:extLst>
          </p:cNvPr>
          <p:cNvSpPr>
            <a:spLocks noGrp="1"/>
          </p:cNvSpPr>
          <p:nvPr>
            <p:ph idx="1"/>
          </p:nvPr>
        </p:nvSpPr>
        <p:spPr>
          <a:xfrm>
            <a:off x="1824038" y="1006998"/>
            <a:ext cx="8543925" cy="5169966"/>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In the working directory source the provided Setup file. Sourcing this file will take care of all the needed environment variables, and all the licensing as well. After sourcing the setup file, launch the tool.</a:t>
            </a:r>
            <a:br>
              <a:rPr lang="en-US" sz="1800" dirty="0">
                <a:solidFill>
                  <a:srgbClr val="222222"/>
                </a:solidFill>
                <a:latin typeface="Times New Roman" panose="02020603050405020304" pitchFamily="18" charset="0"/>
                <a:cs typeface="Times New Roman" panose="02020603050405020304" pitchFamily="18" charset="0"/>
              </a:rPr>
            </a:b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After running the previous lines Cadence should open its main window as in Figure 1, also known as </a:t>
            </a:r>
            <a:r>
              <a:rPr lang="en-US" sz="1800" b="1" dirty="0">
                <a:solidFill>
                  <a:srgbClr val="222222"/>
                </a:solidFill>
                <a:latin typeface="Times New Roman" panose="02020603050405020304" pitchFamily="18" charset="0"/>
                <a:cs typeface="Times New Roman" panose="02020603050405020304" pitchFamily="18" charset="0"/>
              </a:rPr>
              <a:t>C</a:t>
            </a:r>
            <a:r>
              <a:rPr lang="en-US" sz="1800" dirty="0">
                <a:solidFill>
                  <a:srgbClr val="222222"/>
                </a:solidFill>
                <a:latin typeface="Times New Roman" panose="02020603050405020304" pitchFamily="18" charset="0"/>
                <a:cs typeface="Times New Roman" panose="02020603050405020304" pitchFamily="18" charset="0"/>
              </a:rPr>
              <a:t>ommand </a:t>
            </a:r>
            <a:r>
              <a:rPr lang="en-US" sz="1800" b="1" dirty="0">
                <a:solidFill>
                  <a:srgbClr val="222222"/>
                </a:solidFill>
                <a:latin typeface="Times New Roman" panose="02020603050405020304" pitchFamily="18" charset="0"/>
                <a:cs typeface="Times New Roman" panose="02020603050405020304" pitchFamily="18" charset="0"/>
              </a:rPr>
              <a:t>I</a:t>
            </a:r>
            <a:r>
              <a:rPr lang="en-US" sz="1800" dirty="0">
                <a:solidFill>
                  <a:srgbClr val="222222"/>
                </a:solidFill>
                <a:latin typeface="Times New Roman" panose="02020603050405020304" pitchFamily="18" charset="0"/>
                <a:cs typeface="Times New Roman" panose="02020603050405020304" pitchFamily="18" charset="0"/>
              </a:rPr>
              <a:t>nterpreter </a:t>
            </a:r>
            <a:r>
              <a:rPr lang="en-US" sz="1800" b="1" dirty="0">
                <a:solidFill>
                  <a:srgbClr val="222222"/>
                </a:solidFill>
                <a:latin typeface="Times New Roman" panose="02020603050405020304" pitchFamily="18" charset="0"/>
                <a:cs typeface="Times New Roman" panose="02020603050405020304" pitchFamily="18" charset="0"/>
              </a:rPr>
              <a:t>W</a:t>
            </a:r>
            <a:r>
              <a:rPr lang="en-US" sz="1800" dirty="0">
                <a:solidFill>
                  <a:srgbClr val="222222"/>
                </a:solidFill>
                <a:latin typeface="Times New Roman" panose="02020603050405020304" pitchFamily="18" charset="0"/>
                <a:cs typeface="Times New Roman" panose="02020603050405020304" pitchFamily="18" charset="0"/>
              </a:rPr>
              <a:t>indow (CIW). Read the log in that window to make sure that everything went well with no errors or warnings.</a:t>
            </a:r>
            <a:endParaRPr lang="en-IN" sz="1800" dirty="0">
              <a:latin typeface="Times New Roman" panose="02020603050405020304" pitchFamily="18" charset="0"/>
              <a:cs typeface="Times New Roman" panose="02020603050405020304" pitchFamily="18" charset="0"/>
            </a:endParaRPr>
          </a:p>
        </p:txBody>
      </p:sp>
      <p:pic>
        <p:nvPicPr>
          <p:cNvPr id="9" name="Content Placeholder 1">
            <a:extLst>
              <a:ext uri="{FF2B5EF4-FFF2-40B4-BE49-F238E27FC236}">
                <a16:creationId xmlns:a16="http://schemas.microsoft.com/office/drawing/2014/main" id="{78B353FF-CBCE-8DFF-929A-BA54B4EA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33" y="2858519"/>
            <a:ext cx="6984933" cy="3298937"/>
          </a:xfrm>
          <a:prstGeom prst="rect">
            <a:avLst/>
          </a:prstGeom>
        </p:spPr>
      </p:pic>
      <p:sp>
        <p:nvSpPr>
          <p:cNvPr id="11" name="TextBox 10">
            <a:extLst>
              <a:ext uri="{FF2B5EF4-FFF2-40B4-BE49-F238E27FC236}">
                <a16:creationId xmlns:a16="http://schemas.microsoft.com/office/drawing/2014/main" id="{5ADC9E08-B5E9-9B56-1614-195B292818E1}"/>
              </a:ext>
            </a:extLst>
          </p:cNvPr>
          <p:cNvSpPr txBox="1"/>
          <p:nvPr/>
        </p:nvSpPr>
        <p:spPr>
          <a:xfrm>
            <a:off x="4439816" y="614910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0" i="0" dirty="0">
                <a:solidFill>
                  <a:srgbClr val="222222"/>
                </a:solidFill>
                <a:effectLst/>
                <a:latin typeface="Times New Roman" panose="02020603050405020304" pitchFamily="18" charset="0"/>
                <a:cs typeface="Times New Roman" panose="02020603050405020304" pitchFamily="18" charset="0"/>
              </a:rPr>
              <a:t>Figure 1 Cadence Virtuoso’s CIW.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52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95C-DC9E-A1AE-E53E-AE47E4F31357}"/>
              </a:ext>
            </a:extLst>
          </p:cNvPr>
          <p:cNvSpPr>
            <a:spLocks noGrp="1"/>
          </p:cNvSpPr>
          <p:nvPr>
            <p:ph type="title"/>
          </p:nvPr>
        </p:nvSpPr>
        <p:spPr>
          <a:xfrm>
            <a:off x="1824038" y="26806"/>
            <a:ext cx="8543925" cy="1325563"/>
          </a:xfrm>
        </p:spPr>
        <p:txBody>
          <a:bodyPr>
            <a:normAutofit/>
          </a:bodyPr>
          <a:lstStyle/>
          <a:p>
            <a:pPr algn="ctr"/>
            <a:r>
              <a:rPr lang="en-US" sz="2800" i="0" u="sng" dirty="0">
                <a:effectLst/>
                <a:latin typeface="Arial" pitchFamily="34" charset="0"/>
              </a:rPr>
              <a:t>Starting Virtuoso layout editor</a:t>
            </a:r>
            <a:br>
              <a:rPr lang="en-US" sz="2800" i="0" u="sng" dirty="0">
                <a:effectLst/>
                <a:latin typeface="Arial" pitchFamily="34" charset="0"/>
              </a:rPr>
            </a:br>
            <a:endParaRPr lang="en-IN" sz="2800" dirty="0"/>
          </a:p>
        </p:txBody>
      </p:sp>
      <p:pic>
        <p:nvPicPr>
          <p:cNvPr id="4" name="Content Placeholder 3">
            <a:extLst>
              <a:ext uri="{FF2B5EF4-FFF2-40B4-BE49-F238E27FC236}">
                <a16:creationId xmlns:a16="http://schemas.microsoft.com/office/drawing/2014/main" id="{5CBA9FF8-0972-ACCB-A302-61733B09B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972" y="821577"/>
            <a:ext cx="7732056" cy="4351338"/>
          </a:xfrm>
          <a:prstGeom prst="rect">
            <a:avLst/>
          </a:prstGeom>
        </p:spPr>
      </p:pic>
      <p:sp>
        <p:nvSpPr>
          <p:cNvPr id="6" name="TextBox 5">
            <a:extLst>
              <a:ext uri="{FF2B5EF4-FFF2-40B4-BE49-F238E27FC236}">
                <a16:creationId xmlns:a16="http://schemas.microsoft.com/office/drawing/2014/main" id="{F4E4D644-5C6B-7702-2C62-4A73BEC4E146}"/>
              </a:ext>
            </a:extLst>
          </p:cNvPr>
          <p:cNvSpPr txBox="1"/>
          <p:nvPr/>
        </p:nvSpPr>
        <p:spPr>
          <a:xfrm>
            <a:off x="2027005" y="5287748"/>
            <a:ext cx="8137990"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Times New Roman" panose="02020603050405020304" pitchFamily="18" charset="0"/>
                <a:cs typeface="Times New Roman" panose="02020603050405020304" pitchFamily="18" charset="0"/>
              </a:rPr>
              <a:t>To modify the display and the snap options go to &lt;</a:t>
            </a:r>
            <a:r>
              <a:rPr lang="en-US" b="1" dirty="0">
                <a:solidFill>
                  <a:srgbClr val="222222"/>
                </a:solidFill>
                <a:latin typeface="Times New Roman" panose="02020603050405020304" pitchFamily="18" charset="0"/>
                <a:cs typeface="Times New Roman" panose="02020603050405020304" pitchFamily="18" charset="0"/>
              </a:rPr>
              <a:t>Options -&gt; Display</a:t>
            </a:r>
            <a:r>
              <a:rPr lang="en-US" dirty="0">
                <a:solidFill>
                  <a:srgbClr val="222222"/>
                </a:solidFill>
                <a:latin typeface="Times New Roman" panose="02020603050405020304" pitchFamily="18" charset="0"/>
                <a:cs typeface="Times New Roman" panose="02020603050405020304" pitchFamily="18" charset="0"/>
              </a:rPr>
              <a:t>&gt;. Select your preferred options and keep in mind that your minimum snap spacing should match that of the used PDK to avoid </a:t>
            </a:r>
            <a:r>
              <a:rPr lang="en-US" b="1" dirty="0">
                <a:solidFill>
                  <a:srgbClr val="222222"/>
                </a:solidFill>
                <a:latin typeface="Times New Roman" panose="02020603050405020304" pitchFamily="18" charset="0"/>
                <a:cs typeface="Times New Roman" panose="02020603050405020304" pitchFamily="18" charset="0"/>
              </a:rPr>
              <a:t>D</a:t>
            </a:r>
            <a:r>
              <a:rPr lang="en-US" dirty="0">
                <a:solidFill>
                  <a:srgbClr val="222222"/>
                </a:solidFill>
                <a:latin typeface="Times New Roman" panose="02020603050405020304" pitchFamily="18" charset="0"/>
                <a:cs typeface="Times New Roman" panose="02020603050405020304" pitchFamily="18" charset="0"/>
              </a:rPr>
              <a:t>esign </a:t>
            </a:r>
            <a:r>
              <a:rPr lang="en-US" b="1" dirty="0">
                <a:solidFill>
                  <a:srgbClr val="222222"/>
                </a:solidFill>
                <a:latin typeface="Times New Roman" panose="02020603050405020304" pitchFamily="18" charset="0"/>
                <a:cs typeface="Times New Roman" panose="02020603050405020304" pitchFamily="18" charset="0"/>
              </a:rPr>
              <a:t>R</a:t>
            </a:r>
            <a:r>
              <a:rPr lang="en-US" dirty="0">
                <a:solidFill>
                  <a:srgbClr val="222222"/>
                </a:solidFill>
                <a:latin typeface="Times New Roman" panose="02020603050405020304" pitchFamily="18" charset="0"/>
                <a:cs typeface="Times New Roman" panose="02020603050405020304" pitchFamily="18" charset="0"/>
              </a:rPr>
              <a:t>ule </a:t>
            </a:r>
            <a:r>
              <a:rPr lang="en-US" b="1" dirty="0">
                <a:solidFill>
                  <a:srgbClr val="222222"/>
                </a:solidFill>
                <a:latin typeface="Times New Roman" panose="02020603050405020304" pitchFamily="18" charset="0"/>
                <a:cs typeface="Times New Roman" panose="02020603050405020304" pitchFamily="18" charset="0"/>
              </a:rPr>
              <a:t>C</a:t>
            </a:r>
            <a:r>
              <a:rPr lang="en-US" dirty="0">
                <a:solidFill>
                  <a:srgbClr val="222222"/>
                </a:solidFill>
                <a:latin typeface="Times New Roman" panose="02020603050405020304" pitchFamily="18" charset="0"/>
                <a:cs typeface="Times New Roman" panose="02020603050405020304" pitchFamily="18" charset="0"/>
              </a:rPr>
              <a:t>heck (DRC) errors. [Should be multiple of 0.005 for this GPDK]</a:t>
            </a:r>
            <a:br>
              <a:rPr lang="en-US" dirty="0">
                <a:solidFill>
                  <a:srgbClr val="222222"/>
                </a:solidFill>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565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0842-4259-D9ED-F612-7355DCD894FB}"/>
              </a:ext>
            </a:extLst>
          </p:cNvPr>
          <p:cNvSpPr>
            <a:spLocks noGrp="1"/>
          </p:cNvSpPr>
          <p:nvPr>
            <p:ph type="title"/>
          </p:nvPr>
        </p:nvSpPr>
        <p:spPr>
          <a:xfrm>
            <a:off x="1824038" y="18255"/>
            <a:ext cx="8543925" cy="1325563"/>
          </a:xfrm>
        </p:spPr>
        <p:txBody>
          <a:bodyPr>
            <a:normAutofit/>
          </a:bodyPr>
          <a:lstStyle/>
          <a:p>
            <a:pPr algn="ctr"/>
            <a:r>
              <a:rPr lang="en-US" sz="2800" u="sng" dirty="0">
                <a:solidFill>
                  <a:srgbClr val="002145"/>
                </a:solidFill>
                <a:latin typeface="Arial" pitchFamily="34" charset="0"/>
              </a:rPr>
              <a:t> Cell layout</a:t>
            </a:r>
            <a:endParaRPr lang="en-IN" sz="2800" u="sng" dirty="0"/>
          </a:p>
        </p:txBody>
      </p:sp>
      <p:sp>
        <p:nvSpPr>
          <p:cNvPr id="3" name="Content Placeholder 2">
            <a:extLst>
              <a:ext uri="{FF2B5EF4-FFF2-40B4-BE49-F238E27FC236}">
                <a16:creationId xmlns:a16="http://schemas.microsoft.com/office/drawing/2014/main" id="{3FC2C898-6AEF-D6C8-1AE2-949E667903E1}"/>
              </a:ext>
            </a:extLst>
          </p:cNvPr>
          <p:cNvSpPr>
            <a:spLocks noGrp="1"/>
          </p:cNvSpPr>
          <p:nvPr>
            <p:ph idx="1"/>
          </p:nvPr>
        </p:nvSpPr>
        <p:spPr>
          <a:xfrm>
            <a:off x="1824038" y="932329"/>
            <a:ext cx="8543925" cy="5244634"/>
          </a:xfrm>
        </p:spPr>
        <p:txBody>
          <a:bodyPr/>
          <a:lstStyle/>
          <a:p>
            <a:r>
              <a:rPr lang="en-US" sz="1800" b="1" dirty="0">
                <a:solidFill>
                  <a:srgbClr val="002145"/>
                </a:solidFill>
                <a:latin typeface="Times New Roman" panose="02020603050405020304" pitchFamily="18" charset="0"/>
                <a:cs typeface="Times New Roman" panose="02020603050405020304" pitchFamily="18" charset="0"/>
              </a:rPr>
              <a:t>3.1 Generate used devices from schematic</a:t>
            </a:r>
            <a:br>
              <a:rPr lang="en-US" sz="1800" b="1" dirty="0">
                <a:solidFill>
                  <a:srgbClr val="002145"/>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In this step you will be generating the layout of sub-cells used in building your cell. In the case of an inverter, the generated sub-cells are 1 NMOS, 1 PMOS, and 4 IO pins. You can instantiate these sub-cells like what you did before in the schematic editor. Another way is to ask virtuoso’s assistance in generating the sub-cells. In the layout editor, go to &lt;</a:t>
            </a:r>
            <a:r>
              <a:rPr lang="en-US" sz="1800" b="1" dirty="0">
                <a:solidFill>
                  <a:srgbClr val="222222"/>
                </a:solidFill>
                <a:latin typeface="Times New Roman" panose="02020603050405020304" pitchFamily="18" charset="0"/>
                <a:cs typeface="Times New Roman" panose="02020603050405020304" pitchFamily="18" charset="0"/>
              </a:rPr>
              <a:t>Connectivity -&gt; Generate -&gt; All From Source</a:t>
            </a:r>
            <a:r>
              <a:rPr lang="en-US" sz="1800" dirty="0">
                <a:solidFill>
                  <a:srgbClr val="222222"/>
                </a:solidFill>
                <a:latin typeface="Times New Roman" panose="02020603050405020304" pitchFamily="18" charset="0"/>
                <a:cs typeface="Times New Roman" panose="02020603050405020304" pitchFamily="18" charset="0"/>
              </a:rPr>
              <a:t>&gt;. The “Generate Layout” window will open. Please make sure to select the options as shown in Figure 3, and press OK.</a:t>
            </a:r>
          </a:p>
          <a:p>
            <a:endParaRPr lang="en-IN" dirty="0"/>
          </a:p>
        </p:txBody>
      </p:sp>
      <p:pic>
        <p:nvPicPr>
          <p:cNvPr id="4" name="Picture 3">
            <a:extLst>
              <a:ext uri="{FF2B5EF4-FFF2-40B4-BE49-F238E27FC236}">
                <a16:creationId xmlns:a16="http://schemas.microsoft.com/office/drawing/2014/main" id="{E74EC41A-C430-42B2-DA91-0E2FFDBB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780928"/>
            <a:ext cx="3660331" cy="2441616"/>
          </a:xfrm>
          <a:prstGeom prst="rect">
            <a:avLst/>
          </a:prstGeom>
        </p:spPr>
      </p:pic>
      <p:sp>
        <p:nvSpPr>
          <p:cNvPr id="6" name="TextBox 5">
            <a:extLst>
              <a:ext uri="{FF2B5EF4-FFF2-40B4-BE49-F238E27FC236}">
                <a16:creationId xmlns:a16="http://schemas.microsoft.com/office/drawing/2014/main" id="{52424D1E-7EB0-A652-1BEE-9BB0CDD0B8D1}"/>
              </a:ext>
            </a:extLst>
          </p:cNvPr>
          <p:cNvSpPr txBox="1"/>
          <p:nvPr/>
        </p:nvSpPr>
        <p:spPr>
          <a:xfrm>
            <a:off x="1702473" y="5325506"/>
            <a:ext cx="8787054"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Times New Roman" panose="02020603050405020304" pitchFamily="18" charset="0"/>
                <a:cs typeface="Times New Roman" panose="02020603050405020304" pitchFamily="18" charset="0"/>
              </a:rPr>
              <a:t>Note that the sub-cells have been added to the layout editor window as shown in Figure 4 </a:t>
            </a:r>
            <a:r>
              <a:rPr lang="en-US" sz="1800" i="1" dirty="0">
                <a:solidFill>
                  <a:srgbClr val="222222"/>
                </a:solidFill>
                <a:latin typeface="Times New Roman" panose="02020603050405020304" pitchFamily="18" charset="0"/>
                <a:cs typeface="Times New Roman" panose="02020603050405020304" pitchFamily="18" charset="0"/>
              </a:rPr>
              <a:t>left</a:t>
            </a:r>
            <a:r>
              <a:rPr lang="en-US" sz="1800" dirty="0">
                <a:solidFill>
                  <a:srgbClr val="222222"/>
                </a:solidFill>
                <a:latin typeface="Times New Roman" panose="02020603050405020304" pitchFamily="18" charset="0"/>
                <a:cs typeface="Times New Roman" panose="02020603050405020304" pitchFamily="18" charset="0"/>
              </a:rPr>
              <a:t>. The devices are shown as black boxes, and to view the layers inside each sub-cell press &lt;</a:t>
            </a:r>
            <a:r>
              <a:rPr lang="en-US" sz="1800" dirty="0" err="1">
                <a:solidFill>
                  <a:srgbClr val="222222"/>
                </a:solidFill>
                <a:latin typeface="Times New Roman" panose="02020603050405020304" pitchFamily="18" charset="0"/>
                <a:cs typeface="Times New Roman" panose="02020603050405020304" pitchFamily="18" charset="0"/>
              </a:rPr>
              <a:t>Shift+F</a:t>
            </a:r>
            <a:r>
              <a:rPr lang="en-US" sz="1800" dirty="0">
                <a:solidFill>
                  <a:srgbClr val="222222"/>
                </a:solidFill>
                <a:latin typeface="Times New Roman" panose="02020603050405020304" pitchFamily="18" charset="0"/>
                <a:cs typeface="Times New Roman" panose="02020603050405020304" pitchFamily="18" charset="0"/>
              </a:rPr>
              <a:t>&gt; as shown in Figure 4 </a:t>
            </a:r>
            <a:r>
              <a:rPr lang="en-US" sz="1800" i="1" dirty="0">
                <a:solidFill>
                  <a:srgbClr val="222222"/>
                </a:solidFill>
                <a:latin typeface="Times New Roman" panose="02020603050405020304" pitchFamily="18" charset="0"/>
                <a:cs typeface="Times New Roman" panose="02020603050405020304" pitchFamily="18" charset="0"/>
              </a:rPr>
              <a:t>right</a:t>
            </a:r>
            <a:r>
              <a:rPr lang="en-US" sz="1800" dirty="0">
                <a:solidFill>
                  <a:srgbClr val="222222"/>
                </a:solidFill>
                <a:latin typeface="Times New Roman" panose="02020603050405020304" pitchFamily="18" charset="0"/>
                <a:cs typeface="Times New Roman" panose="02020603050405020304" pitchFamily="18" charset="0"/>
              </a:rPr>
              <a:t>. To go back to boxes view press &lt;</a:t>
            </a:r>
            <a:r>
              <a:rPr lang="en-US" sz="1800" dirty="0" err="1">
                <a:solidFill>
                  <a:srgbClr val="222222"/>
                </a:solidFill>
                <a:latin typeface="Times New Roman" panose="02020603050405020304" pitchFamily="18" charset="0"/>
                <a:cs typeface="Times New Roman" panose="02020603050405020304" pitchFamily="18" charset="0"/>
              </a:rPr>
              <a:t>Ctrl+F</a:t>
            </a:r>
            <a:r>
              <a:rPr lang="en-US" sz="1800" dirty="0">
                <a:solidFill>
                  <a:srgbClr val="222222"/>
                </a:solidFill>
                <a:latin typeface="Times New Roman" panose="02020603050405020304" pitchFamily="18" charset="0"/>
                <a:cs typeface="Times New Roman" panose="02020603050405020304" pitchFamily="18" charset="0"/>
              </a:rPr>
              <a:t>&gt;. Familiarize yourself with the used layers, and use the Palette on your left-hand-side to assist you.</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118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7F1F1B-C25C-1F7F-9595-EDAEE2958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2330" y="328519"/>
            <a:ext cx="2019978" cy="4351338"/>
          </a:xfrm>
          <a:prstGeom prst="rect">
            <a:avLst/>
          </a:prstGeom>
        </p:spPr>
      </p:pic>
      <p:sp>
        <p:nvSpPr>
          <p:cNvPr id="9" name="TextBox 8">
            <a:extLst>
              <a:ext uri="{FF2B5EF4-FFF2-40B4-BE49-F238E27FC236}">
                <a16:creationId xmlns:a16="http://schemas.microsoft.com/office/drawing/2014/main" id="{6C02D6A8-D07D-2907-A12C-12B182FDD116}"/>
              </a:ext>
            </a:extLst>
          </p:cNvPr>
          <p:cNvSpPr txBox="1"/>
          <p:nvPr/>
        </p:nvSpPr>
        <p:spPr>
          <a:xfrm>
            <a:off x="5144743" y="4797152"/>
            <a:ext cx="2359875"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Figure 4 Left (Sub-cells with boxes view). Right (Sub-cells with all layers visible)</a:t>
            </a:r>
            <a:endParaRPr lang="en-IN" dirty="0"/>
          </a:p>
        </p:txBody>
      </p:sp>
    </p:spTree>
    <p:extLst>
      <p:ext uri="{BB962C8B-B14F-4D97-AF65-F5344CB8AC3E}">
        <p14:creationId xmlns:p14="http://schemas.microsoft.com/office/powerpoint/2010/main" val="21016508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0B4F-84C1-77FB-5EB3-C40151182367}"/>
              </a:ext>
            </a:extLst>
          </p:cNvPr>
          <p:cNvSpPr>
            <a:spLocks noGrp="1"/>
          </p:cNvSpPr>
          <p:nvPr>
            <p:ph type="title"/>
          </p:nvPr>
        </p:nvSpPr>
        <p:spPr>
          <a:xfrm>
            <a:off x="1824038" y="-466165"/>
            <a:ext cx="8543925" cy="1809983"/>
          </a:xfrm>
        </p:spPr>
        <p:txBody>
          <a:bodyPr>
            <a:normAutofit/>
          </a:bodyPr>
          <a:lstStyle/>
          <a:p>
            <a:pPr algn="ctr"/>
            <a:r>
              <a:rPr lang="en-US" sz="2800" b="1" u="sng" dirty="0">
                <a:solidFill>
                  <a:srgbClr val="002145"/>
                </a:solidFill>
                <a:latin typeface="Arial" pitchFamily="34" charset="0"/>
              </a:rPr>
              <a:t>3.2 Floorplan and route</a:t>
            </a:r>
            <a:endParaRPr lang="en-IN" sz="2800" u="sng" dirty="0"/>
          </a:p>
        </p:txBody>
      </p:sp>
      <p:sp>
        <p:nvSpPr>
          <p:cNvPr id="3" name="Content Placeholder 2">
            <a:extLst>
              <a:ext uri="{FF2B5EF4-FFF2-40B4-BE49-F238E27FC236}">
                <a16:creationId xmlns:a16="http://schemas.microsoft.com/office/drawing/2014/main" id="{DB36C8A1-A84E-E34F-D771-419F08DC13E5}"/>
              </a:ext>
            </a:extLst>
          </p:cNvPr>
          <p:cNvSpPr>
            <a:spLocks noGrp="1"/>
          </p:cNvSpPr>
          <p:nvPr>
            <p:ph idx="1"/>
          </p:nvPr>
        </p:nvSpPr>
        <p:spPr>
          <a:xfrm>
            <a:off x="1824038" y="869966"/>
            <a:ext cx="8543925" cy="4614381"/>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Start moving stuff around to match your floorplan. Note that virtuoso assists you by showing virtual connections between nodes as shown in Figure 5. Also, when selecting a sub-cell in the layout editor, note that it will be automatically selected in the schematic editor. To draw a ruler press &lt;K&gt;. To erase all rulers press &lt;</a:t>
            </a:r>
            <a:r>
              <a:rPr lang="en-US" sz="1800" dirty="0" err="1">
                <a:solidFill>
                  <a:srgbClr val="222222"/>
                </a:solidFill>
                <a:latin typeface="Times New Roman" panose="02020603050405020304" pitchFamily="18" charset="0"/>
                <a:cs typeface="Times New Roman" panose="02020603050405020304" pitchFamily="18" charset="0"/>
              </a:rPr>
              <a:t>Shift+K</a:t>
            </a:r>
            <a:r>
              <a:rPr lang="en-US" sz="1800" dirty="0">
                <a:solidFill>
                  <a:srgbClr val="222222"/>
                </a:solidFill>
                <a:latin typeface="Times New Roman" panose="02020603050405020304" pitchFamily="18" charset="0"/>
                <a:cs typeface="Times New Roman" panose="02020603050405020304" pitchFamily="18" charset="0"/>
              </a:rPr>
              <a:t>&gt;.</a:t>
            </a:r>
            <a:br>
              <a:rPr lang="en-US" sz="1800" dirty="0">
                <a:solidFill>
                  <a:srgbClr val="222222"/>
                </a:solidFill>
                <a:latin typeface="Times New Roman" panose="02020603050405020304" pitchFamily="18" charset="0"/>
                <a:cs typeface="Times New Roman" panose="02020603050405020304" pitchFamily="18" charset="0"/>
              </a:rPr>
            </a:br>
            <a:br>
              <a:rPr lang="en-US" sz="1800" u="sng" dirty="0">
                <a:solidFill>
                  <a:srgbClr val="2F5D7C"/>
                </a:solidFill>
                <a:latin typeface="Times New Roman" panose="02020603050405020304" pitchFamily="18" charset="0"/>
                <a:cs typeface="Times New Roman" panose="02020603050405020304" pitchFamily="18" charset="0"/>
                <a:hlinkClick r:id="rId2"/>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319040-EB23-6653-AA8E-A0B3F469CD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215" y="2003692"/>
            <a:ext cx="6597570" cy="3154775"/>
          </a:xfrm>
          <a:prstGeom prst="rect">
            <a:avLst/>
          </a:prstGeom>
        </p:spPr>
      </p:pic>
      <p:sp>
        <p:nvSpPr>
          <p:cNvPr id="6" name="TextBox 5">
            <a:extLst>
              <a:ext uri="{FF2B5EF4-FFF2-40B4-BE49-F238E27FC236}">
                <a16:creationId xmlns:a16="http://schemas.microsoft.com/office/drawing/2014/main" id="{BCF01C70-B080-9738-548B-2E5C407A21CF}"/>
              </a:ext>
            </a:extLst>
          </p:cNvPr>
          <p:cNvSpPr txBox="1"/>
          <p:nvPr/>
        </p:nvSpPr>
        <p:spPr>
          <a:xfrm>
            <a:off x="1824038" y="5484347"/>
            <a:ext cx="854392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rgbClr val="222222"/>
                </a:solidFill>
                <a:latin typeface="Arial" pitchFamily="34" charset="0"/>
              </a:rPr>
              <a:t>Finalize the placement and the routing according to your project requirements. Keep in mind that you always want to minimize </a:t>
            </a:r>
            <a:r>
              <a:rPr lang="en-US" sz="1800" dirty="0" err="1">
                <a:solidFill>
                  <a:srgbClr val="222222"/>
                </a:solidFill>
                <a:latin typeface="Arial" pitchFamily="34" charset="0"/>
              </a:rPr>
              <a:t>parasitics</a:t>
            </a:r>
            <a:r>
              <a:rPr lang="en-US" sz="1800" dirty="0">
                <a:solidFill>
                  <a:srgbClr val="222222"/>
                </a:solidFill>
                <a:latin typeface="Arial" pitchFamily="34" charset="0"/>
              </a:rPr>
              <a:t> generated by connections. Figure 6 shows layout of an inverter.</a:t>
            </a:r>
            <a:endParaRPr lang="en-IN" sz="6000" dirty="0"/>
          </a:p>
        </p:txBody>
      </p:sp>
      <p:sp>
        <p:nvSpPr>
          <p:cNvPr id="8" name="TextBox 7">
            <a:extLst>
              <a:ext uri="{FF2B5EF4-FFF2-40B4-BE49-F238E27FC236}">
                <a16:creationId xmlns:a16="http://schemas.microsoft.com/office/drawing/2014/main" id="{A7507E16-9101-52F8-FD37-D6B193F5B8C2}"/>
              </a:ext>
            </a:extLst>
          </p:cNvPr>
          <p:cNvSpPr txBox="1"/>
          <p:nvPr/>
        </p:nvSpPr>
        <p:spPr>
          <a:xfrm>
            <a:off x="4927410" y="5158467"/>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0" i="0" dirty="0">
                <a:solidFill>
                  <a:srgbClr val="222222"/>
                </a:solidFill>
                <a:effectLst/>
                <a:latin typeface="Arial" pitchFamily="34" charset="0"/>
              </a:rPr>
              <a:t>Figure 5 Moving sub-cells</a:t>
            </a:r>
            <a:endParaRPr lang="en-IN" dirty="0"/>
          </a:p>
        </p:txBody>
      </p:sp>
    </p:spTree>
    <p:extLst>
      <p:ext uri="{BB962C8B-B14F-4D97-AF65-F5344CB8AC3E}">
        <p14:creationId xmlns:p14="http://schemas.microsoft.com/office/powerpoint/2010/main" val="26583913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97CB4-10FA-FEFC-E414-B8185737B269}"/>
              </a:ext>
            </a:extLst>
          </p:cNvPr>
          <p:cNvSpPr>
            <a:spLocks noGrp="1"/>
          </p:cNvSpPr>
          <p:nvPr>
            <p:ph idx="1"/>
          </p:nvPr>
        </p:nvSpPr>
        <p:spPr>
          <a:xfrm>
            <a:off x="1824038" y="59502"/>
            <a:ext cx="8543925" cy="4351338"/>
          </a:xfrm>
        </p:spPr>
        <p:txBody>
          <a:bodyPr>
            <a:normAutofit/>
          </a:bodyPr>
          <a:lstStyle/>
          <a:p>
            <a:r>
              <a:rPr lang="en-US" sz="1800" dirty="0">
                <a:solidFill>
                  <a:srgbClr val="222222"/>
                </a:solidFill>
                <a:latin typeface="Times New Roman" panose="02020603050405020304" pitchFamily="18" charset="0"/>
                <a:cs typeface="Times New Roman" panose="02020603050405020304" pitchFamily="18" charset="0"/>
              </a:rPr>
              <a:t>Notes: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a connection to switch between two layers a Via has to be used. To create a Via press &lt;O&gt;. Set the needed options, and make sure that the ‘Via Definition’ field corresponds to the needed transition. For example, to switch between the Poly layer and Metal 1 select [M1_PO].</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For reliability considerations, a minimum of two Via cuts should be used at every transitions.</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To avoid latch up problems, bulk connections should be used. For NMOS use [</a:t>
            </a:r>
            <a:r>
              <a:rPr lang="en-US" sz="1800" b="1" i="1" dirty="0">
                <a:solidFill>
                  <a:srgbClr val="222222"/>
                </a:solidFill>
                <a:latin typeface="Times New Roman" panose="02020603050405020304" pitchFamily="18" charset="0"/>
                <a:cs typeface="Times New Roman" panose="02020603050405020304" pitchFamily="18" charset="0"/>
              </a:rPr>
              <a:t>M1_PIMP Via</a:t>
            </a:r>
            <a:r>
              <a:rPr lang="en-US" sz="1800" dirty="0">
                <a:solidFill>
                  <a:srgbClr val="222222"/>
                </a:solidFill>
                <a:latin typeface="Times New Roman" panose="02020603050405020304" pitchFamily="18" charset="0"/>
                <a:cs typeface="Times New Roman" panose="02020603050405020304" pitchFamily="18" charset="0"/>
              </a:rPr>
              <a:t>] and connect it to GND, and for PMOS use [</a:t>
            </a:r>
            <a:r>
              <a:rPr lang="en-US" sz="1800" b="1" i="1" dirty="0">
                <a:solidFill>
                  <a:srgbClr val="222222"/>
                </a:solidFill>
                <a:latin typeface="Times New Roman" panose="02020603050405020304" pitchFamily="18" charset="0"/>
                <a:cs typeface="Times New Roman" panose="02020603050405020304" pitchFamily="18" charset="0"/>
              </a:rPr>
              <a:t>M1_NWELL Via</a:t>
            </a:r>
            <a:r>
              <a:rPr lang="en-US" sz="1800" dirty="0">
                <a:solidFill>
                  <a:srgbClr val="222222"/>
                </a:solidFill>
                <a:latin typeface="Times New Roman" panose="02020603050405020304" pitchFamily="18" charset="0"/>
                <a:cs typeface="Times New Roman" panose="02020603050405020304" pitchFamily="18" charset="0"/>
              </a:rPr>
              <a:t>] and connect it to VDD.</a:t>
            </a:r>
            <a:br>
              <a:rPr lang="en-US" sz="1800" dirty="0">
                <a:solidFill>
                  <a:srgbClr val="222222"/>
                </a:solidFill>
                <a:latin typeface="Times New Roman" panose="02020603050405020304" pitchFamily="18" charset="0"/>
                <a:cs typeface="Times New Roman" panose="02020603050405020304" pitchFamily="18" charset="0"/>
              </a:rPr>
            </a:br>
            <a:r>
              <a:rPr lang="en-US" sz="1800" dirty="0">
                <a:solidFill>
                  <a:srgbClr val="222222"/>
                </a:solidFill>
                <a:latin typeface="Times New Roman" panose="02020603050405020304" pitchFamily="18" charset="0"/>
                <a:cs typeface="Times New Roman" panose="02020603050405020304" pitchFamily="18" charset="0"/>
              </a:rPr>
              <a:t>Using “text-</a:t>
            </a:r>
            <a:r>
              <a:rPr lang="en-US" sz="1800" dirty="0" err="1">
                <a:solidFill>
                  <a:srgbClr val="222222"/>
                </a:solidFill>
                <a:latin typeface="Times New Roman" panose="02020603050405020304" pitchFamily="18" charset="0"/>
                <a:cs typeface="Times New Roman" panose="02020603050405020304" pitchFamily="18" charset="0"/>
              </a:rPr>
              <a:t>drw</a:t>
            </a:r>
            <a:r>
              <a:rPr lang="en-US" sz="1800" dirty="0">
                <a:solidFill>
                  <a:srgbClr val="222222"/>
                </a:solidFill>
                <a:latin typeface="Times New Roman" panose="02020603050405020304" pitchFamily="18" charset="0"/>
                <a:cs typeface="Times New Roman" panose="02020603050405020304" pitchFamily="18" charset="0"/>
              </a:rPr>
              <a:t>” layer add labels to all your layout ports as shown in Figure 6</a:t>
            </a:r>
            <a:endParaRPr lang="en-IN" sz="1800" dirty="0"/>
          </a:p>
        </p:txBody>
      </p:sp>
      <p:pic>
        <p:nvPicPr>
          <p:cNvPr id="4" name="Picture 3">
            <a:extLst>
              <a:ext uri="{FF2B5EF4-FFF2-40B4-BE49-F238E27FC236}">
                <a16:creationId xmlns:a16="http://schemas.microsoft.com/office/drawing/2014/main" id="{F094E5F2-D6B7-FDBA-5708-259E753CE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086" y="2852936"/>
            <a:ext cx="3415828" cy="3588151"/>
          </a:xfrm>
          <a:prstGeom prst="rect">
            <a:avLst/>
          </a:prstGeom>
        </p:spPr>
      </p:pic>
      <p:sp>
        <p:nvSpPr>
          <p:cNvPr id="6" name="TextBox 5">
            <a:extLst>
              <a:ext uri="{FF2B5EF4-FFF2-40B4-BE49-F238E27FC236}">
                <a16:creationId xmlns:a16="http://schemas.microsoft.com/office/drawing/2014/main" id="{CBB376F2-2399-9CE7-1550-C10E4BA056B3}"/>
              </a:ext>
            </a:extLst>
          </p:cNvPr>
          <p:cNvSpPr txBox="1"/>
          <p:nvPr/>
        </p:nvSpPr>
        <p:spPr>
          <a:xfrm>
            <a:off x="4389211" y="6488668"/>
            <a:ext cx="49539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22222"/>
                </a:solidFill>
                <a:latin typeface="Arial" pitchFamily="34" charset="0"/>
              </a:rPr>
              <a:t>Figure 6 CMOS inverter full layout.</a:t>
            </a:r>
            <a:endParaRPr lang="en-IN" dirty="0"/>
          </a:p>
        </p:txBody>
      </p:sp>
    </p:spTree>
    <p:extLst>
      <p:ext uri="{BB962C8B-B14F-4D97-AF65-F5344CB8AC3E}">
        <p14:creationId xmlns:p14="http://schemas.microsoft.com/office/powerpoint/2010/main" val="34943023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1723</Words>
  <Application>Microsoft Office PowerPoint</Application>
  <PresentationFormat>Widescreen</PresentationFormat>
  <Paragraphs>71</Paragraphs>
  <Slides>26</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Calibri Light</vt:lpstr>
      <vt:lpstr>Century Gothic</vt:lpstr>
      <vt:lpstr>Symbol</vt:lpstr>
      <vt:lpstr>Times New Roman</vt:lpstr>
      <vt:lpstr>Wingdings 3</vt:lpstr>
      <vt:lpstr>Office Theme</vt:lpstr>
      <vt:lpstr>Slice</vt:lpstr>
      <vt:lpstr>Office Theme</vt:lpstr>
      <vt:lpstr>Office Theme</vt:lpstr>
      <vt:lpstr>  SiliconChip Technologies</vt:lpstr>
      <vt:lpstr>Content </vt:lpstr>
      <vt:lpstr>Cadence Virtuoso – Layout – Inverter (45nm)</vt:lpstr>
      <vt:lpstr> Source the setup file and run Cadence</vt:lpstr>
      <vt:lpstr>Starting Virtuoso layout editor </vt:lpstr>
      <vt:lpstr> Cell layout</vt:lpstr>
      <vt:lpstr>PowerPoint Presentation</vt:lpstr>
      <vt:lpstr>3.2 Floorplan and route</vt:lpstr>
      <vt:lpstr>PowerPoint Presentation</vt:lpstr>
      <vt:lpstr> Verification and checks</vt:lpstr>
      <vt:lpstr>Design Rule Check(DRC)</vt:lpstr>
      <vt:lpstr>PowerPoint Presentation</vt:lpstr>
      <vt:lpstr>Layout Versus Schematic (LVS) </vt:lpstr>
      <vt:lpstr>PowerPoint Presentation</vt:lpstr>
      <vt:lpstr>PowerPoint Presentation</vt:lpstr>
      <vt:lpstr>Parasitic Extraction and Post Layout Simulation </vt:lpstr>
      <vt:lpstr>PowerPoint Presentation</vt:lpstr>
      <vt:lpstr>PowerPoint Presentation</vt:lpstr>
      <vt:lpstr>5.2 Display parasitic associated with nodes</vt:lpstr>
      <vt:lpstr>PowerPoint Presentation</vt:lpstr>
      <vt:lpstr>Post-layout Simulation</vt:lpstr>
      <vt:lpstr>PowerPoint Presentation</vt:lpstr>
      <vt:lpstr>PowerPoint Presentation</vt:lpstr>
      <vt:lpstr>PowerPoint Presentation</vt:lpstr>
      <vt:lpstr>Contact details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11</cp:revision>
  <cp:lastPrinted>2023-01-20T11:38:02Z</cp:lastPrinted>
  <dcterms:created xsi:type="dcterms:W3CDTF">2023-01-20T11:38:02Z</dcterms:created>
  <dcterms:modified xsi:type="dcterms:W3CDTF">2023-03-02T11:12:36Z</dcterms:modified>
</cp:coreProperties>
</file>