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8" r:id="rId2"/>
    <p:sldId id="256" r:id="rId3"/>
    <p:sldId id="369" r:id="rId4"/>
    <p:sldId id="258" r:id="rId5"/>
    <p:sldId id="261" r:id="rId6"/>
    <p:sldId id="262" r:id="rId7"/>
    <p:sldId id="264" r:id="rId8"/>
    <p:sldId id="263" r:id="rId9"/>
    <p:sldId id="266" r:id="rId10"/>
    <p:sldId id="265" r:id="rId11"/>
    <p:sldId id="267" r:id="rId12"/>
    <p:sldId id="367" r:id="rId13"/>
    <p:sldId id="366" r:id="rId14"/>
    <p:sldId id="270" r:id="rId15"/>
    <p:sldId id="3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85" d="100"/>
          <a:sy n="85" d="100"/>
        </p:scale>
        <p:origin x="4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25625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199731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021DF-E0AB-4824-B3A9-04A7177FEEC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0454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2141360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021DF-E0AB-4824-B3A9-04A7177FEEC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809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483241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241437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417458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228020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F3308-9F03-4B3D-A5C3-46438DF54A25}"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273664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13884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F3308-9F03-4B3D-A5C3-46438DF54A25}"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75086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F3308-9F03-4B3D-A5C3-46438DF54A25}" type="datetimeFigureOut">
              <a:rPr lang="en-IN" smtClean="0"/>
              <a:t>09-03-2023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16829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F3308-9F03-4B3D-A5C3-46438DF54A25}" type="datetimeFigureOut">
              <a:rPr lang="en-IN" smtClean="0"/>
              <a:t>09-03-2023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87981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375500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F3308-9F03-4B3D-A5C3-46438DF54A25}"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C021DF-E0AB-4824-B3A9-04A7177FEEC8}" type="slidenum">
              <a:rPr lang="en-IN" smtClean="0"/>
              <a:t>‹#›</a:t>
            </a:fld>
            <a:endParaRPr lang="en-IN"/>
          </a:p>
        </p:txBody>
      </p:sp>
    </p:spTree>
    <p:extLst>
      <p:ext uri="{BB962C8B-B14F-4D97-AF65-F5344CB8AC3E}">
        <p14:creationId xmlns:p14="http://schemas.microsoft.com/office/powerpoint/2010/main" val="379249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DF3308-9F03-4B3D-A5C3-46438DF54A25}" type="datetimeFigureOut">
              <a:rPr lang="en-IN" smtClean="0"/>
              <a:t>09-03-2023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C021DF-E0AB-4824-B3A9-04A7177FEEC8}" type="slidenum">
              <a:rPr lang="en-IN" smtClean="0"/>
              <a:t>‹#›</a:t>
            </a:fld>
            <a:endParaRPr lang="en-IN"/>
          </a:p>
        </p:txBody>
      </p:sp>
    </p:spTree>
    <p:extLst>
      <p:ext uri="{BB962C8B-B14F-4D97-AF65-F5344CB8AC3E}">
        <p14:creationId xmlns:p14="http://schemas.microsoft.com/office/powerpoint/2010/main" val="101807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mailto:training@siliconchip.in" TargetMode="Externa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C2DB-91A3-64E2-ACC3-7D87F12951E1}"/>
              </a:ext>
            </a:extLst>
          </p:cNvPr>
          <p:cNvSpPr>
            <a:spLocks noGrp="1"/>
          </p:cNvSpPr>
          <p:nvPr>
            <p:ph type="title"/>
          </p:nvPr>
        </p:nvSpPr>
        <p:spPr>
          <a:xfrm>
            <a:off x="878541" y="600635"/>
            <a:ext cx="10626071" cy="5934636"/>
          </a:xfrm>
        </p:spPr>
        <p:txBody>
          <a:bodyPr>
            <a:normAutofit/>
          </a:bodyPr>
          <a:lstStyle/>
          <a:p>
            <a:pPr algn="ctr"/>
            <a:r>
              <a:rPr lang="en-US" dirty="0"/>
              <a:t>5 Days Workshop on </a:t>
            </a:r>
            <a:br>
              <a:rPr lang="en-US" dirty="0"/>
            </a:br>
            <a:r>
              <a:rPr lang="en-US" dirty="0"/>
              <a:t>" An Overview on Chip Design and Development "</a:t>
            </a:r>
            <a:br>
              <a:rPr lang="en-US" dirty="0"/>
            </a:br>
            <a:br>
              <a:rPr lang="en-US" dirty="0"/>
            </a:br>
            <a:r>
              <a:rPr lang="en-US" dirty="0"/>
              <a:t>DATE: 03-03-2023 to 07-03-2023</a:t>
            </a:r>
            <a:br>
              <a:rPr lang="en-US" dirty="0"/>
            </a:br>
            <a:br>
              <a:rPr lang="en-US" dirty="0"/>
            </a:br>
            <a:r>
              <a:rPr lang="en-US" dirty="0"/>
              <a:t>Organized By Department of ECE and PDA-ISP CELL in Association with SiyaCon Technologies</a:t>
            </a:r>
            <a:endParaRPr lang="en-IN" dirty="0"/>
          </a:p>
        </p:txBody>
      </p:sp>
    </p:spTree>
    <p:extLst>
      <p:ext uri="{BB962C8B-B14F-4D97-AF65-F5344CB8AC3E}">
        <p14:creationId xmlns:p14="http://schemas.microsoft.com/office/powerpoint/2010/main" val="109298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9618-8C67-1601-0C9C-1452ADE0F3C9}"/>
              </a:ext>
            </a:extLst>
          </p:cNvPr>
          <p:cNvSpPr>
            <a:spLocks noGrp="1"/>
          </p:cNvSpPr>
          <p:nvPr>
            <p:ph type="title"/>
          </p:nvPr>
        </p:nvSpPr>
        <p:spPr>
          <a:xfrm>
            <a:off x="2592925" y="193040"/>
            <a:ext cx="8911687" cy="853440"/>
          </a:xfrm>
        </p:spPr>
        <p:txBody>
          <a:bodyPr/>
          <a:lstStyle/>
          <a:p>
            <a:r>
              <a:rPr lang="en-IN" dirty="0"/>
              <a:t> </a:t>
            </a:r>
            <a:r>
              <a:rPr lang="en-IN" u="sng" dirty="0"/>
              <a:t>About SiliconChip Technologies</a:t>
            </a:r>
          </a:p>
        </p:txBody>
      </p:sp>
      <p:sp>
        <p:nvSpPr>
          <p:cNvPr id="3" name="Content Placeholder 2">
            <a:extLst>
              <a:ext uri="{FF2B5EF4-FFF2-40B4-BE49-F238E27FC236}">
                <a16:creationId xmlns:a16="http://schemas.microsoft.com/office/drawing/2014/main" id="{E4B2F571-99DC-5FF3-3AF8-402A85598A94}"/>
              </a:ext>
            </a:extLst>
          </p:cNvPr>
          <p:cNvSpPr>
            <a:spLocks noGrp="1"/>
          </p:cNvSpPr>
          <p:nvPr>
            <p:ph idx="1"/>
          </p:nvPr>
        </p:nvSpPr>
        <p:spPr>
          <a:xfrm>
            <a:off x="1638300" y="1046480"/>
            <a:ext cx="8915400" cy="4864742"/>
          </a:xfrm>
        </p:spPr>
        <p:txBody>
          <a:bodyPr>
            <a:normAutofit/>
          </a:bodyPr>
          <a:lstStyle/>
          <a:p>
            <a:pPr algn="just">
              <a:buFont typeface="Arial" panose="020B0604020202020204" pitchFamily="34" charset="0"/>
              <a:buChar char="•"/>
            </a:pPr>
            <a:r>
              <a:rPr lang="en-US" sz="1400" i="0" u="none" strike="noStrike" dirty="0">
                <a:solidFill>
                  <a:srgbClr val="000000"/>
                </a:solidFill>
                <a:effectLst/>
                <a:latin typeface="Times New Roman" panose="02020603050405020304" pitchFamily="18" charset="0"/>
                <a:cs typeface="Times New Roman" panose="02020603050405020304" pitchFamily="18" charset="0"/>
              </a:rPr>
              <a:t>SiliconChip  Technologies is Known as Best VLSI Training Institute in Bangalore &amp; Kalaburagi offers Industry’s best VLSI training curriculum, covering all aspects of Training program. </a:t>
            </a:r>
            <a:endParaRPr lang="en-US"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Our </a:t>
            </a:r>
            <a:r>
              <a:rPr lang="en-US" sz="1400" i="0" u="none" strike="noStrike" dirty="0">
                <a:solidFill>
                  <a:srgbClr val="000000"/>
                </a:solidFill>
                <a:effectLst/>
                <a:latin typeface="Times New Roman" panose="02020603050405020304" pitchFamily="18" charset="0"/>
                <a:cs typeface="Times New Roman" panose="02020603050405020304" pitchFamily="18" charset="0"/>
              </a:rPr>
              <a:t>Training Institute was set up in 2018, offers industry standard, high quality, affordable training to graduates.</a:t>
            </a:r>
            <a:endParaRPr lang="en-US"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i="0" u="none" strike="noStrike" dirty="0">
                <a:solidFill>
                  <a:srgbClr val="000000"/>
                </a:solidFill>
                <a:effectLst/>
                <a:latin typeface="Times New Roman" panose="02020603050405020304" pitchFamily="18" charset="0"/>
                <a:cs typeface="Times New Roman" panose="02020603050405020304" pitchFamily="18" charset="0"/>
              </a:rPr>
              <a:t>Institute is among the very few institute offering quality training in complete spectrum of VLSI flow from RTL design, Functional Verification, Formal Verification, GLS, Synthesis, STA, Physical Design, DFT, Custom Layout and Physical Verification. We also offer courses on AMBA, PCIe, USB, Low power verification and SOC verification, customized for experienced engineers. want to make career in VLSI, and Embedded systems. </a:t>
            </a:r>
            <a:endParaRPr lang="en-US"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i="0" u="none" strike="noStrike" dirty="0">
                <a:solidFill>
                  <a:srgbClr val="000000"/>
                </a:solidFill>
                <a:effectLst/>
                <a:latin typeface="Times New Roman" panose="02020603050405020304" pitchFamily="18" charset="0"/>
                <a:cs typeface="Times New Roman" panose="02020603050405020304" pitchFamily="18" charset="0"/>
              </a:rPr>
              <a:t>100% job oriented VLSI training courses</a:t>
            </a:r>
            <a:endParaRPr lang="en-US" sz="1400" dirty="0">
              <a:latin typeface="Times New Roman" panose="02020603050405020304" pitchFamily="18" charset="0"/>
              <a:cs typeface="Times New Roman" panose="02020603050405020304" pitchFamily="18" charset="0"/>
            </a:endParaRPr>
          </a:p>
          <a:p>
            <a:pPr algn="just"/>
            <a:endParaRPr lang="en-IN" sz="1400" dirty="0"/>
          </a:p>
        </p:txBody>
      </p:sp>
    </p:spTree>
    <p:extLst>
      <p:ext uri="{BB962C8B-B14F-4D97-AF65-F5344CB8AC3E}">
        <p14:creationId xmlns:p14="http://schemas.microsoft.com/office/powerpoint/2010/main" val="372377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03DD-E14E-627F-8D27-25B9C4D46D97}"/>
              </a:ext>
            </a:extLst>
          </p:cNvPr>
          <p:cNvSpPr>
            <a:spLocks noGrp="1"/>
          </p:cNvSpPr>
          <p:nvPr>
            <p:ph type="title"/>
          </p:nvPr>
        </p:nvSpPr>
        <p:spPr>
          <a:xfrm>
            <a:off x="1640157" y="193040"/>
            <a:ext cx="8911687" cy="944880"/>
          </a:xfrm>
        </p:spPr>
        <p:txBody>
          <a:bodyPr>
            <a:normAutofit/>
          </a:bodyPr>
          <a:lstStyle/>
          <a:p>
            <a:pPr algn="ctr"/>
            <a:r>
              <a:rPr lang="en-IN" u="sng" dirty="0">
                <a:cs typeface="Arial" panose="020B0604020202020204" pitchFamily="34" charset="0"/>
              </a:rPr>
              <a:t>Career Growth</a:t>
            </a:r>
            <a:endParaRPr lang="en-IN" dirty="0"/>
          </a:p>
        </p:txBody>
      </p:sp>
      <p:sp>
        <p:nvSpPr>
          <p:cNvPr id="3" name="Content Placeholder 2">
            <a:extLst>
              <a:ext uri="{FF2B5EF4-FFF2-40B4-BE49-F238E27FC236}">
                <a16:creationId xmlns:a16="http://schemas.microsoft.com/office/drawing/2014/main" id="{77C2D107-BE10-127D-6B86-A86D1CFA86BD}"/>
              </a:ext>
            </a:extLst>
          </p:cNvPr>
          <p:cNvSpPr>
            <a:spLocks noGrp="1"/>
          </p:cNvSpPr>
          <p:nvPr>
            <p:ph idx="1"/>
          </p:nvPr>
        </p:nvSpPr>
        <p:spPr>
          <a:xfrm>
            <a:off x="1638300" y="985520"/>
            <a:ext cx="8915400" cy="4925702"/>
          </a:xfrm>
        </p:spPr>
        <p:txBody>
          <a:bodyPr>
            <a:noAutofit/>
          </a:bodyPr>
          <a:lstStyle/>
          <a:p>
            <a:pPr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There is lot of opportunities after completion of VLSI Program. Some of the job opportunities in this domain are Verification Engineer, Design Engineer, Application Engineer, CAD Engineer, etc. </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VLSI Design Engineer: VLSI design engineers are responsible for designing and testing complex integrated circuits and systems. They use design software and tools to create and simulate circuits, and work closely with other engineers to ensure that designs meet performance, power, and area requirements.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Verification Engineer: Verification engineers are responsible for ensuring that VLSI designs meet functional and performance specifications. They develop test plans, create and run simulations, and debug designs to identify and resolve issues.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Physical Design Engineer: Physical design engineers are responsible for creating the layout and physical implementation of VLSI designs. They use tools to place and route circuits, optimize power and timing, and ensure that designs meet manufacturing requirements.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Analog/Mixed-Signal Design Engineer: Analog and mixed-signal design engineers are responsible for designing circuits that operate in the analog domain, such as amplifiers, filters, and data converters. They must have a deep understanding of circuit theory and be able to design circuits that meet strict performance requirements.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System on Chip (SoC) Architect: SoC architects are responsible for designing and developing complex systems that integrate multiple functions onto a single chip. They must have a broad understanding of VLSI design, including digital and analog circuits, and be able to optimize system-level performance.</a:t>
            </a:r>
          </a:p>
        </p:txBody>
      </p:sp>
    </p:spTree>
    <p:extLst>
      <p:ext uri="{BB962C8B-B14F-4D97-AF65-F5344CB8AC3E}">
        <p14:creationId xmlns:p14="http://schemas.microsoft.com/office/powerpoint/2010/main" val="175276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5BEB3-247C-39C5-0BE6-2FF6BABF833A}"/>
              </a:ext>
            </a:extLst>
          </p:cNvPr>
          <p:cNvSpPr>
            <a:spLocks noGrp="1"/>
          </p:cNvSpPr>
          <p:nvPr>
            <p:ph idx="1"/>
          </p:nvPr>
        </p:nvSpPr>
        <p:spPr>
          <a:xfrm>
            <a:off x="1638300" y="579120"/>
            <a:ext cx="8915400" cy="5332102"/>
          </a:xfrm>
        </p:spPr>
        <p:txBody>
          <a:bodyPr>
            <a:normAutofit/>
          </a:bodyPr>
          <a:lstStyle/>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Test Engineer: Test engineers are responsible for developing and implementing test plans and procedures to ensure</a:t>
            </a:r>
            <a:r>
              <a:rPr lang="en-IN" sz="1400" dirty="0">
                <a:latin typeface="Times New Roman" panose="02020603050405020304" pitchFamily="18" charset="0"/>
                <a:cs typeface="Times New Roman" panose="02020603050405020304" pitchFamily="18" charset="0"/>
              </a:rPr>
              <a:t> </a:t>
            </a:r>
            <a:r>
              <a:rPr lang="en-US" sz="1400" b="0" i="0" dirty="0">
                <a:solidFill>
                  <a:srgbClr val="374151"/>
                </a:solidFill>
                <a:effectLst/>
                <a:latin typeface="Times New Roman" panose="02020603050405020304" pitchFamily="18" charset="0"/>
                <a:cs typeface="Times New Roman" panose="02020603050405020304" pitchFamily="18" charset="0"/>
              </a:rPr>
              <a:t>that VLSI designs meet performance and reliability requirements. They work closely with other engineers to identify and resolve issues, and may also be responsible for developing automated test equipment.</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Product Engineer: Product engineers are responsible for managing the lifecycle of VLSI products, from development through production and beyond. They work closely with design, manufacturing, and marketing teams to ensure that products meet customer needs and are cost-effective to produce.</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Process Engineer: Process engineers are responsible for developing and optimizing the manufacturing processes used to produce VLSI products. They must have a deep understanding of semiconductor manufacturing technology and be able to identify and address issues that impact yield and quality.</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Applications Engineer: Applications engineers work closely with customers to understand their requirements and develop solutions that meet their needs. They must have a deep understanding of VLSI design and be able to communicate technical information effectively to both technical and non-technical audiences.</a:t>
            </a:r>
          </a:p>
          <a:p>
            <a:pPr algn="just"/>
            <a:endParaRPr lang="en-IN" sz="1400" dirty="0"/>
          </a:p>
        </p:txBody>
      </p:sp>
    </p:spTree>
    <p:extLst>
      <p:ext uri="{BB962C8B-B14F-4D97-AF65-F5344CB8AC3E}">
        <p14:creationId xmlns:p14="http://schemas.microsoft.com/office/powerpoint/2010/main" val="189665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0461-9F5E-7E62-42BA-4CAD41E79E4B}"/>
              </a:ext>
            </a:extLst>
          </p:cNvPr>
          <p:cNvSpPr>
            <a:spLocks noGrp="1"/>
          </p:cNvSpPr>
          <p:nvPr>
            <p:ph type="title"/>
          </p:nvPr>
        </p:nvSpPr>
        <p:spPr>
          <a:xfrm>
            <a:off x="1640157" y="165702"/>
            <a:ext cx="8911687" cy="929222"/>
          </a:xfrm>
        </p:spPr>
        <p:txBody>
          <a:bodyPr>
            <a:normAutofit fontScale="90000"/>
          </a:bodyPr>
          <a:lstStyle/>
          <a:p>
            <a:pPr algn="ctr"/>
            <a:r>
              <a:rPr lang="en-IN" sz="4000" u="sng" dirty="0">
                <a:cs typeface="Arial" panose="020B0604020202020204" pitchFamily="34" charset="0"/>
              </a:rPr>
              <a:t>Placements with :</a:t>
            </a:r>
            <a:br>
              <a:rPr lang="en-IN" sz="4400" u="sng" dirty="0">
                <a:latin typeface="Arial" panose="020B0604020202020204" pitchFamily="34" charset="0"/>
                <a:cs typeface="Arial" panose="020B0604020202020204" pitchFamily="34" charset="0"/>
              </a:rPr>
            </a:br>
            <a:endParaRPr lang="en-IN" u="sng" dirty="0"/>
          </a:p>
        </p:txBody>
      </p:sp>
      <p:pic>
        <p:nvPicPr>
          <p:cNvPr id="5" name="Content Placeholder 4">
            <a:extLst>
              <a:ext uri="{FF2B5EF4-FFF2-40B4-BE49-F238E27FC236}">
                <a16:creationId xmlns:a16="http://schemas.microsoft.com/office/drawing/2014/main" id="{8D89A296-AFF7-E3E6-F2E4-C2E50EE7DF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2688"/>
          <a:stretch/>
        </p:blipFill>
        <p:spPr>
          <a:xfrm>
            <a:off x="752657" y="3301175"/>
            <a:ext cx="2143125" cy="651366"/>
          </a:xfrm>
        </p:spPr>
      </p:pic>
      <p:pic>
        <p:nvPicPr>
          <p:cNvPr id="9" name="Picture 8">
            <a:extLst>
              <a:ext uri="{FF2B5EF4-FFF2-40B4-BE49-F238E27FC236}">
                <a16:creationId xmlns:a16="http://schemas.microsoft.com/office/drawing/2014/main" id="{6584016C-DB05-9C25-C9BE-C68EC3B9E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312" y="4100854"/>
            <a:ext cx="1857375" cy="1162050"/>
          </a:xfrm>
          <a:prstGeom prst="rect">
            <a:avLst/>
          </a:prstGeom>
        </p:spPr>
      </p:pic>
      <p:pic>
        <p:nvPicPr>
          <p:cNvPr id="11" name="Picture 10">
            <a:extLst>
              <a:ext uri="{FF2B5EF4-FFF2-40B4-BE49-F238E27FC236}">
                <a16:creationId xmlns:a16="http://schemas.microsoft.com/office/drawing/2014/main" id="{50A17EFB-E593-CDEA-D41F-DBDDAA7EC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7233" y="592922"/>
            <a:ext cx="4292958" cy="2143443"/>
          </a:xfrm>
          <a:prstGeom prst="rect">
            <a:avLst/>
          </a:prstGeom>
        </p:spPr>
      </p:pic>
      <p:pic>
        <p:nvPicPr>
          <p:cNvPr id="15" name="Picture 14">
            <a:extLst>
              <a:ext uri="{FF2B5EF4-FFF2-40B4-BE49-F238E27FC236}">
                <a16:creationId xmlns:a16="http://schemas.microsoft.com/office/drawing/2014/main" id="{7E160E81-C440-D522-08DF-8464DA12C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4180" y="1369746"/>
            <a:ext cx="2940685" cy="539714"/>
          </a:xfrm>
          <a:prstGeom prst="rect">
            <a:avLst/>
          </a:prstGeom>
        </p:spPr>
      </p:pic>
      <p:pic>
        <p:nvPicPr>
          <p:cNvPr id="17" name="Picture 16">
            <a:extLst>
              <a:ext uri="{FF2B5EF4-FFF2-40B4-BE49-F238E27FC236}">
                <a16:creationId xmlns:a16="http://schemas.microsoft.com/office/drawing/2014/main" id="{7358CBD4-29A6-C154-EB44-6381E61B4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1606" y="5295149"/>
            <a:ext cx="2218585" cy="1249203"/>
          </a:xfrm>
          <a:prstGeom prst="rect">
            <a:avLst/>
          </a:prstGeom>
        </p:spPr>
      </p:pic>
      <p:pic>
        <p:nvPicPr>
          <p:cNvPr id="19" name="Picture 18">
            <a:extLst>
              <a:ext uri="{FF2B5EF4-FFF2-40B4-BE49-F238E27FC236}">
                <a16:creationId xmlns:a16="http://schemas.microsoft.com/office/drawing/2014/main" id="{2AA0233D-62B4-E6D5-4532-E0BE933249B8}"/>
              </a:ext>
            </a:extLst>
          </p:cNvPr>
          <p:cNvPicPr>
            <a:picLocks noChangeAspect="1"/>
          </p:cNvPicPr>
          <p:nvPr/>
        </p:nvPicPr>
        <p:blipFill rotWithShape="1">
          <a:blip r:embed="rId7">
            <a:extLst>
              <a:ext uri="{28A0092B-C50C-407E-A947-70E740481C1C}">
                <a14:useLocalDpi xmlns:a14="http://schemas.microsoft.com/office/drawing/2010/main" val="0"/>
              </a:ext>
            </a:extLst>
          </a:blip>
          <a:srcRect t="24567" b="24083"/>
          <a:stretch/>
        </p:blipFill>
        <p:spPr>
          <a:xfrm>
            <a:off x="8883270" y="2164951"/>
            <a:ext cx="2646807" cy="962084"/>
          </a:xfrm>
          <a:prstGeom prst="rect">
            <a:avLst/>
          </a:prstGeom>
        </p:spPr>
      </p:pic>
      <p:pic>
        <p:nvPicPr>
          <p:cNvPr id="39" name="Picture 38">
            <a:extLst>
              <a:ext uri="{FF2B5EF4-FFF2-40B4-BE49-F238E27FC236}">
                <a16:creationId xmlns:a16="http://schemas.microsoft.com/office/drawing/2014/main" id="{70615132-0709-FBCD-256E-CFC35DE354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665" y="1172213"/>
            <a:ext cx="3303984" cy="887181"/>
          </a:xfrm>
          <a:prstGeom prst="rect">
            <a:avLst/>
          </a:prstGeom>
        </p:spPr>
      </p:pic>
      <p:pic>
        <p:nvPicPr>
          <p:cNvPr id="41" name="Picture 40">
            <a:extLst>
              <a:ext uri="{FF2B5EF4-FFF2-40B4-BE49-F238E27FC236}">
                <a16:creationId xmlns:a16="http://schemas.microsoft.com/office/drawing/2014/main" id="{38B04362-34F8-96B8-71C9-DC1731E760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3839" y="5262904"/>
            <a:ext cx="2239961" cy="1181840"/>
          </a:xfrm>
          <a:prstGeom prst="rect">
            <a:avLst/>
          </a:prstGeom>
        </p:spPr>
      </p:pic>
      <p:pic>
        <p:nvPicPr>
          <p:cNvPr id="43" name="Picture 42">
            <a:extLst>
              <a:ext uri="{FF2B5EF4-FFF2-40B4-BE49-F238E27FC236}">
                <a16:creationId xmlns:a16="http://schemas.microsoft.com/office/drawing/2014/main" id="{A8C3E5FC-7748-77EB-AC83-4025FD2933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0634" y="1574431"/>
            <a:ext cx="2143125" cy="2143125"/>
          </a:xfrm>
          <a:prstGeom prst="rect">
            <a:avLst/>
          </a:prstGeom>
        </p:spPr>
      </p:pic>
      <p:pic>
        <p:nvPicPr>
          <p:cNvPr id="45" name="Picture 44">
            <a:extLst>
              <a:ext uri="{FF2B5EF4-FFF2-40B4-BE49-F238E27FC236}">
                <a16:creationId xmlns:a16="http://schemas.microsoft.com/office/drawing/2014/main" id="{1851DDBB-6DDD-6A1A-A6AD-0BA81DEF6312}"/>
              </a:ext>
            </a:extLst>
          </p:cNvPr>
          <p:cNvPicPr>
            <a:picLocks noChangeAspect="1"/>
          </p:cNvPicPr>
          <p:nvPr/>
        </p:nvPicPr>
        <p:blipFill rotWithShape="1">
          <a:blip r:embed="rId11">
            <a:extLst>
              <a:ext uri="{28A0092B-C50C-407E-A947-70E740481C1C}">
                <a14:useLocalDpi xmlns:a14="http://schemas.microsoft.com/office/drawing/2010/main" val="0"/>
              </a:ext>
            </a:extLst>
          </a:blip>
          <a:srcRect t="32642" b="27559"/>
          <a:stretch/>
        </p:blipFill>
        <p:spPr>
          <a:xfrm>
            <a:off x="5063127" y="3031135"/>
            <a:ext cx="2218585" cy="882977"/>
          </a:xfrm>
          <a:prstGeom prst="rect">
            <a:avLst/>
          </a:prstGeom>
        </p:spPr>
      </p:pic>
      <p:pic>
        <p:nvPicPr>
          <p:cNvPr id="61" name="Picture 60">
            <a:extLst>
              <a:ext uri="{FF2B5EF4-FFF2-40B4-BE49-F238E27FC236}">
                <a16:creationId xmlns:a16="http://schemas.microsoft.com/office/drawing/2014/main" id="{62CCCCDF-DF4E-D598-50FF-2CFFFCF38884}"/>
              </a:ext>
            </a:extLst>
          </p:cNvPr>
          <p:cNvPicPr>
            <a:picLocks noChangeAspect="1"/>
          </p:cNvPicPr>
          <p:nvPr/>
        </p:nvPicPr>
        <p:blipFill rotWithShape="1">
          <a:blip r:embed="rId12">
            <a:extLst>
              <a:ext uri="{28A0092B-C50C-407E-A947-70E740481C1C}">
                <a14:useLocalDpi xmlns:a14="http://schemas.microsoft.com/office/drawing/2010/main" val="0"/>
              </a:ext>
            </a:extLst>
          </a:blip>
          <a:srcRect t="36029" b="31266"/>
          <a:stretch/>
        </p:blipFill>
        <p:spPr>
          <a:xfrm>
            <a:off x="4413928" y="2072302"/>
            <a:ext cx="3813942" cy="882977"/>
          </a:xfrm>
          <a:prstGeom prst="rect">
            <a:avLst/>
          </a:prstGeom>
        </p:spPr>
      </p:pic>
      <p:pic>
        <p:nvPicPr>
          <p:cNvPr id="63" name="Picture 62">
            <a:extLst>
              <a:ext uri="{FF2B5EF4-FFF2-40B4-BE49-F238E27FC236}">
                <a16:creationId xmlns:a16="http://schemas.microsoft.com/office/drawing/2014/main" id="{868C248E-1994-76A3-1FA0-9AD6A96B72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98017" y="3401857"/>
            <a:ext cx="2751390" cy="512255"/>
          </a:xfrm>
          <a:prstGeom prst="rect">
            <a:avLst/>
          </a:prstGeom>
        </p:spPr>
      </p:pic>
      <p:pic>
        <p:nvPicPr>
          <p:cNvPr id="65" name="Picture 64">
            <a:extLst>
              <a:ext uri="{FF2B5EF4-FFF2-40B4-BE49-F238E27FC236}">
                <a16:creationId xmlns:a16="http://schemas.microsoft.com/office/drawing/2014/main" id="{EE3D874D-29B9-1DFA-5267-C30671FE8FBB}"/>
              </a:ext>
            </a:extLst>
          </p:cNvPr>
          <p:cNvPicPr>
            <a:picLocks noChangeAspect="1"/>
          </p:cNvPicPr>
          <p:nvPr/>
        </p:nvPicPr>
        <p:blipFill rotWithShape="1">
          <a:blip r:embed="rId14">
            <a:extLst>
              <a:ext uri="{28A0092B-C50C-407E-A947-70E740481C1C}">
                <a14:useLocalDpi xmlns:a14="http://schemas.microsoft.com/office/drawing/2010/main" val="0"/>
              </a:ext>
            </a:extLst>
          </a:blip>
          <a:srcRect l="46"/>
          <a:stretch/>
        </p:blipFill>
        <p:spPr>
          <a:xfrm>
            <a:off x="8806898" y="4331079"/>
            <a:ext cx="2799553" cy="747562"/>
          </a:xfrm>
          <a:prstGeom prst="rect">
            <a:avLst/>
          </a:prstGeom>
        </p:spPr>
      </p:pic>
      <p:pic>
        <p:nvPicPr>
          <p:cNvPr id="67" name="Picture 66">
            <a:extLst>
              <a:ext uri="{FF2B5EF4-FFF2-40B4-BE49-F238E27FC236}">
                <a16:creationId xmlns:a16="http://schemas.microsoft.com/office/drawing/2014/main" id="{427595EC-3BE7-2B13-8C3B-8754A7F07F1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2657" y="4331079"/>
            <a:ext cx="2632444" cy="545065"/>
          </a:xfrm>
          <a:prstGeom prst="rect">
            <a:avLst/>
          </a:prstGeom>
        </p:spPr>
      </p:pic>
      <p:pic>
        <p:nvPicPr>
          <p:cNvPr id="69" name="Picture 68">
            <a:extLst>
              <a:ext uri="{FF2B5EF4-FFF2-40B4-BE49-F238E27FC236}">
                <a16:creationId xmlns:a16="http://schemas.microsoft.com/office/drawing/2014/main" id="{5813FBA9-F8C1-13E0-7BAE-7A0B3F376F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67474" y="5262904"/>
            <a:ext cx="1675766" cy="1221586"/>
          </a:xfrm>
          <a:prstGeom prst="rect">
            <a:avLst/>
          </a:prstGeom>
        </p:spPr>
      </p:pic>
    </p:spTree>
    <p:extLst>
      <p:ext uri="{BB962C8B-B14F-4D97-AF65-F5344CB8AC3E}">
        <p14:creationId xmlns:p14="http://schemas.microsoft.com/office/powerpoint/2010/main" val="20085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1828800" y="182881"/>
            <a:ext cx="8534400" cy="798278"/>
          </a:xfrm>
        </p:spPr>
        <p:txBody>
          <a:bodyPr/>
          <a:lstStyle/>
          <a:p>
            <a:pPr algn="ctr">
              <a:lnSpc>
                <a:spcPct val="80000"/>
              </a:lnSpc>
            </a:pPr>
            <a:r>
              <a:rPr lang="en-IN" sz="3600" u="sng" dirty="0">
                <a:cs typeface="Arial" panose="020B0604020202020204" pitchFamily="34" charset="0"/>
              </a:rPr>
              <a:t>Contact details : </a:t>
            </a:r>
          </a:p>
        </p:txBody>
      </p:sp>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087120" y="1539638"/>
            <a:ext cx="10672758" cy="4536042"/>
          </a:xfrm>
        </p:spPr>
        <p:txBody>
          <a:bodyPr/>
          <a:lstStyle/>
          <a:p>
            <a:pPr marL="0" indent="0">
              <a:buNone/>
            </a:pPr>
            <a:r>
              <a:rPr lang="en-US" dirty="0"/>
              <a:t>                     +91 8792662546</a:t>
            </a:r>
          </a:p>
          <a:p>
            <a:pPr marL="0" indent="0">
              <a:buNone/>
            </a:pPr>
            <a:r>
              <a:rPr lang="en-IN" b="0" i="0" u="none" strike="noStrike" dirty="0">
                <a:effectLst/>
                <a:hlinkClick r:id="rId2">
                  <a:extLst>
                    <a:ext uri="{A12FA001-AC4F-418D-AE19-62706E023703}">
                      <ahyp:hlinkClr xmlns:ahyp="http://schemas.microsoft.com/office/drawing/2018/hyperlinkcolor" val="tx"/>
                    </a:ext>
                  </a:extLst>
                </a:hlinkClick>
              </a:rPr>
              <a:t>   </a:t>
            </a:r>
          </a:p>
          <a:p>
            <a:pPr marL="0" indent="0">
              <a:buNone/>
            </a:pPr>
            <a:r>
              <a:rPr lang="en-IN" b="0" i="0" u="none" strike="noStrike" dirty="0">
                <a:effectLst/>
              </a:rPr>
              <a:t>                        training@siliconchip.in</a:t>
            </a:r>
            <a:endParaRPr lang="en-US" b="0" i="0" u="none" strike="noStrike" dirty="0">
              <a:effectLst/>
            </a:endParaRPr>
          </a:p>
          <a:p>
            <a:pPr marL="0" indent="0">
              <a:buNone/>
            </a:pPr>
            <a:r>
              <a:rPr lang="en-IN" dirty="0"/>
              <a:t> </a:t>
            </a:r>
          </a:p>
          <a:p>
            <a:pPr marL="0" indent="0">
              <a:buNone/>
            </a:pPr>
            <a:r>
              <a:rPr lang="en-IN" dirty="0"/>
              <a:t>                        http://www.siliconchip.in\</a:t>
            </a:r>
            <a:endParaRPr lang="en-US" dirty="0"/>
          </a:p>
          <a:p>
            <a:pPr marL="0" indent="0">
              <a:buNone/>
            </a:pPr>
            <a:endParaRPr lang="en-IN" dirty="0"/>
          </a:p>
          <a:p>
            <a:pPr marL="0" indent="0" algn="ctr">
              <a:buNone/>
            </a:pPr>
            <a:r>
              <a:rPr lang="en-IN" b="0" i="0" u="none" strike="noStrike" dirty="0">
                <a:effectLst/>
              </a:rPr>
              <a:t>                 #25/A, 2nd floor, Next to St. Theresa School, Kamadenu Layout, B. Narayanapura, Bengaluru, Karnataka</a:t>
            </a:r>
            <a:endParaRPr lang="en-IN" dirty="0"/>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0265" y="1254656"/>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0265" y="2052933"/>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55084" y="2890918"/>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64142" y="3645314"/>
            <a:ext cx="914400" cy="914400"/>
          </a:xfrm>
          <a:prstGeom prst="rect">
            <a:avLst/>
          </a:prstGeom>
        </p:spPr>
      </p:pic>
    </p:spTree>
    <p:extLst>
      <p:ext uri="{BB962C8B-B14F-4D97-AF65-F5344CB8AC3E}">
        <p14:creationId xmlns:p14="http://schemas.microsoft.com/office/powerpoint/2010/main" val="101061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03936-6CA9-A25A-296F-1E7AB638613F}"/>
              </a:ext>
            </a:extLst>
          </p:cNvPr>
          <p:cNvSpPr>
            <a:spLocks noGrp="1"/>
          </p:cNvSpPr>
          <p:nvPr>
            <p:ph idx="1"/>
          </p:nvPr>
        </p:nvSpPr>
        <p:spPr>
          <a:xfrm>
            <a:off x="1824037" y="2564904"/>
            <a:ext cx="8543925" cy="4051140"/>
          </a:xfrm>
        </p:spPr>
        <p:txBody>
          <a:bodyPr>
            <a:normAutofit/>
          </a:bodyPr>
          <a:lstStyle/>
          <a:p>
            <a:pPr marL="0" indent="0" algn="ctr">
              <a:buNone/>
            </a:pPr>
            <a:r>
              <a:rPr lang="en-IN" sz="9600" i="1" dirty="0"/>
              <a:t>THANK YOU </a:t>
            </a:r>
          </a:p>
          <a:p>
            <a:pPr marL="0" indent="0" algn="ctr">
              <a:buNone/>
            </a:pPr>
            <a:endParaRPr lang="en-IN" sz="9600" i="1" dirty="0"/>
          </a:p>
        </p:txBody>
      </p:sp>
    </p:spTree>
    <p:extLst>
      <p:ext uri="{BB962C8B-B14F-4D97-AF65-F5344CB8AC3E}">
        <p14:creationId xmlns:p14="http://schemas.microsoft.com/office/powerpoint/2010/main" val="33465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F029E1-0E5A-7FA4-99E2-7F2FEDD41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29" y="617053"/>
            <a:ext cx="9988035" cy="5623894"/>
          </a:xfrm>
          <a:prstGeom prst="rect">
            <a:avLst/>
          </a:prstGeom>
        </p:spPr>
      </p:pic>
    </p:spTree>
    <p:extLst>
      <p:ext uri="{BB962C8B-B14F-4D97-AF65-F5344CB8AC3E}">
        <p14:creationId xmlns:p14="http://schemas.microsoft.com/office/powerpoint/2010/main" val="109173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ACE75F-0791-A959-4027-B8B6C9A574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284" t="4745" r="8763" b="5092"/>
          <a:stretch/>
        </p:blipFill>
        <p:spPr>
          <a:xfrm>
            <a:off x="0" y="0"/>
            <a:ext cx="12192000" cy="6858000"/>
          </a:xfrm>
        </p:spPr>
      </p:pic>
    </p:spTree>
    <p:extLst>
      <p:ext uri="{BB962C8B-B14F-4D97-AF65-F5344CB8AC3E}">
        <p14:creationId xmlns:p14="http://schemas.microsoft.com/office/powerpoint/2010/main" val="37725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1828800" y="162560"/>
            <a:ext cx="8534400" cy="1920240"/>
          </a:xfrm>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1251284" y="1379621"/>
            <a:ext cx="9966458" cy="5191508"/>
          </a:xfrm>
        </p:spPr>
        <p:txBody>
          <a:bodyPr>
            <a:normAutofit/>
          </a:bodyPr>
          <a:lstStyle/>
          <a:p>
            <a:pPr algn="just">
              <a:lnSpc>
                <a:spcPct val="80000"/>
              </a:lnSpc>
            </a:pPr>
            <a:r>
              <a:rPr lang="en-IN" sz="2400" dirty="0">
                <a:latin typeface="Times New Roman" panose="02020603050405020304" pitchFamily="18" charset="0"/>
                <a:cs typeface="Times New Roman" panose="02020603050405020304" pitchFamily="18" charset="0"/>
              </a:rPr>
              <a:t>Introduction to VLSI</a:t>
            </a:r>
          </a:p>
          <a:p>
            <a:pPr algn="just">
              <a:lnSpc>
                <a:spcPct val="80000"/>
              </a:lnSpc>
            </a:pPr>
            <a:r>
              <a:rPr lang="en-IN" sz="2400" dirty="0">
                <a:latin typeface="Times New Roman" panose="02020603050405020304" pitchFamily="18" charset="0"/>
                <a:cs typeface="Times New Roman" panose="02020603050405020304" pitchFamily="18" charset="0"/>
              </a:rPr>
              <a:t>VLSI Domain </a:t>
            </a:r>
          </a:p>
          <a:p>
            <a:pPr algn="just">
              <a:lnSpc>
                <a:spcPct val="80000"/>
              </a:lnSpc>
            </a:pPr>
            <a:r>
              <a:rPr lang="en-IN" sz="2400" dirty="0">
                <a:latin typeface="Times New Roman" panose="02020603050405020304" pitchFamily="18" charset="0"/>
                <a:cs typeface="Times New Roman" panose="02020603050405020304" pitchFamily="18" charset="0"/>
              </a:rPr>
              <a:t>Semiconductor Industry</a:t>
            </a:r>
          </a:p>
          <a:p>
            <a:pPr algn="just">
              <a:lnSpc>
                <a:spcPct val="80000"/>
              </a:lnSpc>
            </a:pPr>
            <a:r>
              <a:rPr lang="en-IN" sz="2400" dirty="0">
                <a:latin typeface="Times New Roman" panose="02020603050405020304" pitchFamily="18" charset="0"/>
                <a:cs typeface="Times New Roman" panose="02020603050405020304" pitchFamily="18" charset="0"/>
              </a:rPr>
              <a:t>Evolution of Semiconductor</a:t>
            </a:r>
          </a:p>
          <a:p>
            <a:pPr algn="just">
              <a:lnSpc>
                <a:spcPct val="80000"/>
              </a:lnSpc>
            </a:pPr>
            <a:r>
              <a:rPr lang="en-IN" sz="2400" dirty="0">
                <a:latin typeface="Times New Roman" panose="02020603050405020304" pitchFamily="18" charset="0"/>
                <a:cs typeface="Times New Roman" panose="02020603050405020304" pitchFamily="18" charset="0"/>
              </a:rPr>
              <a:t>About SiliconChip Technologies</a:t>
            </a:r>
          </a:p>
          <a:p>
            <a:pPr algn="just">
              <a:lnSpc>
                <a:spcPct val="80000"/>
              </a:lnSpc>
            </a:pPr>
            <a:r>
              <a:rPr lang="en-IN" sz="2400" dirty="0">
                <a:latin typeface="Times New Roman" panose="02020603050405020304" pitchFamily="18" charset="0"/>
                <a:cs typeface="Times New Roman" panose="02020603050405020304" pitchFamily="18" charset="0"/>
              </a:rPr>
              <a:t>Why SiliconChip Technologies</a:t>
            </a:r>
          </a:p>
          <a:p>
            <a:pPr algn="just">
              <a:lnSpc>
                <a:spcPct val="80000"/>
              </a:lnSpc>
            </a:pPr>
            <a:r>
              <a:rPr lang="en-IN" sz="2400" dirty="0">
                <a:latin typeface="Times New Roman" panose="02020603050405020304" pitchFamily="18" charset="0"/>
                <a:cs typeface="Times New Roman" panose="02020603050405020304" pitchFamily="18" charset="0"/>
              </a:rPr>
              <a:t>Career Growth</a:t>
            </a:r>
          </a:p>
          <a:p>
            <a:pPr algn="just">
              <a:lnSpc>
                <a:spcPct val="80000"/>
              </a:lnSpc>
            </a:pPr>
            <a:r>
              <a:rPr lang="en-IN" sz="2400" dirty="0">
                <a:latin typeface="Times New Roman" panose="02020603050405020304" pitchFamily="18" charset="0"/>
                <a:cs typeface="Times New Roman" panose="02020603050405020304" pitchFamily="18" charset="0"/>
              </a:rPr>
              <a:t>Placement Details </a:t>
            </a:r>
          </a:p>
          <a:p>
            <a:pPr algn="just">
              <a:lnSpc>
                <a:spcPct val="80000"/>
              </a:lnSpc>
            </a:pPr>
            <a:r>
              <a:rPr lang="en-IN" sz="2400" dirty="0">
                <a:latin typeface="Times New Roman" panose="02020603050405020304" pitchFamily="18" charset="0"/>
                <a:cs typeface="Times New Roman" panose="02020603050405020304" pitchFamily="18" charset="0"/>
              </a:rPr>
              <a:t>Contact details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2EE0-A444-354F-5A4C-A95BD91797B3}"/>
              </a:ext>
            </a:extLst>
          </p:cNvPr>
          <p:cNvSpPr>
            <a:spLocks noGrp="1"/>
          </p:cNvSpPr>
          <p:nvPr>
            <p:ph type="title"/>
          </p:nvPr>
        </p:nvSpPr>
        <p:spPr>
          <a:xfrm>
            <a:off x="838200" y="170328"/>
            <a:ext cx="10515600" cy="1130151"/>
          </a:xfrm>
        </p:spPr>
        <p:txBody>
          <a:bodyPr>
            <a:normAutofit/>
          </a:bodyPr>
          <a:lstStyle/>
          <a:p>
            <a:pPr algn="ctr"/>
            <a:r>
              <a:rPr lang="en-IN" u="sng" dirty="0"/>
              <a:t>Introduction</a:t>
            </a:r>
          </a:p>
        </p:txBody>
      </p:sp>
      <p:sp>
        <p:nvSpPr>
          <p:cNvPr id="11" name="Content Placeholder 10">
            <a:extLst>
              <a:ext uri="{FF2B5EF4-FFF2-40B4-BE49-F238E27FC236}">
                <a16:creationId xmlns:a16="http://schemas.microsoft.com/office/drawing/2014/main" id="{CC8DE05B-E66E-2943-2619-B1B704148D71}"/>
              </a:ext>
            </a:extLst>
          </p:cNvPr>
          <p:cNvSpPr>
            <a:spLocks noGrp="1"/>
          </p:cNvSpPr>
          <p:nvPr>
            <p:ph idx="1"/>
          </p:nvPr>
        </p:nvSpPr>
        <p:spPr>
          <a:xfrm>
            <a:off x="838200" y="959222"/>
            <a:ext cx="10515600" cy="5728449"/>
          </a:xfrm>
        </p:spPr>
        <p:txBody>
          <a:bodyPr>
            <a:noAutofit/>
          </a:bodyPr>
          <a:lstStyle/>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Introduction to VLSI: This session will introduce the basic concepts and terminology used in VLSI, including integrated circuits (ICs), transistors, gates, and logic circuits.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VLSI Design Flow: This session will cover the various stages involved in VLSI design flow, such as design specification, RTL design, verification, synthesis, layout design, and testing.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Digital Logic Design: This session will cover the basics of digital logic design, including Boolean algebra, logic gates, and combinational and </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sequential logic circuits.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CMOS Technology: This session will cover the basic principles of CMOS (Complementary Metal-Oxide-Semiconductor) technology, which is widely used in VLSI circuits.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Circuit Design with CMOS: This session will cover the design of various digital circuits using CMOS technology, such as inverters, NAND and NOR gates, flip-flops, and shift registers.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and Testing: This session will cover the verification and testing of VLSI circuits, including simulation, formal verification, and testing methodologies.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Trends in VLSI: This session will discuss the latest trends and future directions in VLSI, such as the development of new process technologies, the emergence of new design methodologies, and the integration of emerging technologies such as artificial intelligence and machine learning.</a:t>
            </a:r>
          </a:p>
          <a:p>
            <a:pPr algn="just">
              <a:lnSpc>
                <a:spcPct val="107000"/>
              </a:lnSpc>
              <a:spcAft>
                <a:spcPts val="800"/>
              </a:spcAft>
              <a:buFont typeface="Wingdings" panose="05000000000000000000" pitchFamily="2" charset="2"/>
              <a:buChar char="v"/>
              <a:tabLst>
                <a:tab pos="457200" algn="l"/>
              </a:tabLst>
            </a:pPr>
            <a:r>
              <a:rPr lang="en-US" sz="1400" b="0" i="0" dirty="0">
                <a:solidFill>
                  <a:srgbClr val="374151"/>
                </a:solidFill>
                <a:effectLst/>
                <a:latin typeface="Times New Roman" panose="02020603050405020304" pitchFamily="18" charset="0"/>
                <a:cs typeface="Times New Roman" panose="02020603050405020304" pitchFamily="18" charset="0"/>
              </a:rPr>
              <a:t>Overall, VLSI technology plays a crucial role in the development of modern electronics, and it continues to be a rapidly evolving field with many exciting opportunities for innovation and growth</a:t>
            </a:r>
            <a:endParaRPr lang="en-IN" sz="1400" dirty="0">
              <a:latin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endParaRPr lang="en-IN"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v"/>
              <a:tabLst>
                <a:tab pos="457200" algn="l"/>
              </a:tabLst>
            </a:pPr>
            <a:endParaRPr lang="en-IN"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58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FDD3-5812-B157-D620-E802A0D30851}"/>
              </a:ext>
            </a:extLst>
          </p:cNvPr>
          <p:cNvSpPr>
            <a:spLocks noGrp="1"/>
          </p:cNvSpPr>
          <p:nvPr>
            <p:ph type="title"/>
          </p:nvPr>
        </p:nvSpPr>
        <p:spPr>
          <a:xfrm>
            <a:off x="838200" y="188259"/>
            <a:ext cx="10515600" cy="492778"/>
          </a:xfrm>
        </p:spPr>
        <p:txBody>
          <a:bodyPr>
            <a:normAutofit fontScale="90000"/>
          </a:bodyPr>
          <a:lstStyle/>
          <a:p>
            <a:pPr algn="ctr"/>
            <a:r>
              <a:rPr lang="en-IN" u="sng" dirty="0"/>
              <a:t> </a:t>
            </a:r>
            <a:r>
              <a:rPr lang="en-IN" sz="4000" u="sng" dirty="0"/>
              <a:t>VLSI DOMAIN</a:t>
            </a:r>
          </a:p>
        </p:txBody>
      </p:sp>
      <p:sp>
        <p:nvSpPr>
          <p:cNvPr id="3" name="Content Placeholder 2">
            <a:extLst>
              <a:ext uri="{FF2B5EF4-FFF2-40B4-BE49-F238E27FC236}">
                <a16:creationId xmlns:a16="http://schemas.microsoft.com/office/drawing/2014/main" id="{6B8F8B4F-7391-BE5C-5C30-48B4B1468CBB}"/>
              </a:ext>
            </a:extLst>
          </p:cNvPr>
          <p:cNvSpPr>
            <a:spLocks noGrp="1"/>
          </p:cNvSpPr>
          <p:nvPr>
            <p:ph idx="1"/>
          </p:nvPr>
        </p:nvSpPr>
        <p:spPr>
          <a:xfrm>
            <a:off x="838200" y="1158240"/>
            <a:ext cx="10515600" cy="5511501"/>
          </a:xfrm>
        </p:spPr>
        <p:txBody>
          <a:bodyPr>
            <a:normAutofit/>
          </a:bodyPr>
          <a:lstStyle/>
          <a:p>
            <a:pPr algn="just">
              <a:buFont typeface="Wingdings" panose="05000000000000000000" pitchFamily="2" charset="2"/>
              <a:buChar char="v"/>
            </a:pPr>
            <a:r>
              <a:rPr lang="en-US" sz="1400" dirty="0">
                <a:solidFill>
                  <a:srgbClr val="374151"/>
                </a:solidFill>
                <a:latin typeface="Times New Roman" panose="02020603050405020304" pitchFamily="18" charset="0"/>
                <a:cs typeface="Times New Roman" panose="02020603050405020304" pitchFamily="18" charset="0"/>
              </a:rPr>
              <a:t>R</a:t>
            </a:r>
            <a:r>
              <a:rPr lang="en-US" sz="1400" b="0" i="0" dirty="0">
                <a:solidFill>
                  <a:srgbClr val="374151"/>
                </a:solidFill>
                <a:effectLst/>
                <a:latin typeface="Times New Roman" panose="02020603050405020304" pitchFamily="18" charset="0"/>
                <a:cs typeface="Times New Roman" panose="02020603050405020304" pitchFamily="18" charset="0"/>
              </a:rPr>
              <a:t>easons why one choose VLSI as their domain:</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High demand: VLSI is a highly sought-after domain due to the increasing demand for electronic devices and systems that are faster, smaller, and more power-efficient. As a result, there are plenty of job opportunities in the VLSI industry.</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Challenging and exciting work: VLSI design involves complex and challenging work that requires a strong understanding of electrical engineering, computer science, and mathematics. This can make it an exciting and rewarding domain for those who enjoy solving technical problems.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Innovation: VLSI is a rapidly evolving field with continuous advancements in technology, creating opportunities for innovation and cutting-edge research.</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Good salary prospects: The VLSI industry offers competitive salaries and benefits, making it an attractive domain for those seeking financial stability and growth.</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Diverse career paths: VLSI offers a diverse range of career paths, including VLSI design, verification, testing, and manufacturing, as well as research and development roles.</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Overall, VLSI is a challenging and rewarding domain with many opportunities for growth, innovation, and career advancement.</a:t>
            </a: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72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1CD3-F665-0CB1-E44A-ED6FB39A3BBD}"/>
              </a:ext>
            </a:extLst>
          </p:cNvPr>
          <p:cNvSpPr>
            <a:spLocks noGrp="1"/>
          </p:cNvSpPr>
          <p:nvPr>
            <p:ph type="title"/>
          </p:nvPr>
        </p:nvSpPr>
        <p:spPr>
          <a:xfrm>
            <a:off x="838200" y="132080"/>
            <a:ext cx="10515600" cy="882331"/>
          </a:xfrm>
        </p:spPr>
        <p:txBody>
          <a:bodyPr>
            <a:normAutofit/>
          </a:bodyPr>
          <a:lstStyle/>
          <a:p>
            <a:pPr algn="ctr"/>
            <a:r>
              <a:rPr lang="en-IN" b="0" i="0" u="sng" dirty="0">
                <a:solidFill>
                  <a:srgbClr val="343541"/>
                </a:solidFill>
                <a:effectLst/>
              </a:rPr>
              <a:t>Semiconductor Industry</a:t>
            </a:r>
            <a:endParaRPr lang="en-IN" u="sng" dirty="0"/>
          </a:p>
        </p:txBody>
      </p:sp>
      <p:sp>
        <p:nvSpPr>
          <p:cNvPr id="3" name="Content Placeholder 2">
            <a:extLst>
              <a:ext uri="{FF2B5EF4-FFF2-40B4-BE49-F238E27FC236}">
                <a16:creationId xmlns:a16="http://schemas.microsoft.com/office/drawing/2014/main" id="{2EC5D889-A480-82FD-F828-B8529A9748AA}"/>
              </a:ext>
            </a:extLst>
          </p:cNvPr>
          <p:cNvSpPr>
            <a:spLocks noGrp="1"/>
          </p:cNvSpPr>
          <p:nvPr>
            <p:ph idx="1"/>
          </p:nvPr>
        </p:nvSpPr>
        <p:spPr>
          <a:xfrm>
            <a:off x="838200" y="1014410"/>
            <a:ext cx="10515600" cy="4829177"/>
          </a:xfrm>
        </p:spPr>
        <p:txBody>
          <a:bodyPr>
            <a:noAutofit/>
          </a:bodyPr>
          <a:lstStyle/>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semiconductor industry is a sector that produces electronic components made from semiconductor materials such as silicon, germanium, and gallium arsenide.</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Here are some important facts and information about the semiconductor industry:</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What are semiconductors? Semiconductors are materials that have electrical conductivity between that of a conductor (such as copper) and an insulator (such as rubber). Silicon is the most commonly used semiconductor material.</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Importance of semiconductors: Semiconductors are used to make electronic devices such as microprocessors, memory chips, and sensors. These devices are essential components of many modern technologies, including smartphones, computers, and cars.</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Market Size: The global semiconductor industry is a multi-billion dollar market, with revenue estimated to be over $500 billion in 2021. The industry is expected to grow at a CAGR of around 6% from 2021 to 2026.</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Major Players: Some of the largest semiconductor companies in the world include Intel, Samsung, TSMC, Qualcomm, and Broadcom. There are also many smaller players in the industry, particularly in Asia.</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Manufacturing: The manufacturing process for semiconductors is complex and involves several steps, including wafer fabrication, assembly, and testing. The industry is heavily dependent on advanced technology and equipment to produce increasingly smaller and more powerful chips.</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Innovation: The semiconductor industry is known for its rapid pace of innovation, with new technologies and products being developed on a regular</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Applications: Semiconductors are used in a wide range of electronic devices, including computers, smartphones, tablets, televisions, and automobiles. They are also used in industrial equipment, medical devices, and military equipment.</a:t>
            </a:r>
          </a:p>
          <a:p>
            <a:pPr algn="just">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Trends: The semiconductor industry is constantly evolving, with new technologies and trends emerging regularly. Some current trends include the shift to 5G wireless networks, the Internet of Things (IoT), and artificial intelligence (AI).</a:t>
            </a:r>
          </a:p>
          <a:p>
            <a:pPr marL="0" indent="0">
              <a:buNone/>
            </a:pPr>
            <a:endParaRPr lang="en-IN" sz="1400" dirty="0"/>
          </a:p>
        </p:txBody>
      </p:sp>
    </p:spTree>
    <p:extLst>
      <p:ext uri="{BB962C8B-B14F-4D97-AF65-F5344CB8AC3E}">
        <p14:creationId xmlns:p14="http://schemas.microsoft.com/office/powerpoint/2010/main" val="179987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1BBC-5595-6869-CCEE-B6985B95D09F}"/>
              </a:ext>
            </a:extLst>
          </p:cNvPr>
          <p:cNvSpPr>
            <a:spLocks noGrp="1"/>
          </p:cNvSpPr>
          <p:nvPr>
            <p:ph type="title"/>
          </p:nvPr>
        </p:nvSpPr>
        <p:spPr>
          <a:xfrm>
            <a:off x="1640157" y="162560"/>
            <a:ext cx="8911687" cy="784218"/>
          </a:xfrm>
        </p:spPr>
        <p:txBody>
          <a:bodyPr>
            <a:normAutofit fontScale="90000"/>
          </a:bodyPr>
          <a:lstStyle/>
          <a:p>
            <a:pPr algn="ctr"/>
            <a:r>
              <a:rPr lang="en-IN" sz="4000" u="sng" dirty="0">
                <a:cs typeface="Arial" panose="020B0604020202020204" pitchFamily="34" charset="0"/>
              </a:rPr>
              <a:t>Evolution of Semiconductor</a:t>
            </a:r>
            <a:br>
              <a:rPr lang="en-IN" sz="44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A3AA4B7-3E81-42DB-2141-5FCEF3A77548}"/>
              </a:ext>
            </a:extLst>
          </p:cNvPr>
          <p:cNvSpPr>
            <a:spLocks noGrp="1"/>
          </p:cNvSpPr>
          <p:nvPr>
            <p:ph idx="1"/>
          </p:nvPr>
        </p:nvSpPr>
        <p:spPr>
          <a:xfrm>
            <a:off x="1638300" y="1066800"/>
            <a:ext cx="8915400" cy="4844422"/>
          </a:xfrm>
        </p:spPr>
        <p:txBody>
          <a:bodyPr>
            <a:normAutofit/>
          </a:bodyPr>
          <a:lstStyle/>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Technological advancements: The growth of the semiconductor industry has been driven by technological advancements that have allowed for the production of increasingly smaller and more powerful chips. These advancements include improved manufacturing processes, better materials, and the development of new technologies like AI and 5G.</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Demand from end-user industries: The semiconductor industry has benefited from strong demand from end-user industries such as consumer electronics, automotive, and industrial equipment. As these industries continue to grow and innovate, the demand for semiconductors is likely to continue to increase.</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Emerging markets: The growth of the semiconductor industry has also been driven by emerging markets, particularly in Asia. Countries like China, South Korea, and Taiwan have become major players in the industry, with companies like TSMC and Samsung leading the way.</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Investment in R&amp;D: The semiconductor industry is highly competitive, and companies that invest in research and development (R&amp;D) are more likely to succeed. Many companies in the industry invest heavily in R&amp;D to develop new products and technologies that can give them a competitive edge.</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Mergers and acquisitions: Mergers and acquisitions have played a role in the growth of the semiconductor industry, with larger companies acquiring smaller companies to gain access to new technologies or expand their market share.</a:t>
            </a:r>
          </a:p>
          <a:p>
            <a:pPr algn="just">
              <a:buFont typeface="Wingdings" panose="05000000000000000000" pitchFamily="2" charset="2"/>
              <a:buChar char="v"/>
            </a:pPr>
            <a:r>
              <a:rPr lang="en-US" sz="1400" b="0" i="0" dirty="0">
                <a:solidFill>
                  <a:srgbClr val="374151"/>
                </a:solidFill>
                <a:effectLst/>
                <a:latin typeface="Times New Roman" panose="02020603050405020304" pitchFamily="18" charset="0"/>
                <a:cs typeface="Times New Roman" panose="02020603050405020304" pitchFamily="18" charset="0"/>
              </a:rPr>
              <a:t>Future growth potential: The semiconductor industry is expected to continue to grow in the coming years, driven by factors such as the increasing adoption of IoT devices, the transition to 5G networks, and the growth of emerging markets. However, there are also challenges facing the industry, including rising manufacturing costs and supply chain disruptions.</a:t>
            </a:r>
          </a:p>
          <a:p>
            <a:pPr>
              <a:buFont typeface="Wingdings" panose="05000000000000000000" pitchFamily="2" charset="2"/>
              <a:buChar char="v"/>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09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803E-360D-8838-8E11-905B1BC712F4}"/>
              </a:ext>
            </a:extLst>
          </p:cNvPr>
          <p:cNvSpPr>
            <a:spLocks noGrp="1"/>
          </p:cNvSpPr>
          <p:nvPr>
            <p:ph type="title"/>
          </p:nvPr>
        </p:nvSpPr>
        <p:spPr>
          <a:xfrm>
            <a:off x="1638300" y="172720"/>
            <a:ext cx="8911687" cy="701040"/>
          </a:xfrm>
        </p:spPr>
        <p:txBody>
          <a:bodyPr/>
          <a:lstStyle/>
          <a:p>
            <a:pPr algn="ctr"/>
            <a:r>
              <a:rPr lang="en-IN" dirty="0"/>
              <a:t> 	</a:t>
            </a:r>
            <a:r>
              <a:rPr lang="en-IN" u="sng" dirty="0"/>
              <a:t>Why Our Institute</a:t>
            </a:r>
          </a:p>
        </p:txBody>
      </p:sp>
      <p:sp>
        <p:nvSpPr>
          <p:cNvPr id="3" name="Content Placeholder 2">
            <a:extLst>
              <a:ext uri="{FF2B5EF4-FFF2-40B4-BE49-F238E27FC236}">
                <a16:creationId xmlns:a16="http://schemas.microsoft.com/office/drawing/2014/main" id="{5E99E3E8-3519-042D-4809-6572C04531CD}"/>
              </a:ext>
            </a:extLst>
          </p:cNvPr>
          <p:cNvSpPr>
            <a:spLocks noGrp="1"/>
          </p:cNvSpPr>
          <p:nvPr>
            <p:ph idx="1"/>
          </p:nvPr>
        </p:nvSpPr>
        <p:spPr>
          <a:xfrm>
            <a:off x="1638300" y="873760"/>
            <a:ext cx="8915400" cy="5037462"/>
          </a:xfrm>
        </p:spPr>
        <p:txBody>
          <a:bodyPr>
            <a:normAutofit/>
          </a:bodyPr>
          <a:lstStyle/>
          <a:p>
            <a:pPr algn="just"/>
            <a:r>
              <a:rPr lang="en-US" sz="1400" dirty="0">
                <a:latin typeface="Times New Roman" panose="02020603050405020304" pitchFamily="18" charset="0"/>
                <a:cs typeface="Times New Roman" panose="02020603050405020304" pitchFamily="18" charset="0"/>
              </a:rPr>
              <a:t>We are a startup with energetic working professionals having 10+ years of experience  who are dedicated to train the students to excel in their careers.</a:t>
            </a:r>
          </a:p>
          <a:p>
            <a:pPr algn="just"/>
            <a:r>
              <a:rPr lang="en-US" sz="1400" dirty="0">
                <a:latin typeface="Times New Roman" panose="02020603050405020304" pitchFamily="18" charset="0"/>
                <a:cs typeface="Times New Roman" panose="02020603050405020304" pitchFamily="18" charset="0"/>
              </a:rPr>
              <a:t>Offline classes with hands-on lab session with VLSI tools.</a:t>
            </a:r>
          </a:p>
          <a:p>
            <a:pPr algn="just"/>
            <a:r>
              <a:rPr lang="en-US" sz="1400" dirty="0">
                <a:latin typeface="Times New Roman" panose="02020603050405020304" pitchFamily="18" charset="0"/>
                <a:cs typeface="Times New Roman" panose="02020603050405020304" pitchFamily="18" charset="0"/>
              </a:rPr>
              <a:t>Assignments &amp; Projects are assigned to students to read the skill development on weekly basis.</a:t>
            </a:r>
          </a:p>
          <a:p>
            <a:pPr algn="just"/>
            <a:r>
              <a:rPr lang="en-US" sz="1400" dirty="0">
                <a:latin typeface="Times New Roman" panose="02020603050405020304" pitchFamily="18" charset="0"/>
                <a:cs typeface="Times New Roman" panose="02020603050405020304" pitchFamily="18" charset="0"/>
              </a:rPr>
              <a:t>1:1 mentoring sessions are held by Industry experts.</a:t>
            </a:r>
          </a:p>
          <a:p>
            <a:pPr algn="just"/>
            <a:r>
              <a:rPr lang="en-US" sz="1400" dirty="0">
                <a:latin typeface="Times New Roman" panose="02020603050405020304" pitchFamily="18" charset="0"/>
                <a:cs typeface="Times New Roman" panose="02020603050405020304" pitchFamily="18" charset="0"/>
              </a:rPr>
              <a:t>Courses provided are budget friendly compared to other training institutes &amp; 100% job determined.</a:t>
            </a:r>
          </a:p>
          <a:p>
            <a:pPr algn="just"/>
            <a:r>
              <a:rPr lang="en-IN" sz="1400" dirty="0">
                <a:latin typeface="Times New Roman" panose="02020603050405020304" pitchFamily="18" charset="0"/>
                <a:cs typeface="Times New Roman" panose="02020603050405020304" pitchFamily="18" charset="0"/>
              </a:rPr>
              <a:t>Training process is designed to provide technical &amp; soft skill knowledge to haver a better  job understanding.</a:t>
            </a:r>
          </a:p>
          <a:p>
            <a:pPr algn="just"/>
            <a:r>
              <a:rPr lang="en-IN" sz="1400" dirty="0">
                <a:latin typeface="Times New Roman" panose="02020603050405020304" pitchFamily="18" charset="0"/>
                <a:cs typeface="Times New Roman" panose="02020603050405020304" pitchFamily="18" charset="0"/>
              </a:rPr>
              <a:t>We have our training institute in Bangalore and Kalaburagi.</a:t>
            </a: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079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416</TotalTime>
  <Words>1927</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Segoe UI</vt:lpstr>
      <vt:lpstr>Times New Roman</vt:lpstr>
      <vt:lpstr>Wingdings</vt:lpstr>
      <vt:lpstr>Wingdings 3</vt:lpstr>
      <vt:lpstr>Wisp</vt:lpstr>
      <vt:lpstr>5 Days Workshop on  " An Overview on Chip Design and Development "  DATE: 03-03-2023 to 07-03-2023  Organized By Department of ECE and PDA-ISP CELL in Association with SiyaCon Technologies</vt:lpstr>
      <vt:lpstr>PowerPoint Presentation</vt:lpstr>
      <vt:lpstr>PowerPoint Presentation</vt:lpstr>
      <vt:lpstr>Contents</vt:lpstr>
      <vt:lpstr>Introduction</vt:lpstr>
      <vt:lpstr> VLSI DOMAIN</vt:lpstr>
      <vt:lpstr>Semiconductor Industry</vt:lpstr>
      <vt:lpstr>Evolution of Semiconductor </vt:lpstr>
      <vt:lpstr>  Why Our Institute</vt:lpstr>
      <vt:lpstr> About SiliconChip Technologies</vt:lpstr>
      <vt:lpstr>Career Growth</vt:lpstr>
      <vt:lpstr>PowerPoint Presentation</vt:lpstr>
      <vt:lpstr>Placements with : </vt:lpstr>
      <vt:lpstr>Contact details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12</cp:revision>
  <dcterms:created xsi:type="dcterms:W3CDTF">2023-03-02T14:20:24Z</dcterms:created>
  <dcterms:modified xsi:type="dcterms:W3CDTF">2023-03-09T09:17:25Z</dcterms:modified>
</cp:coreProperties>
</file>