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1" r:id="rId1"/>
  </p:sldMasterIdLst>
  <p:notesMasterIdLst>
    <p:notesMasterId r:id="rId23"/>
  </p:notes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8" autoAdjust="0"/>
    <p:restoredTop sz="94660"/>
  </p:normalViewPr>
  <p:slideViewPr>
    <p:cSldViewPr>
      <p:cViewPr varScale="1">
        <p:scale>
          <a:sx n="52" d="100"/>
          <a:sy n="52" d="100"/>
        </p:scale>
        <p:origin x="220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25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D2013-644E-41B9-996A-45742238A4A0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CB8E9-6A2E-4A2A-A879-2E8C1DBA4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9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922" y="1"/>
            <a:ext cx="3122304" cy="10693402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647" y="1425788"/>
            <a:ext cx="5741029" cy="5439111"/>
          </a:xfrm>
        </p:spPr>
        <p:txBody>
          <a:bodyPr anchor="b">
            <a:normAutofit/>
          </a:bodyPr>
          <a:lstStyle>
            <a:lvl1pPr algn="r">
              <a:defRPr sz="4463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6558" y="6864898"/>
            <a:ext cx="4762118" cy="2127658"/>
          </a:xfrm>
        </p:spPr>
        <p:txBody>
          <a:bodyPr anchor="t">
            <a:normAutofit/>
          </a:bodyPr>
          <a:lstStyle>
            <a:lvl1pPr marL="0" indent="0" algn="r">
              <a:buNone/>
              <a:defRPr sz="1488">
                <a:solidFill>
                  <a:schemeClr val="tx1"/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53938" y="9538513"/>
            <a:ext cx="708606" cy="5693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4613" y="9538513"/>
            <a:ext cx="2982799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8632" y="9538513"/>
            <a:ext cx="340043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167922" y="5881370"/>
            <a:ext cx="299111" cy="141094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463099" y="6029890"/>
            <a:ext cx="51164" cy="126242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729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4" y="7379764"/>
            <a:ext cx="6211131" cy="883691"/>
          </a:xfrm>
        </p:spPr>
        <p:txBody>
          <a:bodyPr anchor="b">
            <a:normAutofit/>
          </a:bodyPr>
          <a:lstStyle>
            <a:lvl1pPr algn="ctr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9216" y="1453404"/>
            <a:ext cx="5099700" cy="49350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0204" y="8263455"/>
            <a:ext cx="6211131" cy="769825"/>
          </a:xfrm>
        </p:spPr>
        <p:txBody>
          <a:bodyPr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5" y="1069340"/>
            <a:ext cx="6211131" cy="4752622"/>
          </a:xfrm>
        </p:spPr>
        <p:txBody>
          <a:bodyPr anchor="ctr">
            <a:normAutofit/>
          </a:bodyPr>
          <a:lstStyle>
            <a:lvl1pPr algn="ctr">
              <a:defRPr sz="264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6772486"/>
            <a:ext cx="6211132" cy="2257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2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1119" y="1345677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3413" y="439617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043" y="1069343"/>
            <a:ext cx="5763331" cy="4277358"/>
          </a:xfrm>
        </p:spPr>
        <p:txBody>
          <a:bodyPr anchor="ctr">
            <a:normAutofit/>
          </a:bodyPr>
          <a:lstStyle>
            <a:lvl1pPr algn="ctr">
              <a:defRPr sz="264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20763" y="5346698"/>
            <a:ext cx="5479891" cy="594078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88"/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6772486"/>
            <a:ext cx="6211131" cy="2257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867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5" y="5158936"/>
            <a:ext cx="6211130" cy="2290240"/>
          </a:xfrm>
        </p:spPr>
        <p:txBody>
          <a:bodyPr anchor="b">
            <a:normAutofit/>
          </a:bodyPr>
          <a:lstStyle>
            <a:lvl1pPr algn="r">
              <a:defRPr sz="264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7449175"/>
            <a:ext cx="6211131" cy="1341587"/>
          </a:xfrm>
        </p:spPr>
        <p:txBody>
          <a:bodyPr anchor="t">
            <a:normAutofit/>
          </a:bodyPr>
          <a:lstStyle>
            <a:lvl1pPr marL="0" indent="0" algn="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55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01119" y="1345677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3413" y="439617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043" y="1069343"/>
            <a:ext cx="5763331" cy="4277358"/>
          </a:xfrm>
        </p:spPr>
        <p:txBody>
          <a:bodyPr anchor="ctr">
            <a:normAutofit/>
          </a:bodyPr>
          <a:lstStyle>
            <a:lvl1pPr algn="ctr">
              <a:defRPr sz="264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20205" y="6059594"/>
            <a:ext cx="6211131" cy="1386181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98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7445775"/>
            <a:ext cx="6211131" cy="1584207"/>
          </a:xfrm>
        </p:spPr>
        <p:txBody>
          <a:bodyPr anchor="t">
            <a:normAutofit/>
          </a:bodyPr>
          <a:lstStyle>
            <a:lvl1pPr marL="0" indent="0" algn="r">
              <a:buNone/>
              <a:defRPr sz="1488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7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5" y="1069342"/>
            <a:ext cx="6211131" cy="425260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20204" y="5465516"/>
            <a:ext cx="6211132" cy="13069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4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0204" y="6772486"/>
            <a:ext cx="6211132" cy="2257496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10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5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33791" y="1069340"/>
            <a:ext cx="1097546" cy="79606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0204" y="1069340"/>
            <a:ext cx="4971864" cy="79606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97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97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24" y="712895"/>
            <a:ext cx="6367051" cy="3089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24" y="4158545"/>
            <a:ext cx="6367051" cy="519672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9272" y="9524226"/>
            <a:ext cx="708606" cy="5693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0174" y="9524226"/>
            <a:ext cx="4391858" cy="5693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5119" y="9524226"/>
            <a:ext cx="353556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82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031" y="4158542"/>
            <a:ext cx="5536644" cy="3679963"/>
          </a:xfrm>
        </p:spPr>
        <p:txBody>
          <a:bodyPr anchor="b"/>
          <a:lstStyle>
            <a:lvl1pPr algn="r">
              <a:defRPr sz="330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033" y="7838505"/>
            <a:ext cx="5536642" cy="1341587"/>
          </a:xfrm>
        </p:spPr>
        <p:txBody>
          <a:bodyPr anchor="t">
            <a:normAutofit/>
          </a:bodyPr>
          <a:lstStyle>
            <a:lvl1pPr marL="0" indent="0" algn="r">
              <a:buNone/>
              <a:defRPr sz="1653">
                <a:solidFill>
                  <a:schemeClr val="tx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6978" y="9536539"/>
            <a:ext cx="341698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5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624" y="1069342"/>
            <a:ext cx="6367051" cy="273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624" y="4158545"/>
            <a:ext cx="3090609" cy="5252636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8066" y="4158545"/>
            <a:ext cx="3090609" cy="5218566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2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669" y="4145342"/>
            <a:ext cx="2856240" cy="898542"/>
          </a:xfrm>
        </p:spPr>
        <p:txBody>
          <a:bodyPr anchor="b">
            <a:noAutofit/>
          </a:bodyPr>
          <a:lstStyle>
            <a:lvl1pPr marL="0" indent="0">
              <a:buNone/>
              <a:defRPr sz="2314" b="0">
                <a:solidFill>
                  <a:schemeClr val="accent1">
                    <a:lumMod val="75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0203" y="5200654"/>
            <a:ext cx="3034705" cy="4155830"/>
          </a:xfrm>
        </p:spPr>
        <p:txBody>
          <a:bodyPr anchor="t"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5580" y="4158544"/>
            <a:ext cx="2865756" cy="898542"/>
          </a:xfrm>
        </p:spPr>
        <p:txBody>
          <a:bodyPr anchor="b">
            <a:noAutofit/>
          </a:bodyPr>
          <a:lstStyle>
            <a:lvl1pPr marL="0" indent="0">
              <a:buNone/>
              <a:defRPr sz="2314" b="0">
                <a:solidFill>
                  <a:schemeClr val="accent1">
                    <a:lumMod val="75000"/>
                  </a:schemeClr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96630" y="5200654"/>
            <a:ext cx="3034705" cy="4155830"/>
          </a:xfrm>
        </p:spPr>
        <p:txBody>
          <a:bodyPr anchor="t"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31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52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61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204" y="2495127"/>
            <a:ext cx="2200289" cy="2138680"/>
          </a:xfrm>
        </p:spPr>
        <p:txBody>
          <a:bodyPr anchor="b">
            <a:normAutofit/>
          </a:bodyPr>
          <a:lstStyle>
            <a:lvl1pPr algn="ctr">
              <a:defRPr sz="198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214" y="1069341"/>
            <a:ext cx="3869121" cy="7960644"/>
          </a:xfrm>
        </p:spPr>
        <p:txBody>
          <a:bodyPr anchor="ctr">
            <a:normAutofit/>
          </a:bodyPr>
          <a:lstStyle>
            <a:lvl1pPr>
              <a:defRPr sz="1653"/>
            </a:lvl1pPr>
            <a:lvl2pPr>
              <a:defRPr sz="1488"/>
            </a:lvl2pPr>
            <a:lvl3pPr>
              <a:defRPr sz="1322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0204" y="4633807"/>
            <a:ext cx="2200289" cy="2851573"/>
          </a:xfrm>
        </p:spPr>
        <p:txBody>
          <a:bodyPr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6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219" y="2732756"/>
            <a:ext cx="3363964" cy="2138680"/>
          </a:xfrm>
        </p:spPr>
        <p:txBody>
          <a:bodyPr anchor="b">
            <a:normAutofit/>
          </a:bodyPr>
          <a:lstStyle>
            <a:lvl1pPr algn="ctr">
              <a:defRPr sz="231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8347" y="1425787"/>
            <a:ext cx="2034050" cy="712893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219" y="4871436"/>
            <a:ext cx="3363964" cy="2851573"/>
          </a:xfrm>
        </p:spPr>
        <p:txBody>
          <a:bodyPr>
            <a:normAutofit/>
          </a:bodyPr>
          <a:lstStyle>
            <a:lvl1pPr marL="0" indent="0" algn="ctr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1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alphaModFix amt="22000"/>
            <a:lum/>
          </a:blip>
          <a:srcRect/>
          <a:stretch>
            <a:fillRect l="-5000" t="25000" r="-5000" b="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1761872" cy="10693402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1624" y="712895"/>
            <a:ext cx="6367051" cy="30892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25" y="4158545"/>
            <a:ext cx="6367050" cy="5234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1131" y="9536539"/>
            <a:ext cx="70860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2033" y="9536539"/>
            <a:ext cx="4391858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6978" y="9536539"/>
            <a:ext cx="341698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0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  <p:sldLayoutId id="2147483919" r:id="rId18"/>
  </p:sldLayoutIdLst>
  <p:txStyles>
    <p:titleStyle>
      <a:lvl1pPr algn="ctr" defTabSz="377830" rtl="0" eaLnBrk="1" latinLnBrk="0" hangingPunct="1">
        <a:spcBef>
          <a:spcPct val="0"/>
        </a:spcBef>
        <a:buNone/>
        <a:defRPr sz="3306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14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397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5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1804" indent="-236144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8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5177" indent="-141686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2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3007" indent="-141686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8065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589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3372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11556" indent="-188915" algn="l" defTabSz="377830" rtl="0" eaLnBrk="1" latinLnBrk="0" hangingPunct="1">
        <a:spcBef>
          <a:spcPct val="20000"/>
        </a:spcBef>
        <a:spcAft>
          <a:spcPts val="496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7049" y="4584700"/>
            <a:ext cx="4465869" cy="1115207"/>
          </a:xfrm>
          <a:prstGeom prst="rect">
            <a:avLst/>
          </a:prstGeom>
        </p:spPr>
        <p:txBody>
          <a:bodyPr vert="horz" wrap="square" lIns="0" tIns="7142" rIns="0" bIns="0" rtlCol="0">
            <a:spAutoFit/>
          </a:bodyPr>
          <a:lstStyle/>
          <a:p>
            <a:pPr marL="7142" algn="ctr">
              <a:spcBef>
                <a:spcPts val="56"/>
              </a:spcBef>
            </a:pPr>
            <a:r>
              <a:rPr lang="en-US" sz="3600" b="1" i="1" spc="23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SILICONCHIP TECHNOLOGIES                          </a:t>
            </a:r>
            <a:endParaRPr sz="3600" i="1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4738" y="5803900"/>
            <a:ext cx="2850490" cy="376183"/>
          </a:xfrm>
          <a:prstGeom prst="rect">
            <a:avLst/>
          </a:prstGeom>
        </p:spPr>
        <p:txBody>
          <a:bodyPr vert="horz" wrap="square" lIns="0" tIns="6785" rIns="0" bIns="0" rtlCol="0">
            <a:spAutoFit/>
          </a:bodyPr>
          <a:lstStyle/>
          <a:p>
            <a:pPr marL="7142" algn="ctr">
              <a:spcBef>
                <a:spcPts val="53"/>
              </a:spcBef>
              <a:tabLst>
                <a:tab pos="793887" algn="l"/>
              </a:tabLst>
            </a:pPr>
            <a:r>
              <a:rPr sz="2400" b="1" spc="222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USER	</a:t>
            </a:r>
            <a:r>
              <a:rPr sz="2400" b="1" spc="174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GUIDE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C7878-61AA-8819-760F-146CB18C0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85" y="393700"/>
            <a:ext cx="1413608" cy="7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0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788919"/>
            <a:ext cx="6285230" cy="1822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95"/>
              </a:spcBef>
              <a:buSzPct val="85714"/>
              <a:buAutoNum type="arabicPeriod" startAt="3"/>
              <a:tabLst>
                <a:tab pos="23939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-10" dirty="0">
                <a:latin typeface="Times New Roman"/>
                <a:cs typeface="Times New Roman"/>
              </a:rPr>
              <a:t> Spectre </a:t>
            </a:r>
            <a:r>
              <a:rPr sz="1400" b="1" spc="-5" dirty="0">
                <a:latin typeface="Times New Roman"/>
                <a:cs typeface="Times New Roman"/>
              </a:rPr>
              <a:t>simulation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38760" marR="5080">
              <a:lnSpc>
                <a:spcPct val="124600"/>
              </a:lnSpc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spectre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simulation.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both</a:t>
            </a:r>
            <a:r>
              <a:rPr sz="1200" b="1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schematics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 </a:t>
            </a:r>
            <a:r>
              <a:rPr sz="1200" dirty="0">
                <a:latin typeface="Times New Roman"/>
                <a:cs typeface="Times New Roman"/>
              </a:rPr>
              <a:t>for a </a:t>
            </a:r>
            <a:r>
              <a:rPr sz="1200" spc="-5" dirty="0">
                <a:latin typeface="Times New Roman"/>
                <a:cs typeface="Times New Roman"/>
              </a:rPr>
              <a:t>schematic.</a:t>
            </a:r>
            <a:r>
              <a:rPr sz="1200" spc="-45" dirty="0">
                <a:latin typeface="Times New Roman"/>
                <a:cs typeface="Times New Roman"/>
              </a:rPr>
              <a:t> You</a:t>
            </a:r>
            <a:r>
              <a:rPr sz="1200" dirty="0">
                <a:latin typeface="Times New Roman"/>
                <a:cs typeface="Times New Roman"/>
              </a:rPr>
              <a:t> can do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thing for a layout.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2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Launch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ADE (Analog Design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Environment) 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Launch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46" y="2968117"/>
            <a:ext cx="5941314" cy="47571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788919"/>
            <a:ext cx="6286500" cy="1822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latin typeface="Times New Roman"/>
                <a:cs typeface="Times New Roman"/>
              </a:rPr>
              <a:t>4.</a:t>
            </a:r>
            <a:r>
              <a:rPr sz="1200" b="1" spc="229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Layout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238760" marR="6985" algn="just">
              <a:lnSpc>
                <a:spcPct val="125000"/>
              </a:lnSpc>
            </a:pPr>
            <a:r>
              <a:rPr sz="1200" spc="-20" dirty="0">
                <a:latin typeface="Times New Roman"/>
                <a:cs typeface="Times New Roman"/>
              </a:rPr>
              <a:t>It’s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</a:t>
            </a:r>
            <a:r>
              <a:rPr sz="1200" dirty="0">
                <a:latin typeface="Times New Roman"/>
                <a:cs typeface="Times New Roman"/>
              </a:rPr>
              <a:t> to draw layout. </a:t>
            </a:r>
            <a:r>
              <a:rPr sz="1200" spc="-5" dirty="0">
                <a:latin typeface="Times New Roman"/>
                <a:cs typeface="Times New Roman"/>
              </a:rPr>
              <a:t>Schematics</a:t>
            </a:r>
            <a:r>
              <a:rPr sz="1200" dirty="0">
                <a:latin typeface="Times New Roman"/>
                <a:cs typeface="Times New Roman"/>
              </a:rPr>
              <a:t> are for verifying your design very </a:t>
            </a:r>
            <a:r>
              <a:rPr sz="1200" spc="-10" dirty="0">
                <a:latin typeface="Times New Roman"/>
                <a:cs typeface="Times New Roman"/>
              </a:rPr>
              <a:t>roughly.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 </a:t>
            </a:r>
            <a:r>
              <a:rPr sz="1200" spc="-5" dirty="0">
                <a:latin typeface="Times New Roman"/>
                <a:cs typeface="Times New Roman"/>
              </a:rPr>
              <a:t>don’t </a:t>
            </a:r>
            <a:r>
              <a:rPr sz="1200" dirty="0">
                <a:latin typeface="Times New Roman"/>
                <a:cs typeface="Times New Roman"/>
              </a:rPr>
              <a:t> consider physical features like parasitic capacitances. </a:t>
            </a:r>
            <a:r>
              <a:rPr sz="1200" spc="-5" dirty="0">
                <a:latin typeface="Times New Roman"/>
                <a:cs typeface="Times New Roman"/>
              </a:rPr>
              <a:t>After determining </a:t>
            </a:r>
            <a:r>
              <a:rPr sz="1200" dirty="0">
                <a:latin typeface="Times New Roman"/>
                <a:cs typeface="Times New Roman"/>
              </a:rPr>
              <a:t>your design variables by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schematics,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layouts.</a:t>
            </a:r>
            <a:endParaRPr sz="1200">
              <a:latin typeface="Times New Roman"/>
              <a:cs typeface="Times New Roman"/>
            </a:endParaRPr>
          </a:p>
          <a:p>
            <a:pPr marL="238760" marR="5080" algn="just">
              <a:lnSpc>
                <a:spcPct val="125000"/>
              </a:lnSpc>
            </a:pPr>
            <a:r>
              <a:rPr sz="1200" dirty="0">
                <a:latin typeface="Times New Roman"/>
                <a:cs typeface="Times New Roman"/>
              </a:rPr>
              <a:t>Design flow of layouts is very </a:t>
            </a:r>
            <a:r>
              <a:rPr sz="1200" spc="-5" dirty="0">
                <a:latin typeface="Times New Roman"/>
                <a:cs typeface="Times New Roman"/>
              </a:rPr>
              <a:t>similar </a:t>
            </a:r>
            <a:r>
              <a:rPr sz="1200" dirty="0">
                <a:latin typeface="Times New Roman"/>
                <a:cs typeface="Times New Roman"/>
              </a:rPr>
              <a:t>to one of </a:t>
            </a:r>
            <a:r>
              <a:rPr sz="1200" spc="-5" dirty="0">
                <a:latin typeface="Times New Roman"/>
                <a:cs typeface="Times New Roman"/>
              </a:rPr>
              <a:t>schematics, </a:t>
            </a:r>
            <a:r>
              <a:rPr sz="1200" dirty="0">
                <a:latin typeface="Times New Roman"/>
                <a:cs typeface="Times New Roman"/>
              </a:rPr>
              <a:t>but it has </a:t>
            </a:r>
            <a:r>
              <a:rPr sz="1200" spc="-5" dirty="0">
                <a:latin typeface="Times New Roman"/>
                <a:cs typeface="Times New Roman"/>
              </a:rPr>
              <a:t>additional step </a:t>
            </a:r>
            <a:r>
              <a:rPr sz="1200" dirty="0">
                <a:latin typeface="Times New Roman"/>
                <a:cs typeface="Times New Roman"/>
              </a:rPr>
              <a:t>which is </a:t>
            </a:r>
            <a:r>
              <a:rPr sz="1200" spc="-40" dirty="0">
                <a:latin typeface="Times New Roman"/>
                <a:cs typeface="Times New Roman"/>
              </a:rPr>
              <a:t>LVS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check. It is for check if your layout is identical to the </a:t>
            </a:r>
            <a:r>
              <a:rPr sz="1200" spc="-5" dirty="0">
                <a:latin typeface="Times New Roman"/>
                <a:cs typeface="Times New Roman"/>
              </a:rPr>
              <a:t>schematic </a:t>
            </a:r>
            <a:r>
              <a:rPr sz="1200" dirty="0">
                <a:latin typeface="Times New Roman"/>
                <a:cs typeface="Times New Roman"/>
              </a:rPr>
              <a:t>or not. </a:t>
            </a:r>
            <a:r>
              <a:rPr sz="1200" spc="-5" dirty="0">
                <a:latin typeface="Times New Roman"/>
                <a:cs typeface="Times New Roman"/>
              </a:rPr>
              <a:t>Hence,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step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very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 </a:t>
            </a:r>
            <a:r>
              <a:rPr sz="1200" spc="-5" dirty="0">
                <a:latin typeface="Times New Roman"/>
                <a:cs typeface="Times New Roman"/>
              </a:rPr>
              <a:t>doesn’t</a:t>
            </a:r>
            <a:r>
              <a:rPr sz="1200" dirty="0">
                <a:latin typeface="Times New Roman"/>
                <a:cs typeface="Times New Roman"/>
              </a:rPr>
              <a:t> pass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step,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dirty="0">
                <a:latin typeface="Times New Roman"/>
                <a:cs typeface="Times New Roman"/>
              </a:rPr>
              <a:t> lose </a:t>
            </a:r>
            <a:r>
              <a:rPr sz="1200" spc="-5" dirty="0">
                <a:latin typeface="Times New Roman"/>
                <a:cs typeface="Times New Roman"/>
              </a:rPr>
              <a:t>significant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points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that.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753" y="3074919"/>
            <a:ext cx="14414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2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layout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753" y="3621782"/>
            <a:ext cx="3360420" cy="28125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3076" y="3621782"/>
            <a:ext cx="2444495" cy="25900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91" y="788919"/>
            <a:ext cx="20580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B.</a:t>
            </a:r>
            <a:r>
              <a:rPr sz="1400" b="1" spc="3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-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nmos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" y="1256534"/>
            <a:ext cx="3012948" cy="4341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0679" y="1249569"/>
            <a:ext cx="2852928" cy="59481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279" y="5679182"/>
            <a:ext cx="3012948" cy="37261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29756" y="7333992"/>
            <a:ext cx="2254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width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transistors.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88919"/>
            <a:ext cx="43122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C.</a:t>
            </a:r>
            <a:r>
              <a:rPr sz="1400" b="1" spc="3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more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Arial"/>
                <a:cs typeface="Arial"/>
              </a:rPr>
              <a:t>–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pmos,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ptap,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ntap,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m1_ploy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753" y="1310636"/>
            <a:ext cx="4722114" cy="37810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4580" y="5374636"/>
            <a:ext cx="4324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5" dirty="0">
                <a:latin typeface="Times New Roman"/>
                <a:cs typeface="Times New Roman"/>
              </a:rPr>
              <a:t>Y</a:t>
            </a:r>
            <a:r>
              <a:rPr sz="1200" dirty="0">
                <a:latin typeface="Times New Roman"/>
                <a:cs typeface="Times New Roman"/>
              </a:rPr>
              <a:t>ou can select alternate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 of a layout.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ry ‘</a:t>
            </a:r>
            <a:r>
              <a:rPr sz="1200" spc="-10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hift + </a:t>
            </a:r>
            <a:r>
              <a:rPr sz="1200" spc="6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’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‘Ctrl + </a:t>
            </a:r>
            <a:r>
              <a:rPr sz="1200" spc="60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’.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580" y="5865872"/>
            <a:ext cx="4722114" cy="37879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88919"/>
            <a:ext cx="6032500" cy="2051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D.</a:t>
            </a:r>
            <a:r>
              <a:rPr sz="1400" b="1" spc="2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Draw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metal1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266065" marR="5080">
              <a:lnSpc>
                <a:spcPct val="12500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ways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drawing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metal,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recommend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‘path’.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It’s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quite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convenience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than others.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Shape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66065" marR="5715">
              <a:lnSpc>
                <a:spcPct val="125000"/>
              </a:lnSpc>
            </a:pP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metal1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LSW </a:t>
            </a:r>
            <a:r>
              <a:rPr sz="1200" spc="-20" dirty="0">
                <a:latin typeface="Times New Roman"/>
                <a:cs typeface="Times New Roman"/>
              </a:rPr>
              <a:t>window.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Default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width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metal1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0.3,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dirty="0">
                <a:latin typeface="Times New Roman"/>
                <a:cs typeface="Times New Roman"/>
              </a:rPr>
              <a:t>300nm (3 λ).</a:t>
            </a:r>
            <a:r>
              <a:rPr sz="1200" spc="-45" dirty="0">
                <a:latin typeface="Times New Roman"/>
                <a:cs typeface="Times New Roman"/>
              </a:rPr>
              <a:t> 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draw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 simply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clicking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7479" y="3128768"/>
            <a:ext cx="3350513" cy="26555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3148580"/>
            <a:ext cx="1463039" cy="67307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7479" y="5884921"/>
            <a:ext cx="4338828" cy="35432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54830"/>
            <a:ext cx="3458210" cy="7137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latin typeface="Times New Roman"/>
                <a:cs typeface="Times New Roman"/>
              </a:rPr>
              <a:t>E.</a:t>
            </a:r>
            <a:r>
              <a:rPr sz="1400" b="1" spc="3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DRC</a:t>
            </a:r>
            <a:endParaRPr sz="14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229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rules.</a:t>
            </a:r>
            <a:endParaRPr sz="12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360"/>
              </a:spcBef>
            </a:pPr>
            <a:r>
              <a:rPr sz="1200" spc="-25" dirty="0">
                <a:latin typeface="Times New Roman"/>
                <a:cs typeface="Times New Roman"/>
              </a:rPr>
              <a:t>Verify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DRC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7280" y="1712975"/>
            <a:ext cx="2866390" cy="3442335"/>
            <a:chOff x="1097280" y="1712975"/>
            <a:chExt cx="2866390" cy="3442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908" y="1774693"/>
              <a:ext cx="2788157" cy="33177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97280" y="1712975"/>
              <a:ext cx="2866390" cy="3442335"/>
            </a:xfrm>
            <a:custGeom>
              <a:avLst/>
              <a:gdLst/>
              <a:ahLst/>
              <a:cxnLst/>
              <a:rect l="l" t="t" r="r" b="b"/>
              <a:pathLst>
                <a:path w="2866390" h="3442335">
                  <a:moveTo>
                    <a:pt x="2865882" y="0"/>
                  </a:moveTo>
                  <a:lnTo>
                    <a:pt x="2859786" y="0"/>
                  </a:lnTo>
                  <a:lnTo>
                    <a:pt x="2859786" y="6096"/>
                  </a:lnTo>
                  <a:lnTo>
                    <a:pt x="2859786" y="3435858"/>
                  </a:lnTo>
                  <a:lnTo>
                    <a:pt x="6096" y="3435858"/>
                  </a:lnTo>
                  <a:lnTo>
                    <a:pt x="6096" y="6096"/>
                  </a:lnTo>
                  <a:lnTo>
                    <a:pt x="2859786" y="6096"/>
                  </a:lnTo>
                  <a:lnTo>
                    <a:pt x="2859786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3435858"/>
                  </a:lnTo>
                  <a:lnTo>
                    <a:pt x="0" y="3441954"/>
                  </a:lnTo>
                  <a:lnTo>
                    <a:pt x="6096" y="3441954"/>
                  </a:lnTo>
                  <a:lnTo>
                    <a:pt x="2859786" y="3441954"/>
                  </a:lnTo>
                  <a:lnTo>
                    <a:pt x="2865869" y="3441954"/>
                  </a:lnTo>
                  <a:lnTo>
                    <a:pt x="2865869" y="3435858"/>
                  </a:lnTo>
                  <a:lnTo>
                    <a:pt x="2865869" y="6096"/>
                  </a:lnTo>
                  <a:lnTo>
                    <a:pt x="2865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370" y="1776983"/>
            <a:ext cx="2937509" cy="33017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279" y="5226553"/>
            <a:ext cx="3812285" cy="30579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7279" y="8378185"/>
            <a:ext cx="5180837" cy="15552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56916"/>
            <a:ext cx="5206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dirty="0">
                <a:latin typeface="Times New Roman"/>
                <a:cs typeface="Times New Roman"/>
              </a:rPr>
              <a:t> have five </a:t>
            </a:r>
            <a:r>
              <a:rPr sz="1200" spc="-5" dirty="0">
                <a:latin typeface="Times New Roman"/>
                <a:cs typeface="Times New Roman"/>
              </a:rPr>
              <a:t>errors.</a:t>
            </a:r>
            <a:r>
              <a:rPr sz="1200" dirty="0">
                <a:latin typeface="Times New Roman"/>
                <a:cs typeface="Times New Roman"/>
              </a:rPr>
              <a:t> It 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 a </a:t>
            </a:r>
            <a:r>
              <a:rPr sz="1200" spc="-5" dirty="0">
                <a:latin typeface="Times New Roman"/>
                <a:cs typeface="Times New Roman"/>
              </a:rPr>
              <a:t>gnd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layer</a:t>
            </a:r>
            <a:r>
              <a:rPr sz="1200" dirty="0">
                <a:latin typeface="Times New Roman"/>
                <a:cs typeface="Times New Roman"/>
              </a:rPr>
              <a:t> is too </a:t>
            </a:r>
            <a:r>
              <a:rPr sz="1200" spc="-5" dirty="0">
                <a:latin typeface="Times New Roman"/>
                <a:cs typeface="Times New Roman"/>
              </a:rPr>
              <a:t>close</a:t>
            </a:r>
            <a:r>
              <a:rPr sz="1200" dirty="0">
                <a:latin typeface="Times New Roman"/>
                <a:cs typeface="Times New Roman"/>
              </a:rPr>
              <a:t> to an </a:t>
            </a:r>
            <a:r>
              <a:rPr sz="1200" spc="-5" dirty="0">
                <a:latin typeface="Times New Roman"/>
                <a:cs typeface="Times New Roman"/>
              </a:rPr>
              <a:t>nmos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transistor.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modifying</a:t>
            </a:r>
            <a:r>
              <a:rPr sz="1200" dirty="0">
                <a:latin typeface="Times New Roman"/>
                <a:cs typeface="Times New Roman"/>
              </a:rPr>
              <a:t> layout, run </a:t>
            </a:r>
            <a:r>
              <a:rPr sz="1200" spc="-5" dirty="0">
                <a:latin typeface="Times New Roman"/>
                <a:cs typeface="Times New Roman"/>
              </a:rPr>
              <a:t>DRC </a:t>
            </a:r>
            <a:r>
              <a:rPr sz="1200" dirty="0">
                <a:latin typeface="Times New Roman"/>
                <a:cs typeface="Times New Roman"/>
              </a:rPr>
              <a:t>again.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8209" y="1497961"/>
            <a:ext cx="5941695" cy="6590030"/>
            <a:chOff x="1097279" y="1501136"/>
            <a:chExt cx="5941695" cy="65900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79" y="1501136"/>
              <a:ext cx="5941314" cy="47670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79" y="6307831"/>
              <a:ext cx="5941313" cy="17830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52753" y="8346436"/>
            <a:ext cx="11487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error!!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91" y="788919"/>
            <a:ext cx="6033770" cy="159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F.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pins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5000"/>
              </a:lnSpc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schematic,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‘in’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‘out’.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assigning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 device, </a:t>
            </a:r>
            <a:r>
              <a:rPr sz="1200" spc="-5" dirty="0">
                <a:latin typeface="Times New Roman"/>
                <a:cs typeface="Times New Roman"/>
              </a:rPr>
              <a:t>so we </a:t>
            </a:r>
            <a:r>
              <a:rPr sz="1200" dirty="0">
                <a:latin typeface="Times New Roman"/>
                <a:cs typeface="Times New Roman"/>
              </a:rPr>
              <a:t>assign voltage level of gnd and vdd by using pins. </a:t>
            </a:r>
            <a:r>
              <a:rPr sz="1200" spc="-5" dirty="0">
                <a:latin typeface="Times New Roman"/>
                <a:cs typeface="Times New Roman"/>
              </a:rPr>
              <a:t>Hence, we </a:t>
            </a:r>
            <a:r>
              <a:rPr sz="1200" dirty="0">
                <a:latin typeface="Times New Roman"/>
                <a:cs typeface="Times New Roman"/>
              </a:rPr>
              <a:t>have 4 pins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‘in’,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‘out’,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‘gnd!’,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‘vdd!’.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3335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991" y="2671572"/>
            <a:ext cx="2937510" cy="54818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8199" y="2671572"/>
            <a:ext cx="2937509" cy="3112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90670" y="5786116"/>
            <a:ext cx="28943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Check ‘Display </a:t>
            </a:r>
            <a:r>
              <a:rPr sz="1200" spc="-8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er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inal N</a:t>
            </a:r>
            <a:r>
              <a:rPr sz="1200" spc="5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e’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you </a:t>
            </a:r>
            <a:r>
              <a:rPr sz="1200" spc="-5" dirty="0">
                <a:latin typeface="Times New Roman"/>
                <a:cs typeface="Times New Roman"/>
              </a:rPr>
              <a:t>wan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 see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pin </a:t>
            </a:r>
            <a:r>
              <a:rPr sz="1200" spc="-5" dirty="0">
                <a:latin typeface="Times New Roman"/>
                <a:cs typeface="Times New Roman"/>
              </a:rPr>
              <a:t>name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Times New Roman"/>
                <a:cs typeface="Times New Roman"/>
              </a:rPr>
              <a:t>Click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‘Display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Terminal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8199" y="6656830"/>
            <a:ext cx="2937509" cy="29931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650" y="2298700"/>
            <a:ext cx="5941314" cy="47571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91" y="754830"/>
            <a:ext cx="6033135" cy="7137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latin typeface="Times New Roman"/>
                <a:cs typeface="Times New Roman"/>
              </a:rPr>
              <a:t>G.</a:t>
            </a:r>
            <a:r>
              <a:rPr sz="1400" b="1" spc="1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Extract</a:t>
            </a:r>
            <a:endParaRPr sz="1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229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picture.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simulation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Times New Roman"/>
                <a:cs typeface="Times New Roman"/>
              </a:rPr>
              <a:t>the other </a:t>
            </a:r>
            <a:r>
              <a:rPr sz="1200" spc="-5" dirty="0">
                <a:latin typeface="Times New Roman"/>
                <a:cs typeface="Times New Roman"/>
              </a:rPr>
              <a:t>format.</a:t>
            </a:r>
            <a:r>
              <a:rPr sz="1200" dirty="0">
                <a:latin typeface="Times New Roman"/>
                <a:cs typeface="Times New Roman"/>
              </a:rPr>
              <a:t> It is </a:t>
            </a:r>
            <a:r>
              <a:rPr sz="1200" spc="-5" dirty="0">
                <a:latin typeface="Times New Roman"/>
                <a:cs typeface="Times New Roman"/>
              </a:rPr>
              <a:t>done</a:t>
            </a:r>
            <a:r>
              <a:rPr sz="1200" dirty="0">
                <a:latin typeface="Times New Roman"/>
                <a:cs typeface="Times New Roman"/>
              </a:rPr>
              <a:t> by extracting. </a:t>
            </a:r>
            <a:r>
              <a:rPr sz="1200" spc="-20" dirty="0">
                <a:latin typeface="Times New Roman"/>
                <a:cs typeface="Times New Roman"/>
              </a:rPr>
              <a:t>It’s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something</a:t>
            </a:r>
            <a:r>
              <a:rPr sz="1200" dirty="0">
                <a:latin typeface="Times New Roman"/>
                <a:cs typeface="Times New Roman"/>
              </a:rPr>
              <a:t> like </a:t>
            </a:r>
            <a:r>
              <a:rPr sz="1200" spc="-5" dirty="0">
                <a:latin typeface="Times New Roman"/>
                <a:cs typeface="Times New Roman"/>
              </a:rPr>
              <a:t>compiling</a:t>
            </a:r>
            <a:r>
              <a:rPr sz="1200" dirty="0">
                <a:latin typeface="Times New Roman"/>
                <a:cs typeface="Times New Roman"/>
              </a:rPr>
              <a:t> a code.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7279" y="1735070"/>
            <a:ext cx="4726305" cy="7971790"/>
            <a:chOff x="1097279" y="1735070"/>
            <a:chExt cx="4726305" cy="7971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79" y="1735070"/>
              <a:ext cx="2331720" cy="4757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79" y="6521191"/>
              <a:ext cx="4725923" cy="318515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97579" y="1793748"/>
            <a:ext cx="3543300" cy="34968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84879" y="5328916"/>
            <a:ext cx="350075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‘Extract_parastic_cap’</a:t>
            </a:r>
            <a:r>
              <a:rPr sz="1200" dirty="0">
                <a:latin typeface="Times New Roman"/>
                <a:cs typeface="Times New Roman"/>
              </a:rPr>
              <a:t> 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switch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name, </a:t>
            </a:r>
            <a:r>
              <a:rPr sz="1200" dirty="0">
                <a:latin typeface="Times New Roman"/>
                <a:cs typeface="Times New Roman"/>
              </a:rPr>
              <a:t> otherwise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won’t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parasitic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capacitances.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660" y="802636"/>
            <a:ext cx="24561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Cadence</a:t>
            </a:r>
            <a:r>
              <a:rPr spc="-85" dirty="0"/>
              <a:t> </a:t>
            </a:r>
            <a:r>
              <a:rPr spc="-35" dirty="0"/>
              <a:t>Tutorial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7553" y="3303528"/>
            <a:ext cx="6536055" cy="437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Times New Roman"/>
                <a:cs typeface="Times New Roman"/>
              </a:rPr>
              <a:t>1.</a:t>
            </a:r>
            <a:r>
              <a:rPr sz="1400" b="1" spc="8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Library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3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2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Schemati</a:t>
            </a:r>
            <a:r>
              <a:rPr sz="1400" b="1" spc="60" dirty="0">
                <a:latin typeface="Times New Roman"/>
                <a:cs typeface="Times New Roman"/>
              </a:rPr>
              <a:t>c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</a:t>
            </a:r>
            <a:r>
              <a:rPr sz="1400" b="1" dirty="0">
                <a:latin typeface="Times New Roman"/>
                <a:cs typeface="Times New Roman"/>
              </a:rPr>
              <a:t>.</a:t>
            </a:r>
            <a:r>
              <a:rPr sz="1400" b="1" spc="-10" dirty="0">
                <a:latin typeface="Times New Roman"/>
                <a:cs typeface="Times New Roman"/>
              </a:rPr>
              <a:t>.....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4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4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cell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view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4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10" dirty="0">
                <a:latin typeface="Times New Roman"/>
                <a:cs typeface="Times New Roman"/>
              </a:rPr>
              <a:t>B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Dr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w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schemati</a:t>
            </a:r>
            <a:r>
              <a:rPr sz="1400" b="1" spc="75" dirty="0">
                <a:latin typeface="Times New Roman"/>
                <a:cs typeface="Times New Roman"/>
              </a:rPr>
              <a:t>c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5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 marR="5080">
              <a:lnSpc>
                <a:spcPct val="1071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3.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 </a:t>
            </a:r>
            <a:r>
              <a:rPr sz="1400" b="1" spc="-10" dirty="0">
                <a:latin typeface="Times New Roman"/>
                <a:cs typeface="Times New Roman"/>
              </a:rPr>
              <a:t>Spectre </a:t>
            </a:r>
            <a:r>
              <a:rPr sz="1400" b="1" spc="-5" dirty="0">
                <a:latin typeface="Times New Roman"/>
                <a:cs typeface="Times New Roman"/>
              </a:rPr>
              <a:t>simulation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 </a:t>
            </a:r>
            <a:r>
              <a:rPr lang="en-IN" sz="1400" b="1" spc="-5" dirty="0">
                <a:latin typeface="Times New Roman"/>
                <a:cs typeface="Times New Roman"/>
              </a:rPr>
              <a:t>10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3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Launch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ADE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(Analog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Environment)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L.................................................</a:t>
            </a:r>
            <a:r>
              <a:rPr lang="en-IN" sz="1400" b="1" spc="-5" dirty="0">
                <a:latin typeface="Times New Roman"/>
                <a:cs typeface="Times New Roman"/>
              </a:rPr>
              <a:t>.</a:t>
            </a:r>
            <a:r>
              <a:rPr sz="1400" b="1" spc="-5" dirty="0">
                <a:latin typeface="Times New Roman"/>
                <a:cs typeface="Times New Roman"/>
              </a:rPr>
              <a:t>.........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10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4.</a:t>
            </a:r>
            <a:r>
              <a:rPr sz="1400" b="1" spc="96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Layout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</a:t>
            </a:r>
            <a:r>
              <a:rPr lang="en-IN" sz="1400" b="1" spc="-5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459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layout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</a:t>
            </a:r>
            <a:r>
              <a:rPr lang="en-IN" sz="1400" b="1" spc="-5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B.</a:t>
            </a:r>
            <a:r>
              <a:rPr sz="1400" b="1" spc="4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-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nmos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1</a:t>
            </a:r>
            <a:r>
              <a:rPr lang="en-IN" sz="1400" b="1" spc="-10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C.</a:t>
            </a:r>
            <a:r>
              <a:rPr sz="1400" b="1" spc="3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more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instances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–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pmos,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ptap,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ntap,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m1_ploy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1</a:t>
            </a:r>
            <a:r>
              <a:rPr lang="en-IN" sz="1400" b="1" spc="-10" dirty="0">
                <a:latin typeface="Times New Roman"/>
                <a:cs typeface="Times New Roman"/>
              </a:rPr>
              <a:t>3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D.</a:t>
            </a:r>
            <a:r>
              <a:rPr sz="1400" b="1" spc="4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Draw</a:t>
            </a:r>
            <a:r>
              <a:rPr sz="1400" b="1" spc="10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metal1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</a:t>
            </a:r>
            <a:r>
              <a:rPr lang="en-IN" sz="1400" b="1" spc="-5" dirty="0">
                <a:latin typeface="Times New Roman"/>
                <a:cs typeface="Times New Roman"/>
              </a:rPr>
              <a:t>4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E.</a:t>
            </a:r>
            <a:r>
              <a:rPr sz="1400" b="1" spc="5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DRC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15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135" dirty="0">
                <a:latin typeface="Times New Roman"/>
                <a:cs typeface="Times New Roman"/>
              </a:rPr>
              <a:t>F</a:t>
            </a:r>
            <a:r>
              <a:rPr sz="1400" b="1" spc="-5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  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Add </a:t>
            </a:r>
            <a:r>
              <a:rPr sz="1400" b="1" spc="-10" dirty="0">
                <a:latin typeface="Times New Roman"/>
                <a:cs typeface="Times New Roman"/>
              </a:rPr>
              <a:t>pin</a:t>
            </a:r>
            <a:r>
              <a:rPr sz="1400" b="1" spc="95" dirty="0">
                <a:latin typeface="Times New Roman"/>
                <a:cs typeface="Times New Roman"/>
              </a:rPr>
              <a:t>s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</a:t>
            </a:r>
            <a:r>
              <a:rPr sz="1400" b="1" spc="-5" dirty="0">
                <a:latin typeface="Times New Roman"/>
                <a:cs typeface="Times New Roman"/>
              </a:rPr>
              <a:t>.....</a:t>
            </a:r>
            <a:r>
              <a:rPr sz="1400" b="1" spc="-125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17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90" dirty="0">
                <a:latin typeface="Times New Roman"/>
                <a:cs typeface="Times New Roman"/>
              </a:rPr>
              <a:t>G.</a:t>
            </a:r>
            <a:r>
              <a:rPr sz="1400" b="1" spc="68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Extract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19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5" dirty="0">
                <a:latin typeface="Times New Roman"/>
                <a:cs typeface="Times New Roman"/>
              </a:rPr>
              <a:t>H.</a:t>
            </a:r>
            <a:r>
              <a:rPr sz="1400" b="1" spc="3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LVS.........................................................................................................................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lang="en-IN" sz="1400" b="1" spc="-5" dirty="0">
                <a:latin typeface="Times New Roman"/>
                <a:cs typeface="Times New Roman"/>
              </a:rPr>
              <a:t>20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606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I.	Run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Spectre</a:t>
            </a:r>
            <a:r>
              <a:rPr sz="1400" b="1" spc="1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simulation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................................................................................................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lang="en-IN" sz="1400" b="1" spc="-10" dirty="0">
                <a:latin typeface="Times New Roman"/>
                <a:cs typeface="Times New Roman"/>
              </a:rPr>
              <a:t>21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050" y="983430"/>
            <a:ext cx="6033135" cy="16287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latin typeface="Times New Roman"/>
                <a:cs typeface="Times New Roman"/>
              </a:rPr>
              <a:t>H.</a:t>
            </a:r>
            <a:r>
              <a:rPr sz="1400" b="1" spc="1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Run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LVS</a:t>
            </a:r>
            <a:endParaRPr sz="1400" dirty="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229"/>
              </a:spcBef>
            </a:pP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mentioned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before,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step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grading.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complicated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design,</a:t>
            </a:r>
          </a:p>
          <a:p>
            <a:pPr marL="26606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5" dirty="0">
                <a:latin typeface="Times New Roman"/>
                <a:cs typeface="Times New Roman"/>
              </a:rPr>
              <a:t> 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debugging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LVS.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Times New Roman"/>
                <a:cs typeface="Times New Roman"/>
              </a:rPr>
              <a:t>Verify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LVS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Keep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mind.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SHOULD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 your </a:t>
            </a:r>
            <a:r>
              <a:rPr sz="1200" spc="-5" dirty="0">
                <a:latin typeface="Times New Roman"/>
                <a:cs typeface="Times New Roman"/>
              </a:rPr>
              <a:t>schematic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EXTRACTED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753" y="2895163"/>
            <a:ext cx="2331720" cy="475716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7579" y="2907025"/>
            <a:ext cx="3543300" cy="4699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84580" y="7889236"/>
            <a:ext cx="2953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hope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following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window.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7279" y="8120629"/>
            <a:ext cx="3200399" cy="11300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84580" y="9443715"/>
            <a:ext cx="5900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clicking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‘Output’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‘Error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Display’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might </a:t>
            </a:r>
            <a:r>
              <a:rPr sz="1200" dirty="0">
                <a:latin typeface="Times New Roman"/>
                <a:cs typeface="Times New Roman"/>
              </a:rPr>
              <a:t>be helpful.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753" y="788919"/>
            <a:ext cx="4197985" cy="67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06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I.	Run</a:t>
            </a:r>
            <a:r>
              <a:rPr sz="1400" b="1" spc="-10" dirty="0">
                <a:latin typeface="Times New Roman"/>
                <a:cs typeface="Times New Roman"/>
              </a:rPr>
              <a:t> Spectre </a:t>
            </a:r>
            <a:r>
              <a:rPr sz="1400" b="1" spc="-5" dirty="0">
                <a:latin typeface="Times New Roman"/>
                <a:cs typeface="Times New Roman"/>
              </a:rPr>
              <a:t>simulation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as </a:t>
            </a:r>
            <a:r>
              <a:rPr sz="1200" spc="-5" dirty="0">
                <a:latin typeface="Times New Roman"/>
                <a:cs typeface="Times New Roman"/>
              </a:rPr>
              <a:t>schematics.</a:t>
            </a:r>
            <a:r>
              <a:rPr sz="1200" dirty="0">
                <a:latin typeface="Times New Roman"/>
                <a:cs typeface="Times New Roman"/>
              </a:rPr>
              <a:t> Go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step ‘4. Run Spectre </a:t>
            </a:r>
            <a:r>
              <a:rPr sz="1200" spc="-5" dirty="0">
                <a:latin typeface="Times New Roman"/>
                <a:cs typeface="Times New Roman"/>
              </a:rPr>
              <a:t>simulation’.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4984" y="1625341"/>
            <a:ext cx="4264152" cy="34206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4984" y="5180326"/>
            <a:ext cx="4269485" cy="33070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2753" y="8757915"/>
            <a:ext cx="5428615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Congratulations!!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prepared.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Let’s</a:t>
            </a:r>
            <a:r>
              <a:rPr sz="1200" dirty="0">
                <a:latin typeface="Times New Roman"/>
                <a:cs typeface="Times New Roman"/>
              </a:rPr>
              <a:t> do the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complicated</a:t>
            </a:r>
            <a:r>
              <a:rPr sz="1200" dirty="0">
                <a:latin typeface="Times New Roman"/>
                <a:cs typeface="Times New Roman"/>
              </a:rPr>
              <a:t> designs.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788919"/>
            <a:ext cx="2130425" cy="67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95"/>
              </a:spcBef>
              <a:buSzPct val="85714"/>
              <a:buAutoNum type="arabicPeriod"/>
              <a:tabLst>
                <a:tab pos="23939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Create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Library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Tools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588765"/>
            <a:ext cx="5397245" cy="16200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2753" y="3317236"/>
            <a:ext cx="1712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B.</a:t>
            </a:r>
            <a:r>
              <a:rPr sz="1200" spc="5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3621782"/>
            <a:ext cx="5396483" cy="28125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2752" y="6517634"/>
            <a:ext cx="32562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C.</a:t>
            </a:r>
            <a:r>
              <a:rPr sz="1200" spc="5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name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library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8250" y="6837906"/>
            <a:ext cx="2910077" cy="14447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531" y="6877235"/>
            <a:ext cx="2855976" cy="30845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78250" y="8491799"/>
            <a:ext cx="2942844" cy="14279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788919"/>
            <a:ext cx="186626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95"/>
              </a:spcBef>
              <a:buSzPct val="85714"/>
              <a:buAutoNum type="arabicPeriod" startAt="2"/>
              <a:tabLst>
                <a:tab pos="23939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Schematic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A.</a:t>
            </a:r>
            <a:r>
              <a:rPr sz="1400" b="1" spc="2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Create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cell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view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585" y="1812515"/>
            <a:ext cx="3360420" cy="28125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4590" y="1812515"/>
            <a:ext cx="2335530" cy="25260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008" y="5118100"/>
            <a:ext cx="5396483" cy="2812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1991" y="754830"/>
            <a:ext cx="5958840" cy="9423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b="1" spc="-5" dirty="0">
                <a:latin typeface="Times New Roman"/>
                <a:cs typeface="Times New Roman"/>
              </a:rPr>
              <a:t>B.</a:t>
            </a:r>
            <a:r>
              <a:rPr sz="1400" b="1" spc="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Draw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schematic</a:t>
            </a:r>
            <a:endParaRPr sz="14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  <a:spcBef>
                <a:spcPts val="229"/>
              </a:spcBef>
              <a:tabLst>
                <a:tab pos="520700" algn="l"/>
              </a:tabLst>
            </a:pPr>
            <a:r>
              <a:rPr sz="1200" dirty="0">
                <a:latin typeface="Times New Roman"/>
                <a:cs typeface="Times New Roman"/>
              </a:rPr>
              <a:t>i.	</a:t>
            </a:r>
            <a:r>
              <a:rPr sz="1200" spc="-5" dirty="0">
                <a:latin typeface="Times New Roman"/>
                <a:cs typeface="Times New Roman"/>
              </a:rPr>
              <a:t>Add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pmos</a:t>
            </a:r>
            <a:endParaRPr sz="1200">
              <a:latin typeface="Times New Roman"/>
              <a:cs typeface="Times New Roman"/>
            </a:endParaRPr>
          </a:p>
          <a:p>
            <a:pPr marL="266700" marR="5080">
              <a:lnSpc>
                <a:spcPct val="125000"/>
              </a:lnSpc>
            </a:pP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5" dirty="0">
                <a:latin typeface="Times New Roman"/>
                <a:cs typeface="Times New Roman"/>
              </a:rPr>
              <a:t>modify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Width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transistors. </a:t>
            </a:r>
            <a:r>
              <a:rPr sz="1200" spc="-5" dirty="0">
                <a:latin typeface="Times New Roman"/>
                <a:cs typeface="Times New Roman"/>
              </a:rPr>
              <a:t>Don’t modify</a:t>
            </a:r>
            <a:r>
              <a:rPr sz="1200" dirty="0">
                <a:latin typeface="Times New Roman"/>
                <a:cs typeface="Times New Roman"/>
              </a:rPr>
              <a:t> length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unless 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a</a:t>
            </a:r>
            <a:r>
              <a:rPr sz="1200" spc="-5" dirty="0">
                <a:latin typeface="Times New Roman"/>
                <a:cs typeface="Times New Roman"/>
              </a:rPr>
              <a:t> special </a:t>
            </a:r>
            <a:r>
              <a:rPr sz="1200" dirty="0">
                <a:latin typeface="Times New Roman"/>
                <a:cs typeface="Times New Roman"/>
              </a:rPr>
              <a:t>purpose.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should select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NCSU_Analog_Parts </a:t>
            </a:r>
            <a:r>
              <a:rPr sz="1200" spc="-10" dirty="0">
                <a:latin typeface="Times New Roman"/>
                <a:cs typeface="Times New Roman"/>
              </a:rPr>
              <a:t>library.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22" y="1777880"/>
            <a:ext cx="2441448" cy="4362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4822" y="6498903"/>
            <a:ext cx="2233422" cy="34396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6105" y="1777880"/>
            <a:ext cx="3424428" cy="76139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817" y="518414"/>
            <a:ext cx="5364225" cy="42327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3817" y="4917436"/>
            <a:ext cx="2612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" algn="l"/>
              </a:tabLst>
            </a:pPr>
            <a:r>
              <a:rPr sz="1200" dirty="0">
                <a:latin typeface="Times New Roman"/>
                <a:cs typeface="Times New Roman"/>
              </a:rPr>
              <a:t>ii.	Add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nmos,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vdd,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gnd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5458201"/>
            <a:ext cx="5491734" cy="4397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146" y="802636"/>
            <a:ext cx="19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iii.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0246" y="802636"/>
            <a:ext cx="18453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1200" dirty="0">
                <a:latin typeface="Times New Roman"/>
                <a:cs typeface="Times New Roman"/>
              </a:rPr>
              <a:t>Add wires:	Create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Wire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" y="1350260"/>
            <a:ext cx="5180838" cy="41551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79" y="5693659"/>
            <a:ext cx="5180838" cy="4155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9527" y="802636"/>
            <a:ext cx="2087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909" algn="l"/>
                <a:tab pos="1248410" algn="l"/>
              </a:tabLst>
            </a:pPr>
            <a:r>
              <a:rPr sz="1200" dirty="0">
                <a:latin typeface="Times New Roman"/>
                <a:cs typeface="Times New Roman"/>
              </a:rPr>
              <a:t>iv.	Add pins:	Create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956" y="1257550"/>
            <a:ext cx="5941314" cy="47571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4580" y="6014716"/>
            <a:ext cx="59016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for </a:t>
            </a:r>
            <a:r>
              <a:rPr sz="1200" spc="-5" dirty="0">
                <a:latin typeface="Times New Roman"/>
                <a:cs typeface="Times New Roman"/>
              </a:rPr>
              <a:t>different </a:t>
            </a:r>
            <a:r>
              <a:rPr sz="1200" dirty="0">
                <a:latin typeface="Times New Roman"/>
                <a:cs typeface="Times New Roman"/>
              </a:rPr>
              <a:t>types of direction. For </a:t>
            </a:r>
            <a:r>
              <a:rPr sz="1200" spc="-5" dirty="0">
                <a:latin typeface="Times New Roman"/>
                <a:cs typeface="Times New Roman"/>
              </a:rPr>
              <a:t>schematics, </a:t>
            </a:r>
            <a:r>
              <a:rPr sz="1200" dirty="0">
                <a:latin typeface="Times New Roman"/>
                <a:cs typeface="Times New Roman"/>
              </a:rPr>
              <a:t>we only use two types, input 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output. InputOutput </a:t>
            </a:r>
            <a:r>
              <a:rPr sz="1200" dirty="0">
                <a:latin typeface="Times New Roman"/>
                <a:cs typeface="Times New Roman"/>
              </a:rPr>
              <a:t>type is </a:t>
            </a:r>
            <a:r>
              <a:rPr sz="1200" spc="-5" dirty="0">
                <a:latin typeface="Times New Roman"/>
                <a:cs typeface="Times New Roman"/>
              </a:rPr>
              <a:t>for supply </a:t>
            </a:r>
            <a:r>
              <a:rPr sz="1200" dirty="0">
                <a:latin typeface="Times New Roman"/>
                <a:cs typeface="Times New Roman"/>
              </a:rPr>
              <a:t>changes, and it is </a:t>
            </a:r>
            <a:r>
              <a:rPr sz="1200" spc="-5" dirty="0">
                <a:latin typeface="Times New Roman"/>
                <a:cs typeface="Times New Roman"/>
              </a:rPr>
              <a:t>necessary only for </a:t>
            </a:r>
            <a:r>
              <a:rPr sz="1200" dirty="0">
                <a:latin typeface="Times New Roman"/>
                <a:cs typeface="Times New Roman"/>
              </a:rPr>
              <a:t>layout. </a:t>
            </a:r>
            <a:r>
              <a:rPr sz="1200" spc="-55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 discuss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later.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956" y="6835647"/>
            <a:ext cx="2937510" cy="2916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8761" y="6835647"/>
            <a:ext cx="2937509" cy="28102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050" y="2679700"/>
            <a:ext cx="5941314" cy="475716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4050" y="7708900"/>
            <a:ext cx="4325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Now,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completed a</a:t>
            </a:r>
            <a:r>
              <a:rPr sz="1200" spc="-5" dirty="0">
                <a:latin typeface="Times New Roman"/>
                <a:cs typeface="Times New Roman"/>
              </a:rPr>
              <a:t> schematic</a:t>
            </a:r>
            <a:r>
              <a:rPr sz="1200" dirty="0">
                <a:latin typeface="Times New Roman"/>
                <a:cs typeface="Times New Roman"/>
              </a:rPr>
              <a:t> design.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Let’s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move </a:t>
            </a:r>
            <a:r>
              <a:rPr sz="1200" dirty="0">
                <a:latin typeface="Times New Roman"/>
                <a:cs typeface="Times New Roman"/>
              </a:rPr>
              <a:t>on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 phase.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132</TotalTime>
  <Words>903</Words>
  <Application>Microsoft Office PowerPoint</Application>
  <PresentationFormat>Custom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</vt:lpstr>
      <vt:lpstr>Corbel</vt:lpstr>
      <vt:lpstr>Times New Roman</vt:lpstr>
      <vt:lpstr>Wingdings</vt:lpstr>
      <vt:lpstr>Parallax</vt:lpstr>
      <vt:lpstr>PowerPoint Presentation</vt:lpstr>
      <vt:lpstr>Cadence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tutorial.doc</dc:title>
  <dc:creator>inkwonhw</dc:creator>
  <cp:lastModifiedBy>Abhishek biradar biradar</cp:lastModifiedBy>
  <cp:revision>10</cp:revision>
  <dcterms:created xsi:type="dcterms:W3CDTF">2023-01-23T12:32:54Z</dcterms:created>
  <dcterms:modified xsi:type="dcterms:W3CDTF">2023-01-25T13:10:16Z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2010-02-07T00:00:00Z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2023-01-23T00:00:00Z</vt:filetime>
  </property>
</Properties>
</file>