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2" r:id="rId7"/>
    <p:sldId id="265" r:id="rId8"/>
    <p:sldId id="264" r:id="rId9"/>
    <p:sldId id="263"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biradar biradar" initials="Abb" lastIdx="1" clrIdx="0">
    <p:extLst>
      <p:ext uri="{19B8F6BF-5375-455C-9EA6-DF929625EA0E}">
        <p15:presenceInfo xmlns:p15="http://schemas.microsoft.com/office/powerpoint/2012/main" userId="7847d30b003901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10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FAB3D5C-F625-4487-8EC4-5A2B3C4ECAD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84690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83312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7636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741253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239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6288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16756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69623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9309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3D5C-F625-4487-8EC4-5A2B3C4ECAD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085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154377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AB3D5C-F625-4487-8EC4-5A2B3C4ECAD2}"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343056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B3D5C-F625-4487-8EC4-5A2B3C4ECAD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1911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B3D5C-F625-4487-8EC4-5A2B3C4ECAD2}" type="datetimeFigureOut">
              <a:rPr lang="en-IN" smtClean="0"/>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98680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418174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B3D5C-F625-4487-8EC4-5A2B3C4ECAD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C87EF-8896-4346-88FC-B44634B73DBC}" type="slidenum">
              <a:rPr lang="en-IN" smtClean="0"/>
              <a:t>‹#›</a:t>
            </a:fld>
            <a:endParaRPr lang="en-IN"/>
          </a:p>
        </p:txBody>
      </p:sp>
    </p:spTree>
    <p:extLst>
      <p:ext uri="{BB962C8B-B14F-4D97-AF65-F5344CB8AC3E}">
        <p14:creationId xmlns:p14="http://schemas.microsoft.com/office/powerpoint/2010/main" val="260230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FAB3D5C-F625-4487-8EC4-5A2B3C4ECAD2}" type="datetimeFigureOut">
              <a:rPr lang="en-IN" smtClean="0"/>
              <a:t>02-03-2023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F8C87EF-8896-4346-88FC-B44634B73DBC}" type="slidenum">
              <a:rPr lang="en-IN" smtClean="0"/>
              <a:t>‹#›</a:t>
            </a:fld>
            <a:endParaRPr lang="en-IN"/>
          </a:p>
        </p:txBody>
      </p:sp>
    </p:spTree>
    <p:extLst>
      <p:ext uri="{BB962C8B-B14F-4D97-AF65-F5344CB8AC3E}">
        <p14:creationId xmlns:p14="http://schemas.microsoft.com/office/powerpoint/2010/main" val="6264271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hyperlink" Target="mailto:training@siliconchip.in" TargetMode="Externa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39A6-097F-6454-8D21-5D7F79026BB8}"/>
              </a:ext>
            </a:extLst>
          </p:cNvPr>
          <p:cNvSpPr>
            <a:spLocks noGrp="1"/>
          </p:cNvSpPr>
          <p:nvPr>
            <p:ph type="ctrTitle"/>
          </p:nvPr>
        </p:nvSpPr>
        <p:spPr>
          <a:xfrm>
            <a:off x="1524000" y="1310622"/>
            <a:ext cx="9144000" cy="4051521"/>
          </a:xfrm>
        </p:spPr>
        <p:txBody>
          <a:bodyPr/>
          <a:lstStyle/>
          <a:p>
            <a:r>
              <a:rPr lang="en-IN" b="1" i="1" dirty="0"/>
              <a:t> Silicon</a:t>
            </a:r>
            <a:r>
              <a:rPr lang="en-IN" b="1" i="1" dirty="0">
                <a:solidFill>
                  <a:srgbClr val="FF0000"/>
                </a:solidFill>
              </a:rPr>
              <a:t>C</a:t>
            </a:r>
            <a:r>
              <a:rPr lang="en-IN" b="1" i="1" dirty="0"/>
              <a:t>hip Technologies</a:t>
            </a:r>
          </a:p>
        </p:txBody>
      </p:sp>
      <p:pic>
        <p:nvPicPr>
          <p:cNvPr id="7" name="Picture 6">
            <a:extLst>
              <a:ext uri="{FF2B5EF4-FFF2-40B4-BE49-F238E27FC236}">
                <a16:creationId xmlns:a16="http://schemas.microsoft.com/office/drawing/2014/main" id="{B9942BF2-3012-F930-FDF6-C1B0E009CD78}"/>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a:off x="2859308" y="872162"/>
            <a:ext cx="6457950" cy="35337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370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IN" sz="3600" u="sng" dirty="0">
                <a:solidFill>
                  <a:schemeClr val="bg1"/>
                </a:solidFill>
                <a:cs typeface="Arial" panose="020B0604020202020204" pitchFamily="34" charset="0"/>
              </a:rPr>
              <a:t>Career Growth</a:t>
            </a:r>
            <a:br>
              <a:rPr lang="en-IN" sz="3600" u="sng" dirty="0">
                <a:solidFill>
                  <a:schemeClr val="bg1"/>
                </a:solidFill>
                <a:cs typeface="Arial" panose="020B0604020202020204" pitchFamily="34" charset="0"/>
              </a:rPr>
            </a:br>
            <a:endParaRPr lang="en-IN" b="1"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443317"/>
            <a:ext cx="8534400" cy="3707417"/>
          </a:xfrm>
        </p:spPr>
        <p:txBody>
          <a:bodyPr>
            <a:noAutofit/>
          </a:bodyPr>
          <a:lstStyle/>
          <a:p>
            <a:endParaRPr lang="en-US" sz="1800" b="0" i="0" dirty="0">
              <a:solidFill>
                <a:schemeClr val="bg1"/>
              </a:solidFill>
              <a:effectLst/>
              <a:latin typeface="arial" panose="020B0604020202020204" pitchFamily="34" charset="0"/>
            </a:endParaRPr>
          </a:p>
          <a:p>
            <a:r>
              <a:rPr lang="en-US" sz="1800" dirty="0">
                <a:solidFill>
                  <a:schemeClr val="bg1"/>
                </a:solidFill>
                <a:latin typeface="arial" panose="020B0604020202020204" pitchFamily="34" charset="0"/>
              </a:rPr>
              <a:t>There is lot of opportunities after completion of VLSI Program. Some of the job opportunities in this domain are Verification Engineer, Design Engineer, Application Engineer, CAD Engineer, etc. </a:t>
            </a:r>
          </a:p>
          <a:p>
            <a:r>
              <a:rPr lang="en-US" sz="1800" dirty="0">
                <a:solidFill>
                  <a:schemeClr val="bg1"/>
                </a:solidFill>
                <a:latin typeface="arial" panose="020B0604020202020204" pitchFamily="34" charset="0"/>
              </a:rPr>
              <a:t>With VLSI training, learners can give their career a new growth. How does VLSI work? Very large-scale integration is the process of making a microcircuit by combining many MOS transistors onto one chip. </a:t>
            </a:r>
          </a:p>
          <a:p>
            <a:r>
              <a:rPr lang="en-US" sz="1800" dirty="0">
                <a:solidFill>
                  <a:schemeClr val="bg1"/>
                </a:solidFill>
                <a:latin typeface="arial" panose="020B0604020202020204" pitchFamily="34" charset="0"/>
              </a:rPr>
              <a:t>It is a microcircuit chips widely adopted, enabling complex semiconductor and telecommunication technologies to be developed.</a:t>
            </a:r>
          </a:p>
          <a:p>
            <a:r>
              <a:rPr lang="en-US" sz="1800" b="0" i="0" dirty="0">
                <a:solidFill>
                  <a:schemeClr val="bg1"/>
                </a:solidFill>
                <a:effectLst/>
                <a:latin typeface="arial" panose="020B0604020202020204" pitchFamily="34" charset="0"/>
              </a:rPr>
              <a:t>How much does a VLSI engineer make in India? The average VLSI engineer salary in India is ₹ 900,000 per year or ₹ 361 per hour. Entry-level positions start at ₹ 363,750 per year, while most experienced workers make up to ₹ 2,500,000 per year.</a:t>
            </a:r>
          </a:p>
          <a:p>
            <a:endParaRPr lang="en-IN" sz="1800" dirty="0">
              <a:solidFill>
                <a:schemeClr val="bg1"/>
              </a:solidFill>
            </a:endParaRPr>
          </a:p>
        </p:txBody>
      </p:sp>
    </p:spTree>
    <p:extLst>
      <p:ext uri="{BB962C8B-B14F-4D97-AF65-F5344CB8AC3E}">
        <p14:creationId xmlns:p14="http://schemas.microsoft.com/office/powerpoint/2010/main" val="342896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D54B642-55E0-F78B-D448-B3D9E1A5CB1A}"/>
              </a:ext>
            </a:extLst>
          </p:cNvPr>
          <p:cNvSpPr/>
          <p:nvPr/>
        </p:nvSpPr>
        <p:spPr>
          <a:xfrm>
            <a:off x="1638299" y="-3748"/>
            <a:ext cx="10553701"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A31CB46-0ABA-8B4C-9844-ABC44DEC656E}"/>
              </a:ext>
            </a:extLst>
          </p:cNvPr>
          <p:cNvSpPr>
            <a:spLocks noGrp="1"/>
          </p:cNvSpPr>
          <p:nvPr>
            <p:ph type="title" idx="4294967295"/>
          </p:nvPr>
        </p:nvSpPr>
        <p:spPr>
          <a:xfrm>
            <a:off x="3657600" y="98425"/>
            <a:ext cx="8534400" cy="1506538"/>
          </a:xfrm>
        </p:spPr>
        <p:txBody>
          <a:bodyPr/>
          <a:lstStyle/>
          <a:p>
            <a:r>
              <a:rPr lang="en-IN" sz="3600" dirty="0">
                <a:solidFill>
                  <a:schemeClr val="bg1"/>
                </a:solidFill>
                <a:latin typeface="Arial" panose="020B0604020202020204" pitchFamily="34" charset="0"/>
                <a:cs typeface="Arial" panose="020B0604020202020204" pitchFamily="34" charset="0"/>
              </a:rPr>
              <a:t>Placements with :</a:t>
            </a:r>
            <a:br>
              <a:rPr lang="en-IN" sz="3600" dirty="0">
                <a:solidFill>
                  <a:schemeClr val="bg1"/>
                </a:solidFill>
                <a:latin typeface="Arial" panose="020B0604020202020204" pitchFamily="34" charset="0"/>
                <a:cs typeface="Arial" panose="020B0604020202020204" pitchFamily="34" charset="0"/>
              </a:rPr>
            </a:br>
            <a:endParaRPr lang="en-IN" b="1" dirty="0"/>
          </a:p>
        </p:txBody>
      </p:sp>
      <p:pic>
        <p:nvPicPr>
          <p:cNvPr id="28" name="Picture 27">
            <a:extLst>
              <a:ext uri="{FF2B5EF4-FFF2-40B4-BE49-F238E27FC236}">
                <a16:creationId xmlns:a16="http://schemas.microsoft.com/office/drawing/2014/main" id="{B9D59657-CE85-5025-C871-8D491F956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869" y="1371612"/>
            <a:ext cx="2432625" cy="1345044"/>
          </a:xfrm>
          <a:prstGeom prst="rect">
            <a:avLst/>
          </a:prstGeom>
        </p:spPr>
      </p:pic>
      <p:pic>
        <p:nvPicPr>
          <p:cNvPr id="34" name="Picture 33">
            <a:extLst>
              <a:ext uri="{FF2B5EF4-FFF2-40B4-BE49-F238E27FC236}">
                <a16:creationId xmlns:a16="http://schemas.microsoft.com/office/drawing/2014/main" id="{71C7328B-1DD1-C1F2-EB7E-D8DDB5D15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083" y="461829"/>
            <a:ext cx="2143126" cy="1441255"/>
          </a:xfrm>
          <a:prstGeom prst="rect">
            <a:avLst/>
          </a:prstGeom>
        </p:spPr>
      </p:pic>
      <p:pic>
        <p:nvPicPr>
          <p:cNvPr id="36" name="Picture 35">
            <a:extLst>
              <a:ext uri="{FF2B5EF4-FFF2-40B4-BE49-F238E27FC236}">
                <a16:creationId xmlns:a16="http://schemas.microsoft.com/office/drawing/2014/main" id="{782DB145-FE51-F151-DADF-A11382A2A1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217" y="2413248"/>
            <a:ext cx="3397392" cy="898924"/>
          </a:xfrm>
          <a:prstGeom prst="rect">
            <a:avLst/>
          </a:prstGeom>
        </p:spPr>
      </p:pic>
      <p:pic>
        <p:nvPicPr>
          <p:cNvPr id="38" name="Picture 37">
            <a:extLst>
              <a:ext uri="{FF2B5EF4-FFF2-40B4-BE49-F238E27FC236}">
                <a16:creationId xmlns:a16="http://schemas.microsoft.com/office/drawing/2014/main" id="{D5D8DD03-D341-A339-F2B7-024EAA0512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6231" y="3360969"/>
            <a:ext cx="2711749" cy="1203210"/>
          </a:xfrm>
          <a:prstGeom prst="rect">
            <a:avLst/>
          </a:prstGeom>
        </p:spPr>
      </p:pic>
      <p:pic>
        <p:nvPicPr>
          <p:cNvPr id="41" name="Picture 40">
            <a:extLst>
              <a:ext uri="{FF2B5EF4-FFF2-40B4-BE49-F238E27FC236}">
                <a16:creationId xmlns:a16="http://schemas.microsoft.com/office/drawing/2014/main" id="{63A0E9C8-74C0-8BBF-D235-D2222FE39F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0214" y="3395109"/>
            <a:ext cx="2495550" cy="1905000"/>
          </a:xfrm>
          <a:prstGeom prst="rect">
            <a:avLst/>
          </a:prstGeom>
        </p:spPr>
      </p:pic>
      <p:pic>
        <p:nvPicPr>
          <p:cNvPr id="43" name="Picture 42">
            <a:extLst>
              <a:ext uri="{FF2B5EF4-FFF2-40B4-BE49-F238E27FC236}">
                <a16:creationId xmlns:a16="http://schemas.microsoft.com/office/drawing/2014/main" id="{3D76CC8A-089B-9A45-1209-A8D0D3DF92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9968" y="5486388"/>
            <a:ext cx="2697227" cy="918452"/>
          </a:xfrm>
          <a:prstGeom prst="rect">
            <a:avLst/>
          </a:prstGeom>
        </p:spPr>
      </p:pic>
      <p:pic>
        <p:nvPicPr>
          <p:cNvPr id="45" name="Picture 44">
            <a:extLst>
              <a:ext uri="{FF2B5EF4-FFF2-40B4-BE49-F238E27FC236}">
                <a16:creationId xmlns:a16="http://schemas.microsoft.com/office/drawing/2014/main" id="{6069A286-4C62-564A-2DAB-B37D5F6632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56805" y="347007"/>
            <a:ext cx="2230342" cy="1905000"/>
          </a:xfrm>
          <a:prstGeom prst="rect">
            <a:avLst/>
          </a:prstGeom>
        </p:spPr>
      </p:pic>
      <p:pic>
        <p:nvPicPr>
          <p:cNvPr id="50" name="Picture 49">
            <a:extLst>
              <a:ext uri="{FF2B5EF4-FFF2-40B4-BE49-F238E27FC236}">
                <a16:creationId xmlns:a16="http://schemas.microsoft.com/office/drawing/2014/main" id="{ED41D70F-F83A-BF6E-F230-FE5FA5C900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60665" y="5352531"/>
            <a:ext cx="3536564" cy="1066800"/>
          </a:xfrm>
          <a:prstGeom prst="rect">
            <a:avLst/>
          </a:prstGeom>
        </p:spPr>
      </p:pic>
      <p:pic>
        <p:nvPicPr>
          <p:cNvPr id="52" name="Picture 51">
            <a:extLst>
              <a:ext uri="{FF2B5EF4-FFF2-40B4-BE49-F238E27FC236}">
                <a16:creationId xmlns:a16="http://schemas.microsoft.com/office/drawing/2014/main" id="{C1947260-C488-23A1-B6B8-4C4358163D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2248" y="2828109"/>
            <a:ext cx="1905000" cy="1905000"/>
          </a:xfrm>
          <a:prstGeom prst="rect">
            <a:avLst/>
          </a:prstGeom>
        </p:spPr>
      </p:pic>
      <p:pic>
        <p:nvPicPr>
          <p:cNvPr id="54" name="Picture 53">
            <a:extLst>
              <a:ext uri="{FF2B5EF4-FFF2-40B4-BE49-F238E27FC236}">
                <a16:creationId xmlns:a16="http://schemas.microsoft.com/office/drawing/2014/main" id="{42B5298F-64B9-B28B-3D2E-FA44A554B0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35314" y="608911"/>
            <a:ext cx="2143125" cy="2143125"/>
          </a:xfrm>
          <a:prstGeom prst="rect">
            <a:avLst/>
          </a:prstGeom>
        </p:spPr>
      </p:pic>
      <p:pic>
        <p:nvPicPr>
          <p:cNvPr id="56" name="Picture 55">
            <a:extLst>
              <a:ext uri="{FF2B5EF4-FFF2-40B4-BE49-F238E27FC236}">
                <a16:creationId xmlns:a16="http://schemas.microsoft.com/office/drawing/2014/main" id="{3493B856-E6AB-248C-40D3-A839AACD12D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64283" y="1374680"/>
            <a:ext cx="2975147" cy="885825"/>
          </a:xfrm>
          <a:prstGeom prst="rect">
            <a:avLst/>
          </a:prstGeom>
        </p:spPr>
      </p:pic>
      <p:pic>
        <p:nvPicPr>
          <p:cNvPr id="64" name="Picture 63">
            <a:extLst>
              <a:ext uri="{FF2B5EF4-FFF2-40B4-BE49-F238E27FC236}">
                <a16:creationId xmlns:a16="http://schemas.microsoft.com/office/drawing/2014/main" id="{52477330-0928-463F-76F8-031C0A0A6F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62409" y="4506802"/>
            <a:ext cx="4114800" cy="1104900"/>
          </a:xfrm>
          <a:prstGeom prst="rect">
            <a:avLst/>
          </a:prstGeom>
        </p:spPr>
      </p:pic>
      <p:pic>
        <p:nvPicPr>
          <p:cNvPr id="66" name="Picture 65">
            <a:extLst>
              <a:ext uri="{FF2B5EF4-FFF2-40B4-BE49-F238E27FC236}">
                <a16:creationId xmlns:a16="http://schemas.microsoft.com/office/drawing/2014/main" id="{2BB3E9A2-2101-C7BA-4375-17C96C6B6A9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87456" y="2371208"/>
            <a:ext cx="1657350" cy="885825"/>
          </a:xfrm>
          <a:prstGeom prst="rect">
            <a:avLst/>
          </a:prstGeom>
        </p:spPr>
      </p:pic>
      <p:pic>
        <p:nvPicPr>
          <p:cNvPr id="68" name="Picture 67">
            <a:extLst>
              <a:ext uri="{FF2B5EF4-FFF2-40B4-BE49-F238E27FC236}">
                <a16:creationId xmlns:a16="http://schemas.microsoft.com/office/drawing/2014/main" id="{FD826679-983D-47CB-8DBC-1FD1458E4E8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89379" y="2100041"/>
            <a:ext cx="3368558" cy="1104901"/>
          </a:xfrm>
          <a:prstGeom prst="rect">
            <a:avLst/>
          </a:prstGeom>
        </p:spPr>
      </p:pic>
    </p:spTree>
    <p:extLst>
      <p:ext uri="{BB962C8B-B14F-4D97-AF65-F5344CB8AC3E}">
        <p14:creationId xmlns:p14="http://schemas.microsoft.com/office/powerpoint/2010/main" val="319035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just">
              <a:lnSpc>
                <a:spcPct val="80000"/>
              </a:lnSpc>
            </a:pPr>
            <a:r>
              <a:rPr lang="en-IN" sz="3600" u="sng" dirty="0">
                <a:solidFill>
                  <a:schemeClr val="bg1"/>
                </a:solidFill>
                <a:cs typeface="Arial" panose="020B0604020202020204" pitchFamily="34" charset="0"/>
              </a:rPr>
              <a:t>Contact details : </a:t>
            </a:r>
          </a:p>
        </p:txBody>
      </p:sp>
      <p:sp>
        <p:nvSpPr>
          <p:cNvPr id="23" name="Content Placeholder 22">
            <a:extLst>
              <a:ext uri="{FF2B5EF4-FFF2-40B4-BE49-F238E27FC236}">
                <a16:creationId xmlns:a16="http://schemas.microsoft.com/office/drawing/2014/main" id="{8B3A5CA3-D8F5-28C9-4364-E9902E3B0CEF}"/>
              </a:ext>
            </a:extLst>
          </p:cNvPr>
          <p:cNvSpPr>
            <a:spLocks noGrp="1"/>
          </p:cNvSpPr>
          <p:nvPr>
            <p:ph idx="1"/>
          </p:nvPr>
        </p:nvSpPr>
        <p:spPr>
          <a:xfrm>
            <a:off x="1990846" y="995422"/>
            <a:ext cx="9769032" cy="4907667"/>
          </a:xfrm>
        </p:spPr>
        <p:txBody>
          <a:bodyPr/>
          <a:lstStyle/>
          <a:p>
            <a:pPr marL="0" indent="0">
              <a:buNone/>
            </a:pPr>
            <a:r>
              <a:rPr lang="en-US" dirty="0"/>
              <a:t>                     </a:t>
            </a:r>
            <a:r>
              <a:rPr lang="en-US" dirty="0">
                <a:solidFill>
                  <a:schemeClr val="bg1"/>
                </a:solidFill>
              </a:rPr>
              <a:t>+91 8792662546</a:t>
            </a:r>
          </a:p>
          <a:p>
            <a:pPr marL="0" indent="0">
              <a:buNone/>
            </a:pPr>
            <a:r>
              <a:rPr lang="en-IN" b="0" i="0" u="none" strike="noStrike" dirty="0">
                <a:solidFill>
                  <a:srgbClr val="545454"/>
                </a:solidFill>
                <a:effectLst/>
                <a:hlinkClick r:id="rId2"/>
              </a:rPr>
              <a:t>   </a:t>
            </a:r>
          </a:p>
          <a:p>
            <a:pPr marL="0" indent="0">
              <a:buNone/>
            </a:pPr>
            <a:r>
              <a:rPr lang="en-IN" b="0" i="0" u="none" strike="noStrike" dirty="0">
                <a:solidFill>
                  <a:schemeClr val="bg1"/>
                </a:solidFill>
                <a:effectLst/>
              </a:rPr>
              <a:t>                     training@siliconchip.in</a:t>
            </a:r>
            <a:endParaRPr lang="en-US" b="0" i="0" u="none" strike="noStrike" dirty="0">
              <a:solidFill>
                <a:schemeClr val="bg1"/>
              </a:solidFill>
              <a:effectLst/>
            </a:endParaRPr>
          </a:p>
          <a:p>
            <a:pPr marL="0" indent="0">
              <a:buNone/>
            </a:pPr>
            <a:r>
              <a:rPr lang="en-IN" dirty="0">
                <a:solidFill>
                  <a:schemeClr val="bg1"/>
                </a:solidFill>
              </a:rPr>
              <a:t> </a:t>
            </a:r>
          </a:p>
          <a:p>
            <a:pPr marL="0" indent="0">
              <a:buNone/>
            </a:pPr>
            <a:r>
              <a:rPr lang="en-IN" dirty="0">
                <a:solidFill>
                  <a:schemeClr val="bg1"/>
                </a:solidFill>
              </a:rPr>
              <a:t>                     http://www.siliconchip.in\</a:t>
            </a:r>
            <a:endParaRPr lang="en-US" dirty="0">
              <a:solidFill>
                <a:schemeClr val="bg1"/>
              </a:solidFill>
            </a:endParaRPr>
          </a:p>
          <a:p>
            <a:pPr marL="0" indent="0">
              <a:buNone/>
            </a:pPr>
            <a:endParaRPr lang="en-IN" dirty="0">
              <a:solidFill>
                <a:schemeClr val="bg1"/>
              </a:solidFill>
            </a:endParaRPr>
          </a:p>
          <a:p>
            <a:pPr marL="0" indent="0" algn="ctr">
              <a:buNone/>
            </a:pPr>
            <a:r>
              <a:rPr lang="en-IN" b="0" i="0" u="none" strike="noStrike" dirty="0">
                <a:solidFill>
                  <a:schemeClr val="bg1"/>
                </a:solidFill>
                <a:effectLst/>
              </a:rPr>
              <a:t>                  #25/A, 2nd floor, Next to St. Theresa School, Kamadenu Layout, B. Narayanapura, Bengaluru, Karnataka</a:t>
            </a:r>
            <a:endParaRPr lang="en-IN" dirty="0">
              <a:solidFill>
                <a:schemeClr val="bg1"/>
              </a:solidFill>
            </a:endParaRPr>
          </a:p>
        </p:txBody>
      </p:sp>
      <p:pic>
        <p:nvPicPr>
          <p:cNvPr id="25" name="Graphic 24" descr="Speaker Phone">
            <a:extLst>
              <a:ext uri="{FF2B5EF4-FFF2-40B4-BE49-F238E27FC236}">
                <a16:creationId xmlns:a16="http://schemas.microsoft.com/office/drawing/2014/main" id="{67F8A166-2E1D-C800-5396-39A6DECF27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3351" y="1539638"/>
            <a:ext cx="798277" cy="798277"/>
          </a:xfrm>
          <a:prstGeom prst="rect">
            <a:avLst/>
          </a:prstGeom>
        </p:spPr>
      </p:pic>
      <p:pic>
        <p:nvPicPr>
          <p:cNvPr id="26" name="Graphic 25" descr="Envelope">
            <a:extLst>
              <a:ext uri="{FF2B5EF4-FFF2-40B4-BE49-F238E27FC236}">
                <a16:creationId xmlns:a16="http://schemas.microsoft.com/office/drawing/2014/main" id="{DBD62592-40F1-3F70-2982-54B25D7D0A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35290" y="2391579"/>
            <a:ext cx="914400" cy="914400"/>
          </a:xfrm>
          <a:prstGeom prst="rect">
            <a:avLst/>
          </a:prstGeom>
        </p:spPr>
      </p:pic>
      <p:pic>
        <p:nvPicPr>
          <p:cNvPr id="27" name="Graphic 26" descr="Internet">
            <a:extLst>
              <a:ext uri="{FF2B5EF4-FFF2-40B4-BE49-F238E27FC236}">
                <a16:creationId xmlns:a16="http://schemas.microsoft.com/office/drawing/2014/main" id="{4B785726-ED3E-B632-155C-57BD10F0ED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35290" y="3297184"/>
            <a:ext cx="914400" cy="914400"/>
          </a:xfrm>
          <a:prstGeom prst="rect">
            <a:avLst/>
          </a:prstGeom>
        </p:spPr>
      </p:pic>
      <p:pic>
        <p:nvPicPr>
          <p:cNvPr id="28" name="Content Placeholder 13" descr="Home">
            <a:extLst>
              <a:ext uri="{FF2B5EF4-FFF2-40B4-BE49-F238E27FC236}">
                <a16:creationId xmlns:a16="http://schemas.microsoft.com/office/drawing/2014/main" id="{047A0C28-4AD6-AA15-4EFB-AB69AE398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5290" y="4069688"/>
            <a:ext cx="914400" cy="914400"/>
          </a:xfrm>
          <a:prstGeom prst="rect">
            <a:avLst/>
          </a:prstGeom>
        </p:spPr>
      </p:pic>
    </p:spTree>
    <p:extLst>
      <p:ext uri="{BB962C8B-B14F-4D97-AF65-F5344CB8AC3E}">
        <p14:creationId xmlns:p14="http://schemas.microsoft.com/office/powerpoint/2010/main" val="101061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b="1" dirty="0">
                <a:solidFill>
                  <a:schemeClr val="bg1"/>
                </a:solidFill>
              </a:rPr>
              <a:t>Contents</a:t>
            </a:r>
            <a:endParaRPr lang="en-IN" b="1" dirty="0">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878541"/>
            <a:ext cx="8534400" cy="5692588"/>
          </a:xfrm>
        </p:spPr>
        <p:txBody>
          <a:bodyPr>
            <a:normAutofit/>
          </a:bodyPr>
          <a:lstStyle/>
          <a:p>
            <a:pPr algn="just">
              <a:lnSpc>
                <a:spcPct val="80000"/>
              </a:lnSpc>
            </a:pPr>
            <a:r>
              <a:rPr lang="en-IN" sz="2400" dirty="0">
                <a:solidFill>
                  <a:schemeClr val="bg1"/>
                </a:solidFill>
                <a:latin typeface="Arial" panose="020B0604020202020204" pitchFamily="34" charset="0"/>
                <a:cs typeface="Arial" panose="020B0604020202020204" pitchFamily="34" charset="0"/>
              </a:rPr>
              <a:t>Introduction to VLSI</a:t>
            </a:r>
          </a:p>
          <a:p>
            <a:pPr algn="just">
              <a:lnSpc>
                <a:spcPct val="80000"/>
              </a:lnSpc>
            </a:pPr>
            <a:r>
              <a:rPr lang="en-IN" sz="2400" dirty="0">
                <a:solidFill>
                  <a:schemeClr val="bg1"/>
                </a:solidFill>
                <a:latin typeface="Arial" panose="020B0604020202020204" pitchFamily="34" charset="0"/>
                <a:cs typeface="Arial" panose="020B0604020202020204" pitchFamily="34" charset="0"/>
              </a:rPr>
              <a:t>Why VLSI </a:t>
            </a:r>
          </a:p>
          <a:p>
            <a:pPr algn="just">
              <a:lnSpc>
                <a:spcPct val="80000"/>
              </a:lnSpc>
            </a:pPr>
            <a:r>
              <a:rPr lang="en-IN" sz="2400" dirty="0">
                <a:solidFill>
                  <a:schemeClr val="bg1"/>
                </a:solidFill>
                <a:latin typeface="Arial" panose="020B0604020202020204" pitchFamily="34" charset="0"/>
                <a:cs typeface="Arial" panose="020B0604020202020204" pitchFamily="34" charset="0"/>
              </a:rPr>
              <a:t>About Semiconductor Industry</a:t>
            </a:r>
          </a:p>
          <a:p>
            <a:pPr algn="just">
              <a:lnSpc>
                <a:spcPct val="80000"/>
              </a:lnSpc>
            </a:pPr>
            <a:r>
              <a:rPr lang="en-IN" sz="2400" dirty="0">
                <a:solidFill>
                  <a:schemeClr val="bg1"/>
                </a:solidFill>
                <a:latin typeface="Arial" panose="020B0604020202020204" pitchFamily="34" charset="0"/>
                <a:cs typeface="Arial" panose="020B0604020202020204" pitchFamily="34" charset="0"/>
              </a:rPr>
              <a:t>Growth of Semiconductor</a:t>
            </a:r>
          </a:p>
          <a:p>
            <a:pPr algn="just">
              <a:lnSpc>
                <a:spcPct val="80000"/>
              </a:lnSpc>
            </a:pPr>
            <a:r>
              <a:rPr lang="en-IN" sz="2400" dirty="0">
                <a:solidFill>
                  <a:schemeClr val="bg1"/>
                </a:solidFill>
                <a:latin typeface="Arial" panose="020B0604020202020204" pitchFamily="34" charset="0"/>
                <a:cs typeface="Arial" panose="020B0604020202020204" pitchFamily="34" charset="0"/>
              </a:rPr>
              <a:t>About SiliconChip Technologies</a:t>
            </a:r>
          </a:p>
          <a:p>
            <a:pPr algn="just">
              <a:lnSpc>
                <a:spcPct val="80000"/>
              </a:lnSpc>
            </a:pPr>
            <a:r>
              <a:rPr lang="en-IN" sz="2400" dirty="0">
                <a:solidFill>
                  <a:schemeClr val="bg1"/>
                </a:solidFill>
                <a:latin typeface="Arial" panose="020B0604020202020204" pitchFamily="34" charset="0"/>
                <a:cs typeface="Arial" panose="020B0604020202020204" pitchFamily="34" charset="0"/>
              </a:rPr>
              <a:t>Why SiliconChip Technologies ….?</a:t>
            </a:r>
          </a:p>
          <a:p>
            <a:pPr algn="just">
              <a:lnSpc>
                <a:spcPct val="80000"/>
              </a:lnSpc>
            </a:pPr>
            <a:r>
              <a:rPr lang="en-IN" sz="2400" dirty="0">
                <a:solidFill>
                  <a:schemeClr val="bg1"/>
                </a:solidFill>
                <a:latin typeface="Arial" panose="020B0604020202020204" pitchFamily="34" charset="0"/>
                <a:cs typeface="Arial" panose="020B0604020202020204" pitchFamily="34" charset="0"/>
              </a:rPr>
              <a:t>Career Growth</a:t>
            </a:r>
          </a:p>
          <a:p>
            <a:pPr algn="just">
              <a:lnSpc>
                <a:spcPct val="80000"/>
              </a:lnSpc>
            </a:pPr>
            <a:r>
              <a:rPr lang="en-IN" sz="2400" dirty="0">
                <a:solidFill>
                  <a:schemeClr val="bg1"/>
                </a:solidFill>
                <a:latin typeface="Arial" panose="020B0604020202020204" pitchFamily="34" charset="0"/>
                <a:cs typeface="Arial" panose="020B0604020202020204" pitchFamily="34" charset="0"/>
              </a:rPr>
              <a:t>Placement Details </a:t>
            </a:r>
          </a:p>
          <a:p>
            <a:pPr algn="just">
              <a:lnSpc>
                <a:spcPct val="80000"/>
              </a:lnSpc>
            </a:pPr>
            <a:r>
              <a:rPr lang="en-IN" sz="2400" dirty="0">
                <a:solidFill>
                  <a:schemeClr val="bg1"/>
                </a:solidFill>
                <a:latin typeface="Arial" panose="020B0604020202020204" pitchFamily="34" charset="0"/>
                <a:cs typeface="Arial" panose="020B0604020202020204" pitchFamily="34" charset="0"/>
              </a:rPr>
              <a:t>Contact details </a:t>
            </a:r>
          </a:p>
          <a:p>
            <a:endParaRPr lang="en-IN" dirty="0"/>
          </a:p>
        </p:txBody>
      </p:sp>
    </p:spTree>
    <p:extLst>
      <p:ext uri="{BB962C8B-B14F-4D97-AF65-F5344CB8AC3E}">
        <p14:creationId xmlns:p14="http://schemas.microsoft.com/office/powerpoint/2010/main" val="122123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dirty="0">
                <a:solidFill>
                  <a:schemeClr val="bg1"/>
                </a:solidFill>
              </a:rPr>
              <a:t>Introduction to VLSi</a:t>
            </a:r>
            <a:endParaRPr lang="en-IN" u="sng" dirty="0">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821803"/>
            <a:ext cx="8534400" cy="5363844"/>
          </a:xfrm>
        </p:spPr>
        <p:txBody>
          <a:bodyPr>
            <a:normAutofit/>
          </a:bodyPr>
          <a:lstStyle/>
          <a:p>
            <a:pPr marL="0" indent="0">
              <a:buNone/>
            </a:pPr>
            <a:endParaRPr lang="en-US" sz="1800" dirty="0">
              <a:solidFill>
                <a:schemeClr val="bg1"/>
              </a:solidFill>
              <a:latin typeface="Arial" panose="020B0604020202020204" pitchFamily="34" charset="0"/>
              <a:cs typeface="Arial" panose="020B0604020202020204" pitchFamily="34" charset="0"/>
            </a:endParaRPr>
          </a:p>
          <a:p>
            <a:r>
              <a:rPr lang="en-US" sz="1800" dirty="0">
                <a:solidFill>
                  <a:schemeClr val="bg1"/>
                </a:solidFill>
                <a:latin typeface="Arial" panose="020B0604020202020204" pitchFamily="34" charset="0"/>
                <a:cs typeface="Arial" panose="020B0604020202020204" pitchFamily="34" charset="0"/>
              </a:rPr>
              <a:t>Very large scale integration   </a:t>
            </a:r>
          </a:p>
          <a:p>
            <a:r>
              <a:rPr lang="en-US" sz="1800" i="0" dirty="0">
                <a:solidFill>
                  <a:srgbClr val="000000"/>
                </a:solidFill>
                <a:effectLst/>
                <a:latin typeface="Arial" panose="020B0604020202020204" pitchFamily="34" charset="0"/>
                <a:cs typeface="Arial" panose="020B0604020202020204" pitchFamily="34" charset="0"/>
              </a:rPr>
              <a:t>VLSI began in the 1970s when complex semiconductor and communication technologies were being developed</a:t>
            </a:r>
          </a:p>
          <a:p>
            <a:r>
              <a:rPr lang="en-US" sz="1800" i="0" dirty="0">
                <a:solidFill>
                  <a:srgbClr val="000000"/>
                </a:solidFill>
                <a:effectLst/>
                <a:latin typeface="Arial" panose="020B0604020202020204" pitchFamily="34" charset="0"/>
                <a:cs typeface="Arial" panose="020B0604020202020204" pitchFamily="34" charset="0"/>
              </a:rPr>
              <a:t>Before the introduction of VLSI technology, most ICs had a limited set of functions they could perform.</a:t>
            </a:r>
            <a:endParaRPr lang="en-US" sz="1800" dirty="0">
              <a:solidFill>
                <a:schemeClr val="bg1"/>
              </a:solidFill>
              <a:latin typeface="Arial" panose="020B0604020202020204" pitchFamily="34" charset="0"/>
              <a:cs typeface="Arial" panose="020B0604020202020204" pitchFamily="34" charset="0"/>
            </a:endParaRPr>
          </a:p>
          <a:p>
            <a:r>
              <a:rPr lang="en-US" sz="1800" dirty="0">
                <a:solidFill>
                  <a:srgbClr val="000000"/>
                </a:solidFill>
                <a:latin typeface="Arial" panose="020B0604020202020204" pitchFamily="34" charset="0"/>
                <a:cs typeface="Arial" panose="020B0604020202020204" pitchFamily="34" charset="0"/>
              </a:rPr>
              <a:t>It is p</a:t>
            </a:r>
            <a:r>
              <a:rPr lang="en-US" sz="1800" b="0" i="0" dirty="0">
                <a:solidFill>
                  <a:srgbClr val="000000"/>
                </a:solidFill>
                <a:effectLst/>
                <a:latin typeface="Arial" panose="020B0604020202020204" pitchFamily="34" charset="0"/>
                <a:cs typeface="Arial" panose="020B0604020202020204" pitchFamily="34" charset="0"/>
              </a:rPr>
              <a:t>rocess of creating an </a:t>
            </a:r>
            <a:r>
              <a:rPr lang="en-US" sz="1800" i="0" dirty="0">
                <a:solidFill>
                  <a:srgbClr val="000000"/>
                </a:solidFill>
                <a:effectLst/>
                <a:latin typeface="Arial" panose="020B0604020202020204" pitchFamily="34" charset="0"/>
                <a:cs typeface="Arial" panose="020B0604020202020204" pitchFamily="34" charset="0"/>
              </a:rPr>
              <a:t>integrated circuit </a:t>
            </a:r>
            <a:r>
              <a:rPr lang="en-US" sz="1800" b="0" i="0" dirty="0">
                <a:solidFill>
                  <a:srgbClr val="000000"/>
                </a:solidFill>
                <a:effectLst/>
                <a:latin typeface="Arial" panose="020B0604020202020204" pitchFamily="34" charset="0"/>
                <a:cs typeface="Arial" panose="020B0604020202020204" pitchFamily="34" charset="0"/>
              </a:rPr>
              <a:t>(IC) by combining thousands of </a:t>
            </a:r>
            <a:r>
              <a:rPr lang="en-US" sz="1800" i="0" dirty="0">
                <a:solidFill>
                  <a:srgbClr val="000000"/>
                </a:solidFill>
                <a:effectLst/>
                <a:latin typeface="Arial" panose="020B0604020202020204" pitchFamily="34" charset="0"/>
                <a:cs typeface="Arial" panose="020B0604020202020204" pitchFamily="34" charset="0"/>
              </a:rPr>
              <a:t>transistors</a:t>
            </a:r>
            <a:r>
              <a:rPr lang="en-US" sz="1800" b="0" i="0" dirty="0">
                <a:solidFill>
                  <a:srgbClr val="000000"/>
                </a:solidFill>
                <a:effectLst/>
                <a:latin typeface="Arial" panose="020B0604020202020204" pitchFamily="34" charset="0"/>
                <a:cs typeface="Arial" panose="020B0604020202020204" pitchFamily="34" charset="0"/>
              </a:rPr>
              <a:t> into a single chip</a:t>
            </a:r>
          </a:p>
          <a:p>
            <a:r>
              <a:rPr lang="en-US" sz="1800" i="0" dirty="0">
                <a:solidFill>
                  <a:srgbClr val="000000"/>
                </a:solidFill>
                <a:effectLst/>
                <a:latin typeface="Arial" panose="020B0604020202020204" pitchFamily="34" charset="0"/>
                <a:cs typeface="Arial" panose="020B0604020202020204" pitchFamily="34" charset="0"/>
              </a:rPr>
              <a:t>An electronic circuit consist of a CPU, ROM, RAM and other glue logic.</a:t>
            </a:r>
          </a:p>
          <a:p>
            <a:endParaRPr lang="en-US" sz="1800" i="0" dirty="0">
              <a:solidFill>
                <a:srgbClr val="000000"/>
              </a:solidFill>
              <a:effectLst/>
              <a:latin typeface="Arial" panose="020B0604020202020204" pitchFamily="34" charset="0"/>
              <a:cs typeface="Arial" panose="020B0604020202020204" pitchFamily="34"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574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dirty="0">
                <a:solidFill>
                  <a:schemeClr val="bg1"/>
                </a:solidFill>
              </a:rPr>
              <a:t>Why VLSI</a:t>
            </a:r>
            <a:endParaRPr lang="en-IN" u="sng" dirty="0">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
            <a:ext cx="8534400" cy="6391834"/>
          </a:xfrm>
        </p:spPr>
        <p:txBody>
          <a:bodyPr>
            <a:normAutofit/>
          </a:bodyPr>
          <a:lstStyle/>
          <a:p>
            <a:pPr algn="just"/>
            <a:r>
              <a:rPr lang="en-US" sz="1800" b="0" i="0" dirty="0">
                <a:solidFill>
                  <a:srgbClr val="202124"/>
                </a:solidFill>
                <a:effectLst/>
                <a:latin typeface="arial" panose="020B0604020202020204" pitchFamily="34" charset="0"/>
              </a:rPr>
              <a:t>VLSI engineers </a:t>
            </a:r>
            <a:r>
              <a:rPr lang="en-US" sz="1800" i="0" dirty="0">
                <a:solidFill>
                  <a:srgbClr val="202124"/>
                </a:solidFill>
                <a:effectLst/>
                <a:latin typeface="arial" panose="020B0604020202020204" pitchFamily="34" charset="0"/>
              </a:rPr>
              <a:t>carve the future of automation and industry 4.0</a:t>
            </a:r>
            <a:r>
              <a:rPr lang="en-US" sz="1800" b="0" i="0" dirty="0">
                <a:solidFill>
                  <a:srgbClr val="202124"/>
                </a:solidFill>
                <a:effectLst/>
                <a:latin typeface="arial" panose="020B0604020202020204" pitchFamily="34" charset="0"/>
              </a:rPr>
              <a:t>. </a:t>
            </a:r>
          </a:p>
          <a:p>
            <a:pPr algn="just"/>
            <a:r>
              <a:rPr lang="en-US" sz="1800" b="0" i="0" dirty="0">
                <a:solidFill>
                  <a:srgbClr val="202124"/>
                </a:solidFill>
                <a:effectLst/>
                <a:latin typeface="arial" panose="020B0604020202020204" pitchFamily="34" charset="0"/>
              </a:rPr>
              <a:t>VLSI engineers are responsible for designing the latest and greatest Graphics Processor Units (GPU) which are the backbone for advancements in AI and many other domains.</a:t>
            </a:r>
          </a:p>
          <a:p>
            <a:pPr algn="just"/>
            <a:r>
              <a:rPr lang="en-US" sz="1800" b="0" i="0" dirty="0">
                <a:solidFill>
                  <a:srgbClr val="202124"/>
                </a:solidFill>
                <a:effectLst/>
                <a:latin typeface="arial" panose="020B0604020202020204" pitchFamily="34" charset="0"/>
              </a:rPr>
              <a:t> It is a lucrative field that is resilient to automation.</a:t>
            </a:r>
          </a:p>
          <a:p>
            <a:pPr algn="just"/>
            <a:r>
              <a:rPr lang="en-US" sz="1800" b="0" i="0" dirty="0">
                <a:solidFill>
                  <a:srgbClr val="202124"/>
                </a:solidFill>
                <a:effectLst/>
                <a:latin typeface="arial" panose="020B0604020202020204" pitchFamily="34" charset="0"/>
              </a:rPr>
              <a:t>There is a huge demand for VLSI design jobs in automobile, telecommunication, mechanical, and so on.</a:t>
            </a:r>
          </a:p>
          <a:p>
            <a:pPr algn="just"/>
            <a:endParaRPr lang="en-US" dirty="0">
              <a:solidFill>
                <a:srgbClr val="202124"/>
              </a:solidFill>
              <a:latin typeface="arial" panose="020B0604020202020204" pitchFamily="34" charset="0"/>
            </a:endParaRPr>
          </a:p>
          <a:p>
            <a:endParaRPr lang="en-IN" dirty="0"/>
          </a:p>
        </p:txBody>
      </p:sp>
    </p:spTree>
    <p:extLst>
      <p:ext uri="{BB962C8B-B14F-4D97-AF65-F5344CB8AC3E}">
        <p14:creationId xmlns:p14="http://schemas.microsoft.com/office/powerpoint/2010/main" val="319357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936376"/>
          </a:xfrm>
        </p:spPr>
        <p:txBody>
          <a:bodyPr/>
          <a:lstStyle/>
          <a:p>
            <a:pPr algn="ctr"/>
            <a:r>
              <a:rPr lang="en-US" i="0" u="sng" dirty="0">
                <a:solidFill>
                  <a:schemeClr val="bg1"/>
                </a:solidFill>
                <a:effectLst/>
                <a:cs typeface="Arial" panose="020B0604020202020204" pitchFamily="34" charset="0"/>
              </a:rPr>
              <a:t>How does VLSI work?</a:t>
            </a:r>
            <a:br>
              <a:rPr lang="en-US" b="1" i="0" u="sng" dirty="0">
                <a:solidFill>
                  <a:schemeClr val="bg1"/>
                </a:solidFill>
                <a:effectLst/>
                <a:latin typeface="Arial" panose="020B0604020202020204" pitchFamily="34" charset="0"/>
                <a:cs typeface="Arial" panose="020B0604020202020204" pitchFamily="34" charset="0"/>
              </a:rPr>
            </a:br>
            <a:endParaRPr lang="en-IN" b="1"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2366682"/>
            <a:ext cx="8534400" cy="2761130"/>
          </a:xfrm>
        </p:spPr>
        <p:txBody>
          <a:bodyPr>
            <a:noAutofit/>
          </a:bodyPr>
          <a:lstStyle/>
          <a:p>
            <a:pPr algn="just"/>
            <a:endParaRPr lang="en-US" sz="1800" b="1" i="0" dirty="0">
              <a:solidFill>
                <a:schemeClr val="bg1"/>
              </a:solidFill>
              <a:effectLst/>
              <a:latin typeface="Arial" panose="020B0604020202020204" pitchFamily="34" charset="0"/>
              <a:cs typeface="Arial" panose="020B0604020202020204" pitchFamily="34" charset="0"/>
            </a:endParaRPr>
          </a:p>
          <a:p>
            <a:pPr algn="just"/>
            <a:r>
              <a:rPr lang="en-US" sz="1800" b="0" i="0" dirty="0">
                <a:solidFill>
                  <a:schemeClr val="bg1"/>
                </a:solidFill>
                <a:effectLst/>
                <a:latin typeface="Arial" panose="020B0604020202020204" pitchFamily="34" charset="0"/>
                <a:cs typeface="Arial" panose="020B0604020202020204" pitchFamily="34" charset="0"/>
              </a:rPr>
              <a:t>Very large-scale integration is the process of making an microcircuit by combining many MOS transistors onto one chip. It is a microcircuit chips widely adopted, enabling complex semiconductor and telecommunication technologies to be developed.</a:t>
            </a:r>
          </a:p>
          <a:p>
            <a:endParaRPr lang="en-US" sz="1800" b="1" i="0" dirty="0">
              <a:solidFill>
                <a:schemeClr val="bg1"/>
              </a:solidFill>
              <a:effectLst/>
              <a:latin typeface="Arial" panose="020B0604020202020204" pitchFamily="34" charset="0"/>
              <a:cs typeface="Arial" panose="020B0604020202020204" pitchFamily="34" charset="0"/>
            </a:endParaRPr>
          </a:p>
          <a:p>
            <a:r>
              <a:rPr lang="en-US" sz="1800" b="1" i="0" dirty="0">
                <a:solidFill>
                  <a:schemeClr val="bg1"/>
                </a:solidFill>
                <a:effectLst/>
                <a:latin typeface="Arial" panose="020B0604020202020204" pitchFamily="34" charset="0"/>
                <a:cs typeface="Arial" panose="020B0604020202020204" pitchFamily="34" charset="0"/>
              </a:rPr>
              <a:t>Advantages of VLSI</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Circuit sizes are reduced </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Improved performance and speed</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Effective cost reduction</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Requires less power and produces less heat</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Increased reliability</a:t>
            </a:r>
          </a:p>
          <a:p>
            <a:pPr algn="l">
              <a:buFont typeface="+mj-lt"/>
              <a:buAutoNum type="arabicPeriod"/>
            </a:pPr>
            <a:r>
              <a:rPr lang="en-US" sz="1800" b="0" i="0" dirty="0">
                <a:solidFill>
                  <a:srgbClr val="212529"/>
                </a:solidFill>
                <a:effectLst/>
                <a:latin typeface="Arial" panose="020B0604020202020204" pitchFamily="34" charset="0"/>
                <a:cs typeface="Arial" panose="020B0604020202020204" pitchFamily="34" charset="0"/>
              </a:rPr>
              <a:t>Requires less space</a:t>
            </a:r>
          </a:p>
          <a:p>
            <a:pPr algn="l">
              <a:buFont typeface="+mj-lt"/>
              <a:buAutoNum type="arabicPeriod"/>
            </a:pPr>
            <a:endParaRPr lang="en-US" sz="1800" b="0" i="0" dirty="0">
              <a:solidFill>
                <a:schemeClr val="bg1"/>
              </a:solidFill>
              <a:effectLst/>
              <a:latin typeface="Arial" panose="020B0604020202020204" pitchFamily="34" charset="0"/>
              <a:cs typeface="Arial" panose="020B0604020202020204" pitchFamily="34" charset="0"/>
            </a:endParaRPr>
          </a:p>
          <a:p>
            <a:endParaRPr lang="en-IN" sz="1800" dirty="0"/>
          </a:p>
        </p:txBody>
      </p:sp>
    </p:spTree>
    <p:extLst>
      <p:ext uri="{BB962C8B-B14F-4D97-AF65-F5344CB8AC3E}">
        <p14:creationId xmlns:p14="http://schemas.microsoft.com/office/powerpoint/2010/main" val="423494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US" u="sng" dirty="0">
                <a:solidFill>
                  <a:schemeClr val="bg1"/>
                </a:solidFill>
              </a:rPr>
              <a:t>SEMICONDUCTOR Industry</a:t>
            </a:r>
            <a:endParaRPr lang="en-IN" u="sng" dirty="0">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601884"/>
            <a:ext cx="8534400" cy="7621248"/>
          </a:xfrm>
        </p:spPr>
        <p:txBody>
          <a:bodyPr>
            <a:normAutofit/>
          </a:bodyPr>
          <a:lstStyle/>
          <a:p>
            <a:endParaRPr lang="en-US" sz="1800" b="0" i="0" dirty="0">
              <a:solidFill>
                <a:schemeClr val="bg1"/>
              </a:solidFill>
              <a:effectLst/>
              <a:latin typeface="Arial" panose="020B0604020202020204" pitchFamily="34" charset="0"/>
            </a:endParaRPr>
          </a:p>
          <a:p>
            <a:r>
              <a:rPr lang="en-US" sz="1800" b="0" i="0" dirty="0">
                <a:solidFill>
                  <a:schemeClr val="bg1"/>
                </a:solidFill>
                <a:effectLst/>
                <a:latin typeface="Arial" panose="020B0604020202020204" pitchFamily="34" charset="0"/>
                <a:cs typeface="Arial" panose="020B0604020202020204" pitchFamily="34" charset="0"/>
              </a:rPr>
              <a:t>Semiconductors are </a:t>
            </a:r>
            <a:r>
              <a:rPr lang="en-US" sz="1800" i="0" dirty="0">
                <a:solidFill>
                  <a:schemeClr val="bg1"/>
                </a:solidFill>
                <a:effectLst/>
                <a:latin typeface="Arial" panose="020B0604020202020204" pitchFamily="34" charset="0"/>
                <a:cs typeface="Arial" panose="020B0604020202020204" pitchFamily="34" charset="0"/>
              </a:rPr>
              <a:t>materials which have a conductivity between conductors (generally metals) and nonconductors or insulators</a:t>
            </a:r>
            <a:endParaRPr lang="en-US" sz="1800" dirty="0">
              <a:solidFill>
                <a:schemeClr val="bg1"/>
              </a:solidFill>
              <a:latin typeface="Arial" panose="020B0604020202020204" pitchFamily="34" charset="0"/>
              <a:cs typeface="Arial" panose="020B0604020202020204" pitchFamily="34" charset="0"/>
            </a:endParaRPr>
          </a:p>
          <a:p>
            <a:r>
              <a:rPr lang="en-US" sz="1800" b="0" i="0" dirty="0">
                <a:solidFill>
                  <a:schemeClr val="bg1"/>
                </a:solidFill>
                <a:effectLst/>
                <a:latin typeface="Arial" panose="020B0604020202020204" pitchFamily="34" charset="0"/>
                <a:cs typeface="Arial" panose="020B0604020202020204" pitchFamily="34" charset="0"/>
              </a:rPr>
              <a:t>The global semiconductor industry is dominated by companies from the </a:t>
            </a:r>
            <a:r>
              <a:rPr lang="en-US" sz="1800" dirty="0">
                <a:solidFill>
                  <a:schemeClr val="bg1"/>
                </a:solidFill>
                <a:latin typeface="Arial" panose="020B0604020202020204" pitchFamily="34" charset="0"/>
                <a:cs typeface="Arial" panose="020B0604020202020204" pitchFamily="34" charset="0"/>
              </a:rPr>
              <a:t>United States</a:t>
            </a:r>
            <a:r>
              <a:rPr lang="en-US" sz="1800" b="0" i="0" strike="noStrike" dirty="0">
                <a:solidFill>
                  <a:schemeClr val="bg1"/>
                </a:solidFill>
                <a:effectLst/>
                <a:latin typeface="Arial" panose="020B0604020202020204" pitchFamily="34" charset="0"/>
                <a:cs typeface="Arial" panose="020B0604020202020204" pitchFamily="34" charset="0"/>
              </a:rPr>
              <a:t> </a:t>
            </a:r>
            <a:r>
              <a:rPr lang="en-US" sz="1800" b="0" i="0" dirty="0">
                <a:solidFill>
                  <a:schemeClr val="bg1"/>
                </a:solidFill>
                <a:effectLst/>
                <a:latin typeface="Arial" panose="020B0604020202020204" pitchFamily="34" charset="0"/>
                <a:cs typeface="Arial" panose="020B0604020202020204" pitchFamily="34" charset="0"/>
              </a:rPr>
              <a:t>, Taiwan, South Korea, Japan and the Netherlands.</a:t>
            </a:r>
            <a:endParaRPr lang="en-US" sz="1800" dirty="0">
              <a:solidFill>
                <a:schemeClr val="bg1"/>
              </a:solidFill>
              <a:latin typeface="Arial" panose="020B0604020202020204" pitchFamily="34" charset="0"/>
              <a:cs typeface="Arial" panose="020B0604020202020204" pitchFamily="34" charset="0"/>
            </a:endParaRPr>
          </a:p>
          <a:p>
            <a:r>
              <a:rPr lang="en-US" sz="1800" b="0" i="0" dirty="0">
                <a:solidFill>
                  <a:schemeClr val="bg1"/>
                </a:solidFill>
                <a:effectLst/>
                <a:latin typeface="Arial" panose="020B0604020202020204" pitchFamily="34" charset="0"/>
                <a:cs typeface="Arial" panose="020B0604020202020204" pitchFamily="34" charset="0"/>
              </a:rPr>
              <a:t>The </a:t>
            </a:r>
            <a:r>
              <a:rPr lang="en-US" sz="1800" dirty="0">
                <a:solidFill>
                  <a:schemeClr val="bg1"/>
                </a:solidFill>
                <a:latin typeface="Arial" panose="020B0604020202020204" pitchFamily="34" charset="0"/>
                <a:cs typeface="Arial" panose="020B0604020202020204" pitchFamily="34" charset="0"/>
              </a:rPr>
              <a:t>s</a:t>
            </a:r>
            <a:r>
              <a:rPr lang="en-US" sz="1800" b="0" i="0" dirty="0">
                <a:solidFill>
                  <a:schemeClr val="bg1"/>
                </a:solidFill>
                <a:effectLst/>
                <a:latin typeface="Arial" panose="020B0604020202020204" pitchFamily="34" charset="0"/>
                <a:cs typeface="Arial" panose="020B0604020202020204" pitchFamily="34" charset="0"/>
              </a:rPr>
              <a:t>emiconductors  industry is a key factor in the future of digital technology.</a:t>
            </a:r>
          </a:p>
          <a:p>
            <a:r>
              <a:rPr lang="en-US" sz="1800" b="0" i="0" dirty="0">
                <a:solidFill>
                  <a:schemeClr val="bg1"/>
                </a:solidFill>
                <a:effectLst/>
                <a:latin typeface="Arial" panose="020B0604020202020204" pitchFamily="34" charset="0"/>
              </a:rPr>
              <a:t>The</a:t>
            </a:r>
            <a:r>
              <a:rPr lang="en-US" sz="1800" i="0" dirty="0">
                <a:solidFill>
                  <a:schemeClr val="bg1"/>
                </a:solidFill>
                <a:effectLst/>
                <a:latin typeface="Arial" panose="020B0604020202020204" pitchFamily="34" charset="0"/>
              </a:rPr>
              <a:t> industry </a:t>
            </a:r>
            <a:r>
              <a:rPr lang="en-US" sz="1800" b="0" i="0" dirty="0">
                <a:solidFill>
                  <a:schemeClr val="bg1"/>
                </a:solidFill>
                <a:effectLst/>
                <a:latin typeface="Arial" panose="020B0604020202020204" pitchFamily="34" charset="0"/>
              </a:rPr>
              <a:t>is the aggregate of companies engaged in the </a:t>
            </a:r>
            <a:r>
              <a:rPr lang="en-US" sz="1800" b="0" i="0" u="none" strike="noStrike" dirty="0">
                <a:solidFill>
                  <a:schemeClr val="bg1"/>
                </a:solidFill>
                <a:effectLst/>
                <a:latin typeface="Arial" panose="020B0604020202020204" pitchFamily="34" charset="0"/>
              </a:rPr>
              <a:t>design</a:t>
            </a:r>
            <a:r>
              <a:rPr lang="en-US" sz="1800" b="0" i="0" dirty="0">
                <a:solidFill>
                  <a:schemeClr val="bg1"/>
                </a:solidFill>
                <a:effectLst/>
                <a:latin typeface="Arial" panose="020B0604020202020204" pitchFamily="34" charset="0"/>
              </a:rPr>
              <a:t> and </a:t>
            </a:r>
            <a:r>
              <a:rPr lang="en-US" sz="1800" b="0" i="0" u="none" strike="noStrike" dirty="0">
                <a:solidFill>
                  <a:schemeClr val="bg1"/>
                </a:solidFill>
                <a:effectLst/>
                <a:latin typeface="Arial" panose="020B0604020202020204" pitchFamily="34" charset="0"/>
              </a:rPr>
              <a:t>fabrication </a:t>
            </a:r>
            <a:r>
              <a:rPr lang="en-US" sz="1800" b="0" i="0" dirty="0">
                <a:solidFill>
                  <a:schemeClr val="bg1"/>
                </a:solidFill>
                <a:effectLst/>
                <a:latin typeface="Arial" panose="020B0604020202020204" pitchFamily="34" charset="0"/>
              </a:rPr>
              <a:t>of </a:t>
            </a:r>
            <a:r>
              <a:rPr lang="en-US" sz="1800" i="0" dirty="0">
                <a:solidFill>
                  <a:schemeClr val="bg1"/>
                </a:solidFill>
                <a:effectLst/>
                <a:latin typeface="Arial" panose="020B0604020202020204" pitchFamily="34" charset="0"/>
              </a:rPr>
              <a:t> semiconductor </a:t>
            </a:r>
            <a:r>
              <a:rPr lang="en-US" sz="1800" b="0" i="0" dirty="0">
                <a:solidFill>
                  <a:schemeClr val="bg1"/>
                </a:solidFill>
                <a:effectLst/>
                <a:latin typeface="Arial" panose="020B0604020202020204" pitchFamily="34" charset="0"/>
              </a:rPr>
              <a:t> and </a:t>
            </a:r>
            <a:r>
              <a:rPr lang="en-US" sz="1800" i="0" dirty="0">
                <a:solidFill>
                  <a:schemeClr val="bg1"/>
                </a:solidFill>
                <a:effectLst/>
                <a:latin typeface="Arial" panose="020B0604020202020204" pitchFamily="34" charset="0"/>
              </a:rPr>
              <a:t>semiconductor devices</a:t>
            </a:r>
            <a:r>
              <a:rPr lang="en-US" sz="1800" b="0" i="0" dirty="0">
                <a:solidFill>
                  <a:schemeClr val="bg1"/>
                </a:solidFill>
                <a:effectLst/>
                <a:latin typeface="Arial" panose="020B0604020202020204" pitchFamily="34" charset="0"/>
              </a:rPr>
              <a:t> , such as </a:t>
            </a:r>
            <a:r>
              <a:rPr lang="en-US" sz="1800" b="0" i="0" u="none" strike="noStrike" dirty="0">
                <a:solidFill>
                  <a:schemeClr val="bg1"/>
                </a:solidFill>
                <a:effectLst/>
                <a:latin typeface="Arial" panose="020B0604020202020204" pitchFamily="34" charset="0"/>
              </a:rPr>
              <a:t>transistors</a:t>
            </a:r>
            <a:r>
              <a:rPr lang="en-US" sz="1800" b="0" i="0" dirty="0">
                <a:solidFill>
                  <a:schemeClr val="bg1"/>
                </a:solidFill>
                <a:effectLst/>
                <a:latin typeface="Arial" panose="020B0604020202020204" pitchFamily="34" charset="0"/>
              </a:rPr>
              <a:t> and </a:t>
            </a:r>
            <a:r>
              <a:rPr lang="en-US" sz="1800" b="0" i="0" u="none" strike="noStrike" dirty="0">
                <a:solidFill>
                  <a:schemeClr val="bg1"/>
                </a:solidFill>
                <a:effectLst/>
                <a:latin typeface="Arial" panose="020B0604020202020204" pitchFamily="34" charset="0"/>
              </a:rPr>
              <a:t>integrated circuits</a:t>
            </a:r>
            <a:r>
              <a:rPr lang="en-US" sz="1800" b="0" i="0" dirty="0">
                <a:solidFill>
                  <a:schemeClr val="bg1"/>
                </a:solidFill>
                <a:effectLst/>
                <a:latin typeface="Arial" panose="020B0604020202020204" pitchFamily="34" charset="0"/>
              </a:rPr>
              <a:t>. </a:t>
            </a:r>
          </a:p>
          <a:p>
            <a:r>
              <a:rPr lang="en-US" sz="1800" b="0" i="0" dirty="0">
                <a:solidFill>
                  <a:schemeClr val="bg1"/>
                </a:solidFill>
                <a:effectLst/>
                <a:latin typeface="Arial" panose="020B0604020202020204" pitchFamily="34" charset="0"/>
              </a:rPr>
              <a:t>It formed around 1960, once </a:t>
            </a:r>
            <a:r>
              <a:rPr lang="en-US" sz="1800" dirty="0">
                <a:solidFill>
                  <a:schemeClr val="bg1"/>
                </a:solidFill>
                <a:latin typeface="Arial" panose="020B0604020202020204" pitchFamily="34" charset="0"/>
              </a:rPr>
              <a:t>the fabrication </a:t>
            </a:r>
            <a:r>
              <a:rPr lang="en-US" sz="1800" b="0" i="0" dirty="0">
                <a:solidFill>
                  <a:schemeClr val="bg1"/>
                </a:solidFill>
                <a:effectLst/>
                <a:latin typeface="Arial" panose="020B0604020202020204" pitchFamily="34" charset="0"/>
              </a:rPr>
              <a:t>of became a viable business.</a:t>
            </a:r>
            <a:endParaRPr lang="en-US" sz="1800" b="0" i="0" dirty="0">
              <a:solidFill>
                <a:schemeClr val="bg1"/>
              </a:solidFill>
              <a:effectLst/>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IN" sz="1800" dirty="0"/>
          </a:p>
        </p:txBody>
      </p:sp>
    </p:spTree>
    <p:extLst>
      <p:ext uri="{BB962C8B-B14F-4D97-AF65-F5344CB8AC3E}">
        <p14:creationId xmlns:p14="http://schemas.microsoft.com/office/powerpoint/2010/main" val="146193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412375"/>
            <a:ext cx="8534400" cy="1766614"/>
          </a:xfrm>
        </p:spPr>
        <p:txBody>
          <a:bodyPr/>
          <a:lstStyle/>
          <a:p>
            <a:pPr algn="ctr"/>
            <a:r>
              <a:rPr lang="en-US" u="sng" dirty="0">
                <a:solidFill>
                  <a:schemeClr val="bg1"/>
                </a:solidFill>
              </a:rPr>
              <a:t>Growth of semiconductor</a:t>
            </a:r>
            <a:endParaRPr lang="en-IN" u="sng" dirty="0">
              <a:solidFill>
                <a:schemeClr val="bg1"/>
              </a:solidFill>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3030072"/>
            <a:ext cx="8534400" cy="1855692"/>
          </a:xfrm>
        </p:spPr>
        <p:txBody>
          <a:bodyPr>
            <a:noAutofit/>
          </a:bodyPr>
          <a:lstStyle/>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Joe Biden, the US President, allocated </a:t>
            </a:r>
            <a:r>
              <a:rPr lang="en-US" sz="1800" b="1" i="0" dirty="0">
                <a:solidFill>
                  <a:srgbClr val="000000"/>
                </a:solidFill>
                <a:effectLst/>
                <a:latin typeface="Arial" panose="020B0604020202020204" pitchFamily="34" charset="0"/>
                <a:cs typeface="Arial" panose="020B0604020202020204" pitchFamily="34" charset="0"/>
              </a:rPr>
              <a:t>$50 billion</a:t>
            </a:r>
            <a:r>
              <a:rPr lang="en-US" sz="1800" b="0" i="0" dirty="0">
                <a:solidFill>
                  <a:srgbClr val="000000"/>
                </a:solidFill>
                <a:effectLst/>
                <a:latin typeface="Arial" panose="020B0604020202020204" pitchFamily="34" charset="0"/>
                <a:cs typeface="Arial" panose="020B0604020202020204" pitchFamily="34" charset="0"/>
              </a:rPr>
              <a:t> in 2021 for semiconductors.</a:t>
            </a: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Global semiconductor sales surpassed </a:t>
            </a:r>
            <a:r>
              <a:rPr lang="en-US" sz="1800" b="1" i="0" dirty="0">
                <a:solidFill>
                  <a:srgbClr val="000000"/>
                </a:solidFill>
                <a:effectLst/>
                <a:latin typeface="Arial" panose="020B0604020202020204" pitchFamily="34" charset="0"/>
                <a:cs typeface="Arial" panose="020B0604020202020204" pitchFamily="34" charset="0"/>
              </a:rPr>
              <a:t>$466 billion</a:t>
            </a:r>
            <a:r>
              <a:rPr lang="en-US" sz="1800" b="0" i="0" dirty="0">
                <a:solidFill>
                  <a:srgbClr val="000000"/>
                </a:solidFill>
                <a:effectLst/>
                <a:latin typeface="Arial" panose="020B0604020202020204" pitchFamily="34" charset="0"/>
                <a:cs typeface="Arial" panose="020B0604020202020204" pitchFamily="34" charset="0"/>
              </a:rPr>
              <a:t> in 2020.</a:t>
            </a: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Hybrid electric vehicles can have up to </a:t>
            </a:r>
            <a:r>
              <a:rPr lang="en-US" sz="1800" b="1" i="0" dirty="0">
                <a:solidFill>
                  <a:srgbClr val="000000"/>
                </a:solidFill>
                <a:effectLst/>
                <a:latin typeface="Arial" panose="020B0604020202020204" pitchFamily="34" charset="0"/>
                <a:cs typeface="Arial" panose="020B0604020202020204" pitchFamily="34" charset="0"/>
              </a:rPr>
              <a:t>3,500 semiconductor chips.</a:t>
            </a:r>
            <a:endParaRPr lang="en-US" sz="18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In 2021, the semiconductor industry sold a record </a:t>
            </a:r>
            <a:r>
              <a:rPr lang="en-US" sz="1800" b="1" i="0" dirty="0">
                <a:solidFill>
                  <a:srgbClr val="000000"/>
                </a:solidFill>
                <a:effectLst/>
                <a:latin typeface="Arial" panose="020B0604020202020204" pitchFamily="34" charset="0"/>
                <a:cs typeface="Arial" panose="020B0604020202020204" pitchFamily="34" charset="0"/>
              </a:rPr>
              <a:t>1.15 trillion</a:t>
            </a:r>
            <a:r>
              <a:rPr lang="en-US" sz="1800" b="0" i="0" dirty="0">
                <a:solidFill>
                  <a:srgbClr val="000000"/>
                </a:solidFill>
                <a:effectLst/>
                <a:latin typeface="Arial" panose="020B0604020202020204" pitchFamily="34" charset="0"/>
                <a:cs typeface="Arial" panose="020B0604020202020204" pitchFamily="34" charset="0"/>
              </a:rPr>
              <a:t> semiconductor chips.</a:t>
            </a: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Samsung won the global semiconductor sales crown, with sales of roughly</a:t>
            </a:r>
            <a:r>
              <a:rPr lang="en-US" sz="1800" b="1" i="0" dirty="0">
                <a:solidFill>
                  <a:srgbClr val="000000"/>
                </a:solidFill>
                <a:effectLst/>
                <a:latin typeface="Arial" panose="020B0604020202020204" pitchFamily="34" charset="0"/>
                <a:cs typeface="Arial" panose="020B0604020202020204" pitchFamily="34" charset="0"/>
              </a:rPr>
              <a:t> $83.09 billion.</a:t>
            </a:r>
            <a:endParaRPr lang="en-US" sz="18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1" i="0" dirty="0">
                <a:solidFill>
                  <a:srgbClr val="000000"/>
                </a:solidFill>
                <a:effectLst/>
                <a:latin typeface="Arial" panose="020B0604020202020204" pitchFamily="34" charset="0"/>
                <a:cs typeface="Arial" panose="020B0604020202020204" pitchFamily="34" charset="0"/>
              </a:rPr>
              <a:t>70%</a:t>
            </a:r>
            <a:r>
              <a:rPr lang="en-US" sz="1800" b="0" i="0" dirty="0">
                <a:solidFill>
                  <a:srgbClr val="000000"/>
                </a:solidFill>
                <a:effectLst/>
                <a:latin typeface="Arial" panose="020B0604020202020204" pitchFamily="34" charset="0"/>
                <a:cs typeface="Arial" panose="020B0604020202020204" pitchFamily="34" charset="0"/>
              </a:rPr>
              <a:t> of growth in the semiconductor sector is anticipated to be driven by just </a:t>
            </a:r>
            <a:r>
              <a:rPr lang="en-US" sz="1800" b="1" i="0" dirty="0">
                <a:solidFill>
                  <a:srgbClr val="000000"/>
                </a:solidFill>
                <a:effectLst/>
                <a:latin typeface="Arial" panose="020B0604020202020204" pitchFamily="34" charset="0"/>
                <a:cs typeface="Arial" panose="020B0604020202020204" pitchFamily="34" charset="0"/>
              </a:rPr>
              <a:t>3 industries.</a:t>
            </a:r>
            <a:endParaRPr lang="en-US" sz="18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Sales of semiconductors worldwide increased by </a:t>
            </a:r>
            <a:r>
              <a:rPr lang="en-US" sz="1800" b="1" i="0" dirty="0">
                <a:solidFill>
                  <a:srgbClr val="000000"/>
                </a:solidFill>
                <a:effectLst/>
                <a:latin typeface="Arial" panose="020B0604020202020204" pitchFamily="34" charset="0"/>
                <a:cs typeface="Arial" panose="020B0604020202020204" pitchFamily="34" charset="0"/>
              </a:rPr>
              <a:t>23%</a:t>
            </a:r>
            <a:r>
              <a:rPr lang="en-US" sz="1800" b="0" i="0" dirty="0">
                <a:solidFill>
                  <a:srgbClr val="000000"/>
                </a:solidFill>
                <a:effectLst/>
                <a:latin typeface="Arial" panose="020B0604020202020204" pitchFamily="34" charset="0"/>
                <a:cs typeface="Arial" panose="020B0604020202020204" pitchFamily="34" charset="0"/>
              </a:rPr>
              <a:t> between </a:t>
            </a:r>
            <a:r>
              <a:rPr lang="en-US" sz="1800" b="1" i="0" dirty="0">
                <a:solidFill>
                  <a:srgbClr val="000000"/>
                </a:solidFill>
                <a:effectLst/>
                <a:latin typeface="Arial" panose="020B0604020202020204" pitchFamily="34" charset="0"/>
                <a:cs typeface="Arial" panose="020B0604020202020204" pitchFamily="34" charset="0"/>
              </a:rPr>
              <a:t>Q1 of 2021 to Q1 of 2022.</a:t>
            </a:r>
            <a:endParaRPr lang="en-US" sz="18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The global sector generated </a:t>
            </a:r>
            <a:r>
              <a:rPr lang="en-US" sz="1800" b="1" i="0" dirty="0">
                <a:solidFill>
                  <a:srgbClr val="000000"/>
                </a:solidFill>
                <a:effectLst/>
                <a:latin typeface="Arial" panose="020B0604020202020204" pitchFamily="34" charset="0"/>
                <a:cs typeface="Arial" panose="020B0604020202020204" pitchFamily="34" charset="0"/>
              </a:rPr>
              <a:t>$552.9 billion</a:t>
            </a:r>
            <a:r>
              <a:rPr lang="en-US" sz="1800" b="0" i="0" dirty="0">
                <a:solidFill>
                  <a:srgbClr val="000000"/>
                </a:solidFill>
                <a:effectLst/>
                <a:latin typeface="Arial" panose="020B0604020202020204" pitchFamily="34" charset="0"/>
                <a:cs typeface="Arial" panose="020B0604020202020204" pitchFamily="34" charset="0"/>
              </a:rPr>
              <a:t> in revenue in 2021. In 2022, it’s predicted to reach </a:t>
            </a:r>
            <a:r>
              <a:rPr lang="en-US" sz="1800" b="1" i="0" dirty="0">
                <a:solidFill>
                  <a:srgbClr val="000000"/>
                </a:solidFill>
                <a:effectLst/>
                <a:latin typeface="Arial" panose="020B0604020202020204" pitchFamily="34" charset="0"/>
                <a:cs typeface="Arial" panose="020B0604020202020204" pitchFamily="34" charset="0"/>
              </a:rPr>
              <a:t>$600 billion.</a:t>
            </a:r>
            <a:endParaRPr lang="en-US" sz="1800"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800" b="1" i="0" dirty="0">
                <a:solidFill>
                  <a:srgbClr val="000000"/>
                </a:solidFill>
                <a:effectLst/>
                <a:latin typeface="Arial" panose="020B0604020202020204" pitchFamily="34" charset="0"/>
                <a:cs typeface="Arial" panose="020B0604020202020204" pitchFamily="34" charset="0"/>
              </a:rPr>
              <a:t>Samsung</a:t>
            </a:r>
            <a:r>
              <a:rPr lang="en-US" sz="1800" b="0" i="0" dirty="0">
                <a:solidFill>
                  <a:srgbClr val="000000"/>
                </a:solidFill>
                <a:effectLst/>
                <a:latin typeface="Arial" panose="020B0604020202020204" pitchFamily="34" charset="0"/>
                <a:cs typeface="Arial" panose="020B0604020202020204" pitchFamily="34" charset="0"/>
              </a:rPr>
              <a:t> is the top semiconductor company.</a:t>
            </a:r>
          </a:p>
          <a:p>
            <a:pPr algn="just">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According to projections, the market would expand at a </a:t>
            </a:r>
            <a:r>
              <a:rPr lang="en-US" sz="1800" b="1" i="0" dirty="0">
                <a:solidFill>
                  <a:srgbClr val="000000"/>
                </a:solidFill>
                <a:effectLst/>
                <a:latin typeface="Arial" panose="020B0604020202020204" pitchFamily="34" charset="0"/>
                <a:cs typeface="Arial" panose="020B0604020202020204" pitchFamily="34" charset="0"/>
              </a:rPr>
              <a:t>CAGR of 9.2%</a:t>
            </a:r>
            <a:r>
              <a:rPr lang="en-US" sz="1800" b="0" i="0" dirty="0">
                <a:solidFill>
                  <a:srgbClr val="000000"/>
                </a:solidFill>
                <a:effectLst/>
                <a:latin typeface="Arial" panose="020B0604020202020204" pitchFamily="34" charset="0"/>
                <a:cs typeface="Arial" panose="020B0604020202020204" pitchFamily="34" charset="0"/>
              </a:rPr>
              <a:t> through the year </a:t>
            </a:r>
            <a:r>
              <a:rPr lang="en-US" sz="1800" b="1" i="0" dirty="0">
                <a:solidFill>
                  <a:srgbClr val="000000"/>
                </a:solidFill>
                <a:effectLst/>
                <a:latin typeface="Arial" panose="020B0604020202020204" pitchFamily="34" charset="0"/>
                <a:cs typeface="Arial" panose="020B0604020202020204" pitchFamily="34" charset="0"/>
              </a:rPr>
              <a:t>2029.</a:t>
            </a:r>
            <a:endParaRPr lang="en-US" sz="1800" b="0" i="0" dirty="0">
              <a:solidFill>
                <a:srgbClr val="000000"/>
              </a:solidFill>
              <a:effectLst/>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986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normAutofit/>
          </a:bodyPr>
          <a:lstStyle/>
          <a:p>
            <a:pPr algn="ctr"/>
            <a:r>
              <a:rPr lang="en-IN" sz="3600" u="sng" dirty="0">
                <a:solidFill>
                  <a:schemeClr val="bg1"/>
                </a:solidFill>
                <a:latin typeface="+mn-lt"/>
                <a:cs typeface="Arial" panose="020B0604020202020204" pitchFamily="34" charset="0"/>
              </a:rPr>
              <a:t>About SiliconChip Technologies</a:t>
            </a:r>
            <a:br>
              <a:rPr lang="en-IN" sz="3600" u="sng" dirty="0">
                <a:solidFill>
                  <a:schemeClr val="bg1"/>
                </a:solidFill>
                <a:latin typeface="+mn-lt"/>
                <a:cs typeface="Arial" panose="020B0604020202020204" pitchFamily="34" charset="0"/>
              </a:rPr>
            </a:br>
            <a:endParaRPr lang="en-IN" b="1" u="sng" dirty="0">
              <a:latin typeface="+mn-lt"/>
            </a:endParaRPr>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347241"/>
            <a:ext cx="8534400" cy="5903088"/>
          </a:xfrm>
        </p:spPr>
        <p:txBody>
          <a:bodyPr>
            <a:normAutofit/>
          </a:bodyPr>
          <a:lstStyle/>
          <a:p>
            <a:pPr>
              <a:buFont typeface="Arial" panose="020B0604020202020204" pitchFamily="34" charset="0"/>
              <a:buChar char="•"/>
            </a:pPr>
            <a:r>
              <a:rPr lang="en-US" sz="1800" i="0" u="none" strike="noStrike" dirty="0">
                <a:solidFill>
                  <a:srgbClr val="000000"/>
                </a:solidFill>
                <a:effectLst/>
                <a:latin typeface="Arial" panose="020B0604020202020204" pitchFamily="34" charset="0"/>
                <a:cs typeface="Arial" panose="020B0604020202020204" pitchFamily="34" charset="0"/>
              </a:rPr>
              <a:t>SiliconChip  Technologies is Known as Best VLSI Training Institute in Bangalore &amp; Kalaburagi offers Industry’s best VLSI training curriculum, covering all aspects of Training program. </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a:solidFill>
                  <a:srgbClr val="000000"/>
                </a:solidFill>
                <a:latin typeface="Arial" panose="020B0604020202020204" pitchFamily="34" charset="0"/>
                <a:cs typeface="Arial" panose="020B0604020202020204" pitchFamily="34" charset="0"/>
              </a:rPr>
              <a:t>Our </a:t>
            </a:r>
            <a:r>
              <a:rPr lang="en-US" sz="1800" i="0" u="none" strike="noStrike" dirty="0">
                <a:solidFill>
                  <a:srgbClr val="000000"/>
                </a:solidFill>
                <a:effectLst/>
                <a:latin typeface="Arial" panose="020B0604020202020204" pitchFamily="34" charset="0"/>
                <a:cs typeface="Arial" panose="020B0604020202020204" pitchFamily="34" charset="0"/>
              </a:rPr>
              <a:t>Training Institute was set up in 2018, offers industry standard, high quality, affordable training to graduates.</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i="0" u="none" strike="noStrike" dirty="0">
                <a:solidFill>
                  <a:srgbClr val="000000"/>
                </a:solidFill>
                <a:effectLst/>
                <a:latin typeface="Arial" panose="020B0604020202020204" pitchFamily="34" charset="0"/>
                <a:cs typeface="Arial" panose="020B0604020202020204" pitchFamily="34" charset="0"/>
              </a:rPr>
              <a:t>Institute is among the very few institute offering quality training in complete spectrum of VLSI flow from RTL design, Functional Verification, Formal Verification, GLS, Synthesis, STA, Physical Design, DFT, Custom Layout and Physical Verification. We also offer courses on AMBA, PCIe, USB, Low power verification and SOC verification, customized for experienced engineers. want to make career in VLSI, and Embedded systems. </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i="0" u="none" strike="noStrike" dirty="0">
                <a:solidFill>
                  <a:srgbClr val="000000"/>
                </a:solidFill>
                <a:effectLst/>
                <a:latin typeface="Arial" panose="020B0604020202020204" pitchFamily="34" charset="0"/>
                <a:cs typeface="Arial" panose="020B0604020202020204" pitchFamily="34" charset="0"/>
              </a:rPr>
              <a:t>100% job oriented VLSI training courses</a:t>
            </a:r>
            <a:endParaRPr lang="en-US" sz="1800" dirty="0">
              <a:latin typeface="Arial" panose="020B0604020202020204" pitchFamily="34" charset="0"/>
              <a:cs typeface="Arial" panose="020B0604020202020204" pitchFamily="34" charset="0"/>
            </a:endParaRPr>
          </a:p>
          <a:p>
            <a:endParaRPr lang="en-IN" sz="1800" dirty="0"/>
          </a:p>
        </p:txBody>
      </p:sp>
    </p:spTree>
    <p:extLst>
      <p:ext uri="{BB962C8B-B14F-4D97-AF65-F5344CB8AC3E}">
        <p14:creationId xmlns:p14="http://schemas.microsoft.com/office/powerpoint/2010/main" val="175299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CB46-0ABA-8B4C-9844-ABC44DEC656E}"/>
              </a:ext>
            </a:extLst>
          </p:cNvPr>
          <p:cNvSpPr>
            <a:spLocks noGrp="1"/>
          </p:cNvSpPr>
          <p:nvPr>
            <p:ph type="title"/>
          </p:nvPr>
        </p:nvSpPr>
        <p:spPr>
          <a:xfrm>
            <a:off x="2683342" y="98612"/>
            <a:ext cx="8534400" cy="1507067"/>
          </a:xfrm>
        </p:spPr>
        <p:txBody>
          <a:bodyPr/>
          <a:lstStyle/>
          <a:p>
            <a:pPr algn="ctr"/>
            <a:r>
              <a:rPr lang="en-IN" sz="3600" u="sng" dirty="0">
                <a:solidFill>
                  <a:schemeClr val="bg1"/>
                </a:solidFill>
                <a:cs typeface="Arial" panose="020B0604020202020204" pitchFamily="34" charset="0"/>
              </a:rPr>
              <a:t>Why SiliconChip Technologies</a:t>
            </a:r>
            <a:endParaRPr lang="en-IN" b="1" u="sng" dirty="0"/>
          </a:p>
        </p:txBody>
      </p:sp>
      <p:sp>
        <p:nvSpPr>
          <p:cNvPr id="3" name="Content Placeholder 2">
            <a:extLst>
              <a:ext uri="{FF2B5EF4-FFF2-40B4-BE49-F238E27FC236}">
                <a16:creationId xmlns:a16="http://schemas.microsoft.com/office/drawing/2014/main" id="{B74F5384-439E-1955-A87B-FA649901B278}"/>
              </a:ext>
            </a:extLst>
          </p:cNvPr>
          <p:cNvSpPr>
            <a:spLocks noGrp="1"/>
          </p:cNvSpPr>
          <p:nvPr>
            <p:ph idx="1"/>
          </p:nvPr>
        </p:nvSpPr>
        <p:spPr>
          <a:xfrm>
            <a:off x="2683342" y="1226916"/>
            <a:ext cx="8534400" cy="4791919"/>
          </a:xfrm>
        </p:spPr>
        <p:txBody>
          <a:bodyPr>
            <a:normAutofit lnSpcReduction="10000"/>
          </a:bodyPr>
          <a:lstStyle/>
          <a:p>
            <a:r>
              <a:rPr lang="en-US" sz="2100" dirty="0">
                <a:solidFill>
                  <a:schemeClr val="bg1"/>
                </a:solidFill>
                <a:latin typeface="Arial" panose="020B0604020202020204" pitchFamily="34" charset="0"/>
                <a:cs typeface="Arial" panose="020B0604020202020204" pitchFamily="34" charset="0"/>
              </a:rPr>
              <a:t>We are a startup with energetic working professionals having 10+ years of experience  who are dedicated to train the students to excel in their careers.</a:t>
            </a:r>
          </a:p>
          <a:p>
            <a:r>
              <a:rPr lang="en-US" sz="2100" dirty="0">
                <a:solidFill>
                  <a:schemeClr val="bg1"/>
                </a:solidFill>
                <a:latin typeface="Arial" panose="020B0604020202020204" pitchFamily="34" charset="0"/>
                <a:cs typeface="Arial" panose="020B0604020202020204" pitchFamily="34" charset="0"/>
              </a:rPr>
              <a:t>Offline classes with hands-on lab session with VLSI tools.</a:t>
            </a:r>
          </a:p>
          <a:p>
            <a:r>
              <a:rPr lang="en-US" sz="2100" dirty="0">
                <a:solidFill>
                  <a:schemeClr val="bg1"/>
                </a:solidFill>
                <a:latin typeface="Arial" panose="020B0604020202020204" pitchFamily="34" charset="0"/>
                <a:cs typeface="Arial" panose="020B0604020202020204" pitchFamily="34" charset="0"/>
              </a:rPr>
              <a:t>Assignments &amp; Projects are assigned to students to read the skill development on weekly basis.</a:t>
            </a:r>
          </a:p>
          <a:p>
            <a:r>
              <a:rPr lang="en-US" sz="2100" dirty="0">
                <a:solidFill>
                  <a:schemeClr val="bg1"/>
                </a:solidFill>
                <a:latin typeface="Arial" panose="020B0604020202020204" pitchFamily="34" charset="0"/>
                <a:cs typeface="Arial" panose="020B0604020202020204" pitchFamily="34" charset="0"/>
              </a:rPr>
              <a:t>1:1 mentoring sessions are held by Industry experts.</a:t>
            </a:r>
          </a:p>
          <a:p>
            <a:r>
              <a:rPr lang="en-US" sz="2100" dirty="0">
                <a:solidFill>
                  <a:schemeClr val="bg1"/>
                </a:solidFill>
                <a:latin typeface="Arial" panose="020B0604020202020204" pitchFamily="34" charset="0"/>
                <a:cs typeface="Arial" panose="020B0604020202020204" pitchFamily="34" charset="0"/>
              </a:rPr>
              <a:t>Courses provided are budget friendly compared to other training institutes &amp; 100% job determined.</a:t>
            </a:r>
          </a:p>
          <a:p>
            <a:r>
              <a:rPr lang="en-IN" sz="2100" dirty="0">
                <a:solidFill>
                  <a:schemeClr val="bg1"/>
                </a:solidFill>
                <a:latin typeface="Arial" panose="020B0604020202020204" pitchFamily="34" charset="0"/>
                <a:cs typeface="Arial" panose="020B0604020202020204" pitchFamily="34" charset="0"/>
              </a:rPr>
              <a:t>Training process is designed to provide technical &amp; soft skill knowledge to haver a better  job understanding.</a:t>
            </a:r>
          </a:p>
          <a:p>
            <a:r>
              <a:rPr lang="en-IN" sz="2100" dirty="0">
                <a:solidFill>
                  <a:schemeClr val="bg1"/>
                </a:solidFill>
                <a:latin typeface="Arial" panose="020B0604020202020204" pitchFamily="34" charset="0"/>
                <a:cs typeface="Arial" panose="020B0604020202020204" pitchFamily="34" charset="0"/>
              </a:rPr>
              <a:t>We have our training institute in Bangalore and Namma Kalaburagi.</a:t>
            </a:r>
          </a:p>
          <a:p>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1324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337</TotalTime>
  <Words>938</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Century Gothic</vt:lpstr>
      <vt:lpstr>Times New Roman</vt:lpstr>
      <vt:lpstr>Wingdings 3</vt:lpstr>
      <vt:lpstr>Slice</vt:lpstr>
      <vt:lpstr> SiliconChip Technologies</vt:lpstr>
      <vt:lpstr>Contents</vt:lpstr>
      <vt:lpstr>Introduction to VLSi</vt:lpstr>
      <vt:lpstr>Why VLSI</vt:lpstr>
      <vt:lpstr>How does VLSI work? </vt:lpstr>
      <vt:lpstr>SEMICONDUCTOR Industry</vt:lpstr>
      <vt:lpstr>Growth of semiconductor</vt:lpstr>
      <vt:lpstr>About SiliconChip Technologies </vt:lpstr>
      <vt:lpstr>Why SiliconChip Technologies</vt:lpstr>
      <vt:lpstr>Career Growth </vt:lpstr>
      <vt:lpstr>Placements with : </vt:lpstr>
      <vt:lpstr>Contact details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SiliconChip Technologies</dc:title>
  <dc:creator>Abhishek biradar biradar</dc:creator>
  <cp:lastModifiedBy>Abhishek biradar biradar</cp:lastModifiedBy>
  <cp:revision>3</cp:revision>
  <dcterms:created xsi:type="dcterms:W3CDTF">2023-01-17T12:31:08Z</dcterms:created>
  <dcterms:modified xsi:type="dcterms:W3CDTF">2023-03-02T11:14:44Z</dcterms:modified>
</cp:coreProperties>
</file>