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780"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8" r:id="rId16"/>
    <p:sldId id="301" r:id="rId17"/>
    <p:sldId id="304" r:id="rId18"/>
    <p:sldId id="307" r:id="rId19"/>
    <p:sldId id="310" r:id="rId20"/>
    <p:sldId id="313" r:id="rId21"/>
    <p:sldId id="316" r:id="rId22"/>
    <p:sldId id="319" r:id="rId23"/>
    <p:sldId id="322" r:id="rId24"/>
    <p:sldId id="325" r:id="rId25"/>
    <p:sldId id="328" r:id="rId26"/>
    <p:sldId id="331" r:id="rId27"/>
    <p:sldId id="334" r:id="rId28"/>
    <p:sldId id="337" r:id="rId29"/>
    <p:sldId id="340" r:id="rId30"/>
    <p:sldId id="343" r:id="rId31"/>
    <p:sldId id="346" r:id="rId32"/>
    <p:sldId id="349" r:id="rId33"/>
    <p:sldId id="352" r:id="rId34"/>
    <p:sldId id="355" r:id="rId35"/>
    <p:sldId id="358" r:id="rId36"/>
    <p:sldId id="361" r:id="rId37"/>
    <p:sldId id="364" r:id="rId38"/>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gs" Target="tags/tag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CBA2CF8F-9BD8-4EA4-8C8B-7BDBAF3634BE}"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CBC6FDD-EF6E-4CDD-A99E-74FA6465E13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443FB3-55FB-40DB-9EA5-63FDF45E7321}"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B3D5C-F625-4487-8EC4-5A2B3C4ECAD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25D3324-A4F6-4A41-B8BA-C9333135118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E78F9F9-0337-4648-8A41-4258400F4CC3}"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6EAB014-97E9-4975-A536-575A5CD19745}"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64CCBBD-4DF8-401A-AAFF-84B6E46E6811}" type="datetimeFigureOut">
              <a:rPr lang="en-US" smtClean="0"/>
              <a:t>3/2/2023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D954F26-2DCE-470A-A69D-BEBEC72B4C6D}" type="datetimeFigureOut">
              <a:rPr lang="en-US" smtClean="0"/>
              <a:t>3/2/2023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A5848BC-5B36-45F5-A9C0-C6DF16E5838C}" type="datetimeFigureOut">
              <a:rPr lang="en-US" smtClean="0"/>
              <a:t>3/2/2023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F461FFE-7DD0-47F1-8237-44D580289376}"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46B6467-D25E-41F9-9A02-2358C50FB51F}"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AB3D5C-F625-4487-8EC4-5A2B3C4ECAD2}" type="datetimeFigureOut">
              <a:rPr lang="en-IN" smtClean="0"/>
              <a:t>02-03-2023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defPPr>
              <a:defRPr lang="en-US"/>
            </a:defPPr>
            <a:lvl1pPr marL="0" algn="l"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defPPr>
              <a:defRPr lang="en-US"/>
            </a:defPPr>
            <a:lvl1pPr marL="0" algn="ct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mailto:training@siliconchip.in" TargetMode="External"/><Relationship Id="rId1" Type="http://schemas.openxmlformats.org/officeDocument/2006/relationships/slideLayout" Target="../slideLayouts/slideLayout30.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udip.sites.olt.ubc.ca/files/2015/09/l5.png" TargetMode="Externa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sudip.sites.olt.ubc.ca/cadence-virtuoso-schematic-simulations/" TargetMode="Externa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524000" y="1310622"/>
            <a:ext cx="9144000" cy="4051521"/>
          </a:xfrm>
        </p:spPr>
        <p:txBody>
          <a:bodyPr/>
          <a:lstStyle/>
          <a:p>
            <a:r>
              <a:rPr lang="en-IN" b="1" i="1" dirty="0"/>
              <a:t>  </a:t>
            </a:r>
            <a:r>
              <a:rPr lang="en-IN" sz="4700" b="1" i="1" dirty="0"/>
              <a:t>Silicon</a:t>
            </a:r>
            <a:r>
              <a:rPr lang="en-IN" sz="4700" b="1" i="1" dirty="0">
                <a:solidFill>
                  <a:srgbClr val="FF0000"/>
                </a:solidFill>
              </a:rPr>
              <a:t>C</a:t>
            </a:r>
            <a:r>
              <a:rPr lang="en-IN" sz="4700" b="1" i="1" dirty="0"/>
              <a:t>hip Technologies</a:t>
            </a:r>
          </a:p>
        </p:txBody>
      </p:sp>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l="5518" t="9185" r="7510" b="9306"/>
          <a:stretch/>
        </p:blipFill>
        <p:spPr>
          <a:xfrm>
            <a:off x="3287688" y="1556792"/>
            <a:ext cx="5616624" cy="288032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FBB8381-3B39-5E81-3B03-893392CC21F2}"/>
              </a:ext>
            </a:extLst>
          </p:cNvPr>
          <p:cNvSpPr txBox="1"/>
          <p:nvPr/>
        </p:nvSpPr>
        <p:spPr>
          <a:xfrm>
            <a:off x="3791744" y="5716559"/>
            <a:ext cx="4680520" cy="923330"/>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P. D. A College Of Engineering, Aiwan-E - Shahi Area, Kalaburagi</a:t>
            </a:r>
            <a:endParaRPr lang="en-US"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37064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cs typeface="Arial" pitchFamily="34" charset="0"/>
              </a:rPr>
              <a:t>Career Growth</a:t>
            </a:r>
            <a:br>
              <a:rPr lang="en-IN" sz="3600" u="sng" dirty="0">
                <a:cs typeface="Arial"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443317"/>
            <a:ext cx="8534400" cy="3707417"/>
          </a:xfrm>
        </p:spPr>
        <p:txBody>
          <a:bodyPr>
            <a:noAutofit/>
          </a:bodyPr>
          <a:lstStyle/>
          <a:p>
            <a:endParaRPr lang="en-US" sz="1800" b="0" i="0" dirty="0">
              <a:effectLst/>
              <a:latin typeface="arial" panose="020B0604020202020204" pitchFamily="34" charset="0"/>
            </a:endParaRPr>
          </a:p>
          <a:p>
            <a:r>
              <a:rPr lang="en-US" sz="1800" dirty="0">
                <a:latin typeface="arial" panose="020B0604020202020204" pitchFamily="34" charset="0"/>
              </a:rPr>
              <a:t>There is lot of opportunities after completion of VLSI Program. Some of the job opportunities in this domain are Verification Engineer, Design Engineer, Application Engineer, CAD Engineer, etc. </a:t>
            </a:r>
          </a:p>
          <a:p>
            <a:r>
              <a:rPr lang="en-US" sz="1800" dirty="0">
                <a:latin typeface="arial" panose="020B0604020202020204" pitchFamily="34" charset="0"/>
              </a:rPr>
              <a:t>With VLSI training, learners can give their career a new growth. How does VLSI work? Very large-scale integration is the process of making a microcircuit by combining many MOS transistors onto one chip. </a:t>
            </a:r>
          </a:p>
          <a:p>
            <a:r>
              <a:rPr lang="en-US" sz="1800" dirty="0">
                <a:latin typeface="arial" panose="020B0604020202020204" pitchFamily="34" charset="0"/>
              </a:rPr>
              <a:t>It is a microcircuit chips widely adopted, enabling complex semiconductor and telecommunication technologies to be developed.</a:t>
            </a:r>
          </a:p>
          <a:p>
            <a:r>
              <a:rPr lang="en-US" sz="1800" b="0" i="0" dirty="0">
                <a:effectLst/>
                <a:latin typeface="arial" panose="020B0604020202020204" pitchFamily="34" charset="0"/>
              </a:rPr>
              <a:t>How much does a VLSI engineer make in India? The average VLSI engineer salary in India is ₹ 900,000 per year or ₹ 361 per hour. Entry-level positions start at ₹ 363,750 per year, while most experienced workers make up to ₹ 2,500,000 per year.</a:t>
            </a:r>
          </a:p>
          <a:p>
            <a:endParaRPr lang="en-IN" sz="1800" dirty="0"/>
          </a:p>
        </p:txBody>
      </p:sp>
    </p:spTree>
    <p:extLst>
      <p:ext uri="{BB962C8B-B14F-4D97-AF65-F5344CB8AC3E}">
        <p14:creationId xmlns:p14="http://schemas.microsoft.com/office/powerpoint/2010/main" val="34289666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D54B642-55E0-F78B-D448-B3D9E1A5CB1A}"/>
              </a:ext>
            </a:extLst>
          </p:cNvPr>
          <p:cNvSpPr/>
          <p:nvPr/>
        </p:nvSpPr>
        <p:spPr>
          <a:xfrm>
            <a:off x="1638299" y="-3748"/>
            <a:ext cx="10553701"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IN" dirty="0"/>
          </a:p>
        </p:txBody>
      </p:sp>
      <p:sp>
        <p:nvSpPr>
          <p:cNvPr id="2" name="Title 1">
            <a:extLst>
              <a:ext uri="{FF2B5EF4-FFF2-40B4-BE49-F238E27FC236}">
                <a16:creationId xmlns:a16="http://schemas.microsoft.com/office/drawing/2014/main" id="{5A31CB46-0ABA-8B4C-9844-ABC44DEC656E}"/>
              </a:ext>
            </a:extLst>
          </p:cNvPr>
          <p:cNvSpPr>
            <a:spLocks noGrp="1"/>
          </p:cNvSpPr>
          <p:nvPr>
            <p:ph type="title" idx="4294967295"/>
          </p:nvPr>
        </p:nvSpPr>
        <p:spPr>
          <a:xfrm>
            <a:off x="3657600" y="98425"/>
            <a:ext cx="8534400" cy="1506538"/>
          </a:xfrm>
        </p:spPr>
        <p:txBody>
          <a:bodyPr/>
          <a:lstStyle/>
          <a:p>
            <a:r>
              <a:rPr lang="en-IN" sz="3600" dirty="0">
                <a:latin typeface="Arial" pitchFamily="34" charset="0"/>
                <a:cs typeface="Arial" pitchFamily="34" charset="0"/>
              </a:rPr>
              <a:t>Placements with :</a:t>
            </a:r>
            <a:br>
              <a:rPr lang="en-IN" sz="3600" dirty="0">
                <a:latin typeface="Arial" pitchFamily="34" charset="0"/>
                <a:cs typeface="Arial" pitchFamily="34" charset="0"/>
              </a:rPr>
            </a:br>
            <a:endParaRPr lang="en-IN" b="1" dirty="0"/>
          </a:p>
        </p:txBody>
      </p:sp>
      <p:pic>
        <p:nvPicPr>
          <p:cNvPr id="28" name="Picture 27">
            <a:extLst>
              <a:ext uri="{FF2B5EF4-FFF2-40B4-BE49-F238E27FC236}">
                <a16:creationId xmlns:a16="http://schemas.microsoft.com/office/drawing/2014/main" id="{B9D59657-CE85-5025-C871-8D491F95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869" y="1371612"/>
            <a:ext cx="2432625" cy="1345044"/>
          </a:xfrm>
          <a:prstGeom prst="rect">
            <a:avLst/>
          </a:prstGeom>
        </p:spPr>
      </p:pic>
      <p:pic>
        <p:nvPicPr>
          <p:cNvPr id="34" name="Picture 33">
            <a:extLst>
              <a:ext uri="{FF2B5EF4-FFF2-40B4-BE49-F238E27FC236}">
                <a16:creationId xmlns:a16="http://schemas.microsoft.com/office/drawing/2014/main" id="{71C7328B-1DD1-C1F2-EB7E-D8DDB5D15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663" y="1517487"/>
            <a:ext cx="2143126" cy="1441255"/>
          </a:xfrm>
          <a:prstGeom prst="rect">
            <a:avLst/>
          </a:prstGeom>
        </p:spPr>
      </p:pic>
      <p:pic>
        <p:nvPicPr>
          <p:cNvPr id="36" name="Picture 35">
            <a:extLst>
              <a:ext uri="{FF2B5EF4-FFF2-40B4-BE49-F238E27FC236}">
                <a16:creationId xmlns:a16="http://schemas.microsoft.com/office/drawing/2014/main" id="{782DB145-FE51-F151-DADF-A11382A2A1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739" y="2412083"/>
            <a:ext cx="2920435" cy="691520"/>
          </a:xfrm>
          <a:prstGeom prst="rect">
            <a:avLst/>
          </a:prstGeom>
        </p:spPr>
      </p:pic>
      <p:pic>
        <p:nvPicPr>
          <p:cNvPr id="38" name="Picture 37">
            <a:extLst>
              <a:ext uri="{FF2B5EF4-FFF2-40B4-BE49-F238E27FC236}">
                <a16:creationId xmlns:a16="http://schemas.microsoft.com/office/drawing/2014/main" id="{D5D8DD03-D341-A339-F2B7-024EAA0512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3781" y="3375425"/>
            <a:ext cx="2711749" cy="1203210"/>
          </a:xfrm>
          <a:prstGeom prst="rect">
            <a:avLst/>
          </a:prstGeom>
        </p:spPr>
      </p:pic>
      <p:pic>
        <p:nvPicPr>
          <p:cNvPr id="41" name="Picture 40">
            <a:extLst>
              <a:ext uri="{FF2B5EF4-FFF2-40B4-BE49-F238E27FC236}">
                <a16:creationId xmlns:a16="http://schemas.microsoft.com/office/drawing/2014/main" id="{63A0E9C8-74C0-8BBF-D235-D2222FE39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0214" y="3395109"/>
            <a:ext cx="2495550" cy="1905000"/>
          </a:xfrm>
          <a:prstGeom prst="rect">
            <a:avLst/>
          </a:prstGeom>
        </p:spPr>
      </p:pic>
      <p:pic>
        <p:nvPicPr>
          <p:cNvPr id="43" name="Picture 42">
            <a:extLst>
              <a:ext uri="{FF2B5EF4-FFF2-40B4-BE49-F238E27FC236}">
                <a16:creationId xmlns:a16="http://schemas.microsoft.com/office/drawing/2014/main" id="{3D76CC8A-089B-9A45-1209-A8D0D3DF92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7480" y="5778630"/>
            <a:ext cx="2335155" cy="775883"/>
          </a:xfrm>
          <a:prstGeom prst="rect">
            <a:avLst/>
          </a:prstGeom>
        </p:spPr>
      </p:pic>
      <p:pic>
        <p:nvPicPr>
          <p:cNvPr id="45" name="Picture 44">
            <a:extLst>
              <a:ext uri="{FF2B5EF4-FFF2-40B4-BE49-F238E27FC236}">
                <a16:creationId xmlns:a16="http://schemas.microsoft.com/office/drawing/2014/main" id="{6069A286-4C62-564A-2DAB-B37D5F6632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462" y="760811"/>
            <a:ext cx="2230342" cy="1905000"/>
          </a:xfrm>
          <a:prstGeom prst="rect">
            <a:avLst/>
          </a:prstGeom>
        </p:spPr>
      </p:pic>
      <p:pic>
        <p:nvPicPr>
          <p:cNvPr id="50" name="Picture 49">
            <a:extLst>
              <a:ext uri="{FF2B5EF4-FFF2-40B4-BE49-F238E27FC236}">
                <a16:creationId xmlns:a16="http://schemas.microsoft.com/office/drawing/2014/main" id="{ED41D70F-F83A-BF6E-F230-FE5FA5C900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2320" y="4790273"/>
            <a:ext cx="3536564" cy="1066800"/>
          </a:xfrm>
          <a:prstGeom prst="rect">
            <a:avLst/>
          </a:prstGeom>
        </p:spPr>
      </p:pic>
      <p:pic>
        <p:nvPicPr>
          <p:cNvPr id="52" name="Picture 51">
            <a:extLst>
              <a:ext uri="{FF2B5EF4-FFF2-40B4-BE49-F238E27FC236}">
                <a16:creationId xmlns:a16="http://schemas.microsoft.com/office/drawing/2014/main" id="{C1947260-C488-23A1-B6B8-4C4358163D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62653" y="393793"/>
            <a:ext cx="1905000" cy="1905000"/>
          </a:xfrm>
          <a:prstGeom prst="rect">
            <a:avLst/>
          </a:prstGeom>
        </p:spPr>
      </p:pic>
      <p:pic>
        <p:nvPicPr>
          <p:cNvPr id="54" name="Picture 53">
            <a:extLst>
              <a:ext uri="{FF2B5EF4-FFF2-40B4-BE49-F238E27FC236}">
                <a16:creationId xmlns:a16="http://schemas.microsoft.com/office/drawing/2014/main" id="{42B5298F-64B9-B28B-3D2E-FA44A554B0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79919" y="3507072"/>
            <a:ext cx="2143125" cy="2143125"/>
          </a:xfrm>
          <a:prstGeom prst="rect">
            <a:avLst/>
          </a:prstGeom>
        </p:spPr>
      </p:pic>
      <p:pic>
        <p:nvPicPr>
          <p:cNvPr id="56" name="Picture 55">
            <a:extLst>
              <a:ext uri="{FF2B5EF4-FFF2-40B4-BE49-F238E27FC236}">
                <a16:creationId xmlns:a16="http://schemas.microsoft.com/office/drawing/2014/main" id="{3493B856-E6AB-248C-40D3-A839AACD12D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31652" y="950775"/>
            <a:ext cx="2975147" cy="885825"/>
          </a:xfrm>
          <a:prstGeom prst="rect">
            <a:avLst/>
          </a:prstGeom>
        </p:spPr>
      </p:pic>
      <p:pic>
        <p:nvPicPr>
          <p:cNvPr id="64" name="Picture 63">
            <a:extLst>
              <a:ext uri="{FF2B5EF4-FFF2-40B4-BE49-F238E27FC236}">
                <a16:creationId xmlns:a16="http://schemas.microsoft.com/office/drawing/2014/main" id="{52477330-0928-463F-76F8-031C0A0A6F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9849" y="4803256"/>
            <a:ext cx="4114800" cy="1104900"/>
          </a:xfrm>
          <a:prstGeom prst="rect">
            <a:avLst/>
          </a:prstGeom>
        </p:spPr>
      </p:pic>
      <p:pic>
        <p:nvPicPr>
          <p:cNvPr id="66" name="Picture 65">
            <a:extLst>
              <a:ext uri="{FF2B5EF4-FFF2-40B4-BE49-F238E27FC236}">
                <a16:creationId xmlns:a16="http://schemas.microsoft.com/office/drawing/2014/main" id="{2BB3E9A2-2101-C7BA-4375-17C96C6B6A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8513" y="1968199"/>
            <a:ext cx="1657350" cy="885825"/>
          </a:xfrm>
          <a:prstGeom prst="rect">
            <a:avLst/>
          </a:prstGeom>
        </p:spPr>
      </p:pic>
      <p:pic>
        <p:nvPicPr>
          <p:cNvPr id="68" name="Picture 67">
            <a:extLst>
              <a:ext uri="{FF2B5EF4-FFF2-40B4-BE49-F238E27FC236}">
                <a16:creationId xmlns:a16="http://schemas.microsoft.com/office/drawing/2014/main" id="{FD826679-983D-47CB-8DBC-1FD1458E4E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85530" y="2760986"/>
            <a:ext cx="3368558" cy="1104901"/>
          </a:xfrm>
          <a:prstGeom prst="rect">
            <a:avLst/>
          </a:prstGeom>
        </p:spPr>
      </p:pic>
    </p:spTree>
    <p:extLst>
      <p:ext uri="{BB962C8B-B14F-4D97-AF65-F5344CB8AC3E}">
        <p14:creationId xmlns:p14="http://schemas.microsoft.com/office/powerpoint/2010/main" val="31903537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lnSpc>
                <a:spcPct val="80000"/>
              </a:lnSpc>
            </a:pPr>
            <a:r>
              <a:rPr lang="en-IN" sz="3600" u="sng" dirty="0">
                <a:cs typeface="Arial" pitchFamily="34" charset="0"/>
              </a:rPr>
              <a:t>Contact details : </a:t>
            </a:r>
          </a:p>
        </p:txBody>
      </p:sp>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990846" y="995422"/>
            <a:ext cx="9769032" cy="4907667"/>
          </a:xfrm>
        </p:spPr>
        <p:txBody>
          <a:bodyPr/>
          <a:lstStyle/>
          <a:p>
            <a:pPr marL="0" indent="0">
              <a:buNone/>
            </a:pPr>
            <a:r>
              <a:rPr lang="en-US" dirty="0"/>
              <a:t>                     </a:t>
            </a:r>
          </a:p>
          <a:p>
            <a:pPr marL="0" indent="0">
              <a:buNone/>
            </a:pPr>
            <a:endParaRPr lang="en-US" dirty="0"/>
          </a:p>
          <a:p>
            <a:pPr marL="0" indent="0">
              <a:buNone/>
            </a:pPr>
            <a:r>
              <a:rPr lang="en-US" dirty="0"/>
              <a:t>                     +91 8792662546</a:t>
            </a:r>
          </a:p>
          <a:p>
            <a:pPr marL="0" indent="0">
              <a:buNone/>
            </a:pPr>
            <a:r>
              <a:rPr lang="en-IN" b="0" i="0" u="none" strike="noStrike" dirty="0">
                <a:effectLst/>
                <a:hlinkClick r:id="rId2">
                  <a:extLst>
                    <a:ext uri="{A12FA001-AC4F-418D-AE19-62706E023703}">
                      <ahyp:hlinkClr xmlns:ahyp="http://schemas.microsoft.com/office/drawing/2018/hyperlinkcolor" val="tx"/>
                    </a:ext>
                  </a:extLst>
                </a:hlinkClick>
              </a:rPr>
              <a:t>   </a:t>
            </a:r>
          </a:p>
          <a:p>
            <a:pPr marL="0" indent="0">
              <a:buNone/>
            </a:pPr>
            <a:r>
              <a:rPr lang="en-IN" b="0" i="0" u="none" strike="noStrike" dirty="0">
                <a:effectLst/>
              </a:rPr>
              <a:t>                       training@siliconchip.in</a:t>
            </a:r>
            <a:endParaRPr lang="en-US" b="0" i="0" u="none" strike="noStrike" dirty="0">
              <a:effectLst/>
            </a:endParaRPr>
          </a:p>
          <a:p>
            <a:pPr marL="0" indent="0">
              <a:buNone/>
            </a:pPr>
            <a:r>
              <a:rPr lang="en-IN" dirty="0"/>
              <a:t> </a:t>
            </a:r>
          </a:p>
          <a:p>
            <a:pPr marL="0" indent="0">
              <a:buNone/>
            </a:pPr>
            <a:r>
              <a:rPr lang="en-IN" dirty="0"/>
              <a:t>                       http://www.siliconchip.in\</a:t>
            </a:r>
            <a:endParaRPr lang="en-US" dirty="0"/>
          </a:p>
          <a:p>
            <a:pPr marL="0" indent="0">
              <a:buNone/>
            </a:pPr>
            <a:endParaRPr lang="en-IN" dirty="0"/>
          </a:p>
          <a:p>
            <a:pPr marL="0" indent="0" algn="ctr">
              <a:buNone/>
            </a:pPr>
            <a:r>
              <a:rPr lang="en-IN" b="0" i="0" u="none" strike="noStrike" dirty="0">
                <a:effectLst/>
              </a:rPr>
              <a:t>                  #25/A, 2nd floor, Next to St. Theresa School, Kamadenu Layout, B. Narayanapura, Bengaluru, Karnataka</a:t>
            </a:r>
            <a:endParaRPr lang="en-IN" dirty="0"/>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3351" y="1539638"/>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5290" y="2391579"/>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290" y="3297184"/>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5290" y="4069688"/>
            <a:ext cx="914400" cy="914400"/>
          </a:xfrm>
          <a:prstGeom prst="rect">
            <a:avLst/>
          </a:prstGeom>
        </p:spPr>
      </p:pic>
    </p:spTree>
    <p:extLst>
      <p:ext uri="{BB962C8B-B14F-4D97-AF65-F5344CB8AC3E}">
        <p14:creationId xmlns:p14="http://schemas.microsoft.com/office/powerpoint/2010/main" val="10106174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0E1D-E785-7EC7-D586-3F78A13FF46F}"/>
              </a:ext>
            </a:extLst>
          </p:cNvPr>
          <p:cNvSpPr>
            <a:spLocks noGrp="1"/>
          </p:cNvSpPr>
          <p:nvPr>
            <p:ph type="title"/>
          </p:nvPr>
        </p:nvSpPr>
        <p:spPr>
          <a:xfrm>
            <a:off x="1436256" y="-26895"/>
            <a:ext cx="9319489" cy="1325563"/>
          </a:xfrm>
        </p:spPr>
        <p:txBody>
          <a:bodyPr>
            <a:normAutofit/>
          </a:bodyPr>
          <a:lstStyle/>
          <a:p>
            <a:pPr algn="ctr"/>
            <a:r>
              <a:rPr lang="en-IN" sz="2800" u="sng" dirty="0">
                <a:solidFill>
                  <a:srgbClr val="002145"/>
                </a:solidFill>
                <a:latin typeface="Arial" pitchFamily="34" charset="0"/>
              </a:rPr>
              <a:t>Cadence Virtuoso – Layout – Inverter (45nm)</a:t>
            </a:r>
            <a:endParaRPr lang="en-IN" sz="2800" dirty="0"/>
          </a:p>
        </p:txBody>
      </p:sp>
      <p:sp>
        <p:nvSpPr>
          <p:cNvPr id="3" name="Content Placeholder 2">
            <a:extLst>
              <a:ext uri="{FF2B5EF4-FFF2-40B4-BE49-F238E27FC236}">
                <a16:creationId xmlns:a16="http://schemas.microsoft.com/office/drawing/2014/main" id="{92AB728E-9210-55B4-16FC-12D8DA02B898}"/>
              </a:ext>
            </a:extLst>
          </p:cNvPr>
          <p:cNvSpPr>
            <a:spLocks noGrp="1"/>
          </p:cNvSpPr>
          <p:nvPr>
            <p:ph idx="1"/>
          </p:nvPr>
        </p:nvSpPr>
        <p:spPr>
          <a:xfrm>
            <a:off x="1824038" y="1244845"/>
            <a:ext cx="8543925" cy="4950047"/>
          </a:xfrm>
        </p:spPr>
        <p:txBody>
          <a:bodyPr>
            <a:normAutofit/>
          </a:bodyPr>
          <a:lstStyle/>
          <a:p>
            <a:r>
              <a:rPr lang="en-IN" sz="2000" dirty="0">
                <a:solidFill>
                  <a:srgbClr val="222222"/>
                </a:solidFill>
                <a:latin typeface="Times New Roman" panose="02020603050405020304" pitchFamily="18" charset="0"/>
                <a:cs typeface="Times New Roman" panose="02020603050405020304" pitchFamily="18" charset="0"/>
              </a:rPr>
              <a:t>Abdelrahman H. Ahmed. 9/2015 ~</a:t>
            </a:r>
          </a:p>
          <a:p>
            <a:pPr marL="0" indent="0">
              <a:buNone/>
            </a:pPr>
            <a:endParaRPr lang="en-IN" sz="2000" dirty="0">
              <a:solidFill>
                <a:srgbClr val="222222"/>
              </a:solidFill>
              <a:latin typeface="Times New Roman" panose="02020603050405020304" pitchFamily="18" charset="0"/>
              <a:cs typeface="Times New Roman" panose="02020603050405020304" pitchFamily="18" charset="0"/>
            </a:endParaRPr>
          </a:p>
          <a:p>
            <a:r>
              <a:rPr lang="en-IN" sz="2000" dirty="0">
                <a:solidFill>
                  <a:srgbClr val="222222"/>
                </a:solidFill>
                <a:latin typeface="Times New Roman" panose="02020603050405020304" pitchFamily="18" charset="0"/>
                <a:cs typeface="Times New Roman" panose="02020603050405020304" pitchFamily="18" charset="0"/>
              </a:rPr>
              <a:t>Virtuoso is a schematic and layout editor software from Cadence.</a:t>
            </a:r>
            <a:br>
              <a:rPr lang="en-IN" sz="2000" dirty="0">
                <a:solidFill>
                  <a:srgbClr val="222222"/>
                </a:solidFill>
                <a:latin typeface="Times New Roman" panose="02020603050405020304" pitchFamily="18" charset="0"/>
                <a:cs typeface="Times New Roman" panose="02020603050405020304" pitchFamily="18" charset="0"/>
              </a:rPr>
            </a:br>
            <a:endParaRPr lang="en-IN"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Environment Setup and starting Cadence Virtuoso</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The objective of this section is to learn how to get the environment ready for the tool, take care of the licensing issues, and start the tool.</a:t>
            </a:r>
            <a:br>
              <a:rPr lang="en-US" sz="2000" dirty="0">
                <a:solidFill>
                  <a:srgbClr val="222222"/>
                </a:solidFill>
                <a:latin typeface="Times New Roman" panose="02020603050405020304" pitchFamily="18" charset="0"/>
                <a:cs typeface="Times New Roman" panose="02020603050405020304" pitchFamily="18" charset="0"/>
              </a:rPr>
            </a:br>
            <a:endParaRPr lang="en-US"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Virtuoso working Directory</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In your Cadence tools directory, created in “RTL Compiler tutorial” section 1, descend into a folder called “</a:t>
            </a:r>
            <a:r>
              <a:rPr lang="en-US" sz="2000" dirty="0" err="1">
                <a:solidFill>
                  <a:srgbClr val="222222"/>
                </a:solidFill>
                <a:latin typeface="Times New Roman" panose="02020603050405020304" pitchFamily="18" charset="0"/>
                <a:cs typeface="Times New Roman" panose="02020603050405020304" pitchFamily="18" charset="0"/>
              </a:rPr>
              <a:t>cds</a:t>
            </a:r>
            <a:r>
              <a:rPr lang="en-US" sz="2000" dirty="0">
                <a:solidFill>
                  <a:srgbClr val="222222"/>
                </a:solidFill>
                <a:latin typeface="Times New Roman" panose="02020603050405020304" pitchFamily="18" charset="0"/>
                <a:cs typeface="Times New Roman" panose="02020603050405020304" pitchFamily="18" charset="0"/>
              </a:rPr>
              <a:t>”. This folder will be the working directory for the Cadence Virtuoso.</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750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01266F-498F-7F0B-1886-7DA9B43D3480}"/>
              </a:ext>
            </a:extLst>
          </p:cNvPr>
          <p:cNvSpPr>
            <a:spLocks noGrp="1"/>
          </p:cNvSpPr>
          <p:nvPr>
            <p:ph type="title"/>
          </p:nvPr>
        </p:nvSpPr>
        <p:spPr>
          <a:xfrm>
            <a:off x="1661962" y="18255"/>
            <a:ext cx="8868076" cy="1325563"/>
          </a:xfrm>
        </p:spPr>
        <p:txBody>
          <a:bodyPr>
            <a:normAutofit/>
          </a:bodyPr>
          <a:lstStyle/>
          <a:p>
            <a:pPr algn="ctr"/>
            <a:r>
              <a:rPr lang="en-US" sz="2800" u="sng" dirty="0">
                <a:solidFill>
                  <a:srgbClr val="002145"/>
                </a:solidFill>
                <a:latin typeface="Arial" pitchFamily="34" charset="0"/>
              </a:rPr>
              <a:t> Source the setup file and run Cadence</a:t>
            </a:r>
            <a:endParaRPr lang="en-IN" sz="2800" u="sng" dirty="0"/>
          </a:p>
        </p:txBody>
      </p:sp>
      <p:sp>
        <p:nvSpPr>
          <p:cNvPr id="8" name="Content Placeholder 7">
            <a:extLst>
              <a:ext uri="{FF2B5EF4-FFF2-40B4-BE49-F238E27FC236}">
                <a16:creationId xmlns:a16="http://schemas.microsoft.com/office/drawing/2014/main" id="{CB32D1C2-B98E-4B20-3FC4-91A2CED4FA5F}"/>
              </a:ext>
            </a:extLst>
          </p:cNvPr>
          <p:cNvSpPr>
            <a:spLocks noGrp="1"/>
          </p:cNvSpPr>
          <p:nvPr>
            <p:ph idx="1"/>
          </p:nvPr>
        </p:nvSpPr>
        <p:spPr>
          <a:xfrm>
            <a:off x="1824038" y="1006998"/>
            <a:ext cx="8543925" cy="5169966"/>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In the working directory source the provided Setup file. Sourcing this file will take care of all the needed environment variables, and all the licensing as well. After sourcing the setup file, launch the tool.</a:t>
            </a:r>
            <a:br>
              <a:rPr lang="en-US" sz="1800" dirty="0">
                <a:solidFill>
                  <a:srgbClr val="222222"/>
                </a:solidFill>
                <a:latin typeface="Times New Roman" panose="02020603050405020304" pitchFamily="18" charset="0"/>
                <a:cs typeface="Times New Roman" panose="02020603050405020304" pitchFamily="18" charset="0"/>
              </a:rPr>
            </a:b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running the previous lines Cadence should open its main window as in Figure 1, also known as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ommand </a:t>
            </a:r>
            <a:r>
              <a:rPr lang="en-US" sz="1800" b="1" dirty="0">
                <a:solidFill>
                  <a:srgbClr val="222222"/>
                </a:solidFill>
                <a:latin typeface="Times New Roman" panose="02020603050405020304" pitchFamily="18" charset="0"/>
                <a:cs typeface="Times New Roman" panose="02020603050405020304" pitchFamily="18" charset="0"/>
              </a:rPr>
              <a:t>I</a:t>
            </a:r>
            <a:r>
              <a:rPr lang="en-US" sz="1800" dirty="0">
                <a:solidFill>
                  <a:srgbClr val="222222"/>
                </a:solidFill>
                <a:latin typeface="Times New Roman" panose="02020603050405020304" pitchFamily="18" charset="0"/>
                <a:cs typeface="Times New Roman" panose="02020603050405020304" pitchFamily="18" charset="0"/>
              </a:rPr>
              <a:t>nterpreter </a:t>
            </a:r>
            <a:r>
              <a:rPr lang="en-US" sz="1800" b="1" dirty="0">
                <a:solidFill>
                  <a:srgbClr val="222222"/>
                </a:solidFill>
                <a:latin typeface="Times New Roman" panose="02020603050405020304" pitchFamily="18" charset="0"/>
                <a:cs typeface="Times New Roman" panose="02020603050405020304" pitchFamily="18" charset="0"/>
              </a:rPr>
              <a:t>W</a:t>
            </a:r>
            <a:r>
              <a:rPr lang="en-US" sz="1800" dirty="0">
                <a:solidFill>
                  <a:srgbClr val="222222"/>
                </a:solidFill>
                <a:latin typeface="Times New Roman" panose="02020603050405020304" pitchFamily="18" charset="0"/>
                <a:cs typeface="Times New Roman" panose="02020603050405020304" pitchFamily="18" charset="0"/>
              </a:rPr>
              <a:t>indow (CIW). Read the log in that window to make sure that everything went well with no errors or warnings.</a:t>
            </a:r>
            <a:endParaRPr lang="en-IN" sz="1800" dirty="0">
              <a:latin typeface="Times New Roman" panose="02020603050405020304" pitchFamily="18" charset="0"/>
              <a:cs typeface="Times New Roman" panose="02020603050405020304" pitchFamily="18" charset="0"/>
            </a:endParaRPr>
          </a:p>
        </p:txBody>
      </p:sp>
      <p:pic>
        <p:nvPicPr>
          <p:cNvPr id="9" name="Content Placeholder 1">
            <a:extLst>
              <a:ext uri="{FF2B5EF4-FFF2-40B4-BE49-F238E27FC236}">
                <a16:creationId xmlns:a16="http://schemas.microsoft.com/office/drawing/2014/main" id="{78B353FF-CBCE-8DFF-929A-BA54B4EA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33" y="2858519"/>
            <a:ext cx="6984933" cy="3298937"/>
          </a:xfrm>
          <a:prstGeom prst="rect">
            <a:avLst/>
          </a:prstGeom>
        </p:spPr>
      </p:pic>
      <p:sp>
        <p:nvSpPr>
          <p:cNvPr id="11" name="TextBox 10">
            <a:extLst>
              <a:ext uri="{FF2B5EF4-FFF2-40B4-BE49-F238E27FC236}">
                <a16:creationId xmlns:a16="http://schemas.microsoft.com/office/drawing/2014/main" id="{5ADC9E08-B5E9-9B56-1614-195B292818E1}"/>
              </a:ext>
            </a:extLst>
          </p:cNvPr>
          <p:cNvSpPr txBox="1"/>
          <p:nvPr/>
        </p:nvSpPr>
        <p:spPr>
          <a:xfrm>
            <a:off x="4439816" y="614910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0" i="0" dirty="0">
                <a:solidFill>
                  <a:srgbClr val="222222"/>
                </a:solidFill>
                <a:effectLst/>
                <a:latin typeface="Times New Roman" panose="02020603050405020304" pitchFamily="18" charset="0"/>
                <a:cs typeface="Times New Roman" panose="02020603050405020304" pitchFamily="18" charset="0"/>
              </a:rPr>
              <a:t>Figure 1 Cadence Virtuoso’s CIW.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52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95C-DC9E-A1AE-E53E-AE47E4F31357}"/>
              </a:ext>
            </a:extLst>
          </p:cNvPr>
          <p:cNvSpPr>
            <a:spLocks noGrp="1"/>
          </p:cNvSpPr>
          <p:nvPr>
            <p:ph type="title"/>
          </p:nvPr>
        </p:nvSpPr>
        <p:spPr>
          <a:xfrm>
            <a:off x="1824038" y="26806"/>
            <a:ext cx="8543925" cy="1325563"/>
          </a:xfrm>
        </p:spPr>
        <p:txBody>
          <a:bodyPr>
            <a:normAutofit/>
          </a:bodyPr>
          <a:lstStyle/>
          <a:p>
            <a:pPr algn="ctr"/>
            <a:r>
              <a:rPr lang="en-US" sz="2800" i="0" u="sng" dirty="0">
                <a:effectLst/>
                <a:latin typeface="Arial" pitchFamily="34" charset="0"/>
              </a:rPr>
              <a:t>Starting Virtuoso layout editor</a:t>
            </a:r>
            <a:br>
              <a:rPr lang="en-US" sz="2800" i="0" u="sng" dirty="0">
                <a:effectLst/>
                <a:latin typeface="Arial" pitchFamily="34" charset="0"/>
              </a:rPr>
            </a:br>
            <a:endParaRPr lang="en-IN" sz="2800" dirty="0"/>
          </a:p>
        </p:txBody>
      </p:sp>
      <p:pic>
        <p:nvPicPr>
          <p:cNvPr id="4" name="Content Placeholder 3">
            <a:extLst>
              <a:ext uri="{FF2B5EF4-FFF2-40B4-BE49-F238E27FC236}">
                <a16:creationId xmlns:a16="http://schemas.microsoft.com/office/drawing/2014/main" id="{5CBA9FF8-0972-ACCB-A302-61733B09B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972" y="821577"/>
            <a:ext cx="7732056" cy="4351338"/>
          </a:xfrm>
          <a:prstGeom prst="rect">
            <a:avLst/>
          </a:prstGeom>
        </p:spPr>
      </p:pic>
      <p:sp>
        <p:nvSpPr>
          <p:cNvPr id="6" name="TextBox 5">
            <a:extLst>
              <a:ext uri="{FF2B5EF4-FFF2-40B4-BE49-F238E27FC236}">
                <a16:creationId xmlns:a16="http://schemas.microsoft.com/office/drawing/2014/main" id="{F4E4D644-5C6B-7702-2C62-4A73BEC4E146}"/>
              </a:ext>
            </a:extLst>
          </p:cNvPr>
          <p:cNvSpPr txBox="1"/>
          <p:nvPr/>
        </p:nvSpPr>
        <p:spPr>
          <a:xfrm>
            <a:off x="2027005" y="5287748"/>
            <a:ext cx="8137990"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To modify the display and the snap options go to &lt;</a:t>
            </a:r>
            <a:r>
              <a:rPr lang="en-US" b="1" dirty="0">
                <a:solidFill>
                  <a:srgbClr val="222222"/>
                </a:solidFill>
                <a:latin typeface="Times New Roman" panose="02020603050405020304" pitchFamily="18" charset="0"/>
                <a:cs typeface="Times New Roman" panose="02020603050405020304" pitchFamily="18" charset="0"/>
              </a:rPr>
              <a:t>Options -&gt; Display</a:t>
            </a:r>
            <a:r>
              <a:rPr lang="en-US" dirty="0">
                <a:solidFill>
                  <a:srgbClr val="222222"/>
                </a:solidFill>
                <a:latin typeface="Times New Roman" panose="02020603050405020304" pitchFamily="18" charset="0"/>
                <a:cs typeface="Times New Roman" panose="02020603050405020304" pitchFamily="18" charset="0"/>
              </a:rPr>
              <a:t>&gt;. Select your preferred options and keep in mind that your minimum snap spacing should match that of the used PDK to avoid </a:t>
            </a:r>
            <a:r>
              <a:rPr lang="en-US" b="1" dirty="0">
                <a:solidFill>
                  <a:srgbClr val="222222"/>
                </a:solidFill>
                <a:latin typeface="Times New Roman" panose="02020603050405020304" pitchFamily="18" charset="0"/>
                <a:cs typeface="Times New Roman" panose="02020603050405020304" pitchFamily="18" charset="0"/>
              </a:rPr>
              <a:t>D</a:t>
            </a:r>
            <a:r>
              <a:rPr lang="en-US" dirty="0">
                <a:solidFill>
                  <a:srgbClr val="222222"/>
                </a:solidFill>
                <a:latin typeface="Times New Roman" panose="02020603050405020304" pitchFamily="18" charset="0"/>
                <a:cs typeface="Times New Roman" panose="02020603050405020304" pitchFamily="18" charset="0"/>
              </a:rPr>
              <a:t>esign </a:t>
            </a:r>
            <a:r>
              <a:rPr lang="en-US" b="1" dirty="0">
                <a:solidFill>
                  <a:srgbClr val="222222"/>
                </a:solidFill>
                <a:latin typeface="Times New Roman" panose="02020603050405020304" pitchFamily="18" charset="0"/>
                <a:cs typeface="Times New Roman" panose="02020603050405020304" pitchFamily="18" charset="0"/>
              </a:rPr>
              <a:t>R</a:t>
            </a:r>
            <a:r>
              <a:rPr lang="en-US" dirty="0">
                <a:solidFill>
                  <a:srgbClr val="222222"/>
                </a:solidFill>
                <a:latin typeface="Times New Roman" panose="02020603050405020304" pitchFamily="18" charset="0"/>
                <a:cs typeface="Times New Roman" panose="02020603050405020304" pitchFamily="18" charset="0"/>
              </a:rPr>
              <a:t>ule </a:t>
            </a:r>
            <a:r>
              <a:rPr lang="en-US" b="1" dirty="0">
                <a:solidFill>
                  <a:srgbClr val="222222"/>
                </a:solidFill>
                <a:latin typeface="Times New Roman" panose="02020603050405020304" pitchFamily="18" charset="0"/>
                <a:cs typeface="Times New Roman" panose="02020603050405020304" pitchFamily="18" charset="0"/>
              </a:rPr>
              <a:t>C</a:t>
            </a:r>
            <a:r>
              <a:rPr lang="en-US" dirty="0">
                <a:solidFill>
                  <a:srgbClr val="222222"/>
                </a:solidFill>
                <a:latin typeface="Times New Roman" panose="02020603050405020304" pitchFamily="18" charset="0"/>
                <a:cs typeface="Times New Roman" panose="02020603050405020304" pitchFamily="18" charset="0"/>
              </a:rPr>
              <a:t>heck (DRC) errors. [Should be multiple of 0.005 for this GPDK]</a:t>
            </a:r>
            <a:br>
              <a:rPr lang="en-US" dirty="0">
                <a:solidFill>
                  <a:srgbClr val="222222"/>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565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0842-4259-D9ED-F612-7355DCD894FB}"/>
              </a:ext>
            </a:extLst>
          </p:cNvPr>
          <p:cNvSpPr>
            <a:spLocks noGrp="1"/>
          </p:cNvSpPr>
          <p:nvPr>
            <p:ph type="title"/>
          </p:nvPr>
        </p:nvSpPr>
        <p:spPr>
          <a:xfrm>
            <a:off x="1824038" y="18255"/>
            <a:ext cx="8543925" cy="1325563"/>
          </a:xfrm>
        </p:spPr>
        <p:txBody>
          <a:bodyPr>
            <a:normAutofit/>
          </a:bodyPr>
          <a:lstStyle/>
          <a:p>
            <a:pPr algn="ctr"/>
            <a:r>
              <a:rPr lang="en-US" sz="2800" u="sng" dirty="0">
                <a:solidFill>
                  <a:srgbClr val="002145"/>
                </a:solidFill>
                <a:latin typeface="Arial" pitchFamily="34" charset="0"/>
              </a:rPr>
              <a:t> Cell layout</a:t>
            </a:r>
            <a:endParaRPr lang="en-IN" sz="2800" u="sng" dirty="0"/>
          </a:p>
        </p:txBody>
      </p:sp>
      <p:sp>
        <p:nvSpPr>
          <p:cNvPr id="3" name="Content Placeholder 2">
            <a:extLst>
              <a:ext uri="{FF2B5EF4-FFF2-40B4-BE49-F238E27FC236}">
                <a16:creationId xmlns:a16="http://schemas.microsoft.com/office/drawing/2014/main" id="{3FC2C898-6AEF-D6C8-1AE2-949E667903E1}"/>
              </a:ext>
            </a:extLst>
          </p:cNvPr>
          <p:cNvSpPr>
            <a:spLocks noGrp="1"/>
          </p:cNvSpPr>
          <p:nvPr>
            <p:ph idx="1"/>
          </p:nvPr>
        </p:nvSpPr>
        <p:spPr>
          <a:xfrm>
            <a:off x="1824038" y="932329"/>
            <a:ext cx="8543925" cy="5244634"/>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3.1 Generate used devices from schematic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step you will be generating the layout of sub-cells used in building your cell. In the case of an inverter, the generated sub-cells are 1 NMOS, 1 PMOS, and 4 IO pins. You can instantiate these sub-cells like what you did before in the schematic editor. Another way is to ask virtuoso’s assistance in generating the sub-cells. In the layout editor, go to &lt;</a:t>
            </a:r>
            <a:r>
              <a:rPr lang="en-US" sz="1800" b="1" dirty="0">
                <a:solidFill>
                  <a:srgbClr val="222222"/>
                </a:solidFill>
                <a:latin typeface="Times New Roman" panose="02020603050405020304" pitchFamily="18" charset="0"/>
                <a:cs typeface="Times New Roman" panose="02020603050405020304" pitchFamily="18" charset="0"/>
              </a:rPr>
              <a:t>Connectivity -&gt; Generate -&gt; All From Source</a:t>
            </a:r>
            <a:r>
              <a:rPr lang="en-US" sz="1800" dirty="0">
                <a:solidFill>
                  <a:srgbClr val="222222"/>
                </a:solidFill>
                <a:latin typeface="Times New Roman" panose="02020603050405020304" pitchFamily="18" charset="0"/>
                <a:cs typeface="Times New Roman" panose="02020603050405020304" pitchFamily="18" charset="0"/>
              </a:rPr>
              <a:t>&gt;. The “Generate Layout” window will open. Please make sure to select the options as shown in Figure 3, and press OK.</a:t>
            </a:r>
          </a:p>
          <a:p>
            <a:endParaRPr lang="en-IN" dirty="0"/>
          </a:p>
        </p:txBody>
      </p:sp>
      <p:pic>
        <p:nvPicPr>
          <p:cNvPr id="4" name="Picture 3">
            <a:extLst>
              <a:ext uri="{FF2B5EF4-FFF2-40B4-BE49-F238E27FC236}">
                <a16:creationId xmlns:a16="http://schemas.microsoft.com/office/drawing/2014/main" id="{E74EC41A-C430-42B2-DA91-0E2FFDBB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780928"/>
            <a:ext cx="3660331" cy="2441616"/>
          </a:xfrm>
          <a:prstGeom prst="rect">
            <a:avLst/>
          </a:prstGeom>
        </p:spPr>
      </p:pic>
      <p:sp>
        <p:nvSpPr>
          <p:cNvPr id="6" name="TextBox 5">
            <a:extLst>
              <a:ext uri="{FF2B5EF4-FFF2-40B4-BE49-F238E27FC236}">
                <a16:creationId xmlns:a16="http://schemas.microsoft.com/office/drawing/2014/main" id="{52424D1E-7EB0-A652-1BEE-9BB0CDD0B8D1}"/>
              </a:ext>
            </a:extLst>
          </p:cNvPr>
          <p:cNvSpPr txBox="1"/>
          <p:nvPr/>
        </p:nvSpPr>
        <p:spPr>
          <a:xfrm>
            <a:off x="1702473" y="5325506"/>
            <a:ext cx="878705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Note that the sub-cells have been added to the layout editor window as shown in Figure 4 </a:t>
            </a:r>
            <a:r>
              <a:rPr lang="en-US" sz="1800" i="1" dirty="0">
                <a:solidFill>
                  <a:srgbClr val="222222"/>
                </a:solidFill>
                <a:latin typeface="Times New Roman" panose="02020603050405020304" pitchFamily="18" charset="0"/>
                <a:cs typeface="Times New Roman" panose="02020603050405020304" pitchFamily="18" charset="0"/>
              </a:rPr>
              <a:t>left</a:t>
            </a:r>
            <a:r>
              <a:rPr lang="en-US" sz="1800" dirty="0">
                <a:solidFill>
                  <a:srgbClr val="222222"/>
                </a:solidFill>
                <a:latin typeface="Times New Roman" panose="02020603050405020304" pitchFamily="18" charset="0"/>
                <a:cs typeface="Times New Roman" panose="02020603050405020304" pitchFamily="18" charset="0"/>
              </a:rPr>
              <a:t>. The devices are shown as black boxes, and to view the layers inside each sub-cell press &lt;</a:t>
            </a:r>
            <a:r>
              <a:rPr lang="en-US" sz="1800" dirty="0" err="1">
                <a:solidFill>
                  <a:srgbClr val="222222"/>
                </a:solidFill>
                <a:latin typeface="Times New Roman" panose="02020603050405020304" pitchFamily="18" charset="0"/>
                <a:cs typeface="Times New Roman" panose="02020603050405020304" pitchFamily="18" charset="0"/>
              </a:rPr>
              <a:t>Shift+F</a:t>
            </a:r>
            <a:r>
              <a:rPr lang="en-US" sz="1800" dirty="0">
                <a:solidFill>
                  <a:srgbClr val="222222"/>
                </a:solidFill>
                <a:latin typeface="Times New Roman" panose="02020603050405020304" pitchFamily="18" charset="0"/>
                <a:cs typeface="Times New Roman" panose="02020603050405020304" pitchFamily="18" charset="0"/>
              </a:rPr>
              <a:t>&gt; as shown in Figure 4 </a:t>
            </a:r>
            <a:r>
              <a:rPr lang="en-US" sz="1800" i="1" dirty="0">
                <a:solidFill>
                  <a:srgbClr val="222222"/>
                </a:solidFill>
                <a:latin typeface="Times New Roman" panose="02020603050405020304" pitchFamily="18" charset="0"/>
                <a:cs typeface="Times New Roman" panose="02020603050405020304" pitchFamily="18" charset="0"/>
              </a:rPr>
              <a:t>right</a:t>
            </a:r>
            <a:r>
              <a:rPr lang="en-US" sz="1800" dirty="0">
                <a:solidFill>
                  <a:srgbClr val="222222"/>
                </a:solidFill>
                <a:latin typeface="Times New Roman" panose="02020603050405020304" pitchFamily="18" charset="0"/>
                <a:cs typeface="Times New Roman" panose="02020603050405020304" pitchFamily="18" charset="0"/>
              </a:rPr>
              <a:t>. To go back to boxes view press &lt;</a:t>
            </a:r>
            <a:r>
              <a:rPr lang="en-US" sz="1800" dirty="0" err="1">
                <a:solidFill>
                  <a:srgbClr val="222222"/>
                </a:solidFill>
                <a:latin typeface="Times New Roman" panose="02020603050405020304" pitchFamily="18" charset="0"/>
                <a:cs typeface="Times New Roman" panose="02020603050405020304" pitchFamily="18" charset="0"/>
              </a:rPr>
              <a:t>Ctrl+F</a:t>
            </a:r>
            <a:r>
              <a:rPr lang="en-US" sz="1800" dirty="0">
                <a:solidFill>
                  <a:srgbClr val="222222"/>
                </a:solidFill>
                <a:latin typeface="Times New Roman" panose="02020603050405020304" pitchFamily="18" charset="0"/>
                <a:cs typeface="Times New Roman" panose="02020603050405020304" pitchFamily="18" charset="0"/>
              </a:rPr>
              <a:t>&gt;. Familiarize yourself with the used layers, and use the Palette on your left-hand-side to assist you.</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118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7F1F1B-C25C-1F7F-9595-EDAEE2958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2330" y="328519"/>
            <a:ext cx="2019978" cy="4351338"/>
          </a:xfrm>
          <a:prstGeom prst="rect">
            <a:avLst/>
          </a:prstGeom>
        </p:spPr>
      </p:pic>
      <p:sp>
        <p:nvSpPr>
          <p:cNvPr id="9" name="TextBox 8">
            <a:extLst>
              <a:ext uri="{FF2B5EF4-FFF2-40B4-BE49-F238E27FC236}">
                <a16:creationId xmlns:a16="http://schemas.microsoft.com/office/drawing/2014/main" id="{6C02D6A8-D07D-2907-A12C-12B182FDD116}"/>
              </a:ext>
            </a:extLst>
          </p:cNvPr>
          <p:cNvSpPr txBox="1"/>
          <p:nvPr/>
        </p:nvSpPr>
        <p:spPr>
          <a:xfrm>
            <a:off x="5144743" y="4797152"/>
            <a:ext cx="2359875"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Figure 4 Left (Sub-cells with boxes view). Right (Sub-cells with all layers visible)</a:t>
            </a:r>
            <a:endParaRPr lang="en-IN" dirty="0"/>
          </a:p>
        </p:txBody>
      </p:sp>
    </p:spTree>
    <p:extLst>
      <p:ext uri="{BB962C8B-B14F-4D97-AF65-F5344CB8AC3E}">
        <p14:creationId xmlns:p14="http://schemas.microsoft.com/office/powerpoint/2010/main" val="21016508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0B4F-84C1-77FB-5EB3-C40151182367}"/>
              </a:ext>
            </a:extLst>
          </p:cNvPr>
          <p:cNvSpPr>
            <a:spLocks noGrp="1"/>
          </p:cNvSpPr>
          <p:nvPr>
            <p:ph type="title"/>
          </p:nvPr>
        </p:nvSpPr>
        <p:spPr>
          <a:xfrm>
            <a:off x="1824038" y="-466165"/>
            <a:ext cx="8543925" cy="1809983"/>
          </a:xfrm>
        </p:spPr>
        <p:txBody>
          <a:bodyPr>
            <a:normAutofit/>
          </a:bodyPr>
          <a:lstStyle/>
          <a:p>
            <a:pPr algn="ctr"/>
            <a:r>
              <a:rPr lang="en-US" sz="2800" b="1" u="sng" dirty="0">
                <a:solidFill>
                  <a:srgbClr val="002145"/>
                </a:solidFill>
                <a:latin typeface="Arial" pitchFamily="34" charset="0"/>
              </a:rPr>
              <a:t>3.2 Floorplan and route</a:t>
            </a:r>
            <a:endParaRPr lang="en-IN" sz="2800" u="sng" dirty="0"/>
          </a:p>
        </p:txBody>
      </p:sp>
      <p:sp>
        <p:nvSpPr>
          <p:cNvPr id="3" name="Content Placeholder 2">
            <a:extLst>
              <a:ext uri="{FF2B5EF4-FFF2-40B4-BE49-F238E27FC236}">
                <a16:creationId xmlns:a16="http://schemas.microsoft.com/office/drawing/2014/main" id="{DB36C8A1-A84E-E34F-D771-419F08DC13E5}"/>
              </a:ext>
            </a:extLst>
          </p:cNvPr>
          <p:cNvSpPr>
            <a:spLocks noGrp="1"/>
          </p:cNvSpPr>
          <p:nvPr>
            <p:ph idx="1"/>
          </p:nvPr>
        </p:nvSpPr>
        <p:spPr>
          <a:xfrm>
            <a:off x="1824038" y="869966"/>
            <a:ext cx="8543925" cy="4614381"/>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Start moving stuff around to match your floorplan. Note that virtuoso assists you by showing virtual connections between nodes as shown in Figure 5. Also, when selecting a sub-cell in the layout editor, note that it will be automatically selected in the schematic editor. To draw a ruler press &lt;K&gt;. To erase all rulers press &lt;</a:t>
            </a:r>
            <a:r>
              <a:rPr lang="en-US" sz="1800" dirty="0" err="1">
                <a:solidFill>
                  <a:srgbClr val="222222"/>
                </a:solidFill>
                <a:latin typeface="Times New Roman" panose="02020603050405020304" pitchFamily="18" charset="0"/>
                <a:cs typeface="Times New Roman" panose="02020603050405020304" pitchFamily="18" charset="0"/>
              </a:rPr>
              <a:t>Shift+K</a:t>
            </a:r>
            <a:r>
              <a:rPr lang="en-US" sz="1800" dirty="0">
                <a:solidFill>
                  <a:srgbClr val="222222"/>
                </a:solidFill>
                <a:latin typeface="Times New Roman" panose="02020603050405020304" pitchFamily="18" charset="0"/>
                <a:cs typeface="Times New Roman" panose="02020603050405020304" pitchFamily="18" charset="0"/>
              </a:rPr>
              <a:t>&gt;.</a:t>
            </a:r>
            <a:br>
              <a:rPr lang="en-US" sz="1800" dirty="0">
                <a:solidFill>
                  <a:srgbClr val="222222"/>
                </a:solidFill>
                <a:latin typeface="Times New Roman" panose="02020603050405020304" pitchFamily="18" charset="0"/>
                <a:cs typeface="Times New Roman" panose="02020603050405020304" pitchFamily="18" charset="0"/>
              </a:rPr>
            </a:br>
            <a:br>
              <a:rPr lang="en-US" sz="1800" u="sng" dirty="0">
                <a:solidFill>
                  <a:srgbClr val="2F5D7C"/>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319040-EB23-6653-AA8E-A0B3F469CD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215" y="2003692"/>
            <a:ext cx="6597570" cy="3154775"/>
          </a:xfrm>
          <a:prstGeom prst="rect">
            <a:avLst/>
          </a:prstGeom>
        </p:spPr>
      </p:pic>
      <p:sp>
        <p:nvSpPr>
          <p:cNvPr id="6" name="TextBox 5">
            <a:extLst>
              <a:ext uri="{FF2B5EF4-FFF2-40B4-BE49-F238E27FC236}">
                <a16:creationId xmlns:a16="http://schemas.microsoft.com/office/drawing/2014/main" id="{BCF01C70-B080-9738-548B-2E5C407A21CF}"/>
              </a:ext>
            </a:extLst>
          </p:cNvPr>
          <p:cNvSpPr txBox="1"/>
          <p:nvPr/>
        </p:nvSpPr>
        <p:spPr>
          <a:xfrm>
            <a:off x="1824038" y="5484347"/>
            <a:ext cx="854392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Finalize the placement and the routing according to your project requirements. Keep in mind that you always want to minimize </a:t>
            </a:r>
            <a:r>
              <a:rPr lang="en-US" sz="1800" dirty="0" err="1">
                <a:solidFill>
                  <a:srgbClr val="222222"/>
                </a:solidFill>
                <a:latin typeface="Arial" pitchFamily="34" charset="0"/>
              </a:rPr>
              <a:t>parasitics</a:t>
            </a:r>
            <a:r>
              <a:rPr lang="en-US" sz="1800" dirty="0">
                <a:solidFill>
                  <a:srgbClr val="222222"/>
                </a:solidFill>
                <a:latin typeface="Arial" pitchFamily="34" charset="0"/>
              </a:rPr>
              <a:t> generated by connections. Figure 6 shows layout of an inverter.</a:t>
            </a:r>
            <a:endParaRPr lang="en-IN" sz="6000" dirty="0"/>
          </a:p>
        </p:txBody>
      </p:sp>
      <p:sp>
        <p:nvSpPr>
          <p:cNvPr id="8" name="TextBox 7">
            <a:extLst>
              <a:ext uri="{FF2B5EF4-FFF2-40B4-BE49-F238E27FC236}">
                <a16:creationId xmlns:a16="http://schemas.microsoft.com/office/drawing/2014/main" id="{A7507E16-9101-52F8-FD37-D6B193F5B8C2}"/>
              </a:ext>
            </a:extLst>
          </p:cNvPr>
          <p:cNvSpPr txBox="1"/>
          <p:nvPr/>
        </p:nvSpPr>
        <p:spPr>
          <a:xfrm>
            <a:off x="4927410" y="515846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0" i="0" dirty="0">
                <a:solidFill>
                  <a:srgbClr val="222222"/>
                </a:solidFill>
                <a:effectLst/>
                <a:latin typeface="Arial" pitchFamily="34" charset="0"/>
              </a:rPr>
              <a:t>Figure 5 Moving sub-cells</a:t>
            </a:r>
            <a:endParaRPr lang="en-IN" dirty="0"/>
          </a:p>
        </p:txBody>
      </p:sp>
    </p:spTree>
    <p:extLst>
      <p:ext uri="{BB962C8B-B14F-4D97-AF65-F5344CB8AC3E}">
        <p14:creationId xmlns:p14="http://schemas.microsoft.com/office/powerpoint/2010/main" val="26583913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97CB4-10FA-FEFC-E414-B8185737B269}"/>
              </a:ext>
            </a:extLst>
          </p:cNvPr>
          <p:cNvSpPr>
            <a:spLocks noGrp="1"/>
          </p:cNvSpPr>
          <p:nvPr>
            <p:ph idx="1"/>
          </p:nvPr>
        </p:nvSpPr>
        <p:spPr>
          <a:xfrm>
            <a:off x="1824038" y="595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Notes: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a connection to switch between two layers a Via has to be used. To create a Via press &lt;O&gt;. Set the needed options, and make sure that the ‘Via Definition’ field corresponds to the needed transition. For example, to switch between the Poly layer and Metal 1 select [M1_PO].</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reliability considerations, a minimum of two Via cuts should be used at every transitions.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avoid latch up problems, bulk connections should be used. For NMOS use [</a:t>
            </a:r>
            <a:r>
              <a:rPr lang="en-US" sz="1800" b="1" i="1" dirty="0">
                <a:solidFill>
                  <a:srgbClr val="222222"/>
                </a:solidFill>
                <a:latin typeface="Times New Roman" panose="02020603050405020304" pitchFamily="18" charset="0"/>
                <a:cs typeface="Times New Roman" panose="02020603050405020304" pitchFamily="18" charset="0"/>
              </a:rPr>
              <a:t>M1_PIMP Via</a:t>
            </a:r>
            <a:r>
              <a:rPr lang="en-US" sz="1800" dirty="0">
                <a:solidFill>
                  <a:srgbClr val="222222"/>
                </a:solidFill>
                <a:latin typeface="Times New Roman" panose="02020603050405020304" pitchFamily="18" charset="0"/>
                <a:cs typeface="Times New Roman" panose="02020603050405020304" pitchFamily="18" charset="0"/>
              </a:rPr>
              <a:t>] and connect it to GND, and for PMOS use [</a:t>
            </a:r>
            <a:r>
              <a:rPr lang="en-US" sz="1800" b="1" i="1" dirty="0">
                <a:solidFill>
                  <a:srgbClr val="222222"/>
                </a:solidFill>
                <a:latin typeface="Times New Roman" panose="02020603050405020304" pitchFamily="18" charset="0"/>
                <a:cs typeface="Times New Roman" panose="02020603050405020304" pitchFamily="18" charset="0"/>
              </a:rPr>
              <a:t>M1_NWELL Via</a:t>
            </a:r>
            <a:r>
              <a:rPr lang="en-US" sz="1800" dirty="0">
                <a:solidFill>
                  <a:srgbClr val="222222"/>
                </a:solidFill>
                <a:latin typeface="Times New Roman" panose="02020603050405020304" pitchFamily="18" charset="0"/>
                <a:cs typeface="Times New Roman" panose="02020603050405020304" pitchFamily="18" charset="0"/>
              </a:rPr>
              <a:t>] and connect it to VDD.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Using “text-</a:t>
            </a:r>
            <a:r>
              <a:rPr lang="en-US" sz="1800" dirty="0" err="1">
                <a:solidFill>
                  <a:srgbClr val="222222"/>
                </a:solidFill>
                <a:latin typeface="Times New Roman" panose="02020603050405020304" pitchFamily="18" charset="0"/>
                <a:cs typeface="Times New Roman" panose="02020603050405020304" pitchFamily="18" charset="0"/>
              </a:rPr>
              <a:t>drw</a:t>
            </a:r>
            <a:r>
              <a:rPr lang="en-US" sz="1800" dirty="0">
                <a:solidFill>
                  <a:srgbClr val="222222"/>
                </a:solidFill>
                <a:latin typeface="Times New Roman" panose="02020603050405020304" pitchFamily="18" charset="0"/>
                <a:cs typeface="Times New Roman" panose="02020603050405020304" pitchFamily="18" charset="0"/>
              </a:rPr>
              <a:t>” layer add labels to all your layout ports as shown in Figure 6</a:t>
            </a:r>
            <a:endParaRPr lang="en-IN" sz="1800" dirty="0"/>
          </a:p>
        </p:txBody>
      </p:sp>
      <p:pic>
        <p:nvPicPr>
          <p:cNvPr id="4" name="Picture 3">
            <a:extLst>
              <a:ext uri="{FF2B5EF4-FFF2-40B4-BE49-F238E27FC236}">
                <a16:creationId xmlns:a16="http://schemas.microsoft.com/office/drawing/2014/main" id="{F094E5F2-D6B7-FDBA-5708-259E753CE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086" y="2852936"/>
            <a:ext cx="3415828" cy="3588151"/>
          </a:xfrm>
          <a:prstGeom prst="rect">
            <a:avLst/>
          </a:prstGeom>
        </p:spPr>
      </p:pic>
      <p:sp>
        <p:nvSpPr>
          <p:cNvPr id="6" name="TextBox 5">
            <a:extLst>
              <a:ext uri="{FF2B5EF4-FFF2-40B4-BE49-F238E27FC236}">
                <a16:creationId xmlns:a16="http://schemas.microsoft.com/office/drawing/2014/main" id="{CBB376F2-2399-9CE7-1550-C10E4BA056B3}"/>
              </a:ext>
            </a:extLst>
          </p:cNvPr>
          <p:cNvSpPr txBox="1"/>
          <p:nvPr/>
        </p:nvSpPr>
        <p:spPr>
          <a:xfrm>
            <a:off x="4389211" y="648866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6 CMOS inverter full layout.</a:t>
            </a:r>
            <a:endParaRPr lang="en-IN" dirty="0"/>
          </a:p>
        </p:txBody>
      </p:sp>
    </p:spTree>
    <p:extLst>
      <p:ext uri="{BB962C8B-B14F-4D97-AF65-F5344CB8AC3E}">
        <p14:creationId xmlns:p14="http://schemas.microsoft.com/office/powerpoint/2010/main" val="34943023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b="1" dirty="0"/>
              <a:t>Contents</a:t>
            </a:r>
            <a:endParaRPr lang="en-IN" b="1"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268760"/>
            <a:ext cx="8534400" cy="5302368"/>
          </a:xfrm>
        </p:spPr>
        <p:txBody>
          <a:bodyPr>
            <a:normAutofit/>
          </a:bodyPr>
          <a:lstStyle/>
          <a:p>
            <a:pPr algn="just">
              <a:lnSpc>
                <a:spcPct val="80000"/>
              </a:lnSpc>
            </a:pPr>
            <a:r>
              <a:rPr lang="en-IN" sz="2400" dirty="0">
                <a:latin typeface="Arial" pitchFamily="34" charset="0"/>
                <a:cs typeface="Arial" pitchFamily="34" charset="0"/>
              </a:rPr>
              <a:t>Introduction to VLSI</a:t>
            </a:r>
          </a:p>
          <a:p>
            <a:pPr algn="just">
              <a:lnSpc>
                <a:spcPct val="80000"/>
              </a:lnSpc>
            </a:pPr>
            <a:r>
              <a:rPr lang="en-IN" sz="2400" dirty="0">
                <a:latin typeface="Arial" pitchFamily="34" charset="0"/>
                <a:cs typeface="Arial" pitchFamily="34" charset="0"/>
              </a:rPr>
              <a:t>Why VLSI </a:t>
            </a:r>
          </a:p>
          <a:p>
            <a:pPr algn="just">
              <a:lnSpc>
                <a:spcPct val="80000"/>
              </a:lnSpc>
            </a:pPr>
            <a:r>
              <a:rPr lang="en-IN" sz="2400" dirty="0">
                <a:latin typeface="Arial" pitchFamily="34" charset="0"/>
                <a:cs typeface="Arial" pitchFamily="34" charset="0"/>
              </a:rPr>
              <a:t>About Semiconductor Industry</a:t>
            </a:r>
          </a:p>
          <a:p>
            <a:pPr algn="just">
              <a:lnSpc>
                <a:spcPct val="80000"/>
              </a:lnSpc>
            </a:pPr>
            <a:r>
              <a:rPr lang="en-IN" sz="2400" dirty="0">
                <a:latin typeface="Arial" pitchFamily="34" charset="0"/>
                <a:cs typeface="Arial" pitchFamily="34" charset="0"/>
              </a:rPr>
              <a:t>Growth of Semiconductor</a:t>
            </a:r>
          </a:p>
          <a:p>
            <a:pPr algn="just">
              <a:lnSpc>
                <a:spcPct val="80000"/>
              </a:lnSpc>
            </a:pPr>
            <a:r>
              <a:rPr lang="en-IN" sz="2400" dirty="0">
                <a:latin typeface="Arial" pitchFamily="34" charset="0"/>
                <a:cs typeface="Arial" pitchFamily="34" charset="0"/>
              </a:rPr>
              <a:t>About SiliconChip Technologies</a:t>
            </a:r>
          </a:p>
          <a:p>
            <a:pPr algn="just">
              <a:lnSpc>
                <a:spcPct val="80000"/>
              </a:lnSpc>
            </a:pPr>
            <a:r>
              <a:rPr lang="en-IN" sz="2400" dirty="0">
                <a:latin typeface="Arial" pitchFamily="34" charset="0"/>
                <a:cs typeface="Arial" pitchFamily="34" charset="0"/>
              </a:rPr>
              <a:t>Why SiliconChip Technologies ….?</a:t>
            </a:r>
          </a:p>
          <a:p>
            <a:pPr algn="just">
              <a:lnSpc>
                <a:spcPct val="80000"/>
              </a:lnSpc>
            </a:pPr>
            <a:r>
              <a:rPr lang="en-IN" sz="2400" dirty="0">
                <a:latin typeface="Arial" pitchFamily="34" charset="0"/>
                <a:cs typeface="Arial" pitchFamily="34" charset="0"/>
              </a:rPr>
              <a:t>Career Growth</a:t>
            </a:r>
          </a:p>
          <a:p>
            <a:pPr algn="just">
              <a:lnSpc>
                <a:spcPct val="80000"/>
              </a:lnSpc>
            </a:pPr>
            <a:r>
              <a:rPr lang="en-IN" sz="2400" dirty="0">
                <a:latin typeface="Arial" pitchFamily="34" charset="0"/>
                <a:cs typeface="Arial" pitchFamily="34" charset="0"/>
              </a:rPr>
              <a:t>Placement Details </a:t>
            </a:r>
          </a:p>
          <a:p>
            <a:pPr algn="just">
              <a:lnSpc>
                <a:spcPct val="80000"/>
              </a:lnSpc>
            </a:pPr>
            <a:r>
              <a:rPr lang="en-IN" sz="2400" dirty="0">
                <a:latin typeface="Arial" pitchFamily="34" charset="0"/>
                <a:cs typeface="Arial" pitchFamily="34" charset="0"/>
              </a:rPr>
              <a:t>Contact details </a:t>
            </a:r>
          </a:p>
          <a:p>
            <a:endParaRPr lang="en-IN" dirty="0"/>
          </a:p>
        </p:txBody>
      </p:sp>
    </p:spTree>
    <p:extLst>
      <p:ext uri="{BB962C8B-B14F-4D97-AF65-F5344CB8AC3E}">
        <p14:creationId xmlns:p14="http://schemas.microsoft.com/office/powerpoint/2010/main" val="122123399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F882-4F6B-A32F-34C0-E93076A5AC24}"/>
              </a:ext>
            </a:extLst>
          </p:cNvPr>
          <p:cNvSpPr>
            <a:spLocks noGrp="1"/>
          </p:cNvSpPr>
          <p:nvPr>
            <p:ph type="title"/>
          </p:nvPr>
        </p:nvSpPr>
        <p:spPr>
          <a:xfrm>
            <a:off x="1824038" y="18255"/>
            <a:ext cx="8543925" cy="1325563"/>
          </a:xfrm>
        </p:spPr>
        <p:txBody>
          <a:bodyPr>
            <a:normAutofit/>
          </a:bodyPr>
          <a:lstStyle/>
          <a:p>
            <a:pPr algn="ctr"/>
            <a:r>
              <a:rPr lang="en-US" sz="2800" u="sng" dirty="0">
                <a:latin typeface="Arial" pitchFamily="34" charset="0"/>
              </a:rPr>
              <a:t> Verification and checks</a:t>
            </a:r>
            <a:endParaRPr lang="en-IN" sz="2800" u="sng" dirty="0"/>
          </a:p>
        </p:txBody>
      </p:sp>
      <p:sp>
        <p:nvSpPr>
          <p:cNvPr id="3" name="Content Placeholder 2">
            <a:extLst>
              <a:ext uri="{FF2B5EF4-FFF2-40B4-BE49-F238E27FC236}">
                <a16:creationId xmlns:a16="http://schemas.microsoft.com/office/drawing/2014/main" id="{D48E6A23-3384-232D-ABDB-EDB709DF7F1E}"/>
              </a:ext>
            </a:extLst>
          </p:cNvPr>
          <p:cNvSpPr>
            <a:spLocks noGrp="1"/>
          </p:cNvSpPr>
          <p:nvPr>
            <p:ph idx="1"/>
          </p:nvPr>
        </p:nvSpPr>
        <p:spPr>
          <a:xfrm>
            <a:off x="1824038" y="1029213"/>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section you will be checking that your layout satisfies the fabrication constraints through the </a:t>
            </a:r>
            <a:r>
              <a:rPr lang="en-US" sz="1800" b="1" dirty="0">
                <a:solidFill>
                  <a:srgbClr val="222222"/>
                </a:solidFill>
                <a:latin typeface="Times New Roman" panose="02020603050405020304" pitchFamily="18" charset="0"/>
                <a:cs typeface="Times New Roman" panose="02020603050405020304" pitchFamily="18" charset="0"/>
              </a:rPr>
              <a:t>D</a:t>
            </a:r>
            <a:r>
              <a:rPr lang="en-US" sz="1800" dirty="0">
                <a:solidFill>
                  <a:srgbClr val="222222"/>
                </a:solidFill>
                <a:latin typeface="Times New Roman" panose="02020603050405020304" pitchFamily="18" charset="0"/>
                <a:cs typeface="Times New Roman" panose="02020603050405020304" pitchFamily="18" charset="0"/>
              </a:rPr>
              <a:t>esign </a:t>
            </a:r>
            <a:r>
              <a:rPr lang="en-US" sz="1800" b="1" dirty="0">
                <a:solidFill>
                  <a:srgbClr val="222222"/>
                </a:solidFill>
                <a:latin typeface="Times New Roman" panose="02020603050405020304" pitchFamily="18" charset="0"/>
                <a:cs typeface="Times New Roman" panose="02020603050405020304" pitchFamily="18" charset="0"/>
              </a:rPr>
              <a:t>R</a:t>
            </a:r>
            <a:r>
              <a:rPr lang="en-US" sz="1800" dirty="0">
                <a:solidFill>
                  <a:srgbClr val="222222"/>
                </a:solidFill>
                <a:latin typeface="Times New Roman" panose="02020603050405020304" pitchFamily="18" charset="0"/>
                <a:cs typeface="Times New Roman" panose="02020603050405020304" pitchFamily="18" charset="0"/>
              </a:rPr>
              <a:t>ule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heck (DRC).  Also, you will be checking that both the layout and the schematic match through the </a:t>
            </a:r>
            <a:r>
              <a:rPr lang="en-US" sz="1800" b="1" dirty="0">
                <a:solidFill>
                  <a:srgbClr val="222222"/>
                </a:solidFill>
                <a:latin typeface="Times New Roman" panose="02020603050405020304" pitchFamily="18" charset="0"/>
                <a:cs typeface="Times New Roman" panose="02020603050405020304" pitchFamily="18" charset="0"/>
              </a:rPr>
              <a:t>L</a:t>
            </a:r>
            <a:r>
              <a:rPr lang="en-US" sz="1800" dirty="0">
                <a:solidFill>
                  <a:srgbClr val="222222"/>
                </a:solidFill>
                <a:latin typeface="Times New Roman" panose="02020603050405020304" pitchFamily="18" charset="0"/>
                <a:cs typeface="Times New Roman" panose="02020603050405020304" pitchFamily="18" charset="0"/>
              </a:rPr>
              <a:t>ayout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ersus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chematic check (LVS). For both checks Cadence’s </a:t>
            </a:r>
            <a:r>
              <a:rPr lang="en-US" sz="1800" b="1" dirty="0">
                <a:solidFill>
                  <a:srgbClr val="222222"/>
                </a:solidFill>
                <a:latin typeface="Times New Roman" panose="02020603050405020304" pitchFamily="18" charset="0"/>
                <a:cs typeface="Times New Roman" panose="02020603050405020304" pitchFamily="18" charset="0"/>
              </a:rPr>
              <a:t>P</a:t>
            </a:r>
            <a:r>
              <a:rPr lang="en-US" sz="1800" dirty="0">
                <a:solidFill>
                  <a:srgbClr val="222222"/>
                </a:solidFill>
                <a:latin typeface="Times New Roman" panose="02020603050405020304" pitchFamily="18" charset="0"/>
                <a:cs typeface="Times New Roman" panose="02020603050405020304" pitchFamily="18" charset="0"/>
              </a:rPr>
              <a:t>hysical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erification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ystem (PVS) will be used.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Launch -&gt; Plugins -&gt; PVS</a:t>
            </a:r>
            <a:r>
              <a:rPr lang="en-US" sz="1800" dirty="0">
                <a:solidFill>
                  <a:srgbClr val="222222"/>
                </a:solidFill>
                <a:latin typeface="Times New Roman" panose="02020603050405020304" pitchFamily="18" charset="0"/>
                <a:cs typeface="Times New Roman" panose="02020603050405020304" pitchFamily="18" charset="0"/>
              </a:rPr>
              <a:t>&gt; which will add a new menu for PVS.</a:t>
            </a:r>
            <a:br>
              <a:rPr lang="en-US" sz="1800" dirty="0">
                <a:solidFill>
                  <a:srgbClr val="222222"/>
                </a:solidFill>
                <a:latin typeface="Times New Roman" panose="02020603050405020304" pitchFamily="18" charset="0"/>
                <a:cs typeface="Times New Roman" panose="02020603050405020304" pitchFamily="18" charset="0"/>
              </a:rPr>
            </a:br>
            <a:r>
              <a:rPr lang="en-US" sz="1800" b="1" dirty="0">
                <a:solidFill>
                  <a:srgbClr val="002145"/>
                </a:solidFill>
                <a:latin typeface="Times New Roman" panose="02020603050405020304" pitchFamily="18" charset="0"/>
                <a:cs typeface="Times New Roman" panose="02020603050405020304" pitchFamily="18" charset="0"/>
              </a:rPr>
              <a:t>4.1 Design Rule Check (DRC)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DRC tool go to &lt;</a:t>
            </a:r>
            <a:r>
              <a:rPr lang="en-US" sz="1800" b="1" dirty="0">
                <a:solidFill>
                  <a:srgbClr val="222222"/>
                </a:solidFill>
                <a:latin typeface="Times New Roman" panose="02020603050405020304" pitchFamily="18" charset="0"/>
                <a:cs typeface="Times New Roman" panose="02020603050405020304" pitchFamily="18" charset="0"/>
              </a:rPr>
              <a:t>PVS -&gt; Run DRC</a:t>
            </a:r>
            <a:r>
              <a:rPr lang="en-US" sz="1800" dirty="0">
                <a:solidFill>
                  <a:srgbClr val="222222"/>
                </a:solidFill>
                <a:latin typeface="Times New Roman" panose="02020603050405020304" pitchFamily="18" charset="0"/>
                <a:cs typeface="Times New Roman" panose="02020603050405020304" pitchFamily="18" charset="0"/>
              </a:rPr>
              <a:t>&gt;. In the DRC window shown in Figure 7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virtuoso.drc_preset</a:t>
            </a:r>
            <a:r>
              <a:rPr lang="en-US" sz="1800" dirty="0">
                <a:solidFill>
                  <a:srgbClr val="222222"/>
                </a:solidFill>
                <a:latin typeface="Times New Roman" panose="02020603050405020304" pitchFamily="18" charset="0"/>
                <a:cs typeface="Times New Roman" panose="02020603050405020304" pitchFamily="18" charset="0"/>
              </a:rPr>
              <a:t>”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892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F46C-1C2F-76D4-7DBA-503898456ED5}"/>
              </a:ext>
            </a:extLst>
          </p:cNvPr>
          <p:cNvSpPr>
            <a:spLocks noGrp="1"/>
          </p:cNvSpPr>
          <p:nvPr>
            <p:ph type="title"/>
          </p:nvPr>
        </p:nvSpPr>
        <p:spPr>
          <a:xfrm>
            <a:off x="1824038" y="-225183"/>
            <a:ext cx="8543925" cy="1325563"/>
          </a:xfrm>
        </p:spPr>
        <p:txBody>
          <a:bodyPr>
            <a:normAutofit/>
          </a:bodyPr>
          <a:lstStyle/>
          <a:p>
            <a:pPr algn="ctr"/>
            <a:r>
              <a:rPr lang="en-IN" sz="2800" u="sng" dirty="0">
                <a:latin typeface="Arial" pitchFamily="34" charset="0"/>
                <a:cs typeface="Arial" pitchFamily="34" charset="0"/>
              </a:rPr>
              <a:t>Design Rule Check(DRC)</a:t>
            </a:r>
          </a:p>
        </p:txBody>
      </p:sp>
      <p:sp>
        <p:nvSpPr>
          <p:cNvPr id="3" name="Content Placeholder 2">
            <a:extLst>
              <a:ext uri="{FF2B5EF4-FFF2-40B4-BE49-F238E27FC236}">
                <a16:creationId xmlns:a16="http://schemas.microsoft.com/office/drawing/2014/main" id="{9EBE5212-E9B2-C4A7-A749-2A2F78C3C293}"/>
              </a:ext>
            </a:extLst>
          </p:cNvPr>
          <p:cNvSpPr>
            <a:spLocks noGrp="1"/>
          </p:cNvSpPr>
          <p:nvPr>
            <p:ph idx="1"/>
          </p:nvPr>
        </p:nvSpPr>
        <p:spPr>
          <a:xfrm>
            <a:off x="1824038" y="787078"/>
            <a:ext cx="8543925" cy="5059072"/>
          </a:xfrm>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To start the DRC tool go to &lt;</a:t>
            </a:r>
            <a:r>
              <a:rPr lang="en-US" sz="1800" b="1" i="0" dirty="0">
                <a:solidFill>
                  <a:srgbClr val="222222"/>
                </a:solidFill>
                <a:effectLst/>
                <a:latin typeface="Times New Roman" panose="02020603050405020304" pitchFamily="18" charset="0"/>
                <a:cs typeface="Times New Roman" panose="02020603050405020304" pitchFamily="18" charset="0"/>
              </a:rPr>
              <a:t>PVS -&gt; Run DRC</a:t>
            </a:r>
            <a:r>
              <a:rPr lang="en-US" sz="1800" b="0" i="0" dirty="0">
                <a:solidFill>
                  <a:srgbClr val="222222"/>
                </a:solidFill>
                <a:effectLst/>
                <a:latin typeface="Times New Roman" panose="02020603050405020304" pitchFamily="18" charset="0"/>
                <a:cs typeface="Times New Roman" panose="02020603050405020304" pitchFamily="18" charset="0"/>
              </a:rPr>
              <a:t>&gt;. In the DRC window shown in Figure 7 go to &lt;</a:t>
            </a:r>
            <a:r>
              <a:rPr lang="en-US" sz="1800" b="1" i="0" dirty="0">
                <a:solidFill>
                  <a:srgbClr val="222222"/>
                </a:solidFill>
                <a:effectLst/>
                <a:latin typeface="Times New Roman" panose="02020603050405020304" pitchFamily="18" charset="0"/>
                <a:cs typeface="Times New Roman" panose="02020603050405020304" pitchFamily="18" charset="0"/>
              </a:rPr>
              <a:t>File -&gt; Load Presets</a:t>
            </a:r>
            <a:r>
              <a:rPr lang="en-US" sz="1800" b="0" i="0" dirty="0">
                <a:solidFill>
                  <a:srgbClr val="222222"/>
                </a:solidFill>
                <a:effectLst/>
                <a:latin typeface="Times New Roman" panose="02020603050405020304" pitchFamily="18" charset="0"/>
                <a:cs typeface="Times New Roman" panose="02020603050405020304" pitchFamily="18" charset="0"/>
              </a:rPr>
              <a:t>&gt; then browse to “</a:t>
            </a:r>
            <a:r>
              <a:rPr lang="en-US" sz="1800" b="0" i="0" dirty="0" err="1">
                <a:solidFill>
                  <a:srgbClr val="222222"/>
                </a:solidFill>
                <a:effectLst/>
                <a:latin typeface="Times New Roman" panose="02020603050405020304" pitchFamily="18" charset="0"/>
                <a:cs typeface="Times New Roman" panose="02020603050405020304" pitchFamily="18" charset="0"/>
              </a:rPr>
              <a:t>virtuoso.drc_preset</a:t>
            </a:r>
            <a:r>
              <a:rPr lang="en-US" sz="1800" b="0" i="0" dirty="0">
                <a:solidFill>
                  <a:srgbClr val="222222"/>
                </a:solidFill>
                <a:effectLst/>
                <a:latin typeface="Times New Roman" panose="02020603050405020304" pitchFamily="18" charset="0"/>
                <a:cs typeface="Times New Roman" panose="02020603050405020304" pitchFamily="18" charset="0"/>
              </a:rPr>
              <a:t>” and press </a:t>
            </a:r>
            <a:r>
              <a:rPr lang="en-US" sz="1800" b="1" i="0" dirty="0">
                <a:solidFill>
                  <a:srgbClr val="222222"/>
                </a:solidFill>
                <a:effectLst/>
                <a:latin typeface="Times New Roman" panose="02020603050405020304" pitchFamily="18" charset="0"/>
                <a:cs typeface="Times New Roman" panose="02020603050405020304" pitchFamily="18" charset="0"/>
              </a:rPr>
              <a:t>Submit</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1800" dirty="0"/>
          </a:p>
        </p:txBody>
      </p:sp>
      <p:pic>
        <p:nvPicPr>
          <p:cNvPr id="4" name="Picture 3">
            <a:extLst>
              <a:ext uri="{FF2B5EF4-FFF2-40B4-BE49-F238E27FC236}">
                <a16:creationId xmlns:a16="http://schemas.microsoft.com/office/drawing/2014/main" id="{39980558-DAE9-4982-7162-C6404982B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1532762"/>
            <a:ext cx="6134956" cy="3963219"/>
          </a:xfrm>
          <a:prstGeom prst="rect">
            <a:avLst/>
          </a:prstGeom>
        </p:spPr>
      </p:pic>
    </p:spTree>
    <p:extLst>
      <p:ext uri="{BB962C8B-B14F-4D97-AF65-F5344CB8AC3E}">
        <p14:creationId xmlns:p14="http://schemas.microsoft.com/office/powerpoint/2010/main" val="28959664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17792D-0843-CFBC-AE4C-4711BF3F75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7028" y="1379190"/>
            <a:ext cx="4130503" cy="2049810"/>
          </a:xfrm>
          <a:prstGeom prst="rect">
            <a:avLst/>
          </a:prstGeom>
        </p:spPr>
      </p:pic>
      <p:pic>
        <p:nvPicPr>
          <p:cNvPr id="5" name="Picture 4">
            <a:extLst>
              <a:ext uri="{FF2B5EF4-FFF2-40B4-BE49-F238E27FC236}">
                <a16:creationId xmlns:a16="http://schemas.microsoft.com/office/drawing/2014/main" id="{C4648961-F255-B7A7-3574-9ED9CB712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028" y="3969973"/>
            <a:ext cx="4589737" cy="2226478"/>
          </a:xfrm>
          <a:prstGeom prst="rect">
            <a:avLst/>
          </a:prstGeom>
        </p:spPr>
      </p:pic>
      <p:sp>
        <p:nvSpPr>
          <p:cNvPr id="8" name="TextBox 7">
            <a:extLst>
              <a:ext uri="{FF2B5EF4-FFF2-40B4-BE49-F238E27FC236}">
                <a16:creationId xmlns:a16="http://schemas.microsoft.com/office/drawing/2014/main" id="{3A697664-D2E6-FA22-11ED-D6E144912719}"/>
              </a:ext>
            </a:extLst>
          </p:cNvPr>
          <p:cNvSpPr txBox="1"/>
          <p:nvPr/>
        </p:nvSpPr>
        <p:spPr>
          <a:xfrm>
            <a:off x="1846940" y="351864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800" dirty="0">
                <a:solidFill>
                  <a:srgbClr val="222222"/>
                </a:solidFill>
                <a:latin typeface="Times New Roman" panose="02020603050405020304" pitchFamily="18" charset="0"/>
                <a:cs typeface="Times New Roman" panose="02020603050405020304" pitchFamily="18" charset="0"/>
              </a:rPr>
              <a:t>Figure 8 DRC </a:t>
            </a:r>
            <a:r>
              <a:rPr lang="fr-FR" sz="1800" dirty="0" err="1">
                <a:solidFill>
                  <a:srgbClr val="222222"/>
                </a:solidFill>
                <a:latin typeface="Times New Roman" panose="02020603050405020304" pitchFamily="18" charset="0"/>
                <a:cs typeface="Times New Roman" panose="02020603050405020304" pitchFamily="18" charset="0"/>
              </a:rPr>
              <a:t>Debug</a:t>
            </a:r>
            <a:r>
              <a:rPr lang="fr-FR" sz="1800" dirty="0">
                <a:solidFill>
                  <a:srgbClr val="222222"/>
                </a:solidFill>
                <a:latin typeface="Times New Roman" panose="02020603050405020304" pitchFamily="18" charset="0"/>
                <a:cs typeface="Times New Roman" panose="02020603050405020304" pitchFamily="18" charset="0"/>
              </a:rPr>
              <a:t> </a:t>
            </a:r>
            <a:r>
              <a:rPr lang="fr-FR" sz="1800" dirty="0" err="1">
                <a:solidFill>
                  <a:srgbClr val="222222"/>
                </a:solidFill>
                <a:latin typeface="Times New Roman" panose="02020603050405020304" pitchFamily="18" charset="0"/>
                <a:cs typeface="Times New Roman" panose="02020603050405020304" pitchFamily="18" charset="0"/>
              </a:rPr>
              <a:t>Environment</a:t>
            </a:r>
            <a:r>
              <a:rPr lang="fr-FR" sz="1800" dirty="0">
                <a:solidFill>
                  <a:srgbClr val="222222"/>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C23BA-8EFF-DCB6-5522-1DDC75C63775}"/>
              </a:ext>
            </a:extLst>
          </p:cNvPr>
          <p:cNvSpPr txBox="1"/>
          <p:nvPr/>
        </p:nvSpPr>
        <p:spPr>
          <a:xfrm>
            <a:off x="1877028" y="636045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Figure 9 PVSDRC report window.</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059EDF-4027-3616-3B83-080A7B7FD9D8}"/>
              </a:ext>
            </a:extLst>
          </p:cNvPr>
          <p:cNvSpPr txBox="1"/>
          <p:nvPr/>
        </p:nvSpPr>
        <p:spPr>
          <a:xfrm>
            <a:off x="1877028" y="258654"/>
            <a:ext cx="843794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After running DRC “DRC Debug Environment” window will open Figure 8. In that window you will see all the violations in your layout along with brief explanations. Work on your errors and </a:t>
            </a:r>
            <a:r>
              <a:rPr lang="en-US" b="1" dirty="0" err="1">
                <a:solidFill>
                  <a:srgbClr val="222222"/>
                </a:solidFill>
                <a:latin typeface="Times New Roman" panose="02020603050405020304" pitchFamily="18" charset="0"/>
                <a:cs typeface="Times New Roman" panose="02020603050405020304" pitchFamily="18" charset="0"/>
              </a:rPr>
              <a:t>ReRun</a:t>
            </a:r>
            <a:r>
              <a:rPr lang="en-US" dirty="0">
                <a:solidFill>
                  <a:srgbClr val="222222"/>
                </a:solidFill>
                <a:latin typeface="Times New Roman" panose="02020603050405020304" pitchFamily="18" charset="0"/>
                <a:cs typeface="Times New Roman" panose="02020603050405020304" pitchFamily="18" charset="0"/>
              </a:rPr>
              <a:t> from the “PVSDRC” window, Figure 9, until you get a clean design with zero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41357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C1FA-9C8A-ADEF-6C62-91AF6DF4D9CA}"/>
              </a:ext>
            </a:extLst>
          </p:cNvPr>
          <p:cNvSpPr>
            <a:spLocks noGrp="1"/>
          </p:cNvSpPr>
          <p:nvPr>
            <p:ph type="title"/>
          </p:nvPr>
        </p:nvSpPr>
        <p:spPr>
          <a:xfrm>
            <a:off x="1824038" y="0"/>
            <a:ext cx="8543925" cy="1325563"/>
          </a:xfrm>
        </p:spPr>
        <p:txBody>
          <a:bodyPr>
            <a:normAutofit/>
          </a:bodyPr>
          <a:lstStyle/>
          <a:p>
            <a:pPr algn="ctr"/>
            <a:r>
              <a:rPr lang="en-IN" sz="2800" i="0" u="sng" dirty="0">
                <a:effectLst/>
                <a:latin typeface="Arial" pitchFamily="34" charset="0"/>
              </a:rPr>
              <a:t>Layout Versus Schematic (LVS)</a:t>
            </a:r>
            <a:br>
              <a:rPr lang="en-IN"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6BA0E246-FD91-D9E9-6097-DED9738BB711}"/>
              </a:ext>
            </a:extLst>
          </p:cNvPr>
          <p:cNvSpPr>
            <a:spLocks noGrp="1"/>
          </p:cNvSpPr>
          <p:nvPr>
            <p:ph idx="1"/>
          </p:nvPr>
        </p:nvSpPr>
        <p:spPr>
          <a:xfrm>
            <a:off x="1824038" y="740866"/>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LVS tool go to &lt;</a:t>
            </a:r>
            <a:r>
              <a:rPr lang="en-US" sz="1800" b="1" dirty="0">
                <a:solidFill>
                  <a:srgbClr val="222222"/>
                </a:solidFill>
                <a:latin typeface="Times New Roman" panose="02020603050405020304" pitchFamily="18" charset="0"/>
                <a:cs typeface="Times New Roman" panose="02020603050405020304" pitchFamily="18" charset="0"/>
              </a:rPr>
              <a:t>PVS -&gt; Run LVS</a:t>
            </a:r>
            <a:r>
              <a:rPr lang="en-US" sz="1800" dirty="0">
                <a:solidFill>
                  <a:srgbClr val="222222"/>
                </a:solidFill>
                <a:latin typeface="Times New Roman" panose="02020603050405020304" pitchFamily="18" charset="0"/>
                <a:cs typeface="Times New Roman" panose="02020603050405020304" pitchFamily="18" charset="0"/>
              </a:rPr>
              <a:t>&gt;. In the LVS window shown in Figure 10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virtuoso.lvs_preset</a:t>
            </a:r>
            <a:r>
              <a:rPr lang="en-US" sz="1800" dirty="0">
                <a:solidFill>
                  <a:srgbClr val="222222"/>
                </a:solidFill>
                <a:latin typeface="Times New Roman" panose="02020603050405020304" pitchFamily="18" charset="0"/>
                <a:cs typeface="Times New Roman" panose="02020603050405020304" pitchFamily="18" charset="0"/>
              </a:rPr>
              <a:t>”. Go to Output tab and make sure that “Create </a:t>
            </a:r>
            <a:r>
              <a:rPr lang="en-US" sz="1800" dirty="0" err="1">
                <a:solidFill>
                  <a:srgbClr val="222222"/>
                </a:solidFill>
                <a:latin typeface="Times New Roman" panose="02020603050405020304" pitchFamily="18" charset="0"/>
                <a:cs typeface="Times New Roman" panose="02020603050405020304" pitchFamily="18" charset="0"/>
              </a:rPr>
              <a:t>Quantus</a:t>
            </a:r>
            <a:r>
              <a:rPr lang="en-US" sz="1800" dirty="0">
                <a:solidFill>
                  <a:srgbClr val="222222"/>
                </a:solidFill>
                <a:latin typeface="Times New Roman" panose="02020603050405020304" pitchFamily="18" charset="0"/>
                <a:cs typeface="Times New Roman" panose="02020603050405020304" pitchFamily="18" charset="0"/>
              </a:rPr>
              <a:t> QRC Input Data” is checked,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65CA9A-C406-69C3-15EA-24634232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887887"/>
            <a:ext cx="5488250" cy="3909777"/>
          </a:xfrm>
          <a:prstGeom prst="rect">
            <a:avLst/>
          </a:prstGeom>
        </p:spPr>
      </p:pic>
      <p:sp>
        <p:nvSpPr>
          <p:cNvPr id="6" name="TextBox 5">
            <a:extLst>
              <a:ext uri="{FF2B5EF4-FFF2-40B4-BE49-F238E27FC236}">
                <a16:creationId xmlns:a16="http://schemas.microsoft.com/office/drawing/2014/main" id="{32761519-4EF4-6539-BD4E-6E5A72BCA51D}"/>
              </a:ext>
            </a:extLst>
          </p:cNvPr>
          <p:cNvSpPr txBox="1"/>
          <p:nvPr/>
        </p:nvSpPr>
        <p:spPr>
          <a:xfrm>
            <a:off x="4079776" y="5962289"/>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10 LVS run window.</a:t>
            </a:r>
            <a:endParaRPr lang="en-IN" dirty="0"/>
          </a:p>
        </p:txBody>
      </p:sp>
    </p:spTree>
    <p:extLst>
      <p:ext uri="{BB962C8B-B14F-4D97-AF65-F5344CB8AC3E}">
        <p14:creationId xmlns:p14="http://schemas.microsoft.com/office/powerpoint/2010/main" val="17131651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E76855-4D27-99C1-6DE6-B2917795D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207" y="398545"/>
            <a:ext cx="5639587" cy="1971950"/>
          </a:xfrm>
          <a:prstGeom prst="rect">
            <a:avLst/>
          </a:prstGeom>
        </p:spPr>
      </p:pic>
      <p:pic>
        <p:nvPicPr>
          <p:cNvPr id="5" name="Picture 4">
            <a:extLst>
              <a:ext uri="{FF2B5EF4-FFF2-40B4-BE49-F238E27FC236}">
                <a16:creationId xmlns:a16="http://schemas.microsoft.com/office/drawing/2014/main" id="{C84C46B6-5C1F-3EA5-65BA-D1C4B63C5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887" y="3209073"/>
            <a:ext cx="6532226" cy="2556866"/>
          </a:xfrm>
          <a:prstGeom prst="rect">
            <a:avLst/>
          </a:prstGeom>
        </p:spPr>
      </p:pic>
      <p:sp>
        <p:nvSpPr>
          <p:cNvPr id="7" name="TextBox 6">
            <a:extLst>
              <a:ext uri="{FF2B5EF4-FFF2-40B4-BE49-F238E27FC236}">
                <a16:creationId xmlns:a16="http://schemas.microsoft.com/office/drawing/2014/main" id="{74FC62DB-08FE-AB0F-DF03-667F243949AF}"/>
              </a:ext>
            </a:extLst>
          </p:cNvPr>
          <p:cNvSpPr txBox="1"/>
          <p:nvPr/>
        </p:nvSpPr>
        <p:spPr>
          <a:xfrm>
            <a:off x="3619018" y="2370495"/>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Figure 11 LVS Run status: [Left-Mismatch] and [Right-Match]</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C32E09-C464-87DB-9A4F-EE8CF915B234}"/>
              </a:ext>
            </a:extLst>
          </p:cNvPr>
          <p:cNvSpPr txBox="1"/>
          <p:nvPr/>
        </p:nvSpPr>
        <p:spPr>
          <a:xfrm>
            <a:off x="3619018" y="577352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222222"/>
                </a:solidFill>
                <a:latin typeface="Times New Roman" panose="02020603050405020304" pitchFamily="18" charset="0"/>
                <a:cs typeface="Times New Roman" panose="02020603050405020304" pitchFamily="18" charset="0"/>
              </a:rPr>
              <a:t>Figure 12 LVS </a:t>
            </a:r>
            <a:r>
              <a:rPr lang="fr-FR" dirty="0" err="1">
                <a:solidFill>
                  <a:srgbClr val="222222"/>
                </a:solidFill>
                <a:latin typeface="Times New Roman" panose="02020603050405020304" pitchFamily="18" charset="0"/>
                <a:cs typeface="Times New Roman" panose="02020603050405020304" pitchFamily="18" charset="0"/>
              </a:rPr>
              <a:t>Debug</a:t>
            </a:r>
            <a:r>
              <a:rPr lang="fr-FR" dirty="0">
                <a:solidFill>
                  <a:srgbClr val="222222"/>
                </a:solidFill>
                <a:latin typeface="Times New Roman" panose="02020603050405020304" pitchFamily="18" charset="0"/>
                <a:cs typeface="Times New Roman" panose="02020603050405020304" pitchFamily="18" charset="0"/>
              </a:rPr>
              <a:t> </a:t>
            </a:r>
            <a:r>
              <a:rPr lang="fr-FR" dirty="0" err="1">
                <a:solidFill>
                  <a:srgbClr val="222222"/>
                </a:solidFill>
                <a:latin typeface="Times New Roman" panose="02020603050405020304" pitchFamily="18" charset="0"/>
                <a:cs typeface="Times New Roman" panose="02020603050405020304" pitchFamily="18" charset="0"/>
              </a:rPr>
              <a:t>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276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92FAE1-20F2-2B17-A3B5-38E579B3C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33" y="597460"/>
            <a:ext cx="5553135" cy="4351338"/>
          </a:xfrm>
          <a:prstGeom prst="rect">
            <a:avLst/>
          </a:prstGeom>
        </p:spPr>
      </p:pic>
      <p:sp>
        <p:nvSpPr>
          <p:cNvPr id="6" name="TextBox 5">
            <a:extLst>
              <a:ext uri="{FF2B5EF4-FFF2-40B4-BE49-F238E27FC236}">
                <a16:creationId xmlns:a16="http://schemas.microsoft.com/office/drawing/2014/main" id="{63CDC076-AE5D-38EF-2AB5-62F055DD6C57}"/>
              </a:ext>
            </a:extLst>
          </p:cNvPr>
          <p:cNvSpPr txBox="1"/>
          <p:nvPr/>
        </p:nvSpPr>
        <p:spPr>
          <a:xfrm>
            <a:off x="3619018" y="506971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13 PVSLVS report window.</a:t>
            </a:r>
            <a:endParaRPr lang="en-IN"/>
          </a:p>
        </p:txBody>
      </p:sp>
    </p:spTree>
    <p:extLst>
      <p:ext uri="{BB962C8B-B14F-4D97-AF65-F5344CB8AC3E}">
        <p14:creationId xmlns:p14="http://schemas.microsoft.com/office/powerpoint/2010/main" val="23704458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CEDC-3441-DD3F-B147-C97078A752E2}"/>
              </a:ext>
            </a:extLst>
          </p:cNvPr>
          <p:cNvSpPr>
            <a:spLocks noGrp="1"/>
          </p:cNvSpPr>
          <p:nvPr>
            <p:ph type="title"/>
          </p:nvPr>
        </p:nvSpPr>
        <p:spPr>
          <a:xfrm>
            <a:off x="1824038" y="100886"/>
            <a:ext cx="8543925" cy="1325563"/>
          </a:xfrm>
        </p:spPr>
        <p:txBody>
          <a:bodyPr>
            <a:normAutofit/>
          </a:bodyPr>
          <a:lstStyle/>
          <a:p>
            <a:pPr algn="ctr"/>
            <a:r>
              <a:rPr lang="en-US" sz="2800" i="0" u="sng" dirty="0">
                <a:effectLst/>
                <a:latin typeface="Arial" pitchFamily="34" charset="0"/>
              </a:rPr>
              <a:t>Parasitic Extraction and Post Layout Simulation</a:t>
            </a:r>
            <a:br>
              <a:rPr lang="en-US"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187F2A20-641B-38C0-5831-5655DF82432D}"/>
              </a:ext>
            </a:extLst>
          </p:cNvPr>
          <p:cNvSpPr>
            <a:spLocks noGrp="1"/>
          </p:cNvSpPr>
          <p:nvPr>
            <p:ph idx="1"/>
          </p:nvPr>
        </p:nvSpPr>
        <p:spPr>
          <a:xfrm>
            <a:off x="1824038" y="954684"/>
            <a:ext cx="8543925" cy="5123667"/>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5.1 Run QRC extraction</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passing LVS your layout will be ready for extraction. 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QRC -&gt; Run PVS-QRC</a:t>
            </a:r>
            <a:r>
              <a:rPr lang="en-US" sz="1800" dirty="0">
                <a:solidFill>
                  <a:srgbClr val="222222"/>
                </a:solidFill>
                <a:latin typeface="Times New Roman" panose="02020603050405020304" pitchFamily="18" charset="0"/>
                <a:cs typeface="Times New Roman" panose="02020603050405020304" pitchFamily="18" charset="0"/>
              </a:rPr>
              <a:t>&gt;. In the “QRC (PVS) interface” window, make sure that the cell name and the technology fields are right, and press OK. In the “Parasitic Extraction Run Form” make sure to set the fields as shown in Figure 14 to Figure 16. Press Ok and wait for the tool to do the extraction and give you the completion notification shown in Figure 17.</a:t>
            </a:r>
            <a:br>
              <a:rPr lang="en-US" sz="2400" dirty="0">
                <a:solidFill>
                  <a:srgbClr val="222222"/>
                </a:solidFill>
                <a:latin typeface="Arial" pitchFamily="34" charset="0"/>
              </a:rPr>
            </a:br>
            <a:endParaRPr lang="en-IN" dirty="0"/>
          </a:p>
        </p:txBody>
      </p:sp>
      <p:pic>
        <p:nvPicPr>
          <p:cNvPr id="4" name="Picture 3">
            <a:extLst>
              <a:ext uri="{FF2B5EF4-FFF2-40B4-BE49-F238E27FC236}">
                <a16:creationId xmlns:a16="http://schemas.microsoft.com/office/drawing/2014/main" id="{BA133B55-DD2F-D6F4-7B2E-F8BD74B0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944" y="2795127"/>
            <a:ext cx="5104113" cy="3391383"/>
          </a:xfrm>
          <a:prstGeom prst="rect">
            <a:avLst/>
          </a:prstGeom>
        </p:spPr>
      </p:pic>
      <p:sp>
        <p:nvSpPr>
          <p:cNvPr id="5" name="TextBox 4">
            <a:extLst>
              <a:ext uri="{FF2B5EF4-FFF2-40B4-BE49-F238E27FC236}">
                <a16:creationId xmlns:a16="http://schemas.microsoft.com/office/drawing/2014/main" id="{5E6CA6DC-7CDB-189F-3FB2-90D95A34BC65}"/>
              </a:ext>
            </a:extLst>
          </p:cNvPr>
          <p:cNvSpPr txBox="1"/>
          <p:nvPr/>
        </p:nvSpPr>
        <p:spPr>
          <a:xfrm>
            <a:off x="3048965" y="6294669"/>
            <a:ext cx="609407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14 Parasitic Extraction Run Form (Setup).</a:t>
            </a:r>
            <a:endParaRPr lang="en-IN"/>
          </a:p>
        </p:txBody>
      </p:sp>
    </p:spTree>
    <p:extLst>
      <p:ext uri="{BB962C8B-B14F-4D97-AF65-F5344CB8AC3E}">
        <p14:creationId xmlns:p14="http://schemas.microsoft.com/office/powerpoint/2010/main" val="14782509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A2D5A27-1F68-2318-2804-A0989FF98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45219"/>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78824-17B5-DE88-6BDB-8727B1B5A09B}"/>
              </a:ext>
            </a:extLst>
          </p:cNvPr>
          <p:cNvSpPr txBox="1"/>
          <p:nvPr/>
        </p:nvSpPr>
        <p:spPr>
          <a:xfrm>
            <a:off x="3719736" y="5229200"/>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800" dirty="0">
                <a:solidFill>
                  <a:srgbClr val="222222"/>
                </a:solidFill>
                <a:latin typeface="Times New Roman" panose="02020603050405020304" pitchFamily="18" charset="0"/>
                <a:cs typeface="Times New Roman" panose="02020603050405020304" pitchFamily="18" charset="0"/>
              </a:rPr>
              <a:t>Figure 15 Parasitic Extraction Run Form (Extraction)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2454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381CFE-79CE-695A-1CC2-83EBF07AF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64704"/>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B2D135-3EE4-90EE-558A-5B78179D33C0}"/>
              </a:ext>
            </a:extLst>
          </p:cNvPr>
          <p:cNvSpPr txBox="1"/>
          <p:nvPr/>
        </p:nvSpPr>
        <p:spPr>
          <a:xfrm>
            <a:off x="3719736" y="5373216"/>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Arial" pitchFamily="34" charset="0"/>
              </a:rPr>
              <a:t>Figure 16 Parasitic Extraction Run Form (Filtering).</a:t>
            </a:r>
            <a:endParaRPr lang="en-IN" dirty="0"/>
          </a:p>
        </p:txBody>
      </p:sp>
    </p:spTree>
    <p:extLst>
      <p:ext uri="{BB962C8B-B14F-4D97-AF65-F5344CB8AC3E}">
        <p14:creationId xmlns:p14="http://schemas.microsoft.com/office/powerpoint/2010/main" val="6696113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A938-3996-AED2-BD65-F28880833606}"/>
              </a:ext>
            </a:extLst>
          </p:cNvPr>
          <p:cNvSpPr>
            <a:spLocks noGrp="1"/>
          </p:cNvSpPr>
          <p:nvPr>
            <p:ph type="title"/>
          </p:nvPr>
        </p:nvSpPr>
        <p:spPr>
          <a:xfrm>
            <a:off x="1824038" y="-178884"/>
            <a:ext cx="8543925" cy="1325563"/>
          </a:xfrm>
        </p:spPr>
        <p:txBody>
          <a:bodyPr>
            <a:normAutofit/>
          </a:bodyPr>
          <a:lstStyle/>
          <a:p>
            <a:pPr algn="ctr"/>
            <a:r>
              <a:rPr lang="en-US" sz="2800" u="sng" dirty="0">
                <a:latin typeface="Arial" pitchFamily="34" charset="0"/>
              </a:rPr>
              <a:t>5.2 Display parasitic associated with nodes</a:t>
            </a:r>
            <a:endParaRPr lang="en-IN" sz="2800" u="sng" dirty="0"/>
          </a:p>
        </p:txBody>
      </p:sp>
      <p:sp>
        <p:nvSpPr>
          <p:cNvPr id="3" name="Content Placeholder 2">
            <a:extLst>
              <a:ext uri="{FF2B5EF4-FFF2-40B4-BE49-F238E27FC236}">
                <a16:creationId xmlns:a16="http://schemas.microsoft.com/office/drawing/2014/main" id="{9BEF179B-B4C4-CC5E-B768-87B255E3BCE8}"/>
              </a:ext>
            </a:extLst>
          </p:cNvPr>
          <p:cNvSpPr>
            <a:spLocks noGrp="1"/>
          </p:cNvSpPr>
          <p:nvPr>
            <p:ph idx="1"/>
          </p:nvPr>
        </p:nvSpPr>
        <p:spPr>
          <a:xfrm>
            <a:off x="1824038" y="7839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note that a new cell view named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was added in the Library manager. To show the summation of capacitance associated with each node go to the schematic editor window and go to &lt;</a:t>
            </a:r>
            <a:r>
              <a:rPr lang="en-US" sz="1800" b="1" dirty="0">
                <a:solidFill>
                  <a:srgbClr val="222222"/>
                </a:solidFill>
                <a:latin typeface="Times New Roman" panose="02020603050405020304" pitchFamily="18" charset="0"/>
                <a:cs typeface="Times New Roman" panose="02020603050405020304" pitchFamily="18" charset="0"/>
              </a:rPr>
              <a:t>Launch -&gt; Plugins -&gt; </a:t>
            </a:r>
            <a:r>
              <a:rPr lang="en-US" sz="1800" b="1"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&gt;. In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menu go to Setup. In the “Setup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window, make sure that all the fields are set similar to Figure 18 and press OK.</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CED94C1-F891-CB87-FD63-3DFB686688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9030" y="2066060"/>
            <a:ext cx="2773940" cy="3536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4DBEAE-A3E7-24E2-B038-DDF190597C53}"/>
              </a:ext>
            </a:extLst>
          </p:cNvPr>
          <p:cNvSpPr txBox="1"/>
          <p:nvPr/>
        </p:nvSpPr>
        <p:spPr>
          <a:xfrm>
            <a:off x="4706743" y="572869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18 Setup </a:t>
            </a:r>
            <a:r>
              <a:rPr lang="en-IN" dirty="0" err="1">
                <a:solidFill>
                  <a:srgbClr val="222222"/>
                </a:solidFill>
                <a:latin typeface="Arial" pitchFamily="34" charset="0"/>
              </a:rPr>
              <a:t>Parasitics</a:t>
            </a:r>
            <a:endParaRPr lang="en-IN" dirty="0"/>
          </a:p>
        </p:txBody>
      </p:sp>
      <p:sp>
        <p:nvSpPr>
          <p:cNvPr id="8" name="TextBox 7">
            <a:extLst>
              <a:ext uri="{FF2B5EF4-FFF2-40B4-BE49-F238E27FC236}">
                <a16:creationId xmlns:a16="http://schemas.microsoft.com/office/drawing/2014/main" id="{5BC88E52-8F54-A620-7950-62D7475A93B0}"/>
              </a:ext>
            </a:extLst>
          </p:cNvPr>
          <p:cNvSpPr txBox="1"/>
          <p:nvPr/>
        </p:nvSpPr>
        <p:spPr>
          <a:xfrm>
            <a:off x="1824038" y="5997293"/>
            <a:ext cx="854392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Go to &lt;</a:t>
            </a:r>
            <a:r>
              <a:rPr lang="en-US" b="1" dirty="0" err="1">
                <a:solidFill>
                  <a:srgbClr val="222222"/>
                </a:solidFill>
                <a:latin typeface="Times New Roman" panose="02020603050405020304" pitchFamily="18" charset="0"/>
                <a:cs typeface="Times New Roman" panose="02020603050405020304" pitchFamily="18" charset="0"/>
              </a:rPr>
              <a:t>Parasitics</a:t>
            </a:r>
            <a:r>
              <a:rPr lang="en-US" b="1" dirty="0">
                <a:solidFill>
                  <a:srgbClr val="222222"/>
                </a:solidFill>
                <a:latin typeface="Times New Roman" panose="02020603050405020304" pitchFamily="18" charset="0"/>
                <a:cs typeface="Times New Roman" panose="02020603050405020304" pitchFamily="18" charset="0"/>
              </a:rPr>
              <a:t> -&gt; Show </a:t>
            </a:r>
            <a:r>
              <a:rPr lang="en-US" b="1" dirty="0" err="1">
                <a:solidFill>
                  <a:srgbClr val="222222"/>
                </a:solidFill>
                <a:latin typeface="Times New Roman" panose="02020603050405020304" pitchFamily="18" charset="0"/>
                <a:cs typeface="Times New Roman" panose="02020603050405020304" pitchFamily="18" charset="0"/>
              </a:rPr>
              <a:t>Parasitics</a:t>
            </a:r>
            <a:r>
              <a:rPr lang="en-US" dirty="0">
                <a:solidFill>
                  <a:srgbClr val="222222"/>
                </a:solidFill>
                <a:latin typeface="Times New Roman" panose="02020603050405020304" pitchFamily="18" charset="0"/>
                <a:cs typeface="Times New Roman" panose="02020603050405020304" pitchFamily="18" charset="0"/>
              </a:rPr>
              <a:t>&gt;. Note that the tool added the summation of capacitance associated with each node to the schematic as shown in Figure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941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t>Introduction to VLS</a:t>
            </a:r>
            <a:endParaRPr lang="en-IN"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052735"/>
            <a:ext cx="8534400" cy="5132911"/>
          </a:xfrm>
        </p:spPr>
        <p:txBody>
          <a:bodyPr>
            <a:normAutofit/>
          </a:bodyPr>
          <a:lstStyle/>
          <a:p>
            <a:pPr marL="0" indent="0">
              <a:buNone/>
            </a:pPr>
            <a:endParaRPr lang="en-US" sz="1800" dirty="0">
              <a:latin typeface="Arial" pitchFamily="34" charset="0"/>
              <a:cs typeface="Arial" pitchFamily="34" charset="0"/>
            </a:endParaRPr>
          </a:p>
          <a:p>
            <a:r>
              <a:rPr lang="en-US" sz="1800" dirty="0">
                <a:latin typeface="Arial" pitchFamily="34" charset="0"/>
                <a:cs typeface="Arial" pitchFamily="34" charset="0"/>
              </a:rPr>
              <a:t>Very large scale integration   </a:t>
            </a:r>
          </a:p>
          <a:p>
            <a:r>
              <a:rPr lang="en-US" sz="1800" i="0" dirty="0">
                <a:effectLst/>
                <a:latin typeface="Arial" pitchFamily="34" charset="0"/>
                <a:cs typeface="Arial" pitchFamily="34" charset="0"/>
              </a:rPr>
              <a:t>VLSI began in the 1970s when complex semiconductor and communication technologies were being developed</a:t>
            </a:r>
          </a:p>
          <a:p>
            <a:r>
              <a:rPr lang="en-US" sz="1800" i="0" dirty="0">
                <a:effectLst/>
                <a:latin typeface="Arial" pitchFamily="34" charset="0"/>
                <a:cs typeface="Arial" pitchFamily="34" charset="0"/>
              </a:rPr>
              <a:t>Before the introduction of VLSI technology, most ICs had a limited set of functions they could perform.</a:t>
            </a:r>
            <a:endParaRPr lang="en-US" sz="1800" dirty="0">
              <a:latin typeface="Arial" pitchFamily="34" charset="0"/>
              <a:cs typeface="Arial" pitchFamily="34" charset="0"/>
            </a:endParaRPr>
          </a:p>
          <a:p>
            <a:r>
              <a:rPr lang="en-US" sz="1800" dirty="0">
                <a:latin typeface="Arial" pitchFamily="34" charset="0"/>
                <a:cs typeface="Arial" pitchFamily="34" charset="0"/>
              </a:rPr>
              <a:t>It is p</a:t>
            </a:r>
            <a:r>
              <a:rPr lang="en-US" sz="1800" b="0" i="0" dirty="0">
                <a:effectLst/>
                <a:latin typeface="Arial" pitchFamily="34" charset="0"/>
                <a:cs typeface="Arial" pitchFamily="34" charset="0"/>
              </a:rPr>
              <a:t>rocess of creating an </a:t>
            </a:r>
            <a:r>
              <a:rPr lang="en-US" sz="1800" i="0" dirty="0">
                <a:effectLst/>
                <a:latin typeface="Arial" pitchFamily="34" charset="0"/>
                <a:cs typeface="Arial" pitchFamily="34" charset="0"/>
              </a:rPr>
              <a:t>integrated circuit </a:t>
            </a:r>
            <a:r>
              <a:rPr lang="en-US" sz="1800" b="0" i="0" dirty="0">
                <a:effectLst/>
                <a:latin typeface="Arial" pitchFamily="34" charset="0"/>
                <a:cs typeface="Arial" pitchFamily="34" charset="0"/>
              </a:rPr>
              <a:t>(IC) by combining thousands of </a:t>
            </a:r>
            <a:r>
              <a:rPr lang="en-US" sz="1800" i="0" dirty="0">
                <a:effectLst/>
                <a:latin typeface="Arial" pitchFamily="34" charset="0"/>
                <a:cs typeface="Arial" pitchFamily="34" charset="0"/>
              </a:rPr>
              <a:t>transistors</a:t>
            </a:r>
            <a:r>
              <a:rPr lang="en-US" sz="1800" b="0" i="0" dirty="0">
                <a:effectLst/>
                <a:latin typeface="Arial" pitchFamily="34" charset="0"/>
                <a:cs typeface="Arial" pitchFamily="34" charset="0"/>
              </a:rPr>
              <a:t> into a single chip</a:t>
            </a:r>
          </a:p>
          <a:p>
            <a:r>
              <a:rPr lang="en-US" sz="1800" i="0" dirty="0">
                <a:effectLst/>
                <a:latin typeface="Arial" pitchFamily="34" charset="0"/>
                <a:cs typeface="Arial" pitchFamily="34" charset="0"/>
              </a:rPr>
              <a:t>An electronic circuit consist of a CPU, ROM, RAM and other glue logic.</a:t>
            </a:r>
          </a:p>
          <a:p>
            <a:endParaRPr lang="en-US" sz="1800" i="0" dirty="0">
              <a:effectLst/>
              <a:latin typeface="Arial" pitchFamily="34" charset="0"/>
              <a:cs typeface="Arial" pitchFamily="34" charset="0"/>
            </a:endParaRPr>
          </a:p>
          <a:p>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457427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482BB23-4D5C-325D-B91E-1B5015A72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34102" y="320156"/>
            <a:ext cx="5323795" cy="5488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D9571A-4713-B685-3D5D-7F4F04FEB4A2}"/>
              </a:ext>
            </a:extLst>
          </p:cNvPr>
          <p:cNvSpPr txBox="1"/>
          <p:nvPr/>
        </p:nvSpPr>
        <p:spPr>
          <a:xfrm>
            <a:off x="3803933" y="5829632"/>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Times New Roman" panose="02020603050405020304" pitchFamily="18" charset="0"/>
                <a:cs typeface="Times New Roman" panose="02020603050405020304" pitchFamily="18" charset="0"/>
              </a:rPr>
              <a:t>Figure 19 CMOS inverter with the annotated parasitic capacitance.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44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B1C8-B995-761F-C2B6-165CE37924AE}"/>
              </a:ext>
            </a:extLst>
          </p:cNvPr>
          <p:cNvSpPr>
            <a:spLocks noGrp="1"/>
          </p:cNvSpPr>
          <p:nvPr>
            <p:ph type="title"/>
          </p:nvPr>
        </p:nvSpPr>
        <p:spPr>
          <a:xfrm>
            <a:off x="1631504" y="-171400"/>
            <a:ext cx="8543925" cy="1325563"/>
          </a:xfrm>
        </p:spPr>
        <p:txBody>
          <a:bodyPr>
            <a:normAutofit/>
          </a:bodyPr>
          <a:lstStyle/>
          <a:p>
            <a:pPr algn="ctr"/>
            <a:r>
              <a:rPr lang="en-US" sz="2800" u="sng" dirty="0">
                <a:latin typeface="Arial" pitchFamily="34" charset="0"/>
              </a:rPr>
              <a:t>Post-layout Simulation</a:t>
            </a:r>
            <a:endParaRPr lang="en-IN" sz="2800" u="sng" dirty="0"/>
          </a:p>
        </p:txBody>
      </p:sp>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703512" y="908720"/>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all the simulation done in “</a:t>
            </a:r>
            <a:r>
              <a:rPr lang="en-US" sz="1800" u="sng" dirty="0">
                <a:solidFill>
                  <a:srgbClr val="2F5D7C"/>
                </a:solidFill>
                <a:latin typeface="Times New Roman" panose="02020603050405020304" pitchFamily="18" charset="0"/>
                <a:cs typeface="Times New Roman" panose="02020603050405020304" pitchFamily="18" charset="0"/>
                <a:hlinkClick r:id="rId2"/>
              </a:rPr>
              <a:t>Cadence Virtuoso – Schematic &amp; Simulations – Inverter (45nm)</a:t>
            </a:r>
            <a:r>
              <a:rPr lang="en-US" sz="1800" dirty="0">
                <a:solidFill>
                  <a:srgbClr val="222222"/>
                </a:solidFill>
                <a:latin typeface="Times New Roman" panose="02020603050405020304" pitchFamily="18" charset="0"/>
                <a:cs typeface="Times New Roman" panose="02020603050405020304" pitchFamily="18" charset="0"/>
              </a:rPr>
              <a:t>” tutorial should be repeated to include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effect. To do so, you will have to let the simulator know that you want to use the extracted view coupled with the TB netlist, which is done through the “config” view. From the library manager create a new cell view for your TB with the Type field set to “config” as shown in Figure 20. The “New Configuration” window will open. Modify the fields, use the AMS template, and add the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to the View List as shown in Figure 21.</a:t>
            </a:r>
            <a:br>
              <a:rPr lang="en-US" sz="1800" dirty="0">
                <a:solidFill>
                  <a:srgbClr val="222222"/>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1C9E9E5-EE4D-34AA-A253-7C7551EDA8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0575" y="2883736"/>
            <a:ext cx="2990850"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4F58E-4CBD-583B-FF56-AD3B3E54E0C9}"/>
              </a:ext>
            </a:extLst>
          </p:cNvPr>
          <p:cNvSpPr txBox="1"/>
          <p:nvPr/>
        </p:nvSpPr>
        <p:spPr>
          <a:xfrm>
            <a:off x="4079776" y="623731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rgbClr val="222222"/>
                </a:solidFill>
                <a:effectLst/>
                <a:latin typeface="Arial" pitchFamily="34" charset="0"/>
              </a:rPr>
              <a:t>Figure 20 Create config view for the TB.</a:t>
            </a:r>
            <a:endParaRPr lang="en-IN" dirty="0"/>
          </a:p>
        </p:txBody>
      </p:sp>
    </p:spTree>
    <p:extLst>
      <p:ext uri="{BB962C8B-B14F-4D97-AF65-F5344CB8AC3E}">
        <p14:creationId xmlns:p14="http://schemas.microsoft.com/office/powerpoint/2010/main" val="6041361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81D430-C164-4CEC-FBED-D9891FEA64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5465" y="398007"/>
            <a:ext cx="348107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FC725-6D27-7419-CFD6-0B2D527D9CC6}"/>
              </a:ext>
            </a:extLst>
          </p:cNvPr>
          <p:cNvSpPr txBox="1"/>
          <p:nvPr/>
        </p:nvSpPr>
        <p:spPr>
          <a:xfrm>
            <a:off x="4655840" y="477103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21 New Configuration.</a:t>
            </a:r>
            <a:endParaRPr lang="en-IN" dirty="0"/>
          </a:p>
        </p:txBody>
      </p:sp>
      <p:sp>
        <p:nvSpPr>
          <p:cNvPr id="8" name="TextBox 7">
            <a:extLst>
              <a:ext uri="{FF2B5EF4-FFF2-40B4-BE49-F238E27FC236}">
                <a16:creationId xmlns:a16="http://schemas.microsoft.com/office/drawing/2014/main" id="{FD06BE57-29BC-7D35-9C1A-7BE004F0805B}"/>
              </a:ext>
            </a:extLst>
          </p:cNvPr>
          <p:cNvSpPr txBox="1"/>
          <p:nvPr/>
        </p:nvSpPr>
        <p:spPr>
          <a:xfrm>
            <a:off x="2855640" y="5140368"/>
            <a:ext cx="792865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In Virtuoso Hierarchy Editor, set the View to use for your cell to be “</a:t>
            </a:r>
            <a:r>
              <a:rPr lang="en-US" dirty="0" err="1">
                <a:solidFill>
                  <a:srgbClr val="222222"/>
                </a:solidFill>
                <a:latin typeface="Times New Roman" panose="02020603050405020304" pitchFamily="18" charset="0"/>
                <a:cs typeface="Times New Roman" panose="02020603050405020304" pitchFamily="18" charset="0"/>
              </a:rPr>
              <a:t>av_extracted</a:t>
            </a:r>
            <a:r>
              <a:rPr lang="en-US" dirty="0">
                <a:solidFill>
                  <a:srgbClr val="222222"/>
                </a:solidFill>
                <a:latin typeface="Times New Roman" panose="02020603050405020304" pitchFamily="18" charset="0"/>
                <a:cs typeface="Times New Roman" panose="02020603050405020304" pitchFamily="18" charset="0"/>
              </a:rPr>
              <a:t>” and press “Recompute the hierarchy” as shown in Figure 22. Press Open to open virtuoso schematic editor with in the config view and repeat all the needed simulations. </a:t>
            </a:r>
            <a:r>
              <a:rPr lang="en-US" b="1" dirty="0">
                <a:solidFill>
                  <a:srgbClr val="222222"/>
                </a:solidFill>
                <a:latin typeface="Times New Roman" panose="02020603050405020304" pitchFamily="18" charset="0"/>
                <a:cs typeface="Times New Roman" panose="02020603050405020304" pitchFamily="18" charset="0"/>
              </a:rPr>
              <a:t>How did the results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017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824037" y="476672"/>
            <a:ext cx="8543925" cy="4351338"/>
          </a:xfrm>
        </p:spPr>
        <p:txBody>
          <a:bodyPr>
            <a:normAutofit/>
          </a:bodyPr>
          <a:lstStyle/>
          <a:p>
            <a:r>
              <a:rPr lang="en-US" sz="1800" b="1" u="sng" dirty="0">
                <a:solidFill>
                  <a:srgbClr val="FF0000"/>
                </a:solidFill>
                <a:latin typeface="Times New Roman" panose="02020603050405020304" pitchFamily="18" charset="0"/>
                <a:cs typeface="Times New Roman" panose="02020603050405020304" pitchFamily="18" charset="0"/>
              </a:rPr>
              <a:t>Note</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Always make sure that the word “Config” exists in the schematic editor window’s name, and the ADE window as well as show in Figure 23</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7263745-5728-EF58-08C6-53560611C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3632" y="1290577"/>
            <a:ext cx="5816600" cy="4276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68241E-AA34-993F-1C55-8F81CC299D82}"/>
              </a:ext>
            </a:extLst>
          </p:cNvPr>
          <p:cNvSpPr txBox="1"/>
          <p:nvPr/>
        </p:nvSpPr>
        <p:spPr>
          <a:xfrm>
            <a:off x="3719736" y="573325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22 Virtuoso Hierarchy Editor.</a:t>
            </a:r>
            <a:endParaRPr lang="en-IN" dirty="0"/>
          </a:p>
        </p:txBody>
      </p:sp>
    </p:spTree>
    <p:extLst>
      <p:ext uri="{BB962C8B-B14F-4D97-AF65-F5344CB8AC3E}">
        <p14:creationId xmlns:p14="http://schemas.microsoft.com/office/powerpoint/2010/main" val="2045585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E7F4A5-C8B7-EB44-3843-D4FE38E37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5640" y="1196752"/>
            <a:ext cx="6630325" cy="1428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A375E4-D0EF-AE8F-B4A4-0EC4BC8BE620}"/>
              </a:ext>
            </a:extLst>
          </p:cNvPr>
          <p:cNvSpPr txBox="1"/>
          <p:nvPr/>
        </p:nvSpPr>
        <p:spPr>
          <a:xfrm>
            <a:off x="4223792" y="292494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23 ADE in “config” view.</a:t>
            </a:r>
            <a:endParaRPr lang="en-IN" dirty="0"/>
          </a:p>
        </p:txBody>
      </p:sp>
    </p:spTree>
    <p:extLst>
      <p:ext uri="{BB962C8B-B14F-4D97-AF65-F5344CB8AC3E}">
        <p14:creationId xmlns:p14="http://schemas.microsoft.com/office/powerpoint/2010/main" val="27799710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03936-6CA9-A25A-296F-1E7AB638613F}"/>
              </a:ext>
            </a:extLst>
          </p:cNvPr>
          <p:cNvSpPr>
            <a:spLocks noGrp="1"/>
          </p:cNvSpPr>
          <p:nvPr>
            <p:ph idx="1"/>
          </p:nvPr>
        </p:nvSpPr>
        <p:spPr>
          <a:xfrm>
            <a:off x="1824037" y="2564904"/>
            <a:ext cx="8543925" cy="4051140"/>
          </a:xfrm>
        </p:spPr>
        <p:txBody>
          <a:bodyPr>
            <a:normAutofit/>
          </a:bodyPr>
          <a:lstStyle/>
          <a:p>
            <a:pPr marL="0" indent="0" algn="ctr">
              <a:buNone/>
            </a:pPr>
            <a:r>
              <a:rPr lang="en-IN" sz="9600" dirty="0"/>
              <a:t>THANK YOU </a:t>
            </a:r>
          </a:p>
          <a:p>
            <a:pPr marL="0" indent="0" algn="ctr">
              <a:buNone/>
            </a:pPr>
            <a:endParaRPr lang="en-IN" sz="9600" dirty="0"/>
          </a:p>
        </p:txBody>
      </p:sp>
    </p:spTree>
    <p:extLst>
      <p:ext uri="{BB962C8B-B14F-4D97-AF65-F5344CB8AC3E}">
        <p14:creationId xmlns:p14="http://schemas.microsoft.com/office/powerpoint/2010/main" val="33465395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t>Why VLSI</a:t>
            </a:r>
            <a:endParaRPr lang="en-IN"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2348880"/>
            <a:ext cx="8534400" cy="3456384"/>
          </a:xfrm>
        </p:spPr>
        <p:txBody>
          <a:bodyPr>
            <a:normAutofit/>
          </a:bodyPr>
          <a:lstStyle/>
          <a:p>
            <a:pPr algn="just"/>
            <a:r>
              <a:rPr lang="en-US" sz="1800" b="0" i="0" dirty="0">
                <a:solidFill>
                  <a:srgbClr val="202124"/>
                </a:solidFill>
                <a:effectLst/>
                <a:latin typeface="arial" panose="020B0604020202020204" pitchFamily="34" charset="0"/>
              </a:rPr>
              <a:t>VLSI engineers </a:t>
            </a:r>
            <a:r>
              <a:rPr lang="en-US" sz="1800" i="0" dirty="0">
                <a:solidFill>
                  <a:srgbClr val="202124"/>
                </a:solidFill>
                <a:effectLst/>
                <a:latin typeface="arial" panose="020B0604020202020204" pitchFamily="34" charset="0"/>
              </a:rPr>
              <a:t>carve the future of automation and industry 4.0</a:t>
            </a:r>
            <a:r>
              <a:rPr lang="en-US" sz="1800" b="0" i="0" dirty="0">
                <a:solidFill>
                  <a:srgbClr val="202124"/>
                </a:solidFill>
                <a:effectLst/>
                <a:latin typeface="arial" panose="020B0604020202020204" pitchFamily="34" charset="0"/>
              </a:rPr>
              <a:t>. </a:t>
            </a:r>
          </a:p>
          <a:p>
            <a:pPr algn="just"/>
            <a:r>
              <a:rPr lang="en-US" sz="1800" b="0" i="0" dirty="0">
                <a:solidFill>
                  <a:srgbClr val="202124"/>
                </a:solidFill>
                <a:effectLst/>
                <a:latin typeface="arial" panose="020B0604020202020204" pitchFamily="34" charset="0"/>
              </a:rPr>
              <a:t>VLSI engineers are responsible for designing the latest and greatest Graphics Processor Units (GPU) which are the backbone for advancements in AI and many other domains.</a:t>
            </a:r>
          </a:p>
          <a:p>
            <a:pPr algn="just"/>
            <a:r>
              <a:rPr lang="en-US" sz="1800" b="0" i="0" dirty="0">
                <a:solidFill>
                  <a:srgbClr val="202124"/>
                </a:solidFill>
                <a:effectLst/>
                <a:latin typeface="arial" panose="020B0604020202020204" pitchFamily="34" charset="0"/>
              </a:rPr>
              <a:t> It is a lucrative field that is resilient to automation.</a:t>
            </a:r>
          </a:p>
          <a:p>
            <a:pPr algn="just"/>
            <a:r>
              <a:rPr lang="en-US" sz="1800" b="0" i="0" dirty="0">
                <a:solidFill>
                  <a:srgbClr val="202124"/>
                </a:solidFill>
                <a:effectLst/>
                <a:latin typeface="arial" panose="020B0604020202020204" pitchFamily="34" charset="0"/>
              </a:rPr>
              <a:t>There is a huge demand for VLSI design jobs in automobile, telecommunication, mechanical, and so on.</a:t>
            </a:r>
          </a:p>
          <a:p>
            <a:pPr algn="just"/>
            <a:endParaRPr lang="en-US" dirty="0">
              <a:solidFill>
                <a:srgbClr val="202124"/>
              </a:solidFill>
              <a:latin typeface="arial" panose="020B0604020202020204" pitchFamily="34" charset="0"/>
            </a:endParaRPr>
          </a:p>
          <a:p>
            <a:endParaRPr lang="en-IN" dirty="0"/>
          </a:p>
        </p:txBody>
      </p:sp>
    </p:spTree>
    <p:extLst>
      <p:ext uri="{BB962C8B-B14F-4D97-AF65-F5344CB8AC3E}">
        <p14:creationId xmlns:p14="http://schemas.microsoft.com/office/powerpoint/2010/main" val="31935786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936376"/>
          </a:xfrm>
        </p:spPr>
        <p:txBody>
          <a:bodyPr/>
          <a:lstStyle/>
          <a:p>
            <a:pPr algn="ctr"/>
            <a:r>
              <a:rPr lang="en-US" i="0" u="sng" dirty="0">
                <a:effectLst/>
                <a:cs typeface="Arial" pitchFamily="34" charset="0"/>
              </a:rPr>
              <a:t>How does VLSI work?</a:t>
            </a:r>
            <a:br>
              <a:rPr lang="en-US" b="1" i="0" u="sng" dirty="0">
                <a:effectLst/>
                <a:latin typeface="Arial" pitchFamily="34" charset="0"/>
                <a:cs typeface="Arial"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980728"/>
            <a:ext cx="8534400" cy="4147084"/>
          </a:xfrm>
        </p:spPr>
        <p:txBody>
          <a:bodyPr>
            <a:noAutofit/>
          </a:bodyPr>
          <a:lstStyle/>
          <a:p>
            <a:pPr algn="just"/>
            <a:endParaRPr lang="en-US" sz="1800" b="1" i="0" dirty="0">
              <a:effectLst/>
              <a:latin typeface="Arial" pitchFamily="34" charset="0"/>
              <a:cs typeface="Arial" pitchFamily="34" charset="0"/>
            </a:endParaRPr>
          </a:p>
          <a:p>
            <a:pPr algn="just"/>
            <a:r>
              <a:rPr lang="en-US" sz="1800" b="0" i="0" dirty="0">
                <a:effectLst/>
                <a:latin typeface="Arial" pitchFamily="34" charset="0"/>
                <a:cs typeface="Arial" pitchFamily="34" charset="0"/>
              </a:rPr>
              <a:t>Very large-scale integration is the process of making an microcircuit by combining many MOS transistors onto one chip. It is a microcircuit chips widely adopted, enabling complex semiconductor and telecommunication technologies to be developed.</a:t>
            </a:r>
          </a:p>
          <a:p>
            <a:endParaRPr lang="en-US" sz="1800" b="1" i="0" dirty="0">
              <a:effectLst/>
              <a:latin typeface="Arial" pitchFamily="34" charset="0"/>
              <a:cs typeface="Arial" pitchFamily="34" charset="0"/>
            </a:endParaRPr>
          </a:p>
          <a:p>
            <a:r>
              <a:rPr lang="en-US" sz="1800" b="1" i="0" dirty="0">
                <a:effectLst/>
                <a:latin typeface="Arial" pitchFamily="34" charset="0"/>
                <a:cs typeface="Arial" pitchFamily="34" charset="0"/>
              </a:rPr>
              <a:t>Advantages of VLSI</a:t>
            </a:r>
          </a:p>
          <a:p>
            <a:pPr algn="l">
              <a:buFont typeface="+mj-lt"/>
              <a:buAutoNum type="arabicPeriod"/>
            </a:pPr>
            <a:r>
              <a:rPr lang="en-US" sz="1800" b="0" i="0" dirty="0">
                <a:effectLst/>
                <a:latin typeface="Arial" pitchFamily="34" charset="0"/>
                <a:cs typeface="Arial" pitchFamily="34" charset="0"/>
              </a:rPr>
              <a:t>Circuit sizes are reduced </a:t>
            </a:r>
          </a:p>
          <a:p>
            <a:pPr algn="l">
              <a:buFont typeface="+mj-lt"/>
              <a:buAutoNum type="arabicPeriod"/>
            </a:pPr>
            <a:r>
              <a:rPr lang="en-US" sz="1800" b="0" i="0" dirty="0">
                <a:effectLst/>
                <a:latin typeface="Arial" pitchFamily="34" charset="0"/>
                <a:cs typeface="Arial" pitchFamily="34" charset="0"/>
              </a:rPr>
              <a:t>Improved performance and speed</a:t>
            </a:r>
          </a:p>
          <a:p>
            <a:pPr algn="l">
              <a:buFont typeface="+mj-lt"/>
              <a:buAutoNum type="arabicPeriod"/>
            </a:pPr>
            <a:r>
              <a:rPr lang="en-US" sz="1800" b="0" i="0" dirty="0">
                <a:effectLst/>
                <a:latin typeface="Arial" pitchFamily="34" charset="0"/>
                <a:cs typeface="Arial" pitchFamily="34" charset="0"/>
              </a:rPr>
              <a:t>Effective cost reduction</a:t>
            </a:r>
          </a:p>
          <a:p>
            <a:pPr algn="l">
              <a:buFont typeface="+mj-lt"/>
              <a:buAutoNum type="arabicPeriod"/>
            </a:pPr>
            <a:r>
              <a:rPr lang="en-US" sz="1800" b="0" i="0" dirty="0">
                <a:effectLst/>
                <a:latin typeface="Arial" pitchFamily="34" charset="0"/>
                <a:cs typeface="Arial" pitchFamily="34" charset="0"/>
              </a:rPr>
              <a:t>Requires less power and produces less heat</a:t>
            </a:r>
          </a:p>
          <a:p>
            <a:pPr algn="l">
              <a:buFont typeface="+mj-lt"/>
              <a:buAutoNum type="arabicPeriod"/>
            </a:pPr>
            <a:r>
              <a:rPr lang="en-US" sz="1800" b="0" i="0" dirty="0">
                <a:effectLst/>
                <a:latin typeface="Arial" pitchFamily="34" charset="0"/>
                <a:cs typeface="Arial" pitchFamily="34" charset="0"/>
              </a:rPr>
              <a:t>Increased reliability</a:t>
            </a:r>
          </a:p>
          <a:p>
            <a:pPr algn="l">
              <a:buFont typeface="+mj-lt"/>
              <a:buAutoNum type="arabicPeriod"/>
            </a:pPr>
            <a:r>
              <a:rPr lang="en-US" sz="1800" b="0" i="0" dirty="0">
                <a:effectLst/>
                <a:latin typeface="Arial" pitchFamily="34" charset="0"/>
                <a:cs typeface="Arial" pitchFamily="34" charset="0"/>
              </a:rPr>
              <a:t>Requires less space</a:t>
            </a:r>
          </a:p>
          <a:p>
            <a:pPr algn="l">
              <a:buFont typeface="+mj-lt"/>
              <a:buAutoNum type="arabicPeriod"/>
            </a:pPr>
            <a:endParaRPr lang="en-US" sz="1800" b="0" i="0" dirty="0">
              <a:effectLst/>
              <a:latin typeface="Arial" pitchFamily="34" charset="0"/>
              <a:cs typeface="Arial" pitchFamily="34" charset="0"/>
            </a:endParaRPr>
          </a:p>
          <a:p>
            <a:endParaRPr lang="en-IN" sz="1800" dirty="0"/>
          </a:p>
        </p:txBody>
      </p:sp>
    </p:spTree>
    <p:extLst>
      <p:ext uri="{BB962C8B-B14F-4D97-AF65-F5344CB8AC3E}">
        <p14:creationId xmlns:p14="http://schemas.microsoft.com/office/powerpoint/2010/main" val="42349499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t>SEMICONDUCTOR Industry</a:t>
            </a:r>
            <a:endParaRPr lang="en-IN"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340768"/>
            <a:ext cx="8534400" cy="5678596"/>
          </a:xfrm>
        </p:spPr>
        <p:txBody>
          <a:bodyPr>
            <a:normAutofit/>
          </a:bodyPr>
          <a:lstStyle/>
          <a:p>
            <a:endParaRPr lang="en-US" sz="1800" b="0" i="0" dirty="0">
              <a:effectLst/>
              <a:latin typeface="Arial" pitchFamily="34" charset="0"/>
            </a:endParaRPr>
          </a:p>
          <a:p>
            <a:r>
              <a:rPr lang="en-US" sz="1800" b="0" i="0" dirty="0">
                <a:effectLst/>
                <a:latin typeface="Arial" pitchFamily="34" charset="0"/>
                <a:cs typeface="Arial" pitchFamily="34" charset="0"/>
              </a:rPr>
              <a:t>Semiconductors are </a:t>
            </a:r>
            <a:r>
              <a:rPr lang="en-US" sz="1800" i="0" dirty="0">
                <a:effectLst/>
                <a:latin typeface="Arial" pitchFamily="34" charset="0"/>
                <a:cs typeface="Arial" pitchFamily="34" charset="0"/>
              </a:rPr>
              <a:t>materials which have a conductivity between conductors (generally metals) and nonconductors or insulators</a:t>
            </a:r>
            <a:endParaRPr lang="en-US" sz="1800" dirty="0">
              <a:latin typeface="Arial" pitchFamily="34" charset="0"/>
              <a:cs typeface="Arial" pitchFamily="34" charset="0"/>
            </a:endParaRPr>
          </a:p>
          <a:p>
            <a:r>
              <a:rPr lang="en-US" sz="1800" b="0" i="0" dirty="0">
                <a:effectLst/>
                <a:latin typeface="Arial" pitchFamily="34" charset="0"/>
                <a:cs typeface="Arial" pitchFamily="34" charset="0"/>
              </a:rPr>
              <a:t>The global semiconductor industry is dominated by companies from the </a:t>
            </a:r>
            <a:r>
              <a:rPr lang="en-US" sz="1800" dirty="0">
                <a:latin typeface="Arial" pitchFamily="34" charset="0"/>
                <a:cs typeface="Arial" pitchFamily="34" charset="0"/>
              </a:rPr>
              <a:t>United States</a:t>
            </a:r>
            <a:r>
              <a:rPr lang="en-US" sz="1800" b="0" i="0" strike="noStrike" dirty="0">
                <a:effectLst/>
                <a:latin typeface="Arial" pitchFamily="34" charset="0"/>
                <a:cs typeface="Arial" pitchFamily="34" charset="0"/>
              </a:rPr>
              <a:t> </a:t>
            </a:r>
            <a:r>
              <a:rPr lang="en-US" sz="1800" b="0" i="0" dirty="0">
                <a:effectLst/>
                <a:latin typeface="Arial" pitchFamily="34" charset="0"/>
                <a:cs typeface="Arial" pitchFamily="34" charset="0"/>
              </a:rPr>
              <a:t>, Taiwan, South Korea, Japan and the Netherlands.</a:t>
            </a:r>
            <a:endParaRPr lang="en-US" sz="1800" dirty="0">
              <a:latin typeface="Arial" pitchFamily="34" charset="0"/>
              <a:cs typeface="Arial" pitchFamily="34" charset="0"/>
            </a:endParaRPr>
          </a:p>
          <a:p>
            <a:r>
              <a:rPr lang="en-US" sz="1800" b="0" i="0" dirty="0">
                <a:effectLst/>
                <a:latin typeface="Arial" pitchFamily="34" charset="0"/>
                <a:cs typeface="Arial" pitchFamily="34" charset="0"/>
              </a:rPr>
              <a:t>The </a:t>
            </a:r>
            <a:r>
              <a:rPr lang="en-US" sz="1800" dirty="0">
                <a:latin typeface="Arial" pitchFamily="34" charset="0"/>
                <a:cs typeface="Arial" pitchFamily="34" charset="0"/>
              </a:rPr>
              <a:t>s</a:t>
            </a:r>
            <a:r>
              <a:rPr lang="en-US" sz="1800" b="0" i="0" dirty="0">
                <a:effectLst/>
                <a:latin typeface="Arial" pitchFamily="34" charset="0"/>
                <a:cs typeface="Arial" pitchFamily="34" charset="0"/>
              </a:rPr>
              <a:t>emiconductors  industry is a key factor in the future of digital technology.</a:t>
            </a:r>
          </a:p>
          <a:p>
            <a:r>
              <a:rPr lang="en-US" sz="1800" b="0" i="0" dirty="0">
                <a:effectLst/>
                <a:latin typeface="Arial" pitchFamily="34" charset="0"/>
              </a:rPr>
              <a:t>The</a:t>
            </a:r>
            <a:r>
              <a:rPr lang="en-US" sz="1800" i="0" dirty="0">
                <a:effectLst/>
                <a:latin typeface="Arial" pitchFamily="34" charset="0"/>
              </a:rPr>
              <a:t> industry </a:t>
            </a:r>
            <a:r>
              <a:rPr lang="en-US" sz="1800" b="0" i="0" dirty="0">
                <a:effectLst/>
                <a:latin typeface="Arial" pitchFamily="34" charset="0"/>
              </a:rPr>
              <a:t>is the aggregate of companies engaged in the </a:t>
            </a:r>
            <a:r>
              <a:rPr lang="en-US" sz="1800" b="0" i="0" u="none" strike="noStrike" dirty="0">
                <a:effectLst/>
                <a:latin typeface="Arial" pitchFamily="34" charset="0"/>
              </a:rPr>
              <a:t>design</a:t>
            </a:r>
            <a:r>
              <a:rPr lang="en-US" sz="1800" b="0" i="0" dirty="0">
                <a:effectLst/>
                <a:latin typeface="Arial" pitchFamily="34" charset="0"/>
              </a:rPr>
              <a:t> and </a:t>
            </a:r>
            <a:r>
              <a:rPr lang="en-US" sz="1800" b="0" i="0" u="none" strike="noStrike" dirty="0">
                <a:effectLst/>
                <a:latin typeface="Arial" pitchFamily="34" charset="0"/>
              </a:rPr>
              <a:t>fabrication </a:t>
            </a:r>
            <a:r>
              <a:rPr lang="en-US" sz="1800" b="0" i="0" dirty="0">
                <a:effectLst/>
                <a:latin typeface="Arial" pitchFamily="34" charset="0"/>
              </a:rPr>
              <a:t>of </a:t>
            </a:r>
            <a:r>
              <a:rPr lang="en-US" sz="1800" i="0" dirty="0">
                <a:effectLst/>
                <a:latin typeface="Arial" pitchFamily="34" charset="0"/>
              </a:rPr>
              <a:t> semiconductor </a:t>
            </a:r>
            <a:r>
              <a:rPr lang="en-US" sz="1800" b="0" i="0" dirty="0">
                <a:effectLst/>
                <a:latin typeface="Arial" pitchFamily="34" charset="0"/>
              </a:rPr>
              <a:t> and </a:t>
            </a:r>
            <a:r>
              <a:rPr lang="en-US" sz="1800" i="0" dirty="0">
                <a:effectLst/>
                <a:latin typeface="Arial" pitchFamily="34" charset="0"/>
              </a:rPr>
              <a:t>semiconductor devices</a:t>
            </a:r>
            <a:r>
              <a:rPr lang="en-US" sz="1800" b="0" i="0" dirty="0">
                <a:effectLst/>
                <a:latin typeface="Arial" pitchFamily="34" charset="0"/>
              </a:rPr>
              <a:t> , such as </a:t>
            </a:r>
            <a:r>
              <a:rPr lang="en-US" sz="1800" b="0" i="0" u="none" strike="noStrike" dirty="0">
                <a:effectLst/>
                <a:latin typeface="Arial" pitchFamily="34" charset="0"/>
              </a:rPr>
              <a:t>transistors</a:t>
            </a:r>
            <a:r>
              <a:rPr lang="en-US" sz="1800" b="0" i="0" dirty="0">
                <a:effectLst/>
                <a:latin typeface="Arial" pitchFamily="34" charset="0"/>
              </a:rPr>
              <a:t> and </a:t>
            </a:r>
            <a:r>
              <a:rPr lang="en-US" sz="1800" b="0" i="0" u="none" strike="noStrike" dirty="0">
                <a:effectLst/>
                <a:latin typeface="Arial" pitchFamily="34" charset="0"/>
              </a:rPr>
              <a:t>integrated circuits</a:t>
            </a:r>
            <a:r>
              <a:rPr lang="en-US" sz="1800" b="0" i="0" dirty="0">
                <a:effectLst/>
                <a:latin typeface="Arial" pitchFamily="34" charset="0"/>
              </a:rPr>
              <a:t>. </a:t>
            </a:r>
          </a:p>
          <a:p>
            <a:r>
              <a:rPr lang="en-US" sz="1800" b="0" i="0" dirty="0">
                <a:effectLst/>
                <a:latin typeface="Arial" pitchFamily="34" charset="0"/>
              </a:rPr>
              <a:t>It formed around 1960, once </a:t>
            </a:r>
            <a:r>
              <a:rPr lang="en-US" sz="1800" dirty="0">
                <a:latin typeface="Arial" pitchFamily="34" charset="0"/>
              </a:rPr>
              <a:t>the fabrication </a:t>
            </a:r>
            <a:r>
              <a:rPr lang="en-US" sz="1800" b="0" i="0" dirty="0">
                <a:effectLst/>
                <a:latin typeface="Arial" pitchFamily="34" charset="0"/>
              </a:rPr>
              <a:t>of became a viable business.</a:t>
            </a:r>
            <a:endParaRPr lang="en-US" sz="1800" b="0" i="0" dirty="0">
              <a:effectLst/>
              <a:latin typeface="Arial" pitchFamily="34" charset="0"/>
              <a:cs typeface="Arial" pitchFamily="34" charset="0"/>
            </a:endParaRPr>
          </a:p>
          <a:p>
            <a:endParaRPr lang="en-US" sz="1800" dirty="0">
              <a:latin typeface="Arial" pitchFamily="34" charset="0"/>
              <a:cs typeface="Arial" pitchFamily="34" charset="0"/>
            </a:endParaRPr>
          </a:p>
          <a:p>
            <a:endParaRPr lang="en-IN" sz="1800" dirty="0"/>
          </a:p>
        </p:txBody>
      </p:sp>
    </p:spTree>
    <p:extLst>
      <p:ext uri="{BB962C8B-B14F-4D97-AF65-F5344CB8AC3E}">
        <p14:creationId xmlns:p14="http://schemas.microsoft.com/office/powerpoint/2010/main" val="14619355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412375"/>
            <a:ext cx="8534400" cy="1766614"/>
          </a:xfrm>
        </p:spPr>
        <p:txBody>
          <a:bodyPr/>
          <a:lstStyle/>
          <a:p>
            <a:pPr algn="ctr"/>
            <a:r>
              <a:rPr lang="en-US" u="sng" dirty="0"/>
              <a:t>Growth of semiconductor</a:t>
            </a:r>
            <a:endParaRPr lang="en-IN"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052736"/>
            <a:ext cx="8534400" cy="3833028"/>
          </a:xfrm>
        </p:spPr>
        <p:txBody>
          <a:bodyPr>
            <a:noAutofit/>
          </a:bodyPr>
          <a:lstStyle/>
          <a:p>
            <a:pPr algn="just">
              <a:buFont typeface="Arial" pitchFamily="34" charset="0"/>
              <a:buChar char="•"/>
            </a:pPr>
            <a:r>
              <a:rPr lang="en-US" sz="1800" b="0" i="0" dirty="0">
                <a:solidFill>
                  <a:srgbClr val="000000"/>
                </a:solidFill>
                <a:effectLst/>
                <a:latin typeface="Arial" pitchFamily="34" charset="0"/>
                <a:cs typeface="Arial" pitchFamily="34" charset="0"/>
              </a:rPr>
              <a:t>Joe Biden, the US President, allocated </a:t>
            </a:r>
            <a:r>
              <a:rPr lang="en-US" sz="1800" b="1" i="0" dirty="0">
                <a:solidFill>
                  <a:srgbClr val="000000"/>
                </a:solidFill>
                <a:effectLst/>
                <a:latin typeface="Arial" pitchFamily="34" charset="0"/>
                <a:cs typeface="Arial" pitchFamily="34" charset="0"/>
              </a:rPr>
              <a:t>$50 billion</a:t>
            </a:r>
            <a:r>
              <a:rPr lang="en-US" sz="1800" b="0" i="0" dirty="0">
                <a:solidFill>
                  <a:srgbClr val="000000"/>
                </a:solidFill>
                <a:effectLst/>
                <a:latin typeface="Arial" pitchFamily="34" charset="0"/>
                <a:cs typeface="Arial" pitchFamily="34" charset="0"/>
              </a:rPr>
              <a:t> in 2021 for semiconductors.</a:t>
            </a:r>
          </a:p>
          <a:p>
            <a:pPr algn="just">
              <a:buFont typeface="Arial" pitchFamily="34" charset="0"/>
              <a:buChar char="•"/>
            </a:pPr>
            <a:r>
              <a:rPr lang="en-US" sz="1800" b="0" i="0" dirty="0">
                <a:solidFill>
                  <a:srgbClr val="000000"/>
                </a:solidFill>
                <a:effectLst/>
                <a:latin typeface="Arial" pitchFamily="34" charset="0"/>
                <a:cs typeface="Arial" pitchFamily="34" charset="0"/>
              </a:rPr>
              <a:t>Global semiconductor sales surpassed </a:t>
            </a:r>
            <a:r>
              <a:rPr lang="en-US" sz="1800" b="1" i="0" dirty="0">
                <a:solidFill>
                  <a:srgbClr val="000000"/>
                </a:solidFill>
                <a:effectLst/>
                <a:latin typeface="Arial" pitchFamily="34" charset="0"/>
                <a:cs typeface="Arial" pitchFamily="34" charset="0"/>
              </a:rPr>
              <a:t>$466 billion</a:t>
            </a:r>
            <a:r>
              <a:rPr lang="en-US" sz="1800" b="0" i="0" dirty="0">
                <a:solidFill>
                  <a:srgbClr val="000000"/>
                </a:solidFill>
                <a:effectLst/>
                <a:latin typeface="Arial" pitchFamily="34" charset="0"/>
                <a:cs typeface="Arial" pitchFamily="34" charset="0"/>
              </a:rPr>
              <a:t> in 2020.</a:t>
            </a:r>
          </a:p>
          <a:p>
            <a:pPr algn="just">
              <a:buFont typeface="Arial" pitchFamily="34" charset="0"/>
              <a:buChar char="•"/>
            </a:pPr>
            <a:r>
              <a:rPr lang="en-US" sz="1800" b="0" i="0" dirty="0">
                <a:solidFill>
                  <a:srgbClr val="000000"/>
                </a:solidFill>
                <a:effectLst/>
                <a:latin typeface="Arial" pitchFamily="34" charset="0"/>
                <a:cs typeface="Arial" pitchFamily="34" charset="0"/>
              </a:rPr>
              <a:t>Hybrid electric vehicles can have up to </a:t>
            </a:r>
            <a:r>
              <a:rPr lang="en-US" sz="1800" b="1" i="0" dirty="0">
                <a:solidFill>
                  <a:srgbClr val="000000"/>
                </a:solidFill>
                <a:effectLst/>
                <a:latin typeface="Arial" pitchFamily="34" charset="0"/>
                <a:cs typeface="Arial" pitchFamily="34" charset="0"/>
              </a:rPr>
              <a:t>3,500 semiconductor chips.</a:t>
            </a:r>
            <a:endParaRPr lang="en-US" sz="1800" b="0" i="0" dirty="0">
              <a:solidFill>
                <a:srgbClr val="000000"/>
              </a:solidFill>
              <a:effectLst/>
              <a:latin typeface="Arial" pitchFamily="34" charset="0"/>
              <a:cs typeface="Arial" pitchFamily="34" charset="0"/>
            </a:endParaRPr>
          </a:p>
          <a:p>
            <a:pPr algn="just">
              <a:buFont typeface="Arial" pitchFamily="34" charset="0"/>
              <a:buChar char="•"/>
            </a:pPr>
            <a:r>
              <a:rPr lang="en-US" sz="1800" b="0" i="0" dirty="0">
                <a:solidFill>
                  <a:srgbClr val="000000"/>
                </a:solidFill>
                <a:effectLst/>
                <a:latin typeface="Arial" pitchFamily="34" charset="0"/>
                <a:cs typeface="Arial" pitchFamily="34" charset="0"/>
              </a:rPr>
              <a:t>In 2021, the semiconductor industry sold a record </a:t>
            </a:r>
            <a:r>
              <a:rPr lang="en-US" sz="1800" b="1" i="0" dirty="0">
                <a:solidFill>
                  <a:srgbClr val="000000"/>
                </a:solidFill>
                <a:effectLst/>
                <a:latin typeface="Arial" pitchFamily="34" charset="0"/>
                <a:cs typeface="Arial" pitchFamily="34" charset="0"/>
              </a:rPr>
              <a:t>1.15 trillion</a:t>
            </a:r>
            <a:r>
              <a:rPr lang="en-US" sz="1800" b="0" i="0" dirty="0">
                <a:solidFill>
                  <a:srgbClr val="000000"/>
                </a:solidFill>
                <a:effectLst/>
                <a:latin typeface="Arial" pitchFamily="34" charset="0"/>
                <a:cs typeface="Arial" pitchFamily="34" charset="0"/>
              </a:rPr>
              <a:t> semiconductor chips.</a:t>
            </a:r>
          </a:p>
          <a:p>
            <a:pPr algn="just">
              <a:buFont typeface="Arial" pitchFamily="34" charset="0"/>
              <a:buChar char="•"/>
            </a:pPr>
            <a:r>
              <a:rPr lang="en-US" sz="1800" b="0" i="0" dirty="0">
                <a:solidFill>
                  <a:srgbClr val="000000"/>
                </a:solidFill>
                <a:effectLst/>
                <a:latin typeface="Arial" pitchFamily="34" charset="0"/>
                <a:cs typeface="Arial" pitchFamily="34" charset="0"/>
              </a:rPr>
              <a:t>Samsung won the global semiconductor sales crown, with sales of roughly</a:t>
            </a:r>
            <a:r>
              <a:rPr lang="en-US" sz="1800" b="1" i="0" dirty="0">
                <a:solidFill>
                  <a:srgbClr val="000000"/>
                </a:solidFill>
                <a:effectLst/>
                <a:latin typeface="Arial" pitchFamily="34" charset="0"/>
                <a:cs typeface="Arial" pitchFamily="34" charset="0"/>
              </a:rPr>
              <a:t> $83.09 billion.</a:t>
            </a:r>
            <a:endParaRPr lang="en-US" sz="1800" b="0" i="0" dirty="0">
              <a:solidFill>
                <a:srgbClr val="000000"/>
              </a:solidFill>
              <a:effectLst/>
              <a:latin typeface="Arial" pitchFamily="34" charset="0"/>
              <a:cs typeface="Arial" pitchFamily="34" charset="0"/>
            </a:endParaRPr>
          </a:p>
          <a:p>
            <a:pPr algn="just">
              <a:buFont typeface="Arial" pitchFamily="34" charset="0"/>
              <a:buChar char="•"/>
            </a:pPr>
            <a:r>
              <a:rPr lang="en-US" sz="1800" b="1" i="0" dirty="0">
                <a:solidFill>
                  <a:srgbClr val="000000"/>
                </a:solidFill>
                <a:effectLst/>
                <a:latin typeface="Arial" pitchFamily="34" charset="0"/>
                <a:cs typeface="Arial" pitchFamily="34" charset="0"/>
              </a:rPr>
              <a:t>70%</a:t>
            </a:r>
            <a:r>
              <a:rPr lang="en-US" sz="1800" b="0" i="0" dirty="0">
                <a:solidFill>
                  <a:srgbClr val="000000"/>
                </a:solidFill>
                <a:effectLst/>
                <a:latin typeface="Arial" pitchFamily="34" charset="0"/>
                <a:cs typeface="Arial" pitchFamily="34" charset="0"/>
              </a:rPr>
              <a:t> of growth in the semiconductor sector is anticipated to be driven by just </a:t>
            </a:r>
            <a:r>
              <a:rPr lang="en-US" sz="1800" b="1" i="0" dirty="0">
                <a:solidFill>
                  <a:srgbClr val="000000"/>
                </a:solidFill>
                <a:effectLst/>
                <a:latin typeface="Arial" pitchFamily="34" charset="0"/>
                <a:cs typeface="Arial" pitchFamily="34" charset="0"/>
              </a:rPr>
              <a:t>3 industries.</a:t>
            </a:r>
            <a:endParaRPr lang="en-US" sz="1800" b="0" i="0" dirty="0">
              <a:solidFill>
                <a:srgbClr val="000000"/>
              </a:solidFill>
              <a:effectLst/>
              <a:latin typeface="Arial" pitchFamily="34" charset="0"/>
              <a:cs typeface="Arial" pitchFamily="34" charset="0"/>
            </a:endParaRPr>
          </a:p>
          <a:p>
            <a:pPr algn="just">
              <a:buFont typeface="Arial" pitchFamily="34" charset="0"/>
              <a:buChar char="•"/>
            </a:pPr>
            <a:r>
              <a:rPr lang="en-US" sz="1800" b="0" i="0" dirty="0">
                <a:solidFill>
                  <a:srgbClr val="000000"/>
                </a:solidFill>
                <a:effectLst/>
                <a:latin typeface="Arial" pitchFamily="34" charset="0"/>
                <a:cs typeface="Arial" pitchFamily="34" charset="0"/>
              </a:rPr>
              <a:t>Sales of semiconductors worldwide increased by </a:t>
            </a:r>
            <a:r>
              <a:rPr lang="en-US" sz="1800" b="1" i="0" dirty="0">
                <a:solidFill>
                  <a:srgbClr val="000000"/>
                </a:solidFill>
                <a:effectLst/>
                <a:latin typeface="Arial" pitchFamily="34" charset="0"/>
                <a:cs typeface="Arial" pitchFamily="34" charset="0"/>
              </a:rPr>
              <a:t>23%</a:t>
            </a:r>
            <a:r>
              <a:rPr lang="en-US" sz="1800" b="0" i="0" dirty="0">
                <a:solidFill>
                  <a:srgbClr val="000000"/>
                </a:solidFill>
                <a:effectLst/>
                <a:latin typeface="Arial" pitchFamily="34" charset="0"/>
                <a:cs typeface="Arial" pitchFamily="34" charset="0"/>
              </a:rPr>
              <a:t> between </a:t>
            </a:r>
            <a:r>
              <a:rPr lang="en-US" sz="1800" b="1" i="0" dirty="0">
                <a:solidFill>
                  <a:srgbClr val="000000"/>
                </a:solidFill>
                <a:effectLst/>
                <a:latin typeface="Arial" pitchFamily="34" charset="0"/>
                <a:cs typeface="Arial" pitchFamily="34" charset="0"/>
              </a:rPr>
              <a:t>Q1 of 2021 to Q1 of 2022.</a:t>
            </a:r>
            <a:endParaRPr lang="en-US" sz="1800" b="0" i="0" dirty="0">
              <a:solidFill>
                <a:srgbClr val="000000"/>
              </a:solidFill>
              <a:effectLst/>
              <a:latin typeface="Arial" pitchFamily="34" charset="0"/>
              <a:cs typeface="Arial" pitchFamily="34" charset="0"/>
            </a:endParaRPr>
          </a:p>
          <a:p>
            <a:pPr algn="just">
              <a:buFont typeface="Arial" pitchFamily="34" charset="0"/>
              <a:buChar char="•"/>
            </a:pPr>
            <a:r>
              <a:rPr lang="en-US" sz="1800" b="0" i="0" dirty="0">
                <a:solidFill>
                  <a:srgbClr val="000000"/>
                </a:solidFill>
                <a:effectLst/>
                <a:latin typeface="Arial" pitchFamily="34" charset="0"/>
                <a:cs typeface="Arial" pitchFamily="34" charset="0"/>
              </a:rPr>
              <a:t>The global sector generated </a:t>
            </a:r>
            <a:r>
              <a:rPr lang="en-US" sz="1800" b="1" i="0" dirty="0">
                <a:solidFill>
                  <a:srgbClr val="000000"/>
                </a:solidFill>
                <a:effectLst/>
                <a:latin typeface="Arial" pitchFamily="34" charset="0"/>
                <a:cs typeface="Arial" pitchFamily="34" charset="0"/>
              </a:rPr>
              <a:t>$552.9 billion</a:t>
            </a:r>
            <a:r>
              <a:rPr lang="en-US" sz="1800" b="0" i="0" dirty="0">
                <a:solidFill>
                  <a:srgbClr val="000000"/>
                </a:solidFill>
                <a:effectLst/>
                <a:latin typeface="Arial" pitchFamily="34" charset="0"/>
                <a:cs typeface="Arial" pitchFamily="34" charset="0"/>
              </a:rPr>
              <a:t> in revenue in 2021. In 2022, it’s predicted to reach </a:t>
            </a:r>
            <a:r>
              <a:rPr lang="en-US" sz="1800" b="1" i="0" dirty="0">
                <a:solidFill>
                  <a:srgbClr val="000000"/>
                </a:solidFill>
                <a:effectLst/>
                <a:latin typeface="Arial" pitchFamily="34" charset="0"/>
                <a:cs typeface="Arial" pitchFamily="34" charset="0"/>
              </a:rPr>
              <a:t>$600 billion.</a:t>
            </a:r>
            <a:endParaRPr lang="en-US" sz="1800" b="0" i="0" dirty="0">
              <a:solidFill>
                <a:srgbClr val="000000"/>
              </a:solidFill>
              <a:effectLst/>
              <a:latin typeface="Arial" pitchFamily="34" charset="0"/>
              <a:cs typeface="Arial" pitchFamily="34" charset="0"/>
            </a:endParaRPr>
          </a:p>
          <a:p>
            <a:pPr algn="just">
              <a:buFont typeface="Arial" pitchFamily="34" charset="0"/>
              <a:buChar char="•"/>
            </a:pPr>
            <a:r>
              <a:rPr lang="en-US" sz="1800" b="1" i="0" dirty="0">
                <a:solidFill>
                  <a:srgbClr val="000000"/>
                </a:solidFill>
                <a:effectLst/>
                <a:latin typeface="Arial" pitchFamily="34" charset="0"/>
                <a:cs typeface="Arial" pitchFamily="34" charset="0"/>
              </a:rPr>
              <a:t>Samsung</a:t>
            </a:r>
            <a:r>
              <a:rPr lang="en-US" sz="1800" b="0" i="0" dirty="0">
                <a:solidFill>
                  <a:srgbClr val="000000"/>
                </a:solidFill>
                <a:effectLst/>
                <a:latin typeface="Arial" pitchFamily="34" charset="0"/>
                <a:cs typeface="Arial" pitchFamily="34" charset="0"/>
              </a:rPr>
              <a:t> is the top semiconductor company.</a:t>
            </a:r>
          </a:p>
          <a:p>
            <a:pPr algn="just">
              <a:buFont typeface="Arial" pitchFamily="34" charset="0"/>
              <a:buChar char="•"/>
            </a:pPr>
            <a:r>
              <a:rPr lang="en-US" sz="1800" b="0" i="0" dirty="0">
                <a:solidFill>
                  <a:srgbClr val="000000"/>
                </a:solidFill>
                <a:effectLst/>
                <a:latin typeface="Arial" pitchFamily="34" charset="0"/>
                <a:cs typeface="Arial" pitchFamily="34" charset="0"/>
              </a:rPr>
              <a:t>According to projections, the market would expand at a </a:t>
            </a:r>
            <a:r>
              <a:rPr lang="en-US" sz="1800" b="1" i="0" dirty="0">
                <a:solidFill>
                  <a:srgbClr val="000000"/>
                </a:solidFill>
                <a:effectLst/>
                <a:latin typeface="Arial" pitchFamily="34" charset="0"/>
                <a:cs typeface="Arial" pitchFamily="34" charset="0"/>
              </a:rPr>
              <a:t>CAGR of 9.2%</a:t>
            </a:r>
            <a:r>
              <a:rPr lang="en-US" sz="1800" b="0" i="0" dirty="0">
                <a:solidFill>
                  <a:srgbClr val="000000"/>
                </a:solidFill>
                <a:effectLst/>
                <a:latin typeface="Arial" pitchFamily="34" charset="0"/>
                <a:cs typeface="Arial" pitchFamily="34" charset="0"/>
              </a:rPr>
              <a:t> through the year </a:t>
            </a:r>
            <a:r>
              <a:rPr lang="en-US" sz="1800" b="1" i="0" dirty="0">
                <a:solidFill>
                  <a:srgbClr val="000000"/>
                </a:solidFill>
                <a:effectLst/>
                <a:latin typeface="Arial" pitchFamily="34" charset="0"/>
                <a:cs typeface="Arial" pitchFamily="34" charset="0"/>
              </a:rPr>
              <a:t>2029.</a:t>
            </a:r>
            <a:endParaRPr lang="en-US" sz="1800" b="0" i="0" dirty="0">
              <a:solidFill>
                <a:srgbClr val="000000"/>
              </a:solidFill>
              <a:effectLst/>
              <a:latin typeface="Arial" pitchFamily="34" charset="0"/>
              <a:cs typeface="Arial" pitchFamily="34" charset="0"/>
            </a:endParaRPr>
          </a:p>
          <a:p>
            <a:pPr algn="just"/>
            <a:endParaRPr lang="en-IN" sz="1800" dirty="0">
              <a:latin typeface="Arial" pitchFamily="34" charset="0"/>
              <a:cs typeface="Arial" pitchFamily="34" charset="0"/>
            </a:endParaRPr>
          </a:p>
        </p:txBody>
      </p:sp>
    </p:spTree>
    <p:extLst>
      <p:ext uri="{BB962C8B-B14F-4D97-AF65-F5344CB8AC3E}">
        <p14:creationId xmlns:p14="http://schemas.microsoft.com/office/powerpoint/2010/main" val="4169862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normAutofit/>
          </a:bodyPr>
          <a:lstStyle/>
          <a:p>
            <a:pPr algn="ctr"/>
            <a:r>
              <a:rPr lang="en-IN" sz="3600" u="sng" dirty="0">
                <a:latin typeface="+mn-lt"/>
                <a:cs typeface="Arial" pitchFamily="34" charset="0"/>
              </a:rPr>
              <a:t>About SiliconChip Technologies</a:t>
            </a:r>
            <a:br>
              <a:rPr lang="en-IN" sz="3600" u="sng" dirty="0">
                <a:latin typeface="+mn-lt"/>
                <a:cs typeface="Arial" pitchFamily="34" charset="0"/>
              </a:rPr>
            </a:br>
            <a:endParaRPr lang="en-IN" b="1" u="sng" dirty="0">
              <a:latin typeface="+mn-lt"/>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052737"/>
            <a:ext cx="8534400" cy="5197592"/>
          </a:xfrm>
        </p:spPr>
        <p:txBody>
          <a:bodyPr>
            <a:normAutofit/>
          </a:bodyPr>
          <a:lstStyle/>
          <a:p>
            <a:pPr>
              <a:buFont typeface="Arial" pitchFamily="34" charset="0"/>
              <a:buChar char="•"/>
            </a:pPr>
            <a:r>
              <a:rPr lang="en-US" sz="1800" i="0" u="none" strike="noStrike" dirty="0">
                <a:solidFill>
                  <a:srgbClr val="000000"/>
                </a:solidFill>
                <a:effectLst/>
                <a:latin typeface="Arial" pitchFamily="34" charset="0"/>
                <a:cs typeface="Arial" pitchFamily="34" charset="0"/>
              </a:rPr>
              <a:t>SiliconChip  Technologies is Known as Best VLSI Training Institute in Bangalore &amp; Kalaburagi offers Industry’s best VLSI training curriculum, covering all aspects of Training program. </a:t>
            </a:r>
            <a:endParaRPr lang="en-US" sz="1800" dirty="0">
              <a:latin typeface="Arial" pitchFamily="34" charset="0"/>
              <a:cs typeface="Arial" pitchFamily="34" charset="0"/>
            </a:endParaRPr>
          </a:p>
          <a:p>
            <a:pPr>
              <a:buFont typeface="Arial" pitchFamily="34" charset="0"/>
              <a:buChar char="•"/>
            </a:pPr>
            <a:r>
              <a:rPr lang="en-US" sz="1800" dirty="0">
                <a:solidFill>
                  <a:srgbClr val="000000"/>
                </a:solidFill>
                <a:latin typeface="Arial" pitchFamily="34" charset="0"/>
                <a:cs typeface="Arial" pitchFamily="34" charset="0"/>
              </a:rPr>
              <a:t>Our </a:t>
            </a:r>
            <a:r>
              <a:rPr lang="en-US" sz="1800" i="0" u="none" strike="noStrike" dirty="0">
                <a:solidFill>
                  <a:srgbClr val="000000"/>
                </a:solidFill>
                <a:effectLst/>
                <a:latin typeface="Arial" pitchFamily="34" charset="0"/>
                <a:cs typeface="Arial" pitchFamily="34" charset="0"/>
              </a:rPr>
              <a:t>Training Institute was set up in 2018, offers industry standard, high quality, affordable training to graduates.</a:t>
            </a:r>
            <a:endParaRPr lang="en-US" sz="1800" dirty="0">
              <a:latin typeface="Arial" pitchFamily="34" charset="0"/>
              <a:cs typeface="Arial" pitchFamily="34" charset="0"/>
            </a:endParaRPr>
          </a:p>
          <a:p>
            <a:pPr>
              <a:buFont typeface="Arial" pitchFamily="34" charset="0"/>
              <a:buChar char="•"/>
            </a:pPr>
            <a:r>
              <a:rPr lang="en-US" sz="1800" i="0" u="none" strike="noStrike" dirty="0">
                <a:solidFill>
                  <a:srgbClr val="000000"/>
                </a:solidFill>
                <a:effectLst/>
                <a:latin typeface="Arial" pitchFamily="34" charset="0"/>
                <a:cs typeface="Arial" pitchFamily="34" charset="0"/>
              </a:rPr>
              <a:t>Institute is among the very few institute offering quality training in complete spectrum of VLSI flow from RTL design, Functional Verification, Formal Verification, GLS, Synthesis, STA, Physical Design, DFT, Custom Layout and Physical Verification. We also offer courses on AMBA, PCIe, USB, Low power verification and SOC verification, customized for experienced engineers. want to make career in VLSI, and Embedded systems. </a:t>
            </a:r>
            <a:endParaRPr lang="en-US" sz="1800" dirty="0">
              <a:latin typeface="Arial" pitchFamily="34" charset="0"/>
              <a:cs typeface="Arial" pitchFamily="34" charset="0"/>
            </a:endParaRPr>
          </a:p>
          <a:p>
            <a:pPr>
              <a:buFont typeface="Arial" pitchFamily="34" charset="0"/>
              <a:buChar char="•"/>
            </a:pPr>
            <a:r>
              <a:rPr lang="en-US" sz="1800" i="0" u="none" strike="noStrike" dirty="0">
                <a:solidFill>
                  <a:srgbClr val="000000"/>
                </a:solidFill>
                <a:effectLst/>
                <a:latin typeface="Arial" pitchFamily="34" charset="0"/>
                <a:cs typeface="Arial" pitchFamily="34" charset="0"/>
              </a:rPr>
              <a:t>100% job oriented VLSI training courses</a:t>
            </a:r>
            <a:endParaRPr lang="en-US" sz="1800" dirty="0">
              <a:latin typeface="Arial" pitchFamily="34" charset="0"/>
              <a:cs typeface="Arial" pitchFamily="34" charset="0"/>
            </a:endParaRPr>
          </a:p>
          <a:p>
            <a:endParaRPr lang="en-IN" sz="1800" dirty="0"/>
          </a:p>
        </p:txBody>
      </p:sp>
    </p:spTree>
    <p:extLst>
      <p:ext uri="{BB962C8B-B14F-4D97-AF65-F5344CB8AC3E}">
        <p14:creationId xmlns:p14="http://schemas.microsoft.com/office/powerpoint/2010/main" val="17529991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cs typeface="Arial" pitchFamily="34" charset="0"/>
              </a:rPr>
              <a:t>Why SiliconChip Technologies</a:t>
            </a: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226916"/>
            <a:ext cx="8534400" cy="4791919"/>
          </a:xfrm>
        </p:spPr>
        <p:txBody>
          <a:bodyPr>
            <a:normAutofit/>
          </a:bodyPr>
          <a:lstStyle/>
          <a:p>
            <a:r>
              <a:rPr lang="en-US" sz="2100" dirty="0">
                <a:latin typeface="Arial" pitchFamily="34" charset="0"/>
                <a:cs typeface="Arial" pitchFamily="34" charset="0"/>
              </a:rPr>
              <a:t>We are a startup with energetic working professionals having 10+ years of experience  who are dedicated to train the students to excel in their careers.</a:t>
            </a:r>
          </a:p>
          <a:p>
            <a:r>
              <a:rPr lang="en-US" sz="2100" dirty="0">
                <a:latin typeface="Arial" pitchFamily="34" charset="0"/>
                <a:cs typeface="Arial" pitchFamily="34" charset="0"/>
              </a:rPr>
              <a:t>Offline classes with hands-on lab session with VLSI tools.</a:t>
            </a:r>
          </a:p>
          <a:p>
            <a:r>
              <a:rPr lang="en-US" sz="2100" dirty="0">
                <a:latin typeface="Arial" pitchFamily="34" charset="0"/>
                <a:cs typeface="Arial" pitchFamily="34" charset="0"/>
              </a:rPr>
              <a:t>Assignments &amp; Projects are assigned to students to read the skill development on weekly basis.</a:t>
            </a:r>
          </a:p>
          <a:p>
            <a:r>
              <a:rPr lang="en-US" sz="2100" dirty="0">
                <a:latin typeface="Arial" pitchFamily="34" charset="0"/>
                <a:cs typeface="Arial" pitchFamily="34" charset="0"/>
              </a:rPr>
              <a:t>1:1 mentoring sessions are held by Industry experts.</a:t>
            </a:r>
          </a:p>
          <a:p>
            <a:r>
              <a:rPr lang="en-US" sz="2100" dirty="0">
                <a:latin typeface="Arial" pitchFamily="34" charset="0"/>
                <a:cs typeface="Arial" pitchFamily="34" charset="0"/>
              </a:rPr>
              <a:t>Courses provided are budget friendly compared to other training institutes &amp; 100% job determined.</a:t>
            </a:r>
          </a:p>
          <a:p>
            <a:r>
              <a:rPr lang="en-IN" sz="2100" dirty="0">
                <a:latin typeface="Arial" pitchFamily="34" charset="0"/>
                <a:cs typeface="Arial" pitchFamily="34" charset="0"/>
              </a:rPr>
              <a:t>Training process is designed to provide technical &amp; soft skill knowledge to haver a better  job understanding.</a:t>
            </a:r>
          </a:p>
          <a:p>
            <a:r>
              <a:rPr lang="en-IN" sz="2100" dirty="0">
                <a:latin typeface="Arial" pitchFamily="34" charset="0"/>
                <a:cs typeface="Arial" pitchFamily="34" charset="0"/>
              </a:rPr>
              <a:t>We have our training institute in Bangalore and </a:t>
            </a:r>
            <a:r>
              <a:rPr lang="en-IN" sz="2100" dirty="0" err="1">
                <a:latin typeface="Arial" pitchFamily="34" charset="0"/>
                <a:cs typeface="Arial" pitchFamily="34" charset="0"/>
              </a:rPr>
              <a:t>Namma</a:t>
            </a:r>
            <a:r>
              <a:rPr lang="en-IN" sz="2100" dirty="0">
                <a:latin typeface="Arial" pitchFamily="34" charset="0"/>
                <a:cs typeface="Arial" pitchFamily="34" charset="0"/>
              </a:rPr>
              <a:t> Kalaburagi.</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40001324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2581</Words>
  <Application>Microsoft Office PowerPoint</Application>
  <PresentationFormat>Widescreen</PresentationFormat>
  <Paragraphs>137</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Arial</vt:lpstr>
      <vt:lpstr>Calibri</vt:lpstr>
      <vt:lpstr>Calibri Light</vt:lpstr>
      <vt:lpstr>Century Gothic</vt:lpstr>
      <vt:lpstr>Times New Roman</vt:lpstr>
      <vt:lpstr>Wingdings 3</vt:lpstr>
      <vt:lpstr>Office Theme</vt:lpstr>
      <vt:lpstr>Slice</vt:lpstr>
      <vt:lpstr>Office Theme</vt:lpstr>
      <vt:lpstr>  SiliconChip Technologies</vt:lpstr>
      <vt:lpstr>Contents</vt:lpstr>
      <vt:lpstr>Introduction to VLS</vt:lpstr>
      <vt:lpstr>Why VLSI</vt:lpstr>
      <vt:lpstr>How does VLSI work? </vt:lpstr>
      <vt:lpstr>SEMICONDUCTOR Industry</vt:lpstr>
      <vt:lpstr>Growth of semiconductor</vt:lpstr>
      <vt:lpstr>About SiliconChip Technologies </vt:lpstr>
      <vt:lpstr>Why SiliconChip Technologies</vt:lpstr>
      <vt:lpstr>Career Growth </vt:lpstr>
      <vt:lpstr>Placements with : </vt:lpstr>
      <vt:lpstr>Contact details : </vt:lpstr>
      <vt:lpstr>Cadence Virtuoso – Layout – Inverter (45nm)</vt:lpstr>
      <vt:lpstr> Source the setup file and run Cadence</vt:lpstr>
      <vt:lpstr>Starting Virtuoso layout editor </vt:lpstr>
      <vt:lpstr> Cell layout</vt:lpstr>
      <vt:lpstr>PowerPoint Presentation</vt:lpstr>
      <vt:lpstr>3.2 Floorplan and route</vt:lpstr>
      <vt:lpstr>PowerPoint Presentation</vt:lpstr>
      <vt:lpstr> Verification and checks</vt:lpstr>
      <vt:lpstr>Design Rule Check(DRC)</vt:lpstr>
      <vt:lpstr>PowerPoint Presentation</vt:lpstr>
      <vt:lpstr>Layout Versus Schematic (LVS) </vt:lpstr>
      <vt:lpstr>PowerPoint Presentation</vt:lpstr>
      <vt:lpstr>PowerPoint Presentation</vt:lpstr>
      <vt:lpstr>Parasitic Extraction and Post Layout Simulation </vt:lpstr>
      <vt:lpstr>PowerPoint Presentation</vt:lpstr>
      <vt:lpstr>PowerPoint Presentation</vt:lpstr>
      <vt:lpstr>5.2 Display parasitic associated with nodes</vt:lpstr>
      <vt:lpstr>PowerPoint Presentation</vt:lpstr>
      <vt:lpstr>Post-layout Simulation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8</cp:revision>
  <cp:lastPrinted>2023-01-20T11:38:02Z</cp:lastPrinted>
  <dcterms:created xsi:type="dcterms:W3CDTF">2023-01-20T11:38:02Z</dcterms:created>
  <dcterms:modified xsi:type="dcterms:W3CDTF">2023-03-02T11:12:04Z</dcterms:modified>
</cp:coreProperties>
</file>