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jpg"/>
  <Override PartName="/ppt/media/image7.jpg" ContentType="image/jpg"/>
  <Override PartName="/ppt/media/image13.jpg" ContentType="image/jpg"/>
  <Override PartName="/ppt/media/image15.jpg" ContentType="image/jpg"/>
  <Override PartName="/ppt/media/image17.jpg" ContentType="image/jpg"/>
  <Override PartName="/ppt/media/image23.jpg" ContentType="image/jpg"/>
  <Override PartName="/ppt/media/image25.jpg" ContentType="image/jpg"/>
  <Override PartName="/ppt/media/image32.jpg" ContentType="image/jpg"/>
  <Override PartName="/ppt/media/image34.jpg" ContentType="image/jpg"/>
  <Override PartName="/ppt/media/image40.jpg" ContentType="image/jpg"/>
  <Override PartName="/ppt/media/image46.jpg" ContentType="image/jpg"/>
  <Override PartName="/ppt/media/image48.jpg" ContentType="image/jpg"/>
  <Override PartName="/ppt/media/image50.jpg" ContentType="image/jpg"/>
  <Override PartName="/ppt/media/image52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8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3436600" cy="7562850"/>
  <p:notesSz cx="134366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1" autoAdjust="0"/>
    <p:restoredTop sz="94660"/>
  </p:normalViewPr>
  <p:slideViewPr>
    <p:cSldViewPr>
      <p:cViewPr varScale="1">
        <p:scale>
          <a:sx n="68" d="100"/>
          <a:sy n="68" d="100"/>
        </p:scale>
        <p:origin x="38" y="13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822950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610475" y="0"/>
            <a:ext cx="5822950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6CCB5-397D-4A7A-AFBC-C0E201A02EA6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51350" y="946150"/>
            <a:ext cx="45339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43025" y="3640138"/>
            <a:ext cx="107505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5822950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610475" y="7183438"/>
            <a:ext cx="5822950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74F50-970D-412E-ABF3-FD1C04E8D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938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59125" y="118115"/>
            <a:ext cx="2826597" cy="82333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9915" y="3039618"/>
            <a:ext cx="4643119" cy="619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6442" y="4235196"/>
            <a:ext cx="9410065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mbria"/>
                <a:cs typeface="Cambria"/>
              </a:defRPr>
            </a:lvl1pPr>
          </a:lstStyle>
          <a:p>
            <a:pPr marL="13208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75" dirty="0"/>
              <a:t>‹#›</a:t>
            </a:fld>
            <a:endParaRPr spc="7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1F5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mbria"/>
                <a:cs typeface="Cambria"/>
              </a:defRPr>
            </a:lvl1pPr>
          </a:lstStyle>
          <a:p>
            <a:pPr marL="13208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75" dirty="0"/>
              <a:t>‹#›</a:t>
            </a:fld>
            <a:endParaRPr spc="7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1F5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72147" y="1739455"/>
            <a:ext cx="584768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23119" y="1739455"/>
            <a:ext cx="584768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mbria"/>
                <a:cs typeface="Cambria"/>
              </a:defRPr>
            </a:lvl1pPr>
          </a:lstStyle>
          <a:p>
            <a:pPr marL="13208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75" dirty="0"/>
              <a:t>‹#›</a:t>
            </a:fld>
            <a:endParaRPr spc="7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1F5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mbria"/>
                <a:cs typeface="Cambria"/>
              </a:defRPr>
            </a:lvl1pPr>
          </a:lstStyle>
          <a:p>
            <a:pPr marL="13208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75" dirty="0"/>
              <a:t>‹#›</a:t>
            </a:fld>
            <a:endParaRPr spc="7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mbria"/>
                <a:cs typeface="Cambria"/>
              </a:defRPr>
            </a:lvl1pPr>
          </a:lstStyle>
          <a:p>
            <a:pPr marL="13208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75" dirty="0"/>
              <a:t>‹#›</a:t>
            </a:fld>
            <a:endParaRPr spc="7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59125" y="118115"/>
            <a:ext cx="2826597" cy="82333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967740"/>
            <a:ext cx="13439775" cy="14604"/>
          </a:xfrm>
          <a:custGeom>
            <a:avLst/>
            <a:gdLst/>
            <a:ahLst/>
            <a:cxnLst/>
            <a:rect l="l" t="t" r="r" b="b"/>
            <a:pathLst>
              <a:path w="13439775" h="14605">
                <a:moveTo>
                  <a:pt x="0" y="14477"/>
                </a:moveTo>
                <a:lnTo>
                  <a:pt x="13439775" y="0"/>
                </a:lnTo>
              </a:path>
            </a:pathLst>
          </a:custGeom>
          <a:ln w="9525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003" y="6850414"/>
            <a:ext cx="13408660" cy="14604"/>
          </a:xfrm>
          <a:custGeom>
            <a:avLst/>
            <a:gdLst/>
            <a:ahLst/>
            <a:cxnLst/>
            <a:rect l="l" t="t" r="r" b="b"/>
            <a:pathLst>
              <a:path w="13408660" h="14604">
                <a:moveTo>
                  <a:pt x="0" y="14456"/>
                </a:moveTo>
                <a:lnTo>
                  <a:pt x="13408152" y="0"/>
                </a:lnTo>
              </a:path>
            </a:pathLst>
          </a:custGeom>
          <a:ln w="9525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6938" y="336296"/>
            <a:ext cx="12549073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1F5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8052" y="3168269"/>
            <a:ext cx="11851005" cy="2577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70603" y="7033450"/>
            <a:ext cx="430174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2147" y="7033450"/>
            <a:ext cx="309187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198095" y="7106529"/>
            <a:ext cx="265429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Cambria"/>
                <a:cs typeface="Cambria"/>
              </a:defRPr>
            </a:lvl1pPr>
          </a:lstStyle>
          <a:p>
            <a:pPr marL="13208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75" dirty="0"/>
              <a:t>‹#›</a:t>
            </a:fld>
            <a:endParaRPr spc="7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jp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46.jp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Kousalya@chipedge.com" TargetMode="External"/><Relationship Id="rId2" Type="http://schemas.openxmlformats.org/officeDocument/2006/relationships/hyperlink" Target="mailto:Support@chipedge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hyperlink" Target="mailto:prasad@chipedge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fortinet.com/support/product-downloads#vp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2.JPG"/><Relationship Id="rId4" Type="http://schemas.openxmlformats.org/officeDocument/2006/relationships/image" Target="../media/image10.png"/><Relationship Id="rId9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7805" y="3039618"/>
            <a:ext cx="7940991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900" b="1" spc="409" dirty="0">
                <a:solidFill>
                  <a:srgbClr val="4966AC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SILICONCHIP TECHNOLOGIES                          </a:t>
            </a:r>
            <a:endParaRPr sz="3900" dirty="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7960" y="3781425"/>
            <a:ext cx="290068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tabLst>
                <a:tab pos="1411605" algn="l"/>
              </a:tabLst>
            </a:pPr>
            <a:r>
              <a:rPr sz="3400" b="1" spc="395" dirty="0">
                <a:solidFill>
                  <a:srgbClr val="4966AC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USER	</a:t>
            </a:r>
            <a:r>
              <a:rPr sz="3400" b="1" spc="310" dirty="0">
                <a:solidFill>
                  <a:srgbClr val="4966AC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GUIDE</a:t>
            </a:r>
            <a:endParaRPr sz="3400" dirty="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9C7878-61AA-8819-760F-146CB18C0B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206" y="47625"/>
            <a:ext cx="2513609" cy="137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01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443" y="1895348"/>
            <a:ext cx="5344795" cy="3155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65" dirty="0">
                <a:latin typeface="Cambria"/>
                <a:cs typeface="Cambria"/>
              </a:rPr>
              <a:t>Linux</a:t>
            </a:r>
            <a:r>
              <a:rPr sz="2200" spc="200" dirty="0">
                <a:latin typeface="Cambria"/>
                <a:cs typeface="Cambria"/>
              </a:rPr>
              <a:t> </a:t>
            </a:r>
            <a:r>
              <a:rPr sz="2200" spc="160" dirty="0">
                <a:latin typeface="Cambria"/>
                <a:cs typeface="Cambria"/>
              </a:rPr>
              <a:t>machine:</a:t>
            </a:r>
            <a:endParaRPr sz="2200" dirty="0">
              <a:latin typeface="Cambria"/>
              <a:cs typeface="Cambria"/>
            </a:endParaRPr>
          </a:p>
          <a:p>
            <a:pPr marL="393065" marR="469265" indent="-381000">
              <a:lnSpc>
                <a:spcPct val="150000"/>
              </a:lnSpc>
              <a:spcBef>
                <a:spcPts val="1105"/>
              </a:spcBef>
              <a:buSzPct val="109090"/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200" spc="135" dirty="0">
                <a:latin typeface="Cambria"/>
                <a:cs typeface="Cambria"/>
              </a:rPr>
              <a:t>In</a:t>
            </a:r>
            <a:r>
              <a:rPr sz="2200" spc="185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195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opened</a:t>
            </a:r>
            <a:r>
              <a:rPr sz="2200" spc="254" dirty="0">
                <a:latin typeface="Cambria"/>
                <a:cs typeface="Cambria"/>
              </a:rPr>
              <a:t> </a:t>
            </a:r>
            <a:r>
              <a:rPr sz="2200" spc="170" dirty="0">
                <a:latin typeface="Cambria"/>
                <a:cs typeface="Cambria"/>
              </a:rPr>
              <a:t>Remmina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window,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105" dirty="0">
                <a:latin typeface="Cambria"/>
                <a:cs typeface="Cambria"/>
              </a:rPr>
              <a:t>select</a:t>
            </a:r>
            <a:r>
              <a:rPr sz="2200" spc="254" dirty="0">
                <a:latin typeface="Cambria"/>
                <a:cs typeface="Cambria"/>
              </a:rPr>
              <a:t> </a:t>
            </a:r>
            <a:r>
              <a:rPr sz="2200" b="1" spc="170" dirty="0">
                <a:latin typeface="Cambria"/>
                <a:cs typeface="Cambria"/>
              </a:rPr>
              <a:t>RDP</a:t>
            </a:r>
            <a:r>
              <a:rPr sz="2200" b="1" spc="200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in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204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drop-down</a:t>
            </a:r>
            <a:r>
              <a:rPr sz="2200" spc="250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list</a:t>
            </a:r>
            <a:endParaRPr sz="2200" dirty="0">
              <a:latin typeface="Cambria"/>
              <a:cs typeface="Cambria"/>
            </a:endParaRPr>
          </a:p>
          <a:p>
            <a:pPr marL="393065" marR="5080" indent="-381000">
              <a:lnSpc>
                <a:spcPct val="150100"/>
              </a:lnSpc>
              <a:spcBef>
                <a:spcPts val="1100"/>
              </a:spcBef>
              <a:buSzPct val="109090"/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200" spc="145" dirty="0">
                <a:latin typeface="Cambria"/>
                <a:cs typeface="Cambria"/>
              </a:rPr>
              <a:t>Enter</a:t>
            </a:r>
            <a:r>
              <a:rPr sz="2200" spc="204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IP</a:t>
            </a:r>
            <a:r>
              <a:rPr sz="2200" spc="185" dirty="0">
                <a:latin typeface="Cambria"/>
                <a:cs typeface="Cambria"/>
              </a:rPr>
              <a:t> </a:t>
            </a:r>
            <a:r>
              <a:rPr sz="2200" spc="140" dirty="0">
                <a:latin typeface="Cambria"/>
                <a:cs typeface="Cambria"/>
              </a:rPr>
              <a:t>address</a:t>
            </a:r>
            <a:r>
              <a:rPr sz="2200" spc="245" dirty="0">
                <a:latin typeface="Cambria"/>
                <a:cs typeface="Cambria"/>
              </a:rPr>
              <a:t> </a:t>
            </a:r>
            <a:r>
              <a:rPr sz="2200" spc="45" dirty="0">
                <a:latin typeface="Cambria"/>
                <a:cs typeface="Cambria"/>
              </a:rPr>
              <a:t>of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remote </a:t>
            </a:r>
            <a:r>
              <a:rPr sz="2200" spc="100" dirty="0">
                <a:latin typeface="Cambria"/>
                <a:cs typeface="Cambria"/>
              </a:rPr>
              <a:t> </a:t>
            </a:r>
            <a:r>
              <a:rPr sz="2200" spc="140" dirty="0">
                <a:latin typeface="Cambria"/>
                <a:cs typeface="Cambria"/>
              </a:rPr>
              <a:t>host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135" dirty="0">
                <a:latin typeface="Cambria"/>
                <a:cs typeface="Cambria"/>
              </a:rPr>
              <a:t>(192.168.0.10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in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140" dirty="0">
                <a:latin typeface="Cambria"/>
                <a:cs typeface="Cambria"/>
              </a:rPr>
              <a:t>this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case)</a:t>
            </a:r>
            <a:r>
              <a:rPr sz="2200" spc="245" dirty="0">
                <a:latin typeface="Cambria"/>
                <a:cs typeface="Cambria"/>
              </a:rPr>
              <a:t> </a:t>
            </a:r>
            <a:r>
              <a:rPr sz="2200" spc="180" dirty="0">
                <a:latin typeface="Cambria"/>
                <a:cs typeface="Cambria"/>
              </a:rPr>
              <a:t>and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hit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b="1" spc="150" dirty="0">
                <a:latin typeface="Cambria"/>
                <a:cs typeface="Cambria"/>
              </a:rPr>
              <a:t>Enter</a:t>
            </a:r>
            <a:endParaRPr sz="22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938" y="336296"/>
            <a:ext cx="6855459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br>
              <a:rPr lang="en-IN" spc="229" dirty="0"/>
            </a:br>
            <a:r>
              <a:rPr spc="229" dirty="0"/>
              <a:t>REMMINA</a:t>
            </a:r>
            <a:r>
              <a:rPr spc="270" dirty="0"/>
              <a:t> </a:t>
            </a:r>
            <a:r>
              <a:rPr spc="305" dirty="0"/>
              <a:t>REMOTE</a:t>
            </a:r>
            <a:r>
              <a:rPr spc="280" dirty="0"/>
              <a:t> </a:t>
            </a:r>
            <a:r>
              <a:rPr spc="300" dirty="0"/>
              <a:t>DESKTOP</a:t>
            </a:r>
            <a:r>
              <a:rPr spc="290" dirty="0"/>
              <a:t> </a:t>
            </a:r>
            <a:r>
              <a:rPr spc="225" dirty="0"/>
              <a:t>CLIENT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179795" y="1904961"/>
            <a:ext cx="6767195" cy="3559175"/>
            <a:chOff x="6179795" y="1904961"/>
            <a:chExt cx="6767195" cy="35591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79795" y="1904961"/>
              <a:ext cx="6766609" cy="35585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2595" y="1985772"/>
              <a:ext cx="6545580" cy="33924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75" dirty="0"/>
              <a:t>10</a:t>
            </a:fld>
            <a:endParaRPr spc="75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405C72-1761-BBFB-3E4B-E05186350B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206" y="47625"/>
            <a:ext cx="2513609" cy="137544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20E944-7E25-1166-23E0-608122CAB1D5}"/>
              </a:ext>
            </a:extLst>
          </p:cNvPr>
          <p:cNvCxnSpPr/>
          <p:nvPr/>
        </p:nvCxnSpPr>
        <p:spPr>
          <a:xfrm>
            <a:off x="0" y="1534414"/>
            <a:ext cx="1343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3358" y="2730881"/>
            <a:ext cx="3528695" cy="90170"/>
          </a:xfrm>
          <a:custGeom>
            <a:avLst/>
            <a:gdLst/>
            <a:ahLst/>
            <a:cxnLst/>
            <a:rect l="l" t="t" r="r" b="b"/>
            <a:pathLst>
              <a:path w="3528695" h="90169">
                <a:moveTo>
                  <a:pt x="3461375" y="28411"/>
                </a:moveTo>
                <a:lnTo>
                  <a:pt x="0" y="61341"/>
                </a:lnTo>
                <a:lnTo>
                  <a:pt x="254" y="89916"/>
                </a:lnTo>
                <a:lnTo>
                  <a:pt x="3461607" y="56986"/>
                </a:lnTo>
                <a:lnTo>
                  <a:pt x="3471036" y="42544"/>
                </a:lnTo>
                <a:lnTo>
                  <a:pt x="3461375" y="28411"/>
                </a:lnTo>
                <a:close/>
              </a:path>
              <a:path w="3528695" h="90169">
                <a:moveTo>
                  <a:pt x="3500050" y="28321"/>
                </a:moveTo>
                <a:lnTo>
                  <a:pt x="3470910" y="28321"/>
                </a:lnTo>
                <a:lnTo>
                  <a:pt x="3471164" y="56896"/>
                </a:lnTo>
                <a:lnTo>
                  <a:pt x="3461607" y="56986"/>
                </a:lnTo>
                <a:lnTo>
                  <a:pt x="3442843" y="85725"/>
                </a:lnTo>
                <a:lnTo>
                  <a:pt x="3528187" y="42037"/>
                </a:lnTo>
                <a:lnTo>
                  <a:pt x="3500050" y="28321"/>
                </a:lnTo>
                <a:close/>
              </a:path>
              <a:path w="3528695" h="90169">
                <a:moveTo>
                  <a:pt x="3471036" y="42545"/>
                </a:moveTo>
                <a:lnTo>
                  <a:pt x="3461607" y="56986"/>
                </a:lnTo>
                <a:lnTo>
                  <a:pt x="3471164" y="56896"/>
                </a:lnTo>
                <a:lnTo>
                  <a:pt x="3471036" y="42545"/>
                </a:lnTo>
                <a:close/>
              </a:path>
              <a:path w="3528695" h="90169">
                <a:moveTo>
                  <a:pt x="3470910" y="28321"/>
                </a:moveTo>
                <a:lnTo>
                  <a:pt x="3461375" y="28411"/>
                </a:lnTo>
                <a:lnTo>
                  <a:pt x="3471036" y="42544"/>
                </a:lnTo>
                <a:lnTo>
                  <a:pt x="3470910" y="28321"/>
                </a:lnTo>
                <a:close/>
              </a:path>
              <a:path w="3528695" h="90169">
                <a:moveTo>
                  <a:pt x="3441954" y="0"/>
                </a:moveTo>
                <a:lnTo>
                  <a:pt x="3461375" y="28411"/>
                </a:lnTo>
                <a:lnTo>
                  <a:pt x="3500050" y="28321"/>
                </a:lnTo>
                <a:lnTo>
                  <a:pt x="34419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0920" y="1809024"/>
            <a:ext cx="497268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SzPct val="10909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145" dirty="0">
                <a:latin typeface="Cambria"/>
                <a:cs typeface="Cambria"/>
              </a:rPr>
              <a:t>Enter</a:t>
            </a:r>
            <a:r>
              <a:rPr sz="2200" spc="200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b="1" spc="80" dirty="0">
                <a:latin typeface="Cambria"/>
                <a:cs typeface="Cambria"/>
              </a:rPr>
              <a:t>server</a:t>
            </a:r>
            <a:r>
              <a:rPr sz="2200" b="1" spc="229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login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114" dirty="0">
                <a:latin typeface="Cambria"/>
                <a:cs typeface="Cambria"/>
              </a:rPr>
              <a:t>credentials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195" dirty="0">
                <a:latin typeface="Cambria"/>
                <a:cs typeface="Cambria"/>
              </a:rPr>
              <a:t>as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provided</a:t>
            </a:r>
            <a:r>
              <a:rPr sz="2200" spc="254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to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60" dirty="0">
                <a:latin typeface="Cambria"/>
                <a:cs typeface="Cambria"/>
              </a:rPr>
              <a:t>you.</a:t>
            </a:r>
            <a:endParaRPr sz="2200" dirty="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buSzPct val="10909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165" dirty="0">
                <a:latin typeface="Cambria"/>
                <a:cs typeface="Cambria"/>
              </a:rPr>
              <a:t>Linux</a:t>
            </a:r>
            <a:r>
              <a:rPr sz="2200" spc="229" dirty="0">
                <a:latin typeface="Cambria"/>
                <a:cs typeface="Cambria"/>
              </a:rPr>
              <a:t> </a:t>
            </a:r>
            <a:r>
              <a:rPr sz="2200" spc="145" dirty="0">
                <a:latin typeface="Cambria"/>
                <a:cs typeface="Cambria"/>
              </a:rPr>
              <a:t>Desktop</a:t>
            </a:r>
            <a:r>
              <a:rPr sz="2200" spc="26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View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after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login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to</a:t>
            </a:r>
            <a:endParaRPr sz="2200" dirty="0">
              <a:latin typeface="Cambria"/>
              <a:cs typeface="Cambria"/>
            </a:endParaRPr>
          </a:p>
          <a:p>
            <a:pPr marL="354965">
              <a:lnSpc>
                <a:spcPct val="100000"/>
              </a:lnSpc>
            </a:pP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185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server</a:t>
            </a:r>
            <a:endParaRPr sz="2200" dirty="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21468" y="1657325"/>
            <a:ext cx="7644765" cy="5634355"/>
            <a:chOff x="5711930" y="1182599"/>
            <a:chExt cx="7644765" cy="56343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1930" y="1182599"/>
              <a:ext cx="7644416" cy="56342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33872" y="1284732"/>
              <a:ext cx="7395972" cy="5423395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426299" y="3371455"/>
            <a:ext cx="5049520" cy="3764915"/>
            <a:chOff x="493748" y="3034269"/>
            <a:chExt cx="5049520" cy="376491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3748" y="3034269"/>
              <a:ext cx="5049066" cy="376430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9788" y="3118104"/>
              <a:ext cx="4861560" cy="3592067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92353" y="249377"/>
            <a:ext cx="608330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br>
              <a:rPr lang="en-IN" spc="300" dirty="0"/>
            </a:br>
            <a:r>
              <a:rPr spc="300" dirty="0"/>
              <a:t>REMOTE</a:t>
            </a:r>
            <a:r>
              <a:rPr spc="275" dirty="0"/>
              <a:t> </a:t>
            </a:r>
            <a:r>
              <a:rPr spc="300" dirty="0"/>
              <a:t>DESKTOP</a:t>
            </a:r>
            <a:r>
              <a:rPr spc="270" dirty="0"/>
              <a:t> </a:t>
            </a:r>
            <a:r>
              <a:rPr spc="275" dirty="0"/>
              <a:t>CONNECTION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75" dirty="0"/>
              <a:t>11</a:t>
            </a:fld>
            <a:endParaRPr spc="75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857C0C-A2C2-85CB-BD4E-8C3CDE84DF9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206" y="47625"/>
            <a:ext cx="2513609" cy="137544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3313CD-020C-0F28-84BF-4FAA9CB72FCA}"/>
              </a:ext>
            </a:extLst>
          </p:cNvPr>
          <p:cNvCxnSpPr/>
          <p:nvPr/>
        </p:nvCxnSpPr>
        <p:spPr>
          <a:xfrm>
            <a:off x="0" y="1534414"/>
            <a:ext cx="1343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9715" y="2177055"/>
            <a:ext cx="5969635" cy="2378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95" dirty="0">
                <a:latin typeface="Cambria"/>
                <a:cs typeface="Cambria"/>
              </a:rPr>
              <a:t>Once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spc="135" dirty="0">
                <a:latin typeface="Cambria"/>
                <a:cs typeface="Cambria"/>
              </a:rPr>
              <a:t>you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login</a:t>
            </a:r>
            <a:r>
              <a:rPr sz="2200" spc="229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to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server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spc="114" dirty="0">
                <a:latin typeface="Cambria"/>
                <a:cs typeface="Cambria"/>
              </a:rPr>
              <a:t>open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terminal</a:t>
            </a:r>
            <a:endParaRPr sz="2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 dirty="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buSzPct val="109090"/>
              <a:buFont typeface="Arial MT"/>
              <a:buChar char="•"/>
              <a:tabLst>
                <a:tab pos="354965" algn="l"/>
                <a:tab pos="355600" algn="l"/>
                <a:tab pos="1656714" algn="l"/>
              </a:tabLst>
            </a:pPr>
            <a:r>
              <a:rPr sz="2200" spc="175" dirty="0">
                <a:latin typeface="Cambria"/>
                <a:cs typeface="Cambria"/>
              </a:rPr>
              <a:t>Click</a:t>
            </a:r>
            <a:r>
              <a:rPr sz="2200" spc="229" dirty="0">
                <a:latin typeface="Cambria"/>
                <a:cs typeface="Cambria"/>
              </a:rPr>
              <a:t> </a:t>
            </a:r>
            <a:r>
              <a:rPr sz="2200" spc="135" dirty="0">
                <a:latin typeface="Cambria"/>
                <a:cs typeface="Cambria"/>
              </a:rPr>
              <a:t>on	</a:t>
            </a:r>
            <a:r>
              <a:rPr sz="2200" b="1" spc="120" dirty="0">
                <a:latin typeface="Cambria"/>
                <a:cs typeface="Cambria"/>
              </a:rPr>
              <a:t>Applications</a:t>
            </a:r>
            <a:r>
              <a:rPr sz="2200" b="1" spc="315" dirty="0">
                <a:latin typeface="Cambria"/>
                <a:cs typeface="Cambria"/>
              </a:rPr>
              <a:t> </a:t>
            </a:r>
            <a:r>
              <a:rPr sz="2200" b="1" spc="10" dirty="0">
                <a:latin typeface="Cambria"/>
                <a:cs typeface="Cambria"/>
              </a:rPr>
              <a:t>&gt;&gt;</a:t>
            </a:r>
            <a:r>
              <a:rPr sz="2200" b="1" spc="290" dirty="0">
                <a:latin typeface="Cambria"/>
                <a:cs typeface="Cambria"/>
              </a:rPr>
              <a:t> </a:t>
            </a:r>
            <a:r>
              <a:rPr sz="2200" b="1" spc="190" dirty="0">
                <a:latin typeface="Cambria"/>
                <a:cs typeface="Cambria"/>
              </a:rPr>
              <a:t>System</a:t>
            </a:r>
            <a:r>
              <a:rPr sz="2200" b="1" spc="275" dirty="0">
                <a:latin typeface="Cambria"/>
                <a:cs typeface="Cambria"/>
              </a:rPr>
              <a:t> </a:t>
            </a:r>
            <a:r>
              <a:rPr sz="2200" b="1" spc="100" dirty="0">
                <a:latin typeface="Cambria"/>
                <a:cs typeface="Cambria"/>
              </a:rPr>
              <a:t>Tools</a:t>
            </a:r>
            <a:endParaRPr sz="2200" dirty="0">
              <a:latin typeface="Cambria"/>
              <a:cs typeface="Cambria"/>
            </a:endParaRPr>
          </a:p>
          <a:p>
            <a:pPr marL="355600" marR="546735">
              <a:lnSpc>
                <a:spcPct val="100000"/>
              </a:lnSpc>
              <a:tabLst>
                <a:tab pos="2216785" algn="l"/>
              </a:tabLst>
            </a:pPr>
            <a:r>
              <a:rPr sz="2200" b="1" spc="10" dirty="0">
                <a:latin typeface="Cambria"/>
                <a:cs typeface="Cambria"/>
              </a:rPr>
              <a:t>&gt;&gt;</a:t>
            </a:r>
            <a:r>
              <a:rPr sz="2200" b="1" spc="15" dirty="0">
                <a:latin typeface="Cambria"/>
                <a:cs typeface="Cambria"/>
              </a:rPr>
              <a:t> </a:t>
            </a:r>
            <a:r>
              <a:rPr sz="2200" b="1" spc="105" dirty="0">
                <a:latin typeface="Cambria"/>
                <a:cs typeface="Cambria"/>
              </a:rPr>
              <a:t>Terminal</a:t>
            </a:r>
            <a:r>
              <a:rPr sz="2200" b="1" spc="110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or</a:t>
            </a:r>
            <a:r>
              <a:rPr sz="2200" spc="60" dirty="0">
                <a:latin typeface="Cambria"/>
                <a:cs typeface="Cambria"/>
              </a:rPr>
              <a:t> </a:t>
            </a:r>
            <a:r>
              <a:rPr sz="2200" b="1" spc="170" dirty="0">
                <a:latin typeface="Cambria"/>
                <a:cs typeface="Cambria"/>
              </a:rPr>
              <a:t>Right </a:t>
            </a:r>
            <a:r>
              <a:rPr sz="2200" b="1" spc="155" dirty="0">
                <a:latin typeface="Cambria"/>
                <a:cs typeface="Cambria"/>
              </a:rPr>
              <a:t>click </a:t>
            </a:r>
            <a:r>
              <a:rPr sz="2200" spc="135" dirty="0">
                <a:latin typeface="Cambria"/>
                <a:cs typeface="Cambria"/>
              </a:rPr>
              <a:t>on </a:t>
            </a:r>
            <a:r>
              <a:rPr sz="2200" spc="130" dirty="0">
                <a:latin typeface="Cambria"/>
                <a:cs typeface="Cambria"/>
              </a:rPr>
              <a:t>the 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125" dirty="0">
                <a:latin typeface="Cambria"/>
                <a:cs typeface="Cambria"/>
              </a:rPr>
              <a:t>desktop</a:t>
            </a:r>
            <a:r>
              <a:rPr sz="2200" spc="270" dirty="0">
                <a:latin typeface="Cambria"/>
                <a:cs typeface="Cambria"/>
              </a:rPr>
              <a:t> </a:t>
            </a:r>
            <a:r>
              <a:rPr sz="2200" spc="180" dirty="0">
                <a:latin typeface="Cambria"/>
                <a:cs typeface="Cambria"/>
              </a:rPr>
              <a:t>and	</a:t>
            </a:r>
            <a:r>
              <a:rPr sz="2200" spc="130" dirty="0">
                <a:latin typeface="Cambria"/>
                <a:cs typeface="Cambria"/>
              </a:rPr>
              <a:t>click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35" dirty="0">
                <a:latin typeface="Cambria"/>
                <a:cs typeface="Cambria"/>
              </a:rPr>
              <a:t>on</a:t>
            </a:r>
            <a:r>
              <a:rPr sz="2200" spc="200" dirty="0">
                <a:latin typeface="Cambria"/>
                <a:cs typeface="Cambria"/>
              </a:rPr>
              <a:t> </a:t>
            </a:r>
            <a:r>
              <a:rPr sz="2200" b="1" spc="110" dirty="0">
                <a:latin typeface="Cambria"/>
                <a:cs typeface="Cambria"/>
              </a:rPr>
              <a:t>open</a:t>
            </a:r>
            <a:r>
              <a:rPr sz="2200" b="1" spc="260" dirty="0">
                <a:latin typeface="Cambria"/>
                <a:cs typeface="Cambria"/>
              </a:rPr>
              <a:t> </a:t>
            </a:r>
            <a:r>
              <a:rPr sz="2200" b="1" spc="120" dirty="0">
                <a:latin typeface="Cambria"/>
                <a:cs typeface="Cambria"/>
              </a:rPr>
              <a:t>terminal</a:t>
            </a:r>
            <a:endParaRPr sz="2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 dirty="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buSzPct val="10909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120" dirty="0">
                <a:latin typeface="Cambria"/>
                <a:cs typeface="Cambria"/>
              </a:rPr>
              <a:t>A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terminal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40" dirty="0">
                <a:latin typeface="Cambria"/>
                <a:cs typeface="Cambria"/>
              </a:rPr>
              <a:t>will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be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opened</a:t>
            </a:r>
            <a:r>
              <a:rPr sz="2200" spc="250" dirty="0">
                <a:latin typeface="Cambria"/>
                <a:cs typeface="Cambria"/>
              </a:rPr>
              <a:t> </a:t>
            </a:r>
            <a:r>
              <a:rPr sz="2200" spc="50" dirty="0">
                <a:latin typeface="Cambria"/>
                <a:cs typeface="Cambria"/>
              </a:rPr>
              <a:t>for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your</a:t>
            </a:r>
            <a:r>
              <a:rPr sz="2200" spc="229" dirty="0">
                <a:latin typeface="Cambria"/>
                <a:cs typeface="Cambria"/>
              </a:rPr>
              <a:t> </a:t>
            </a:r>
            <a:r>
              <a:rPr sz="2200" spc="160" dirty="0">
                <a:latin typeface="Cambria"/>
                <a:cs typeface="Cambria"/>
              </a:rPr>
              <a:t>inputs</a:t>
            </a:r>
            <a:endParaRPr sz="2200" dirty="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8548" y="1763607"/>
            <a:ext cx="12695555" cy="5828030"/>
            <a:chOff x="310887" y="960120"/>
            <a:chExt cx="12695555" cy="58280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887" y="4090405"/>
              <a:ext cx="6251465" cy="25771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099" y="4162044"/>
              <a:ext cx="6039612" cy="24292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7772" y="4070604"/>
              <a:ext cx="6448043" cy="27172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85787" y="4162044"/>
              <a:ext cx="6196584" cy="253898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25411" y="4195572"/>
              <a:ext cx="6048756" cy="24109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94348" y="960120"/>
              <a:ext cx="6246876" cy="32049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19316" y="1056132"/>
              <a:ext cx="6001512" cy="3017519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75" dirty="0"/>
              <a:t>12</a:t>
            </a:fld>
            <a:endParaRPr spc="75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853EF6-CEA7-FEA5-6AC3-7880B66AF07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206" y="47625"/>
            <a:ext cx="2513609" cy="137544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59C631-A49F-2194-91EF-8BC38223D9B6}"/>
              </a:ext>
            </a:extLst>
          </p:cNvPr>
          <p:cNvCxnSpPr/>
          <p:nvPr/>
        </p:nvCxnSpPr>
        <p:spPr>
          <a:xfrm>
            <a:off x="0" y="1534414"/>
            <a:ext cx="1343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7382" y="1876425"/>
            <a:ext cx="7357109" cy="492125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1019175">
              <a:lnSpc>
                <a:spcPct val="80000"/>
              </a:lnSpc>
              <a:spcBef>
                <a:spcPts val="620"/>
              </a:spcBef>
            </a:pPr>
            <a:r>
              <a:rPr sz="2200" spc="70" dirty="0">
                <a:latin typeface="Cambria"/>
                <a:cs typeface="Cambria"/>
              </a:rPr>
              <a:t>It</a:t>
            </a:r>
            <a:r>
              <a:rPr sz="2200" spc="200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is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highly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recommended</a:t>
            </a:r>
            <a:r>
              <a:rPr sz="2200" spc="265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to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165" dirty="0">
                <a:latin typeface="Cambria"/>
                <a:cs typeface="Cambria"/>
              </a:rPr>
              <a:t>change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server </a:t>
            </a:r>
            <a:r>
              <a:rPr sz="2200" spc="-465" dirty="0">
                <a:latin typeface="Cambria"/>
                <a:cs typeface="Cambria"/>
              </a:rPr>
              <a:t> </a:t>
            </a:r>
            <a:r>
              <a:rPr sz="2200" spc="135" dirty="0">
                <a:latin typeface="Cambria"/>
                <a:cs typeface="Cambria"/>
              </a:rPr>
              <a:t>password.</a:t>
            </a:r>
            <a:endParaRPr sz="2200" dirty="0">
              <a:latin typeface="Cambria"/>
              <a:cs typeface="Cambria"/>
            </a:endParaRPr>
          </a:p>
          <a:p>
            <a:pPr marL="355600" indent="-343535" algn="just">
              <a:lnSpc>
                <a:spcPts val="2375"/>
              </a:lnSpc>
              <a:spcBef>
                <a:spcPts val="1585"/>
              </a:spcBef>
              <a:buSzPct val="109090"/>
              <a:buFont typeface="Arial MT"/>
              <a:buChar char="•"/>
              <a:tabLst>
                <a:tab pos="356235" algn="l"/>
              </a:tabLst>
            </a:pPr>
            <a:r>
              <a:rPr sz="2200" spc="135" dirty="0">
                <a:latin typeface="Cambria"/>
                <a:cs typeface="Cambria"/>
              </a:rPr>
              <a:t>In</a:t>
            </a:r>
            <a:r>
              <a:rPr sz="2200" spc="195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terminal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185" dirty="0">
                <a:latin typeface="Cambria"/>
                <a:cs typeface="Cambria"/>
              </a:rPr>
              <a:t>run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70" dirty="0">
                <a:latin typeface="Cambria"/>
                <a:cs typeface="Cambria"/>
              </a:rPr>
              <a:t>command</a:t>
            </a:r>
            <a:r>
              <a:rPr sz="2200" spc="245" dirty="0">
                <a:latin typeface="Cambria"/>
                <a:cs typeface="Cambria"/>
              </a:rPr>
              <a:t> </a:t>
            </a:r>
            <a:r>
              <a:rPr sz="2200" b="1" spc="85" dirty="0">
                <a:latin typeface="Cambria"/>
                <a:cs typeface="Cambria"/>
              </a:rPr>
              <a:t>passwd</a:t>
            </a:r>
            <a:endParaRPr sz="2200" dirty="0">
              <a:latin typeface="Cambria"/>
              <a:cs typeface="Cambria"/>
            </a:endParaRPr>
          </a:p>
          <a:p>
            <a:pPr marL="355600" marR="4474845" indent="-343535" algn="just">
              <a:lnSpc>
                <a:spcPts val="2110"/>
              </a:lnSpc>
              <a:spcBef>
                <a:spcPts val="250"/>
              </a:spcBef>
              <a:buSzPct val="109090"/>
              <a:buFont typeface="Arial MT"/>
              <a:buChar char="•"/>
              <a:tabLst>
                <a:tab pos="356235" algn="l"/>
              </a:tabLst>
            </a:pPr>
            <a:r>
              <a:rPr sz="2200" spc="95" dirty="0">
                <a:latin typeface="Cambria"/>
                <a:cs typeface="Cambria"/>
              </a:rPr>
              <a:t>enter </a:t>
            </a:r>
            <a:r>
              <a:rPr sz="2200" spc="110" dirty="0">
                <a:latin typeface="Cambria"/>
                <a:cs typeface="Cambria"/>
              </a:rPr>
              <a:t>your </a:t>
            </a:r>
            <a:r>
              <a:rPr sz="2200" spc="130" dirty="0">
                <a:latin typeface="Cambria"/>
                <a:cs typeface="Cambria"/>
              </a:rPr>
              <a:t>current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195" dirty="0">
                <a:latin typeface="Cambria"/>
                <a:cs typeface="Cambria"/>
              </a:rPr>
              <a:t>UNIX </a:t>
            </a:r>
            <a:r>
              <a:rPr sz="2200" spc="120" dirty="0">
                <a:latin typeface="Cambria"/>
                <a:cs typeface="Cambria"/>
              </a:rPr>
              <a:t>password </a:t>
            </a:r>
            <a:r>
              <a:rPr sz="2200" spc="190" dirty="0">
                <a:latin typeface="Cambria"/>
                <a:cs typeface="Cambria"/>
              </a:rPr>
              <a:t>as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provided</a:t>
            </a:r>
            <a:r>
              <a:rPr sz="2200" spc="229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to</a:t>
            </a:r>
            <a:r>
              <a:rPr sz="2200" spc="204" dirty="0">
                <a:latin typeface="Cambria"/>
                <a:cs typeface="Cambria"/>
              </a:rPr>
              <a:t> </a:t>
            </a:r>
            <a:r>
              <a:rPr sz="2200" spc="135" dirty="0">
                <a:latin typeface="Cambria"/>
                <a:cs typeface="Cambria"/>
              </a:rPr>
              <a:t>you</a:t>
            </a:r>
            <a:endParaRPr sz="2200" dirty="0">
              <a:latin typeface="Cambria"/>
              <a:cs typeface="Cambria"/>
            </a:endParaRPr>
          </a:p>
          <a:p>
            <a:pPr marL="355600" indent="-343535">
              <a:lnSpc>
                <a:spcPts val="1870"/>
              </a:lnSpc>
              <a:buSzPct val="109090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spc="100" dirty="0">
                <a:latin typeface="Cambria"/>
                <a:cs typeface="Cambria"/>
              </a:rPr>
              <a:t>enter</a:t>
            </a:r>
            <a:r>
              <a:rPr sz="2200" spc="200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new</a:t>
            </a:r>
            <a:r>
              <a:rPr sz="2200" spc="190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password</a:t>
            </a:r>
            <a:endParaRPr sz="2200" dirty="0">
              <a:latin typeface="Cambria"/>
              <a:cs typeface="Cambria"/>
            </a:endParaRPr>
          </a:p>
          <a:p>
            <a:pPr marL="355600" indent="-343535">
              <a:lnSpc>
                <a:spcPts val="2110"/>
              </a:lnSpc>
              <a:buSzPct val="109090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spc="114" dirty="0">
                <a:latin typeface="Cambria"/>
                <a:cs typeface="Cambria"/>
              </a:rPr>
              <a:t>confirm</a:t>
            </a:r>
            <a:r>
              <a:rPr sz="2200" spc="204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204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new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114" dirty="0">
                <a:latin typeface="Cambria"/>
                <a:cs typeface="Cambria"/>
              </a:rPr>
              <a:t>password</a:t>
            </a:r>
            <a:endParaRPr sz="2200" dirty="0">
              <a:latin typeface="Cambria"/>
              <a:cs typeface="Cambria"/>
            </a:endParaRPr>
          </a:p>
          <a:p>
            <a:pPr marL="355600" indent="-343535">
              <a:lnSpc>
                <a:spcPts val="2110"/>
              </a:lnSpc>
              <a:buSzPct val="109090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spc="135" dirty="0">
                <a:latin typeface="Cambria"/>
                <a:cs typeface="Cambria"/>
              </a:rPr>
              <a:t>you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40" dirty="0">
                <a:latin typeface="Cambria"/>
                <a:cs typeface="Cambria"/>
              </a:rPr>
              <a:t>will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105" dirty="0">
                <a:latin typeface="Cambria"/>
                <a:cs typeface="Cambria"/>
              </a:rPr>
              <a:t>see</a:t>
            </a:r>
            <a:r>
              <a:rPr sz="2200" spc="245" dirty="0">
                <a:latin typeface="Cambria"/>
                <a:cs typeface="Cambria"/>
              </a:rPr>
              <a:t> </a:t>
            </a:r>
            <a:r>
              <a:rPr sz="2200" spc="195" dirty="0">
                <a:latin typeface="Cambria"/>
                <a:cs typeface="Cambria"/>
              </a:rPr>
              <a:t>a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150" dirty="0">
                <a:latin typeface="Cambria"/>
                <a:cs typeface="Cambria"/>
              </a:rPr>
              <a:t>message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spc="150" dirty="0">
                <a:latin typeface="Cambria"/>
                <a:cs typeface="Cambria"/>
              </a:rPr>
              <a:t>that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35" dirty="0">
                <a:latin typeface="Cambria"/>
                <a:cs typeface="Cambria"/>
              </a:rPr>
              <a:t>tokens</a:t>
            </a:r>
            <a:r>
              <a:rPr sz="2200" spc="250" dirty="0">
                <a:latin typeface="Cambria"/>
                <a:cs typeface="Cambria"/>
              </a:rPr>
              <a:t> </a:t>
            </a:r>
            <a:r>
              <a:rPr sz="2200" spc="145" dirty="0">
                <a:latin typeface="Cambria"/>
                <a:cs typeface="Cambria"/>
              </a:rPr>
              <a:t>updated</a:t>
            </a:r>
            <a:endParaRPr sz="2200" dirty="0">
              <a:latin typeface="Cambria"/>
              <a:cs typeface="Cambria"/>
            </a:endParaRPr>
          </a:p>
          <a:p>
            <a:pPr marL="355600">
              <a:lnSpc>
                <a:spcPts val="2375"/>
              </a:lnSpc>
            </a:pPr>
            <a:r>
              <a:rPr sz="2200" spc="145" dirty="0">
                <a:latin typeface="Cambria"/>
                <a:cs typeface="Cambria"/>
              </a:rPr>
              <a:t>successfully</a:t>
            </a:r>
            <a:endParaRPr sz="2200" dirty="0">
              <a:latin typeface="Cambria"/>
              <a:cs typeface="Cambria"/>
            </a:endParaRPr>
          </a:p>
          <a:p>
            <a:pPr marL="12700" marR="5080">
              <a:lnSpc>
                <a:spcPts val="2110"/>
              </a:lnSpc>
              <a:spcBef>
                <a:spcPts val="2100"/>
              </a:spcBef>
              <a:tabLst>
                <a:tab pos="4932680" algn="l"/>
              </a:tabLst>
            </a:pPr>
            <a:r>
              <a:rPr sz="2200" spc="110" dirty="0">
                <a:latin typeface="Cambria"/>
                <a:cs typeface="Cambria"/>
              </a:rPr>
              <a:t>Please</a:t>
            </a:r>
            <a:r>
              <a:rPr sz="2200" spc="254" dirty="0">
                <a:latin typeface="Cambria"/>
                <a:cs typeface="Cambria"/>
              </a:rPr>
              <a:t> </a:t>
            </a:r>
            <a:r>
              <a:rPr sz="2200" spc="105" dirty="0">
                <a:latin typeface="Cambria"/>
                <a:cs typeface="Cambria"/>
              </a:rPr>
              <a:t>note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spc="150" dirty="0">
                <a:latin typeface="Cambria"/>
                <a:cs typeface="Cambria"/>
              </a:rPr>
              <a:t>that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password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spc="140" dirty="0">
                <a:latin typeface="Cambria"/>
                <a:cs typeface="Cambria"/>
              </a:rPr>
              <a:t>which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135" dirty="0">
                <a:latin typeface="Cambria"/>
                <a:cs typeface="Cambria"/>
              </a:rPr>
              <a:t>you</a:t>
            </a:r>
            <a:r>
              <a:rPr sz="2200" spc="229" dirty="0">
                <a:latin typeface="Cambria"/>
                <a:cs typeface="Cambria"/>
              </a:rPr>
              <a:t> </a:t>
            </a:r>
            <a:r>
              <a:rPr sz="2200" spc="105" dirty="0">
                <a:latin typeface="Cambria"/>
                <a:cs typeface="Cambria"/>
              </a:rPr>
              <a:t>are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entering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is</a:t>
            </a:r>
            <a:r>
              <a:rPr sz="2200" spc="229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not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visible</a:t>
            </a:r>
            <a:r>
              <a:rPr sz="2200" spc="270" dirty="0">
                <a:latin typeface="Cambria"/>
                <a:cs typeface="Cambria"/>
              </a:rPr>
              <a:t> </a:t>
            </a:r>
            <a:r>
              <a:rPr sz="2200" spc="135" dirty="0">
                <a:latin typeface="Cambria"/>
                <a:cs typeface="Cambria"/>
              </a:rPr>
              <a:t>on</a:t>
            </a:r>
            <a:r>
              <a:rPr sz="2200" spc="245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spc="180" dirty="0">
                <a:latin typeface="Cambria"/>
                <a:cs typeface="Cambria"/>
              </a:rPr>
              <a:t>Unix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135" dirty="0">
                <a:latin typeface="Cambria"/>
                <a:cs typeface="Cambria"/>
              </a:rPr>
              <a:t>terminal,	</a:t>
            </a:r>
            <a:r>
              <a:rPr sz="2200" spc="155" dirty="0">
                <a:latin typeface="Cambria"/>
                <a:cs typeface="Cambria"/>
              </a:rPr>
              <a:t>just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type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125" dirty="0">
                <a:latin typeface="Cambria"/>
                <a:cs typeface="Cambria"/>
              </a:rPr>
              <a:t>the 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password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spc="195" dirty="0">
                <a:latin typeface="Cambria"/>
                <a:cs typeface="Cambria"/>
              </a:rPr>
              <a:t>as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it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is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180" dirty="0">
                <a:latin typeface="Cambria"/>
                <a:cs typeface="Cambria"/>
              </a:rPr>
              <a:t>and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hit</a:t>
            </a:r>
            <a:r>
              <a:rPr sz="2200" spc="229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enter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160" dirty="0">
                <a:latin typeface="Cambria"/>
                <a:cs typeface="Cambria"/>
              </a:rPr>
              <a:t>button.</a:t>
            </a:r>
            <a:endParaRPr sz="2200" dirty="0">
              <a:latin typeface="Cambria"/>
              <a:cs typeface="Cambria"/>
            </a:endParaRPr>
          </a:p>
          <a:p>
            <a:pPr marL="12700">
              <a:lnSpc>
                <a:spcPts val="2375"/>
              </a:lnSpc>
              <a:spcBef>
                <a:spcPts val="1605"/>
              </a:spcBef>
            </a:pPr>
            <a:r>
              <a:rPr sz="2200" spc="160" dirty="0">
                <a:latin typeface="Cambria"/>
                <a:cs typeface="Cambria"/>
              </a:rPr>
              <a:t>And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105" dirty="0">
                <a:latin typeface="Cambria"/>
                <a:cs typeface="Cambria"/>
              </a:rPr>
              <a:t>note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spc="105" dirty="0">
                <a:latin typeface="Cambria"/>
                <a:cs typeface="Cambria"/>
              </a:rPr>
              <a:t>down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password</a:t>
            </a:r>
            <a:r>
              <a:rPr sz="2200" spc="250" dirty="0">
                <a:latin typeface="Cambria"/>
                <a:cs typeface="Cambria"/>
              </a:rPr>
              <a:t> </a:t>
            </a:r>
            <a:r>
              <a:rPr sz="2200" spc="135" dirty="0">
                <a:latin typeface="Cambria"/>
                <a:cs typeface="Cambria"/>
              </a:rPr>
              <a:t>in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135" dirty="0">
                <a:latin typeface="Cambria"/>
                <a:cs typeface="Cambria"/>
              </a:rPr>
              <a:t>some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spc="125" dirty="0">
                <a:latin typeface="Cambria"/>
                <a:cs typeface="Cambria"/>
              </a:rPr>
              <a:t>place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spc="50" dirty="0">
                <a:latin typeface="Cambria"/>
                <a:cs typeface="Cambria"/>
              </a:rPr>
              <a:t>for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future</a:t>
            </a:r>
            <a:endParaRPr sz="2200" dirty="0">
              <a:latin typeface="Cambria"/>
              <a:cs typeface="Cambria"/>
            </a:endParaRPr>
          </a:p>
          <a:p>
            <a:pPr marL="12700">
              <a:lnSpc>
                <a:spcPts val="2375"/>
              </a:lnSpc>
            </a:pPr>
            <a:r>
              <a:rPr sz="2200" spc="190" dirty="0">
                <a:latin typeface="Cambria"/>
                <a:cs typeface="Cambria"/>
              </a:rPr>
              <a:t>use.</a:t>
            </a:r>
            <a:endParaRPr sz="22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938" y="336296"/>
            <a:ext cx="382968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br>
              <a:rPr lang="en-IN" spc="295" dirty="0"/>
            </a:br>
            <a:r>
              <a:rPr spc="295" dirty="0"/>
              <a:t>PASSWORD</a:t>
            </a:r>
            <a:r>
              <a:rPr spc="225" dirty="0"/>
              <a:t> </a:t>
            </a:r>
            <a:r>
              <a:rPr spc="340" dirty="0"/>
              <a:t>CHANGE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844790" y="2638425"/>
            <a:ext cx="5591810" cy="2847340"/>
            <a:chOff x="7359381" y="1190205"/>
            <a:chExt cx="5591810" cy="28473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59381" y="1190205"/>
              <a:ext cx="5591578" cy="284689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9979" y="1264920"/>
              <a:ext cx="5385816" cy="269290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75" dirty="0"/>
              <a:t>13</a:t>
            </a:fld>
            <a:endParaRPr spc="75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4E0915-5ACA-AD57-CA1B-109B5F2A02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206" y="47625"/>
            <a:ext cx="2513609" cy="137544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C45666-2B05-58EA-C3D7-0A8994215AFE}"/>
              </a:ext>
            </a:extLst>
          </p:cNvPr>
          <p:cNvCxnSpPr/>
          <p:nvPr/>
        </p:nvCxnSpPr>
        <p:spPr>
          <a:xfrm>
            <a:off x="0" y="1534414"/>
            <a:ext cx="1343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8949" y="1998233"/>
            <a:ext cx="12070080" cy="1434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SzPct val="114285"/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100" spc="155" dirty="0">
                <a:latin typeface="Cambria"/>
                <a:cs typeface="Cambria"/>
              </a:rPr>
              <a:t>Users</a:t>
            </a:r>
            <a:r>
              <a:rPr sz="2100" spc="190" dirty="0">
                <a:latin typeface="Cambria"/>
                <a:cs typeface="Cambria"/>
              </a:rPr>
              <a:t> </a:t>
            </a:r>
            <a:r>
              <a:rPr sz="2100" spc="100" dirty="0">
                <a:latin typeface="Cambria"/>
                <a:cs typeface="Cambria"/>
              </a:rPr>
              <a:t>are</a:t>
            </a:r>
            <a:r>
              <a:rPr sz="2100" spc="200" dirty="0">
                <a:latin typeface="Cambria"/>
                <a:cs typeface="Cambria"/>
              </a:rPr>
              <a:t> </a:t>
            </a:r>
            <a:r>
              <a:rPr sz="2100" spc="110" dirty="0">
                <a:latin typeface="Cambria"/>
                <a:cs typeface="Cambria"/>
              </a:rPr>
              <a:t>allocated</a:t>
            </a:r>
            <a:r>
              <a:rPr sz="2100" spc="170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with</a:t>
            </a:r>
            <a:r>
              <a:rPr sz="2100" spc="225" dirty="0">
                <a:latin typeface="Cambria"/>
                <a:cs typeface="Cambria"/>
              </a:rPr>
              <a:t> </a:t>
            </a:r>
            <a:r>
              <a:rPr sz="2100" spc="120" dirty="0">
                <a:latin typeface="Cambria"/>
                <a:cs typeface="Cambria"/>
              </a:rPr>
              <a:t>default</a:t>
            </a:r>
            <a:r>
              <a:rPr sz="2100" spc="175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work</a:t>
            </a:r>
            <a:r>
              <a:rPr sz="2100" spc="210" dirty="0">
                <a:latin typeface="Cambria"/>
                <a:cs typeface="Cambria"/>
              </a:rPr>
              <a:t> </a:t>
            </a:r>
            <a:r>
              <a:rPr sz="2100" spc="150" dirty="0">
                <a:latin typeface="Cambria"/>
                <a:cs typeface="Cambria"/>
              </a:rPr>
              <a:t>hour</a:t>
            </a:r>
            <a:r>
              <a:rPr sz="2100" spc="210" dirty="0">
                <a:latin typeface="Cambria"/>
                <a:cs typeface="Cambria"/>
              </a:rPr>
              <a:t> </a:t>
            </a:r>
            <a:r>
              <a:rPr sz="2100" spc="45" dirty="0">
                <a:latin typeface="Cambria"/>
                <a:cs typeface="Cambria"/>
              </a:rPr>
              <a:t>for</a:t>
            </a:r>
            <a:r>
              <a:rPr sz="2100" spc="215" dirty="0">
                <a:latin typeface="Cambria"/>
                <a:cs typeface="Cambria"/>
              </a:rPr>
              <a:t> </a:t>
            </a:r>
            <a:r>
              <a:rPr sz="2100" spc="190" dirty="0">
                <a:latin typeface="Cambria"/>
                <a:cs typeface="Cambria"/>
              </a:rPr>
              <a:t>a</a:t>
            </a:r>
            <a:r>
              <a:rPr sz="2100" spc="200" dirty="0">
                <a:latin typeface="Cambria"/>
                <a:cs typeface="Cambria"/>
              </a:rPr>
              <a:t> </a:t>
            </a:r>
            <a:r>
              <a:rPr sz="2100" spc="135" dirty="0">
                <a:latin typeface="Cambria"/>
                <a:cs typeface="Cambria"/>
              </a:rPr>
              <a:t>day</a:t>
            </a:r>
            <a:r>
              <a:rPr sz="2100" spc="190" dirty="0">
                <a:latin typeface="Cambria"/>
                <a:cs typeface="Cambria"/>
              </a:rPr>
              <a:t> </a:t>
            </a:r>
            <a:r>
              <a:rPr sz="2100" spc="180" dirty="0">
                <a:latin typeface="Cambria"/>
                <a:cs typeface="Cambria"/>
              </a:rPr>
              <a:t>and</a:t>
            </a:r>
            <a:r>
              <a:rPr sz="2100" spc="200" dirty="0">
                <a:latin typeface="Cambria"/>
                <a:cs typeface="Cambria"/>
              </a:rPr>
              <a:t> </a:t>
            </a:r>
            <a:r>
              <a:rPr sz="2100" spc="120" dirty="0">
                <a:latin typeface="Cambria"/>
                <a:cs typeface="Cambria"/>
              </a:rPr>
              <a:t>week.</a:t>
            </a:r>
            <a:endParaRPr sz="2100" dirty="0">
              <a:latin typeface="Cambria"/>
              <a:cs typeface="Cambria"/>
            </a:endParaRPr>
          </a:p>
          <a:p>
            <a:pPr marL="393065" marR="5080" indent="-381000">
              <a:lnSpc>
                <a:spcPct val="150000"/>
              </a:lnSpc>
              <a:spcBef>
                <a:spcPts val="1010"/>
              </a:spcBef>
              <a:buSzPct val="114285"/>
              <a:buFont typeface="Arial MT"/>
              <a:buChar char="•"/>
              <a:tabLst>
                <a:tab pos="393065" algn="l"/>
                <a:tab pos="393700" algn="l"/>
                <a:tab pos="10894695" algn="l"/>
              </a:tabLst>
            </a:pPr>
            <a:r>
              <a:rPr sz="2100" spc="100" dirty="0">
                <a:latin typeface="Cambria"/>
                <a:cs typeface="Cambria"/>
              </a:rPr>
              <a:t>Week</a:t>
            </a:r>
            <a:r>
              <a:rPr sz="2100" spc="245" dirty="0">
                <a:latin typeface="Cambria"/>
                <a:cs typeface="Cambria"/>
              </a:rPr>
              <a:t> </a:t>
            </a:r>
            <a:r>
              <a:rPr sz="2100" spc="130" dirty="0">
                <a:latin typeface="Cambria"/>
                <a:cs typeface="Cambria"/>
              </a:rPr>
              <a:t>starts</a:t>
            </a:r>
            <a:r>
              <a:rPr sz="2100" spc="225" dirty="0">
                <a:latin typeface="Cambria"/>
                <a:cs typeface="Cambria"/>
              </a:rPr>
              <a:t> </a:t>
            </a:r>
            <a:r>
              <a:rPr sz="2100" spc="135" dirty="0">
                <a:latin typeface="Cambria"/>
                <a:cs typeface="Cambria"/>
              </a:rPr>
              <a:t>on</a:t>
            </a:r>
            <a:r>
              <a:rPr sz="2100" spc="250" dirty="0">
                <a:latin typeface="Cambria"/>
                <a:cs typeface="Cambria"/>
              </a:rPr>
              <a:t> </a:t>
            </a:r>
            <a:r>
              <a:rPr sz="2100" spc="150" dirty="0">
                <a:latin typeface="Cambria"/>
                <a:cs typeface="Cambria"/>
              </a:rPr>
              <a:t>Monday</a:t>
            </a:r>
            <a:r>
              <a:rPr sz="2100" spc="240" dirty="0">
                <a:latin typeface="Cambria"/>
                <a:cs typeface="Cambria"/>
              </a:rPr>
              <a:t> </a:t>
            </a:r>
            <a:r>
              <a:rPr sz="2100" spc="130" dirty="0">
                <a:latin typeface="Cambria"/>
                <a:cs typeface="Cambria"/>
              </a:rPr>
              <a:t>morning</a:t>
            </a:r>
            <a:r>
              <a:rPr sz="2100" spc="250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(12.01AM)</a:t>
            </a:r>
            <a:r>
              <a:rPr sz="2100" spc="235" dirty="0">
                <a:latin typeface="Cambria"/>
                <a:cs typeface="Cambria"/>
              </a:rPr>
              <a:t> </a:t>
            </a:r>
            <a:r>
              <a:rPr sz="2100" spc="170" dirty="0">
                <a:latin typeface="Cambria"/>
                <a:cs typeface="Cambria"/>
              </a:rPr>
              <a:t>and</a:t>
            </a:r>
            <a:r>
              <a:rPr sz="2100" spc="229" dirty="0">
                <a:latin typeface="Cambria"/>
                <a:cs typeface="Cambria"/>
              </a:rPr>
              <a:t> </a:t>
            </a:r>
            <a:r>
              <a:rPr sz="2100" spc="150" dirty="0">
                <a:latin typeface="Cambria"/>
                <a:cs typeface="Cambria"/>
              </a:rPr>
              <a:t>ends</a:t>
            </a:r>
            <a:r>
              <a:rPr sz="2100" spc="229" dirty="0">
                <a:latin typeface="Cambria"/>
                <a:cs typeface="Cambria"/>
              </a:rPr>
              <a:t> </a:t>
            </a:r>
            <a:r>
              <a:rPr sz="2100" spc="200" dirty="0">
                <a:latin typeface="Cambria"/>
                <a:cs typeface="Cambria"/>
              </a:rPr>
              <a:t>Sunday</a:t>
            </a:r>
            <a:r>
              <a:rPr sz="2100" spc="254" dirty="0">
                <a:latin typeface="Cambria"/>
                <a:cs typeface="Cambria"/>
              </a:rPr>
              <a:t> </a:t>
            </a:r>
            <a:r>
              <a:rPr sz="2100" spc="130" dirty="0">
                <a:latin typeface="Cambria"/>
                <a:cs typeface="Cambria"/>
              </a:rPr>
              <a:t>night</a:t>
            </a:r>
            <a:r>
              <a:rPr sz="2100" spc="235" dirty="0">
                <a:latin typeface="Cambria"/>
                <a:cs typeface="Cambria"/>
              </a:rPr>
              <a:t> </a:t>
            </a:r>
            <a:r>
              <a:rPr sz="2100" spc="95" dirty="0">
                <a:latin typeface="Cambria"/>
                <a:cs typeface="Cambria"/>
              </a:rPr>
              <a:t>(12.00AM).	</a:t>
            </a:r>
            <a:r>
              <a:rPr sz="2100" spc="65" dirty="0">
                <a:latin typeface="Cambria"/>
                <a:cs typeface="Cambria"/>
              </a:rPr>
              <a:t>It's</a:t>
            </a:r>
            <a:r>
              <a:rPr sz="2100" spc="204" dirty="0">
                <a:latin typeface="Cambria"/>
                <a:cs typeface="Cambria"/>
              </a:rPr>
              <a:t> </a:t>
            </a:r>
            <a:r>
              <a:rPr sz="2100" spc="190" dirty="0">
                <a:latin typeface="Cambria"/>
                <a:cs typeface="Cambria"/>
              </a:rPr>
              <a:t>up</a:t>
            </a:r>
            <a:r>
              <a:rPr sz="2100" spc="204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to </a:t>
            </a:r>
            <a:r>
              <a:rPr sz="2100" spc="-450" dirty="0">
                <a:latin typeface="Cambria"/>
                <a:cs typeface="Cambria"/>
              </a:rPr>
              <a:t> </a:t>
            </a:r>
            <a:r>
              <a:rPr sz="2100" spc="130" dirty="0">
                <a:latin typeface="Cambria"/>
                <a:cs typeface="Cambria"/>
              </a:rPr>
              <a:t>you</a:t>
            </a:r>
            <a:r>
              <a:rPr sz="2100" spc="215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to</a:t>
            </a:r>
            <a:r>
              <a:rPr sz="2100" spc="220" dirty="0">
                <a:latin typeface="Cambria"/>
                <a:cs typeface="Cambria"/>
              </a:rPr>
              <a:t> </a:t>
            </a:r>
            <a:r>
              <a:rPr sz="2100" spc="170" dirty="0">
                <a:latin typeface="Cambria"/>
                <a:cs typeface="Cambria"/>
              </a:rPr>
              <a:t>use</a:t>
            </a:r>
            <a:r>
              <a:rPr sz="2100" spc="195" dirty="0">
                <a:latin typeface="Cambria"/>
                <a:cs typeface="Cambria"/>
              </a:rPr>
              <a:t> </a:t>
            </a:r>
            <a:r>
              <a:rPr sz="2100" spc="135" dirty="0">
                <a:latin typeface="Cambria"/>
                <a:cs typeface="Cambria"/>
              </a:rPr>
              <a:t>this</a:t>
            </a:r>
            <a:r>
              <a:rPr sz="2100" spc="200" dirty="0">
                <a:latin typeface="Cambria"/>
                <a:cs typeface="Cambria"/>
              </a:rPr>
              <a:t> </a:t>
            </a:r>
            <a:r>
              <a:rPr sz="2100" spc="130" dirty="0">
                <a:latin typeface="Cambria"/>
                <a:cs typeface="Cambria"/>
              </a:rPr>
              <a:t>quota</a:t>
            </a:r>
            <a:r>
              <a:rPr sz="2100" spc="204" dirty="0">
                <a:latin typeface="Cambria"/>
                <a:cs typeface="Cambria"/>
              </a:rPr>
              <a:t> </a:t>
            </a:r>
            <a:r>
              <a:rPr sz="2100" spc="105" dirty="0">
                <a:latin typeface="Cambria"/>
                <a:cs typeface="Cambria"/>
              </a:rPr>
              <a:t>allocated</a:t>
            </a:r>
            <a:r>
              <a:rPr sz="2100" spc="175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to</a:t>
            </a:r>
            <a:r>
              <a:rPr sz="2100" spc="220" dirty="0">
                <a:latin typeface="Cambria"/>
                <a:cs typeface="Cambria"/>
              </a:rPr>
              <a:t> </a:t>
            </a:r>
            <a:r>
              <a:rPr sz="2100" spc="130" dirty="0">
                <a:latin typeface="Cambria"/>
                <a:cs typeface="Cambria"/>
              </a:rPr>
              <a:t>you</a:t>
            </a:r>
            <a:r>
              <a:rPr sz="2100" spc="215" dirty="0">
                <a:latin typeface="Cambria"/>
                <a:cs typeface="Cambria"/>
              </a:rPr>
              <a:t> </a:t>
            </a:r>
            <a:r>
              <a:rPr sz="2100" spc="100" dirty="0">
                <a:latin typeface="Cambria"/>
                <a:cs typeface="Cambria"/>
              </a:rPr>
              <a:t>within</a:t>
            </a:r>
            <a:r>
              <a:rPr sz="2100" spc="220" dirty="0">
                <a:latin typeface="Cambria"/>
                <a:cs typeface="Cambria"/>
              </a:rPr>
              <a:t> </a:t>
            </a:r>
            <a:r>
              <a:rPr sz="2100" spc="125" dirty="0">
                <a:latin typeface="Cambria"/>
                <a:cs typeface="Cambria"/>
              </a:rPr>
              <a:t>the</a:t>
            </a:r>
            <a:r>
              <a:rPr sz="2100" spc="204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week</a:t>
            </a:r>
            <a:endParaRPr sz="2100" dirty="0">
              <a:latin typeface="Cambria"/>
              <a:cs typeface="Cambr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75" dirty="0"/>
              <a:t>14</a:t>
            </a:fld>
            <a:endParaRPr spc="75" dirty="0"/>
          </a:p>
        </p:txBody>
      </p:sp>
      <p:sp>
        <p:nvSpPr>
          <p:cNvPr id="3" name="object 3"/>
          <p:cNvSpPr txBox="1"/>
          <p:nvPr/>
        </p:nvSpPr>
        <p:spPr>
          <a:xfrm>
            <a:off x="598949" y="3698555"/>
            <a:ext cx="7005955" cy="143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SzPct val="114285"/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100" spc="155" dirty="0">
                <a:latin typeface="Cambria"/>
                <a:cs typeface="Cambria"/>
              </a:rPr>
              <a:t>Users</a:t>
            </a:r>
            <a:r>
              <a:rPr sz="2100" spc="195" dirty="0">
                <a:latin typeface="Cambria"/>
                <a:cs typeface="Cambria"/>
              </a:rPr>
              <a:t> </a:t>
            </a:r>
            <a:r>
              <a:rPr sz="2100" spc="190" dirty="0">
                <a:latin typeface="Cambria"/>
                <a:cs typeface="Cambria"/>
              </a:rPr>
              <a:t>can</a:t>
            </a:r>
            <a:r>
              <a:rPr sz="2100" spc="195" dirty="0">
                <a:latin typeface="Cambria"/>
                <a:cs typeface="Cambria"/>
              </a:rPr>
              <a:t> </a:t>
            </a:r>
            <a:r>
              <a:rPr sz="2100" spc="165" dirty="0">
                <a:latin typeface="Cambria"/>
                <a:cs typeface="Cambria"/>
              </a:rPr>
              <a:t>check</a:t>
            </a:r>
            <a:r>
              <a:rPr sz="2100" spc="180" dirty="0">
                <a:latin typeface="Cambria"/>
                <a:cs typeface="Cambria"/>
              </a:rPr>
              <a:t> </a:t>
            </a:r>
            <a:r>
              <a:rPr sz="2100" spc="95" dirty="0">
                <a:latin typeface="Cambria"/>
                <a:cs typeface="Cambria"/>
              </a:rPr>
              <a:t>their</a:t>
            </a:r>
            <a:r>
              <a:rPr sz="2100" spc="204" dirty="0">
                <a:latin typeface="Cambria"/>
                <a:cs typeface="Cambria"/>
              </a:rPr>
              <a:t> </a:t>
            </a:r>
            <a:r>
              <a:rPr sz="2100" spc="130" dirty="0">
                <a:latin typeface="Cambria"/>
                <a:cs typeface="Cambria"/>
              </a:rPr>
              <a:t>current</a:t>
            </a:r>
            <a:r>
              <a:rPr sz="2100" spc="185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week</a:t>
            </a:r>
            <a:r>
              <a:rPr sz="2100" spc="185" dirty="0">
                <a:latin typeface="Cambria"/>
                <a:cs typeface="Cambria"/>
              </a:rPr>
              <a:t> </a:t>
            </a:r>
            <a:r>
              <a:rPr sz="2100" spc="180" dirty="0">
                <a:latin typeface="Cambria"/>
                <a:cs typeface="Cambria"/>
              </a:rPr>
              <a:t>and</a:t>
            </a:r>
            <a:r>
              <a:rPr sz="2100" spc="190" dirty="0">
                <a:latin typeface="Cambria"/>
                <a:cs typeface="Cambria"/>
              </a:rPr>
              <a:t> </a:t>
            </a:r>
            <a:r>
              <a:rPr sz="2100" spc="135" dirty="0">
                <a:latin typeface="Cambria"/>
                <a:cs typeface="Cambria"/>
              </a:rPr>
              <a:t>day</a:t>
            </a:r>
            <a:r>
              <a:rPr sz="2100" spc="190" dirty="0">
                <a:latin typeface="Cambria"/>
                <a:cs typeface="Cambria"/>
              </a:rPr>
              <a:t> </a:t>
            </a:r>
            <a:r>
              <a:rPr sz="2100" spc="160" dirty="0">
                <a:latin typeface="Cambria"/>
                <a:cs typeface="Cambria"/>
              </a:rPr>
              <a:t>usage</a:t>
            </a:r>
            <a:endParaRPr sz="2100" dirty="0">
              <a:latin typeface="Cambria"/>
              <a:cs typeface="Cambria"/>
            </a:endParaRPr>
          </a:p>
          <a:p>
            <a:pPr marL="393065" marR="168910" indent="-381000">
              <a:lnSpc>
                <a:spcPct val="150000"/>
              </a:lnSpc>
              <a:spcBef>
                <a:spcPts val="994"/>
              </a:spcBef>
              <a:buSzPct val="114285"/>
              <a:buFont typeface="Arial MT"/>
              <a:buChar char="•"/>
              <a:tabLst>
                <a:tab pos="393065" algn="l"/>
                <a:tab pos="393700" algn="l"/>
                <a:tab pos="1405255" algn="l"/>
                <a:tab pos="2712720" algn="l"/>
                <a:tab pos="3371215" algn="l"/>
                <a:tab pos="3967479" algn="l"/>
                <a:tab pos="4767580" algn="l"/>
                <a:tab pos="5686425" algn="l"/>
                <a:tab pos="6496050" algn="l"/>
              </a:tabLst>
            </a:pPr>
            <a:r>
              <a:rPr sz="2100" spc="125" dirty="0">
                <a:latin typeface="Cambria"/>
                <a:cs typeface="Cambria"/>
              </a:rPr>
              <a:t>User’s	</a:t>
            </a:r>
            <a:r>
              <a:rPr sz="2100" spc="170" dirty="0">
                <a:latin typeface="Cambria"/>
                <a:cs typeface="Cambria"/>
              </a:rPr>
              <a:t>s</a:t>
            </a:r>
            <a:r>
              <a:rPr sz="2100" spc="135" dirty="0">
                <a:latin typeface="Cambria"/>
                <a:cs typeface="Cambria"/>
              </a:rPr>
              <a:t>e</a:t>
            </a:r>
            <a:r>
              <a:rPr sz="2100" spc="105" dirty="0">
                <a:latin typeface="Cambria"/>
                <a:cs typeface="Cambria"/>
              </a:rPr>
              <a:t>s</a:t>
            </a:r>
            <a:r>
              <a:rPr sz="2100" spc="140" dirty="0">
                <a:latin typeface="Cambria"/>
                <a:cs typeface="Cambria"/>
              </a:rPr>
              <a:t>sions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40" dirty="0">
                <a:latin typeface="Cambria"/>
                <a:cs typeface="Cambria"/>
              </a:rPr>
              <a:t>w</a:t>
            </a:r>
            <a:r>
              <a:rPr sz="2100" spc="5" dirty="0">
                <a:latin typeface="Cambria"/>
                <a:cs typeface="Cambria"/>
              </a:rPr>
              <a:t>i</a:t>
            </a:r>
            <a:r>
              <a:rPr sz="2100" spc="55" dirty="0">
                <a:latin typeface="Cambria"/>
                <a:cs typeface="Cambria"/>
              </a:rPr>
              <a:t>ll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85" dirty="0">
                <a:latin typeface="Cambria"/>
                <a:cs typeface="Cambria"/>
              </a:rPr>
              <a:t>ge</a:t>
            </a:r>
            <a:r>
              <a:rPr sz="2100" spc="60" dirty="0">
                <a:latin typeface="Cambria"/>
                <a:cs typeface="Cambria"/>
              </a:rPr>
              <a:t>t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140" dirty="0">
                <a:latin typeface="Cambria"/>
                <a:cs typeface="Cambria"/>
              </a:rPr>
              <a:t>aut</a:t>
            </a:r>
            <a:r>
              <a:rPr sz="2100" spc="165" dirty="0">
                <a:latin typeface="Cambria"/>
                <a:cs typeface="Cambria"/>
              </a:rPr>
              <a:t>o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90" dirty="0">
                <a:latin typeface="Cambria"/>
                <a:cs typeface="Cambria"/>
              </a:rPr>
              <a:t>kil</a:t>
            </a:r>
            <a:r>
              <a:rPr sz="2100" spc="45" dirty="0">
                <a:latin typeface="Cambria"/>
                <a:cs typeface="Cambria"/>
              </a:rPr>
              <a:t>l</a:t>
            </a:r>
            <a:r>
              <a:rPr sz="2100" spc="75" dirty="0">
                <a:latin typeface="Cambria"/>
                <a:cs typeface="Cambria"/>
              </a:rPr>
              <a:t>e</a:t>
            </a:r>
            <a:r>
              <a:rPr sz="2100" spc="135" dirty="0">
                <a:latin typeface="Cambria"/>
                <a:cs typeface="Cambria"/>
              </a:rPr>
              <a:t>d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80" dirty="0">
                <a:latin typeface="Cambria"/>
                <a:cs typeface="Cambria"/>
              </a:rPr>
              <a:t>aft</a:t>
            </a:r>
            <a:r>
              <a:rPr sz="2100" spc="125" dirty="0">
                <a:latin typeface="Cambria"/>
                <a:cs typeface="Cambria"/>
              </a:rPr>
              <a:t>e</a:t>
            </a:r>
            <a:r>
              <a:rPr sz="2100" spc="55" dirty="0">
                <a:latin typeface="Cambria"/>
                <a:cs typeface="Cambria"/>
              </a:rPr>
              <a:t>r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100" dirty="0">
                <a:latin typeface="Cambria"/>
                <a:cs typeface="Cambria"/>
              </a:rPr>
              <a:t>30  </a:t>
            </a:r>
            <a:r>
              <a:rPr sz="2100" spc="125" dirty="0">
                <a:latin typeface="Cambria"/>
                <a:cs typeface="Cambria"/>
              </a:rPr>
              <a:t>disconnected</a:t>
            </a:r>
            <a:endParaRPr sz="21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6560" y="4242115"/>
            <a:ext cx="50463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0955" algn="l"/>
                <a:tab pos="1669414" algn="l"/>
                <a:tab pos="2297430" algn="l"/>
                <a:tab pos="3467735" algn="l"/>
                <a:tab pos="4090670" algn="l"/>
                <a:tab pos="4766310" algn="l"/>
              </a:tabLst>
            </a:pPr>
            <a:r>
              <a:rPr sz="2100" spc="200" dirty="0">
                <a:latin typeface="Cambria"/>
                <a:cs typeface="Cambria"/>
              </a:rPr>
              <a:t>m</a:t>
            </a:r>
            <a:r>
              <a:rPr sz="2100" spc="50" dirty="0">
                <a:latin typeface="Cambria"/>
                <a:cs typeface="Cambria"/>
              </a:rPr>
              <a:t>i</a:t>
            </a:r>
            <a:r>
              <a:rPr sz="2100" spc="210" dirty="0">
                <a:latin typeface="Cambria"/>
                <a:cs typeface="Cambria"/>
              </a:rPr>
              <a:t>nu</a:t>
            </a:r>
            <a:r>
              <a:rPr sz="2100" spc="140" dirty="0">
                <a:latin typeface="Cambria"/>
                <a:cs typeface="Cambria"/>
              </a:rPr>
              <a:t>t</a:t>
            </a:r>
            <a:r>
              <a:rPr sz="2100" spc="125" dirty="0">
                <a:latin typeface="Cambria"/>
                <a:cs typeface="Cambria"/>
              </a:rPr>
              <a:t>es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25" dirty="0">
                <a:latin typeface="Cambria"/>
                <a:cs typeface="Cambria"/>
              </a:rPr>
              <a:t>i</a:t>
            </a:r>
            <a:r>
              <a:rPr sz="2100" spc="40" dirty="0">
                <a:latin typeface="Cambria"/>
                <a:cs typeface="Cambria"/>
              </a:rPr>
              <a:t>f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125" dirty="0">
                <a:latin typeface="Cambria"/>
                <a:cs typeface="Cambria"/>
              </a:rPr>
              <a:t>the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170" dirty="0">
                <a:latin typeface="Cambria"/>
                <a:cs typeface="Cambria"/>
              </a:rPr>
              <a:t>s</a:t>
            </a:r>
            <a:r>
              <a:rPr sz="2100" spc="75" dirty="0">
                <a:latin typeface="Cambria"/>
                <a:cs typeface="Cambria"/>
              </a:rPr>
              <a:t>e</a:t>
            </a:r>
            <a:r>
              <a:rPr sz="2100" spc="170" dirty="0">
                <a:latin typeface="Cambria"/>
                <a:cs typeface="Cambria"/>
              </a:rPr>
              <a:t>s</a:t>
            </a:r>
            <a:r>
              <a:rPr sz="2100" spc="125" dirty="0">
                <a:latin typeface="Cambria"/>
                <a:cs typeface="Cambria"/>
              </a:rPr>
              <a:t>sion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95" dirty="0">
                <a:latin typeface="Cambria"/>
                <a:cs typeface="Cambria"/>
              </a:rPr>
              <a:t>ar</a:t>
            </a:r>
            <a:r>
              <a:rPr sz="2100" spc="110" dirty="0">
                <a:latin typeface="Cambria"/>
                <a:cs typeface="Cambria"/>
              </a:rPr>
              <a:t>e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90" dirty="0">
                <a:latin typeface="Cambria"/>
                <a:cs typeface="Cambria"/>
              </a:rPr>
              <a:t>id</a:t>
            </a:r>
            <a:r>
              <a:rPr sz="2100" spc="35" dirty="0">
                <a:latin typeface="Cambria"/>
                <a:cs typeface="Cambria"/>
              </a:rPr>
              <a:t>l</a:t>
            </a:r>
            <a:r>
              <a:rPr sz="2100" spc="65" dirty="0">
                <a:latin typeface="Cambria"/>
                <a:cs typeface="Cambria"/>
              </a:rPr>
              <a:t>e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50" dirty="0">
                <a:latin typeface="Cambria"/>
                <a:cs typeface="Cambria"/>
              </a:rPr>
              <a:t>or</a:t>
            </a:r>
            <a:endParaRPr sz="2100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0605" y="5162512"/>
            <a:ext cx="12073255" cy="1912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 algn="just">
              <a:lnSpc>
                <a:spcPct val="100000"/>
              </a:lnSpc>
              <a:spcBef>
                <a:spcPts val="100"/>
              </a:spcBef>
              <a:buSzPct val="114285"/>
              <a:buFont typeface="Arial MT"/>
              <a:buChar char="•"/>
              <a:tabLst>
                <a:tab pos="393700" algn="l"/>
              </a:tabLst>
            </a:pPr>
            <a:r>
              <a:rPr sz="2100" spc="190" dirty="0">
                <a:latin typeface="Cambria"/>
                <a:cs typeface="Cambria"/>
              </a:rPr>
              <a:t>Maximum</a:t>
            </a:r>
            <a:r>
              <a:rPr sz="2100" spc="204" dirty="0">
                <a:latin typeface="Cambria"/>
                <a:cs typeface="Cambria"/>
              </a:rPr>
              <a:t> </a:t>
            </a:r>
            <a:r>
              <a:rPr sz="2100" spc="45" dirty="0">
                <a:latin typeface="Cambria"/>
                <a:cs typeface="Cambria"/>
              </a:rPr>
              <a:t>of</a:t>
            </a:r>
            <a:r>
              <a:rPr sz="2100" spc="204" dirty="0">
                <a:latin typeface="Cambria"/>
                <a:cs typeface="Cambria"/>
              </a:rPr>
              <a:t> </a:t>
            </a:r>
            <a:r>
              <a:rPr sz="2100" spc="140" dirty="0">
                <a:latin typeface="Cambria"/>
                <a:cs typeface="Cambria"/>
              </a:rPr>
              <a:t>50</a:t>
            </a:r>
            <a:r>
              <a:rPr sz="2100" spc="200" dirty="0">
                <a:latin typeface="Cambria"/>
                <a:cs typeface="Cambria"/>
              </a:rPr>
              <a:t> </a:t>
            </a:r>
            <a:r>
              <a:rPr sz="2100" spc="190" dirty="0">
                <a:latin typeface="Cambria"/>
                <a:cs typeface="Cambria"/>
              </a:rPr>
              <a:t>Unused </a:t>
            </a:r>
            <a:r>
              <a:rPr sz="2100" spc="155" dirty="0">
                <a:latin typeface="Cambria"/>
                <a:cs typeface="Cambria"/>
              </a:rPr>
              <a:t>hours</a:t>
            </a:r>
            <a:r>
              <a:rPr sz="2100" spc="200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get</a:t>
            </a:r>
            <a:r>
              <a:rPr sz="2100" spc="190" dirty="0">
                <a:latin typeface="Cambria"/>
                <a:cs typeface="Cambria"/>
              </a:rPr>
              <a:t> </a:t>
            </a:r>
            <a:r>
              <a:rPr sz="2100" spc="135" dirty="0">
                <a:latin typeface="Cambria"/>
                <a:cs typeface="Cambria"/>
              </a:rPr>
              <a:t>added</a:t>
            </a:r>
            <a:r>
              <a:rPr sz="2100" spc="170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to</a:t>
            </a:r>
            <a:r>
              <a:rPr sz="2100" spc="220" dirty="0">
                <a:latin typeface="Cambria"/>
                <a:cs typeface="Cambria"/>
              </a:rPr>
              <a:t> </a:t>
            </a:r>
            <a:r>
              <a:rPr sz="2100" spc="125" dirty="0">
                <a:latin typeface="Cambria"/>
                <a:cs typeface="Cambria"/>
              </a:rPr>
              <a:t>the</a:t>
            </a:r>
            <a:r>
              <a:rPr sz="2100" spc="204" dirty="0">
                <a:latin typeface="Cambria"/>
                <a:cs typeface="Cambria"/>
              </a:rPr>
              <a:t> </a:t>
            </a:r>
            <a:r>
              <a:rPr sz="2100" spc="130" dirty="0">
                <a:latin typeface="Cambria"/>
                <a:cs typeface="Cambria"/>
              </a:rPr>
              <a:t>next</a:t>
            </a:r>
            <a:r>
              <a:rPr sz="2100" spc="190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week</a:t>
            </a:r>
            <a:endParaRPr sz="2100" dirty="0">
              <a:latin typeface="Cambria"/>
              <a:cs typeface="Cambria"/>
            </a:endParaRPr>
          </a:p>
          <a:p>
            <a:pPr marL="393065" marR="5080" indent="-381000" algn="just">
              <a:lnSpc>
                <a:spcPct val="150000"/>
              </a:lnSpc>
              <a:spcBef>
                <a:spcPts val="994"/>
              </a:spcBef>
              <a:buSzPct val="114285"/>
              <a:buFont typeface="Arial MT"/>
              <a:buChar char="•"/>
              <a:tabLst>
                <a:tab pos="393700" algn="l"/>
              </a:tabLst>
            </a:pPr>
            <a:r>
              <a:rPr sz="2100" spc="35" dirty="0">
                <a:latin typeface="Cambria"/>
                <a:cs typeface="Cambria"/>
              </a:rPr>
              <a:t>If</a:t>
            </a:r>
            <a:r>
              <a:rPr sz="2100" spc="40" dirty="0">
                <a:latin typeface="Cambria"/>
                <a:cs typeface="Cambria"/>
              </a:rPr>
              <a:t> </a:t>
            </a:r>
            <a:r>
              <a:rPr sz="2100" spc="160" dirty="0">
                <a:latin typeface="Cambria"/>
                <a:cs typeface="Cambria"/>
              </a:rPr>
              <a:t>he/she </a:t>
            </a:r>
            <a:r>
              <a:rPr sz="2100" spc="114" dirty="0">
                <a:latin typeface="Cambria"/>
                <a:cs typeface="Cambria"/>
              </a:rPr>
              <a:t>crossed </a:t>
            </a:r>
            <a:r>
              <a:rPr sz="2100" spc="125" dirty="0">
                <a:latin typeface="Cambria"/>
                <a:cs typeface="Cambria"/>
              </a:rPr>
              <a:t>these </a:t>
            </a:r>
            <a:r>
              <a:rPr sz="2100" spc="120" dirty="0">
                <a:latin typeface="Cambria"/>
                <a:cs typeface="Cambria"/>
              </a:rPr>
              <a:t>limits, </a:t>
            </a:r>
            <a:r>
              <a:rPr sz="2100" spc="145" dirty="0">
                <a:latin typeface="Cambria"/>
                <a:cs typeface="Cambria"/>
              </a:rPr>
              <a:t>his/her </a:t>
            </a:r>
            <a:r>
              <a:rPr sz="2100" spc="165" dirty="0">
                <a:latin typeface="Cambria"/>
                <a:cs typeface="Cambria"/>
              </a:rPr>
              <a:t>account </a:t>
            </a:r>
            <a:r>
              <a:rPr sz="2100" spc="35" dirty="0">
                <a:latin typeface="Cambria"/>
                <a:cs typeface="Cambria"/>
              </a:rPr>
              <a:t>will</a:t>
            </a:r>
            <a:r>
              <a:rPr sz="2100" spc="40" dirty="0">
                <a:latin typeface="Cambria"/>
                <a:cs typeface="Cambria"/>
              </a:rPr>
              <a:t> </a:t>
            </a:r>
            <a:r>
              <a:rPr sz="2100" spc="110" dirty="0">
                <a:latin typeface="Cambria"/>
                <a:cs typeface="Cambria"/>
              </a:rPr>
              <a:t>be </a:t>
            </a:r>
            <a:r>
              <a:rPr sz="2100" b="1" spc="120" dirty="0">
                <a:latin typeface="Cambria"/>
                <a:cs typeface="Cambria"/>
              </a:rPr>
              <a:t>locked </a:t>
            </a:r>
            <a:r>
              <a:rPr sz="2100" spc="55" dirty="0">
                <a:latin typeface="Cambria"/>
                <a:cs typeface="Cambria"/>
              </a:rPr>
              <a:t>till  </a:t>
            </a:r>
            <a:r>
              <a:rPr sz="2100" spc="125" dirty="0">
                <a:latin typeface="Cambria"/>
                <a:cs typeface="Cambria"/>
              </a:rPr>
              <a:t>next </a:t>
            </a:r>
            <a:r>
              <a:rPr sz="2100" spc="150" dirty="0">
                <a:latin typeface="Cambria"/>
                <a:cs typeface="Cambria"/>
              </a:rPr>
              <a:t>Monday </a:t>
            </a:r>
            <a:r>
              <a:rPr sz="2100" spc="55" dirty="0">
                <a:latin typeface="Cambria"/>
                <a:cs typeface="Cambria"/>
              </a:rPr>
              <a:t>or  </a:t>
            </a:r>
            <a:r>
              <a:rPr sz="2100" spc="50" dirty="0">
                <a:latin typeface="Cambria"/>
                <a:cs typeface="Cambria"/>
              </a:rPr>
              <a:t>for  </a:t>
            </a:r>
            <a:r>
              <a:rPr sz="2100" spc="190" dirty="0">
                <a:latin typeface="Cambria"/>
                <a:cs typeface="Cambria"/>
              </a:rPr>
              <a:t>a </a:t>
            </a:r>
            <a:r>
              <a:rPr sz="2100" spc="195" dirty="0">
                <a:latin typeface="Cambria"/>
                <a:cs typeface="Cambria"/>
              </a:rPr>
              <a:t> </a:t>
            </a:r>
            <a:r>
              <a:rPr sz="2100" spc="130" dirty="0">
                <a:latin typeface="Cambria"/>
                <a:cs typeface="Cambria"/>
              </a:rPr>
              <a:t>day </a:t>
            </a:r>
            <a:r>
              <a:rPr sz="2100" spc="175" dirty="0">
                <a:latin typeface="Cambria"/>
                <a:cs typeface="Cambria"/>
              </a:rPr>
              <a:t>and </a:t>
            </a:r>
            <a:r>
              <a:rPr sz="2100" spc="130" dirty="0">
                <a:solidFill>
                  <a:srgbClr val="FF0000"/>
                </a:solidFill>
                <a:latin typeface="Cambria"/>
                <a:cs typeface="Cambria"/>
              </a:rPr>
              <a:t>you </a:t>
            </a:r>
            <a:r>
              <a:rPr sz="2100" spc="35" dirty="0">
                <a:solidFill>
                  <a:srgbClr val="FF0000"/>
                </a:solidFill>
                <a:latin typeface="Cambria"/>
                <a:cs typeface="Cambria"/>
              </a:rPr>
              <a:t>will </a:t>
            </a:r>
            <a:r>
              <a:rPr sz="2100" spc="105" dirty="0">
                <a:solidFill>
                  <a:srgbClr val="FF0000"/>
                </a:solidFill>
                <a:latin typeface="Cambria"/>
                <a:cs typeface="Cambria"/>
              </a:rPr>
              <a:t>see </a:t>
            </a:r>
            <a:r>
              <a:rPr sz="2100" spc="195" dirty="0">
                <a:solidFill>
                  <a:srgbClr val="FF0000"/>
                </a:solidFill>
                <a:latin typeface="Cambria"/>
                <a:cs typeface="Cambria"/>
              </a:rPr>
              <a:t>an </a:t>
            </a:r>
            <a:r>
              <a:rPr sz="2100" spc="155" dirty="0">
                <a:solidFill>
                  <a:srgbClr val="FF0000"/>
                </a:solidFill>
                <a:latin typeface="Cambria"/>
                <a:cs typeface="Cambria"/>
              </a:rPr>
              <a:t>access </a:t>
            </a:r>
            <a:r>
              <a:rPr sz="2100" spc="105" dirty="0">
                <a:solidFill>
                  <a:srgbClr val="FF0000"/>
                </a:solidFill>
                <a:latin typeface="Cambria"/>
                <a:cs typeface="Cambria"/>
              </a:rPr>
              <a:t>denied </a:t>
            </a:r>
            <a:r>
              <a:rPr sz="2100" spc="150" dirty="0">
                <a:solidFill>
                  <a:srgbClr val="FF0000"/>
                </a:solidFill>
                <a:latin typeface="Cambria"/>
                <a:cs typeface="Cambria"/>
              </a:rPr>
              <a:t>message</a:t>
            </a:r>
            <a:r>
              <a:rPr sz="2100" spc="150" dirty="0">
                <a:latin typeface="Cambria"/>
                <a:cs typeface="Cambria"/>
              </a:rPr>
              <a:t>, </a:t>
            </a:r>
            <a:r>
              <a:rPr sz="2100" spc="125" dirty="0">
                <a:latin typeface="Cambria"/>
                <a:cs typeface="Cambria"/>
              </a:rPr>
              <a:t>so </a:t>
            </a:r>
            <a:r>
              <a:rPr sz="2100" spc="110" dirty="0">
                <a:latin typeface="Cambria"/>
                <a:cs typeface="Cambria"/>
              </a:rPr>
              <a:t>please </a:t>
            </a:r>
            <a:r>
              <a:rPr sz="2100" spc="40" dirty="0">
                <a:latin typeface="Cambria"/>
                <a:cs typeface="Cambria"/>
              </a:rPr>
              <a:t>follow </a:t>
            </a:r>
            <a:r>
              <a:rPr sz="2100" spc="125" dirty="0">
                <a:latin typeface="Cambria"/>
                <a:cs typeface="Cambria"/>
              </a:rPr>
              <a:t>the </a:t>
            </a:r>
            <a:r>
              <a:rPr sz="2100" spc="130" dirty="0">
                <a:latin typeface="Cambria"/>
                <a:cs typeface="Cambria"/>
              </a:rPr>
              <a:t>recommendations </a:t>
            </a:r>
            <a:r>
              <a:rPr sz="2100" spc="60" dirty="0">
                <a:latin typeface="Cambria"/>
                <a:cs typeface="Cambria"/>
              </a:rPr>
              <a:t>to </a:t>
            </a:r>
            <a:r>
              <a:rPr sz="2100" spc="65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avoid</a:t>
            </a:r>
            <a:r>
              <a:rPr sz="2100" spc="185" dirty="0">
                <a:latin typeface="Cambria"/>
                <a:cs typeface="Cambria"/>
              </a:rPr>
              <a:t> </a:t>
            </a:r>
            <a:r>
              <a:rPr sz="2100" spc="150" dirty="0">
                <a:latin typeface="Cambria"/>
                <a:cs typeface="Cambria"/>
              </a:rPr>
              <a:t>unnecessary</a:t>
            </a:r>
            <a:r>
              <a:rPr sz="2100" spc="190" dirty="0">
                <a:latin typeface="Cambria"/>
                <a:cs typeface="Cambria"/>
              </a:rPr>
              <a:t> </a:t>
            </a:r>
            <a:r>
              <a:rPr sz="2100" spc="125" dirty="0">
                <a:latin typeface="Cambria"/>
                <a:cs typeface="Cambria"/>
              </a:rPr>
              <a:t>inconvenience.</a:t>
            </a:r>
            <a:endParaRPr sz="2100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6938" y="289941"/>
            <a:ext cx="617029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br>
              <a:rPr lang="en-IN" spc="380" dirty="0"/>
            </a:br>
            <a:r>
              <a:rPr spc="380" dirty="0"/>
              <a:t>USAGE</a:t>
            </a:r>
            <a:r>
              <a:rPr spc="275" dirty="0"/>
              <a:t> </a:t>
            </a:r>
            <a:r>
              <a:rPr spc="170" dirty="0"/>
              <a:t>LIMITS</a:t>
            </a:r>
            <a:r>
              <a:rPr spc="295" dirty="0"/>
              <a:t> </a:t>
            </a:r>
            <a:r>
              <a:rPr spc="310" dirty="0"/>
              <a:t>&amp;</a:t>
            </a:r>
            <a:r>
              <a:rPr spc="275" dirty="0"/>
              <a:t> </a:t>
            </a:r>
            <a:r>
              <a:rPr spc="290" dirty="0"/>
              <a:t>OTHER</a:t>
            </a:r>
            <a:r>
              <a:rPr spc="300" dirty="0"/>
              <a:t> </a:t>
            </a:r>
            <a:r>
              <a:rPr spc="235" dirty="0"/>
              <a:t>DETAILS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68C2B4-4913-EA11-4596-85FF968559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206" y="47625"/>
            <a:ext cx="2513609" cy="137544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7ABBA5-069A-F648-16B1-6576B5FE5F41}"/>
              </a:ext>
            </a:extLst>
          </p:cNvPr>
          <p:cNvCxnSpPr/>
          <p:nvPr/>
        </p:nvCxnSpPr>
        <p:spPr>
          <a:xfrm>
            <a:off x="0" y="1495425"/>
            <a:ext cx="1343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571" y="1952625"/>
            <a:ext cx="6729730" cy="438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19405" indent="-343535">
              <a:lnSpc>
                <a:spcPct val="100000"/>
              </a:lnSpc>
              <a:spcBef>
                <a:spcPts val="95"/>
              </a:spcBef>
              <a:buSzPct val="109090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spc="170" dirty="0">
                <a:latin typeface="Cambria"/>
                <a:cs typeface="Cambria"/>
              </a:rPr>
              <a:t>Usage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160" dirty="0">
                <a:latin typeface="Cambria"/>
                <a:cs typeface="Cambria"/>
              </a:rPr>
              <a:t>count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spc="135" dirty="0">
                <a:latin typeface="Cambria"/>
                <a:cs typeface="Cambria"/>
              </a:rPr>
              <a:t>starts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time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when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145" dirty="0">
                <a:latin typeface="Cambria"/>
                <a:cs typeface="Cambria"/>
              </a:rPr>
              <a:t>user</a:t>
            </a:r>
            <a:r>
              <a:rPr sz="2200" spc="229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login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to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server</a:t>
            </a:r>
            <a:endParaRPr sz="2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250" dirty="0">
              <a:latin typeface="Cambria"/>
              <a:cs typeface="Cambria"/>
            </a:endParaRPr>
          </a:p>
          <a:p>
            <a:pPr marL="355600" marR="5080" indent="-343535">
              <a:lnSpc>
                <a:spcPct val="100000"/>
              </a:lnSpc>
              <a:buSzPct val="109090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spc="160" dirty="0">
                <a:latin typeface="Cambria"/>
                <a:cs typeface="Cambria"/>
              </a:rPr>
              <a:t>Users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spc="190" dirty="0">
                <a:latin typeface="Cambria"/>
                <a:cs typeface="Cambria"/>
              </a:rPr>
              <a:t>can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65" dirty="0">
                <a:latin typeface="Cambria"/>
                <a:cs typeface="Cambria"/>
              </a:rPr>
              <a:t>check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their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current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week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spc="180" dirty="0">
                <a:latin typeface="Cambria"/>
                <a:cs typeface="Cambria"/>
              </a:rPr>
              <a:t>and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day 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165" dirty="0">
                <a:latin typeface="Cambria"/>
                <a:cs typeface="Cambria"/>
              </a:rPr>
              <a:t>usage</a:t>
            </a:r>
            <a:r>
              <a:rPr sz="2200" spc="229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by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60" dirty="0">
                <a:latin typeface="Cambria"/>
                <a:cs typeface="Cambria"/>
              </a:rPr>
              <a:t>running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below</a:t>
            </a:r>
            <a:r>
              <a:rPr sz="2200" spc="245" dirty="0">
                <a:latin typeface="Cambria"/>
                <a:cs typeface="Cambria"/>
              </a:rPr>
              <a:t> </a:t>
            </a:r>
            <a:r>
              <a:rPr sz="2200" spc="175" dirty="0">
                <a:latin typeface="Cambria"/>
                <a:cs typeface="Cambria"/>
              </a:rPr>
              <a:t>command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135" dirty="0">
                <a:latin typeface="Cambria"/>
                <a:cs typeface="Cambria"/>
              </a:rPr>
              <a:t>on</a:t>
            </a:r>
            <a:r>
              <a:rPr sz="2200" spc="229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your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165" dirty="0">
                <a:latin typeface="Cambria"/>
                <a:cs typeface="Cambria"/>
              </a:rPr>
              <a:t>Linux</a:t>
            </a:r>
            <a:r>
              <a:rPr sz="2200" spc="229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terminal</a:t>
            </a:r>
            <a:endParaRPr sz="2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250" dirty="0">
              <a:latin typeface="Cambria"/>
              <a:cs typeface="Cambria"/>
            </a:endParaRPr>
          </a:p>
          <a:p>
            <a:pPr marL="355600" indent="-343535">
              <a:lnSpc>
                <a:spcPct val="100000"/>
              </a:lnSpc>
              <a:buSzPct val="109090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spc="204" dirty="0">
                <a:latin typeface="Cambria"/>
                <a:cs typeface="Cambria"/>
              </a:rPr>
              <a:t>Command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to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170" dirty="0">
                <a:latin typeface="Cambria"/>
                <a:cs typeface="Cambria"/>
              </a:rPr>
              <a:t>check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155" dirty="0">
                <a:latin typeface="Cambria"/>
                <a:cs typeface="Cambria"/>
              </a:rPr>
              <a:t>usage: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b="1" spc="140" dirty="0">
                <a:latin typeface="Cambria"/>
                <a:cs typeface="Cambria"/>
              </a:rPr>
              <a:t>sessctl</a:t>
            </a:r>
            <a:r>
              <a:rPr sz="2200" b="1" spc="300" dirty="0">
                <a:latin typeface="Cambria"/>
                <a:cs typeface="Cambria"/>
              </a:rPr>
              <a:t> </a:t>
            </a:r>
            <a:r>
              <a:rPr sz="2200" b="1" spc="150" dirty="0">
                <a:latin typeface="Cambria"/>
                <a:cs typeface="Cambria"/>
              </a:rPr>
              <a:t>status</a:t>
            </a:r>
            <a:endParaRPr sz="2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250" dirty="0">
              <a:latin typeface="Cambria"/>
              <a:cs typeface="Cambria"/>
            </a:endParaRPr>
          </a:p>
          <a:p>
            <a:pPr marL="355600" marR="285750" indent="-343535">
              <a:lnSpc>
                <a:spcPct val="100000"/>
              </a:lnSpc>
              <a:buSzPct val="109090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spc="125" dirty="0">
                <a:latin typeface="Cambria"/>
                <a:cs typeface="Cambria"/>
              </a:rPr>
              <a:t>Introducing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new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carry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forward</a:t>
            </a:r>
            <a:r>
              <a:rPr sz="2200" spc="190" dirty="0">
                <a:latin typeface="Cambria"/>
                <a:cs typeface="Cambria"/>
              </a:rPr>
              <a:t> </a:t>
            </a:r>
            <a:r>
              <a:rPr sz="2200" spc="125" dirty="0">
                <a:latin typeface="Cambria"/>
                <a:cs typeface="Cambria"/>
              </a:rPr>
              <a:t>feature. 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195" dirty="0">
                <a:latin typeface="Cambria"/>
                <a:cs typeface="Cambria"/>
              </a:rPr>
              <a:t>Maximum </a:t>
            </a:r>
            <a:r>
              <a:rPr sz="2200" spc="45" dirty="0">
                <a:latin typeface="Cambria"/>
                <a:cs typeface="Cambria"/>
              </a:rPr>
              <a:t>of</a:t>
            </a:r>
            <a:r>
              <a:rPr sz="2200" spc="50" dirty="0">
                <a:latin typeface="Cambria"/>
                <a:cs typeface="Cambria"/>
              </a:rPr>
              <a:t> </a:t>
            </a:r>
            <a:r>
              <a:rPr sz="2200" b="1" spc="140" dirty="0">
                <a:latin typeface="Cambria"/>
                <a:cs typeface="Cambria"/>
              </a:rPr>
              <a:t>50 </a:t>
            </a:r>
            <a:r>
              <a:rPr sz="2200" b="1" spc="120" dirty="0">
                <a:latin typeface="Cambria"/>
                <a:cs typeface="Cambria"/>
              </a:rPr>
              <a:t>unused </a:t>
            </a:r>
            <a:r>
              <a:rPr sz="2200" b="1" spc="100" dirty="0">
                <a:latin typeface="Cambria"/>
                <a:cs typeface="Cambria"/>
              </a:rPr>
              <a:t>hours</a:t>
            </a:r>
            <a:r>
              <a:rPr sz="2200" b="1" spc="105" dirty="0">
                <a:latin typeface="Cambria"/>
                <a:cs typeface="Cambria"/>
              </a:rPr>
              <a:t> </a:t>
            </a:r>
            <a:r>
              <a:rPr sz="2200" spc="105" dirty="0">
                <a:latin typeface="Cambria"/>
                <a:cs typeface="Cambria"/>
              </a:rPr>
              <a:t>would be 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135" dirty="0">
                <a:latin typeface="Cambria"/>
                <a:cs typeface="Cambria"/>
              </a:rPr>
              <a:t>automatically</a:t>
            </a:r>
            <a:r>
              <a:rPr sz="2200" spc="254" dirty="0">
                <a:latin typeface="Cambria"/>
                <a:cs typeface="Cambria"/>
              </a:rPr>
              <a:t> </a:t>
            </a:r>
            <a:r>
              <a:rPr sz="2200" spc="135" dirty="0">
                <a:latin typeface="Cambria"/>
                <a:cs typeface="Cambria"/>
              </a:rPr>
              <a:t>adding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to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next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week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50" dirty="0">
                <a:latin typeface="Cambria"/>
                <a:cs typeface="Cambria"/>
              </a:rPr>
              <a:t>for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all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25" dirty="0">
                <a:latin typeface="Cambria"/>
                <a:cs typeface="Cambria"/>
              </a:rPr>
              <a:t>the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170" dirty="0">
                <a:latin typeface="Cambria"/>
                <a:cs typeface="Cambria"/>
              </a:rPr>
              <a:t>users.</a:t>
            </a:r>
            <a:endParaRPr sz="22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938" y="336296"/>
            <a:ext cx="411162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br>
              <a:rPr lang="en-IN" spc="380" dirty="0"/>
            </a:br>
            <a:r>
              <a:rPr spc="380" dirty="0"/>
              <a:t>USAGE</a:t>
            </a:r>
            <a:r>
              <a:rPr spc="210" dirty="0"/>
              <a:t> </a:t>
            </a:r>
            <a:r>
              <a:rPr spc="260" dirty="0"/>
              <a:t>MANAGEMENT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537851" y="2239294"/>
            <a:ext cx="5614670" cy="2717800"/>
            <a:chOff x="7388322" y="1466037"/>
            <a:chExt cx="5614670" cy="27178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88322" y="1466037"/>
              <a:ext cx="5614460" cy="27173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88936" y="1539240"/>
              <a:ext cx="5408676" cy="256641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75" dirty="0"/>
              <a:t>15</a:t>
            </a:fld>
            <a:endParaRPr spc="75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36EC8E-B1FD-1C26-38D9-C5C03C25FC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206" y="47625"/>
            <a:ext cx="2513609" cy="137544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3663F3-B80E-B96B-59A8-B8FAF76786FD}"/>
              </a:ext>
            </a:extLst>
          </p:cNvPr>
          <p:cNvCxnSpPr/>
          <p:nvPr/>
        </p:nvCxnSpPr>
        <p:spPr>
          <a:xfrm>
            <a:off x="0" y="1534414"/>
            <a:ext cx="1343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130" y="1988947"/>
            <a:ext cx="6369685" cy="3404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6360">
              <a:lnSpc>
                <a:spcPct val="100000"/>
              </a:lnSpc>
              <a:spcBef>
                <a:spcPts val="95"/>
              </a:spcBef>
            </a:pPr>
            <a:r>
              <a:rPr sz="2200" spc="70" dirty="0">
                <a:latin typeface="Cambria"/>
                <a:cs typeface="Cambria"/>
              </a:rPr>
              <a:t>It</a:t>
            </a:r>
            <a:r>
              <a:rPr sz="2200" spc="200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is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140" dirty="0">
                <a:latin typeface="Cambria"/>
                <a:cs typeface="Cambria"/>
              </a:rPr>
              <a:t>mandatory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to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105" dirty="0">
                <a:latin typeface="Cambria"/>
                <a:cs typeface="Cambria"/>
              </a:rPr>
              <a:t>logout</a:t>
            </a:r>
            <a:r>
              <a:rPr sz="2200" spc="254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from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server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after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135" dirty="0">
                <a:latin typeface="Cambria"/>
                <a:cs typeface="Cambria"/>
              </a:rPr>
              <a:t>lab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14" dirty="0">
                <a:latin typeface="Cambria"/>
                <a:cs typeface="Cambria"/>
              </a:rPr>
              <a:t>practice</a:t>
            </a:r>
            <a:r>
              <a:rPr sz="2200" spc="250" dirty="0">
                <a:latin typeface="Cambria"/>
                <a:cs typeface="Cambria"/>
              </a:rPr>
              <a:t> </a:t>
            </a:r>
            <a:r>
              <a:rPr sz="2200" spc="185" dirty="0">
                <a:latin typeface="Cambria"/>
                <a:cs typeface="Cambria"/>
              </a:rPr>
              <a:t>than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leaving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it.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Cambria"/>
              <a:cs typeface="Cambria"/>
            </a:endParaRPr>
          </a:p>
          <a:p>
            <a:pPr marL="12700" marR="264795">
              <a:lnSpc>
                <a:spcPct val="100000"/>
              </a:lnSpc>
            </a:pPr>
            <a:r>
              <a:rPr sz="2200" spc="114" dirty="0">
                <a:solidFill>
                  <a:srgbClr val="FF0000"/>
                </a:solidFill>
                <a:latin typeface="Cambria"/>
                <a:cs typeface="Cambria"/>
              </a:rPr>
              <a:t>Please</a:t>
            </a:r>
            <a:r>
              <a:rPr sz="2200" spc="2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105" dirty="0">
                <a:solidFill>
                  <a:srgbClr val="FF0000"/>
                </a:solidFill>
                <a:latin typeface="Cambria"/>
                <a:cs typeface="Cambria"/>
              </a:rPr>
              <a:t>note</a:t>
            </a:r>
            <a:r>
              <a:rPr sz="2200" spc="2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40" dirty="0">
                <a:solidFill>
                  <a:srgbClr val="FF0000"/>
                </a:solidFill>
                <a:latin typeface="Cambria"/>
                <a:cs typeface="Cambria"/>
              </a:rPr>
              <a:t>if</a:t>
            </a:r>
            <a:r>
              <a:rPr sz="2200" spc="2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135" dirty="0">
                <a:solidFill>
                  <a:srgbClr val="FF0000"/>
                </a:solidFill>
                <a:latin typeface="Cambria"/>
                <a:cs typeface="Cambria"/>
              </a:rPr>
              <a:t>you</a:t>
            </a:r>
            <a:r>
              <a:rPr sz="2200" spc="2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100" dirty="0">
                <a:solidFill>
                  <a:srgbClr val="FF0000"/>
                </a:solidFill>
                <a:latin typeface="Cambria"/>
                <a:cs typeface="Cambria"/>
              </a:rPr>
              <a:t>do</a:t>
            </a:r>
            <a:r>
              <a:rPr sz="2200" spc="2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120" dirty="0">
                <a:solidFill>
                  <a:srgbClr val="FF0000"/>
                </a:solidFill>
                <a:latin typeface="Cambria"/>
                <a:cs typeface="Cambria"/>
              </a:rPr>
              <a:t>not</a:t>
            </a:r>
            <a:r>
              <a:rPr sz="2200" spc="2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75" dirty="0">
                <a:solidFill>
                  <a:srgbClr val="FF0000"/>
                </a:solidFill>
                <a:latin typeface="Cambria"/>
                <a:cs typeface="Cambria"/>
              </a:rPr>
              <a:t>log</a:t>
            </a:r>
            <a:r>
              <a:rPr sz="2200" spc="229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165" dirty="0">
                <a:solidFill>
                  <a:srgbClr val="FF0000"/>
                </a:solidFill>
                <a:latin typeface="Cambria"/>
                <a:cs typeface="Cambria"/>
              </a:rPr>
              <a:t>out,</a:t>
            </a:r>
            <a:r>
              <a:rPr sz="2200" spc="2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130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2200" spc="2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140" dirty="0">
                <a:solidFill>
                  <a:srgbClr val="FF0000"/>
                </a:solidFill>
                <a:latin typeface="Cambria"/>
                <a:cs typeface="Cambria"/>
              </a:rPr>
              <a:t>session </a:t>
            </a:r>
            <a:r>
              <a:rPr sz="2200" spc="-47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110" dirty="0">
                <a:solidFill>
                  <a:srgbClr val="FF0000"/>
                </a:solidFill>
                <a:latin typeface="Cambria"/>
                <a:cs typeface="Cambria"/>
              </a:rPr>
              <a:t>would</a:t>
            </a:r>
            <a:r>
              <a:rPr sz="2200" spc="2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110" dirty="0">
                <a:solidFill>
                  <a:srgbClr val="FF0000"/>
                </a:solidFill>
                <a:latin typeface="Cambria"/>
                <a:cs typeface="Cambria"/>
              </a:rPr>
              <a:t>be</a:t>
            </a:r>
            <a:r>
              <a:rPr sz="2200" spc="2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160" dirty="0">
                <a:solidFill>
                  <a:srgbClr val="FF0000"/>
                </a:solidFill>
                <a:latin typeface="Cambria"/>
                <a:cs typeface="Cambria"/>
              </a:rPr>
              <a:t>running</a:t>
            </a:r>
            <a:r>
              <a:rPr sz="2200" spc="2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130" dirty="0">
                <a:solidFill>
                  <a:srgbClr val="FF0000"/>
                </a:solidFill>
                <a:latin typeface="Cambria"/>
                <a:cs typeface="Cambria"/>
              </a:rPr>
              <a:t>in</a:t>
            </a:r>
            <a:r>
              <a:rPr sz="2200" spc="2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155" dirty="0">
                <a:solidFill>
                  <a:srgbClr val="FF0000"/>
                </a:solidFill>
                <a:latin typeface="Cambria"/>
                <a:cs typeface="Cambria"/>
              </a:rPr>
              <a:t>background</a:t>
            </a:r>
            <a:r>
              <a:rPr sz="2200" spc="2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180" dirty="0">
                <a:solidFill>
                  <a:srgbClr val="FF0000"/>
                </a:solidFill>
                <a:latin typeface="Cambria"/>
                <a:cs typeface="Cambria"/>
              </a:rPr>
              <a:t>and</a:t>
            </a:r>
            <a:r>
              <a:rPr sz="2200" spc="2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110" dirty="0">
                <a:solidFill>
                  <a:srgbClr val="FF0000"/>
                </a:solidFill>
                <a:latin typeface="Cambria"/>
                <a:cs typeface="Cambria"/>
              </a:rPr>
              <a:t>your </a:t>
            </a:r>
            <a:r>
              <a:rPr sz="2200" spc="11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160" dirty="0">
                <a:solidFill>
                  <a:srgbClr val="FF0000"/>
                </a:solidFill>
                <a:latin typeface="Cambria"/>
                <a:cs typeface="Cambria"/>
              </a:rPr>
              <a:t>usage</a:t>
            </a:r>
            <a:r>
              <a:rPr sz="2200" spc="24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120" dirty="0">
                <a:solidFill>
                  <a:srgbClr val="FF0000"/>
                </a:solidFill>
                <a:latin typeface="Cambria"/>
                <a:cs typeface="Cambria"/>
              </a:rPr>
              <a:t>is</a:t>
            </a:r>
            <a:r>
              <a:rPr sz="2200" spc="2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160" dirty="0">
                <a:solidFill>
                  <a:srgbClr val="FF0000"/>
                </a:solidFill>
                <a:latin typeface="Cambria"/>
                <a:cs typeface="Cambria"/>
              </a:rPr>
              <a:t>counted.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Cambria"/>
              <a:cs typeface="Cambria"/>
            </a:endParaRPr>
          </a:p>
          <a:p>
            <a:pPr marL="12700">
              <a:lnSpc>
                <a:spcPts val="2635"/>
              </a:lnSpc>
            </a:pPr>
            <a:r>
              <a:rPr sz="2200" b="1" spc="175" dirty="0">
                <a:latin typeface="Cambria"/>
                <a:cs typeface="Cambria"/>
              </a:rPr>
              <a:t>TO</a:t>
            </a:r>
            <a:r>
              <a:rPr sz="2200" b="1" spc="220" dirty="0">
                <a:latin typeface="Cambria"/>
                <a:cs typeface="Cambria"/>
              </a:rPr>
              <a:t> </a:t>
            </a:r>
            <a:r>
              <a:rPr sz="2200" b="1" spc="195" dirty="0">
                <a:latin typeface="Cambria"/>
                <a:cs typeface="Cambria"/>
              </a:rPr>
              <a:t>LOGOUT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ts val="2635"/>
              </a:lnSpc>
            </a:pPr>
            <a:r>
              <a:rPr sz="2200" spc="175" dirty="0">
                <a:latin typeface="Cambria"/>
                <a:cs typeface="Cambria"/>
              </a:rPr>
              <a:t>Click</a:t>
            </a:r>
            <a:r>
              <a:rPr sz="2200" spc="229" dirty="0">
                <a:latin typeface="Cambria"/>
                <a:cs typeface="Cambria"/>
              </a:rPr>
              <a:t> </a:t>
            </a:r>
            <a:r>
              <a:rPr sz="2200" spc="140" dirty="0">
                <a:latin typeface="Cambria"/>
                <a:cs typeface="Cambria"/>
              </a:rPr>
              <a:t>on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200" dirty="0">
                <a:latin typeface="Cambria"/>
                <a:cs typeface="Cambria"/>
              </a:rPr>
              <a:t> </a:t>
            </a:r>
            <a:r>
              <a:rPr sz="2200" b="1" spc="55" dirty="0">
                <a:latin typeface="Cambria"/>
                <a:cs typeface="Cambria"/>
              </a:rPr>
              <a:t>power</a:t>
            </a:r>
            <a:r>
              <a:rPr sz="2200" b="1" spc="280" dirty="0">
                <a:latin typeface="Cambria"/>
                <a:cs typeface="Cambria"/>
              </a:rPr>
              <a:t> </a:t>
            </a:r>
            <a:r>
              <a:rPr sz="2200" b="1" spc="150" dirty="0">
                <a:latin typeface="Cambria"/>
                <a:cs typeface="Cambria"/>
              </a:rPr>
              <a:t>icon</a:t>
            </a:r>
            <a:r>
              <a:rPr sz="2200" b="1" spc="275" dirty="0">
                <a:latin typeface="Cambria"/>
                <a:cs typeface="Cambria"/>
              </a:rPr>
              <a:t> </a:t>
            </a:r>
            <a:r>
              <a:rPr sz="2200" spc="140" dirty="0">
                <a:latin typeface="Cambria"/>
                <a:cs typeface="Cambria"/>
              </a:rPr>
              <a:t>at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top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105" dirty="0">
                <a:latin typeface="Cambria"/>
                <a:cs typeface="Cambria"/>
              </a:rPr>
              <a:t>right</a:t>
            </a:r>
            <a:r>
              <a:rPr sz="2200" spc="195" dirty="0">
                <a:latin typeface="Cambria"/>
                <a:cs typeface="Cambria"/>
              </a:rPr>
              <a:t> </a:t>
            </a:r>
            <a:r>
              <a:rPr sz="2200" spc="105" dirty="0">
                <a:latin typeface="Cambria"/>
                <a:cs typeface="Cambria"/>
              </a:rPr>
              <a:t>corner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b="1" spc="15" dirty="0">
                <a:latin typeface="Cambria"/>
                <a:cs typeface="Cambria"/>
              </a:rPr>
              <a:t>&gt;&gt;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spc="85" dirty="0">
                <a:latin typeface="Cambria"/>
                <a:cs typeface="Cambria"/>
              </a:rPr>
              <a:t>Drop</a:t>
            </a:r>
            <a:r>
              <a:rPr sz="2200" b="1" spc="270" dirty="0">
                <a:latin typeface="Cambria"/>
                <a:cs typeface="Cambria"/>
              </a:rPr>
              <a:t> </a:t>
            </a:r>
            <a:r>
              <a:rPr sz="2200" b="1" spc="85" dirty="0">
                <a:latin typeface="Cambria"/>
                <a:cs typeface="Cambria"/>
              </a:rPr>
              <a:t>down</a:t>
            </a:r>
            <a:r>
              <a:rPr sz="2200" b="1" spc="275" dirty="0">
                <a:latin typeface="Cambria"/>
                <a:cs typeface="Cambria"/>
              </a:rPr>
              <a:t> </a:t>
            </a:r>
            <a:r>
              <a:rPr sz="2200" b="1" spc="35" dirty="0">
                <a:latin typeface="Cambria"/>
                <a:cs typeface="Cambria"/>
              </a:rPr>
              <a:t>arrow</a:t>
            </a:r>
            <a:r>
              <a:rPr sz="2200" b="1" spc="280" dirty="0">
                <a:latin typeface="Cambria"/>
                <a:cs typeface="Cambria"/>
              </a:rPr>
              <a:t> </a:t>
            </a:r>
            <a:r>
              <a:rPr sz="2200" b="1" spc="10" dirty="0">
                <a:latin typeface="Cambria"/>
                <a:cs typeface="Cambria"/>
              </a:rPr>
              <a:t>&gt;&gt;</a:t>
            </a:r>
            <a:r>
              <a:rPr sz="2200" b="1" spc="280" dirty="0">
                <a:latin typeface="Cambria"/>
                <a:cs typeface="Cambria"/>
              </a:rPr>
              <a:t> </a:t>
            </a:r>
            <a:r>
              <a:rPr sz="2200" b="1" spc="140" dirty="0">
                <a:latin typeface="Cambria"/>
                <a:cs typeface="Cambria"/>
              </a:rPr>
              <a:t>Logout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938" y="336296"/>
            <a:ext cx="839914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br>
              <a:rPr lang="en-IN" spc="320" dirty="0"/>
            </a:br>
            <a:r>
              <a:rPr spc="320" dirty="0"/>
              <a:t>LOGOUT</a:t>
            </a:r>
            <a:r>
              <a:rPr spc="295" dirty="0"/>
              <a:t> </a:t>
            </a:r>
            <a:r>
              <a:rPr spc="254" dirty="0"/>
              <a:t>THE</a:t>
            </a:r>
            <a:r>
              <a:rPr spc="300" dirty="0"/>
              <a:t> </a:t>
            </a:r>
            <a:r>
              <a:rPr spc="380" dirty="0"/>
              <a:t>RDC</a:t>
            </a:r>
            <a:r>
              <a:rPr spc="285" dirty="0"/>
              <a:t> </a:t>
            </a:r>
            <a:r>
              <a:rPr spc="70" dirty="0"/>
              <a:t>(remote</a:t>
            </a:r>
            <a:r>
              <a:rPr spc="280" dirty="0"/>
              <a:t> </a:t>
            </a:r>
            <a:r>
              <a:rPr spc="160" dirty="0"/>
              <a:t>desktop</a:t>
            </a:r>
            <a:r>
              <a:rPr spc="290" dirty="0"/>
              <a:t> </a:t>
            </a:r>
            <a:r>
              <a:rPr spc="130" dirty="0"/>
              <a:t>connection)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481310" y="2017733"/>
            <a:ext cx="5403215" cy="3239135"/>
            <a:chOff x="7481310" y="2017733"/>
            <a:chExt cx="5403215" cy="32391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81310" y="2017733"/>
              <a:ext cx="5402590" cy="32385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0375" y="2095500"/>
              <a:ext cx="5209032" cy="307848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75" dirty="0"/>
              <a:t>16</a:t>
            </a:fld>
            <a:endParaRPr spc="75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DC66F6-B21C-95D2-DA3F-91D4487601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206" y="47625"/>
            <a:ext cx="2513609" cy="137544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6E860A-E889-F97A-0DDE-D26143932A94}"/>
              </a:ext>
            </a:extLst>
          </p:cNvPr>
          <p:cNvCxnSpPr/>
          <p:nvPr/>
        </p:nvCxnSpPr>
        <p:spPr>
          <a:xfrm>
            <a:off x="0" y="1534414"/>
            <a:ext cx="1343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9836" y="1876107"/>
            <a:ext cx="12174855" cy="3810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0840" marR="5080" indent="-358775">
              <a:lnSpc>
                <a:spcPct val="150100"/>
              </a:lnSpc>
              <a:spcBef>
                <a:spcPts val="95"/>
              </a:spcBef>
              <a:buFont typeface="Arial MT"/>
              <a:buChar char="•"/>
              <a:tabLst>
                <a:tab pos="370840" algn="l"/>
                <a:tab pos="371475" algn="l"/>
                <a:tab pos="3317875" algn="l"/>
              </a:tabLst>
            </a:pPr>
            <a:r>
              <a:rPr sz="2000" spc="65" dirty="0">
                <a:latin typeface="Cambria"/>
                <a:cs typeface="Cambria"/>
              </a:rPr>
              <a:t>After</a:t>
            </a:r>
            <a:r>
              <a:rPr sz="2000" spc="175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your</a:t>
            </a:r>
            <a:r>
              <a:rPr sz="2000" spc="180" dirty="0">
                <a:latin typeface="Cambria"/>
                <a:cs typeface="Cambria"/>
              </a:rPr>
              <a:t> </a:t>
            </a:r>
            <a:r>
              <a:rPr sz="2000" spc="130" dirty="0">
                <a:latin typeface="Cambria"/>
                <a:cs typeface="Cambria"/>
              </a:rPr>
              <a:t>lab</a:t>
            </a:r>
            <a:r>
              <a:rPr sz="2000" spc="19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work</a:t>
            </a:r>
            <a:r>
              <a:rPr sz="2000" spc="190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is</a:t>
            </a:r>
            <a:r>
              <a:rPr sz="2000" spc="190" dirty="0">
                <a:latin typeface="Cambria"/>
                <a:cs typeface="Cambria"/>
              </a:rPr>
              <a:t> </a:t>
            </a:r>
            <a:r>
              <a:rPr sz="2000" spc="135" dirty="0">
                <a:latin typeface="Cambria"/>
                <a:cs typeface="Cambria"/>
              </a:rPr>
              <a:t>done,</a:t>
            </a:r>
            <a:r>
              <a:rPr sz="2000" spc="170" dirty="0">
                <a:latin typeface="Cambria"/>
                <a:cs typeface="Cambria"/>
              </a:rPr>
              <a:t> Do</a:t>
            </a:r>
            <a:r>
              <a:rPr sz="2000" spc="210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not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close</a:t>
            </a:r>
            <a:r>
              <a:rPr sz="2000" spc="175" dirty="0">
                <a:latin typeface="Cambria"/>
                <a:cs typeface="Cambria"/>
              </a:rPr>
              <a:t> </a:t>
            </a:r>
            <a:r>
              <a:rPr sz="2000" spc="120" dirty="0">
                <a:latin typeface="Cambria"/>
                <a:cs typeface="Cambria"/>
              </a:rPr>
              <a:t>the</a:t>
            </a:r>
            <a:r>
              <a:rPr sz="2000" spc="19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remote</a:t>
            </a:r>
            <a:r>
              <a:rPr sz="2000" spc="175" dirty="0">
                <a:latin typeface="Cambria"/>
                <a:cs typeface="Cambria"/>
              </a:rPr>
              <a:t> </a:t>
            </a:r>
            <a:r>
              <a:rPr sz="2000" spc="120" dirty="0">
                <a:latin typeface="Cambria"/>
                <a:cs typeface="Cambria"/>
              </a:rPr>
              <a:t>desktop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120" dirty="0">
                <a:latin typeface="Cambria"/>
                <a:cs typeface="Cambria"/>
              </a:rPr>
              <a:t>connection</a:t>
            </a:r>
            <a:r>
              <a:rPr sz="2000" spc="175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(RDC)</a:t>
            </a:r>
            <a:r>
              <a:rPr sz="2000" spc="180" dirty="0">
                <a:latin typeface="Cambria"/>
                <a:cs typeface="Cambria"/>
              </a:rPr>
              <a:t> </a:t>
            </a:r>
            <a:r>
              <a:rPr sz="2000" spc="130" dirty="0">
                <a:latin typeface="Cambria"/>
                <a:cs typeface="Cambria"/>
              </a:rPr>
              <a:t>session</a:t>
            </a:r>
            <a:r>
              <a:rPr sz="2000" spc="170" dirty="0">
                <a:latin typeface="Cambria"/>
                <a:cs typeface="Cambria"/>
              </a:rPr>
              <a:t> </a:t>
            </a:r>
            <a:r>
              <a:rPr sz="2000" spc="155" dirty="0">
                <a:latin typeface="Cambria"/>
                <a:cs typeface="Cambria"/>
              </a:rPr>
              <a:t>using</a:t>
            </a:r>
            <a:r>
              <a:rPr sz="2000" spc="180" dirty="0">
                <a:latin typeface="Cambria"/>
                <a:cs typeface="Cambria"/>
              </a:rPr>
              <a:t> </a:t>
            </a:r>
            <a:r>
              <a:rPr sz="2000" spc="300" dirty="0">
                <a:latin typeface="Cambria"/>
                <a:cs typeface="Cambria"/>
              </a:rPr>
              <a:t>X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135" dirty="0">
                <a:latin typeface="Cambria"/>
                <a:cs typeface="Cambria"/>
              </a:rPr>
              <a:t>button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180" dirty="0">
                <a:latin typeface="Cambria"/>
                <a:cs typeface="Cambria"/>
              </a:rPr>
              <a:t>as</a:t>
            </a:r>
            <a:r>
              <a:rPr sz="2000" spc="185" dirty="0">
                <a:latin typeface="Cambria"/>
                <a:cs typeface="Cambria"/>
              </a:rPr>
              <a:t> </a:t>
            </a:r>
            <a:r>
              <a:rPr sz="2000" spc="114" dirty="0">
                <a:latin typeface="Cambria"/>
                <a:cs typeface="Cambria"/>
              </a:rPr>
              <a:t>show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below.	</a:t>
            </a:r>
            <a:r>
              <a:rPr sz="2000" spc="200" dirty="0">
                <a:latin typeface="Cambria"/>
                <a:cs typeface="Cambria"/>
              </a:rPr>
              <a:t>But </a:t>
            </a:r>
            <a:r>
              <a:rPr sz="2000" spc="95" dirty="0">
                <a:latin typeface="Cambria"/>
                <a:cs typeface="Cambria"/>
              </a:rPr>
              <a:t>logout</a:t>
            </a:r>
            <a:r>
              <a:rPr sz="2000" spc="18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properly</a:t>
            </a:r>
            <a:r>
              <a:rPr sz="2000" spc="150" dirty="0">
                <a:latin typeface="Cambria"/>
                <a:cs typeface="Cambria"/>
              </a:rPr>
              <a:t> </a:t>
            </a:r>
            <a:r>
              <a:rPr sz="2000" spc="180" dirty="0">
                <a:latin typeface="Cambria"/>
                <a:cs typeface="Cambria"/>
              </a:rPr>
              <a:t>as</a:t>
            </a:r>
            <a:r>
              <a:rPr sz="2000" spc="185" dirty="0">
                <a:latin typeface="Cambria"/>
                <a:cs typeface="Cambria"/>
              </a:rPr>
              <a:t> </a:t>
            </a:r>
            <a:r>
              <a:rPr sz="2000" spc="120" dirty="0">
                <a:latin typeface="Cambria"/>
                <a:cs typeface="Cambria"/>
              </a:rPr>
              <a:t>mentioned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above</a:t>
            </a:r>
            <a:endParaRPr sz="2000" dirty="0">
              <a:latin typeface="Cambria"/>
              <a:cs typeface="Cambria"/>
            </a:endParaRPr>
          </a:p>
          <a:p>
            <a:pPr marL="370840" indent="-35877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70840" algn="l"/>
                <a:tab pos="371475" algn="l"/>
              </a:tabLst>
            </a:pPr>
            <a:r>
              <a:rPr sz="2000" spc="170" dirty="0">
                <a:latin typeface="Cambria"/>
                <a:cs typeface="Cambria"/>
              </a:rPr>
              <a:t>Do</a:t>
            </a:r>
            <a:r>
              <a:rPr sz="2000" spc="190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not</a:t>
            </a:r>
            <a:r>
              <a:rPr sz="2000" spc="200" dirty="0">
                <a:latin typeface="Cambria"/>
                <a:cs typeface="Cambria"/>
              </a:rPr>
              <a:t> </a:t>
            </a:r>
            <a:r>
              <a:rPr sz="2000" spc="130" dirty="0">
                <a:latin typeface="Cambria"/>
                <a:cs typeface="Cambria"/>
              </a:rPr>
              <a:t>disconnect</a:t>
            </a:r>
            <a:r>
              <a:rPr sz="2000" spc="155" dirty="0">
                <a:latin typeface="Cambria"/>
                <a:cs typeface="Cambria"/>
              </a:rPr>
              <a:t> </a:t>
            </a:r>
            <a:r>
              <a:rPr sz="2000" spc="120" dirty="0">
                <a:latin typeface="Cambria"/>
                <a:cs typeface="Cambria"/>
              </a:rPr>
              <a:t>the</a:t>
            </a:r>
            <a:r>
              <a:rPr sz="2000" spc="210" dirty="0">
                <a:latin typeface="Cambria"/>
                <a:cs typeface="Cambria"/>
              </a:rPr>
              <a:t> </a:t>
            </a:r>
            <a:r>
              <a:rPr sz="2000" spc="135" dirty="0">
                <a:latin typeface="Cambria"/>
                <a:cs typeface="Cambria"/>
              </a:rPr>
              <a:t>VPN</a:t>
            </a:r>
            <a:r>
              <a:rPr sz="2000" spc="175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without</a:t>
            </a:r>
            <a:r>
              <a:rPr sz="2000" spc="200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logging</a:t>
            </a:r>
            <a:r>
              <a:rPr sz="2000" spc="175" dirty="0">
                <a:latin typeface="Cambria"/>
                <a:cs typeface="Cambria"/>
              </a:rPr>
              <a:t> </a:t>
            </a:r>
            <a:r>
              <a:rPr sz="2000" spc="130" dirty="0">
                <a:latin typeface="Cambria"/>
                <a:cs typeface="Cambria"/>
              </a:rPr>
              <a:t>out</a:t>
            </a:r>
            <a:r>
              <a:rPr sz="2000" spc="19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from</a:t>
            </a:r>
            <a:r>
              <a:rPr sz="2000" spc="190" dirty="0">
                <a:latin typeface="Cambria"/>
                <a:cs typeface="Cambria"/>
              </a:rPr>
              <a:t> </a:t>
            </a:r>
            <a:r>
              <a:rPr sz="2000" spc="120" dirty="0">
                <a:latin typeface="Cambria"/>
                <a:cs typeface="Cambria"/>
              </a:rPr>
              <a:t>the</a:t>
            </a:r>
            <a:r>
              <a:rPr sz="2000" spc="19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server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3050" dirty="0">
              <a:latin typeface="Cambria"/>
              <a:cs typeface="Cambria"/>
            </a:endParaRPr>
          </a:p>
          <a:p>
            <a:pPr marL="355600" marR="365125" indent="-343535" algn="just">
              <a:lnSpc>
                <a:spcPct val="150000"/>
              </a:lnSpc>
              <a:buFont typeface="Arial MT"/>
              <a:buChar char="•"/>
              <a:tabLst>
                <a:tab pos="356235" algn="l"/>
              </a:tabLst>
            </a:pPr>
            <a:r>
              <a:rPr sz="2000" spc="125" dirty="0">
                <a:latin typeface="Cambria"/>
                <a:cs typeface="Cambria"/>
              </a:rPr>
              <a:t>In both </a:t>
            </a:r>
            <a:r>
              <a:rPr sz="2000" spc="114" dirty="0">
                <a:latin typeface="Cambria"/>
                <a:cs typeface="Cambria"/>
              </a:rPr>
              <a:t>the </a:t>
            </a:r>
            <a:r>
              <a:rPr sz="2000" spc="125" dirty="0">
                <a:latin typeface="Cambria"/>
                <a:cs typeface="Cambria"/>
              </a:rPr>
              <a:t>scenarios </a:t>
            </a:r>
            <a:r>
              <a:rPr sz="2000" spc="40" dirty="0">
                <a:latin typeface="Cambria"/>
                <a:cs typeface="Cambria"/>
              </a:rPr>
              <a:t>if </a:t>
            </a:r>
            <a:r>
              <a:rPr sz="2000" spc="114" dirty="0">
                <a:latin typeface="Cambria"/>
                <a:cs typeface="Cambria"/>
              </a:rPr>
              <a:t>the </a:t>
            </a:r>
            <a:r>
              <a:rPr sz="2000" spc="140" dirty="0">
                <a:latin typeface="Cambria"/>
                <a:cs typeface="Cambria"/>
              </a:rPr>
              <a:t>sessions </a:t>
            </a:r>
            <a:r>
              <a:rPr sz="2000" spc="95" dirty="0">
                <a:latin typeface="Cambria"/>
                <a:cs typeface="Cambria"/>
              </a:rPr>
              <a:t>are </a:t>
            </a:r>
            <a:r>
              <a:rPr sz="2000" spc="110" dirty="0">
                <a:latin typeface="Cambria"/>
                <a:cs typeface="Cambria"/>
              </a:rPr>
              <a:t>closed </a:t>
            </a:r>
            <a:r>
              <a:rPr sz="2000" spc="55" dirty="0">
                <a:latin typeface="Cambria"/>
                <a:cs typeface="Cambria"/>
              </a:rPr>
              <a:t>or </a:t>
            </a:r>
            <a:r>
              <a:rPr sz="2000" spc="125" dirty="0">
                <a:latin typeface="Cambria"/>
                <a:cs typeface="Cambria"/>
              </a:rPr>
              <a:t>disconnected </a:t>
            </a:r>
            <a:r>
              <a:rPr sz="2000" spc="105" dirty="0">
                <a:latin typeface="Cambria"/>
                <a:cs typeface="Cambria"/>
              </a:rPr>
              <a:t>without </a:t>
            </a:r>
            <a:r>
              <a:rPr sz="2000" spc="120" dirty="0">
                <a:latin typeface="Cambria"/>
                <a:cs typeface="Cambria"/>
              </a:rPr>
              <a:t>logout, </a:t>
            </a:r>
            <a:r>
              <a:rPr sz="2000" spc="105" dirty="0">
                <a:latin typeface="Cambria"/>
                <a:cs typeface="Cambria"/>
              </a:rPr>
              <a:t>your </a:t>
            </a:r>
            <a:r>
              <a:rPr sz="2000" spc="130" dirty="0">
                <a:latin typeface="Cambria"/>
                <a:cs typeface="Cambria"/>
              </a:rPr>
              <a:t>session </a:t>
            </a:r>
            <a:r>
              <a:rPr sz="2000" spc="135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would </a:t>
            </a:r>
            <a:r>
              <a:rPr sz="2000" spc="100" dirty="0">
                <a:latin typeface="Cambria"/>
                <a:cs typeface="Cambria"/>
              </a:rPr>
              <a:t>be </a:t>
            </a:r>
            <a:r>
              <a:rPr sz="2000" spc="150" dirty="0">
                <a:latin typeface="Cambria"/>
                <a:cs typeface="Cambria"/>
              </a:rPr>
              <a:t>running </a:t>
            </a:r>
            <a:r>
              <a:rPr sz="2000" spc="125" dirty="0">
                <a:latin typeface="Cambria"/>
                <a:cs typeface="Cambria"/>
              </a:rPr>
              <a:t>in </a:t>
            </a:r>
            <a:r>
              <a:rPr sz="2000" spc="150" dirty="0">
                <a:latin typeface="Cambria"/>
                <a:cs typeface="Cambria"/>
              </a:rPr>
              <a:t>background. </a:t>
            </a:r>
            <a:r>
              <a:rPr sz="2000" spc="145" dirty="0">
                <a:latin typeface="Cambria"/>
                <a:cs typeface="Cambria"/>
              </a:rPr>
              <a:t>Hence </a:t>
            </a:r>
            <a:r>
              <a:rPr sz="2000" spc="120" dirty="0">
                <a:latin typeface="Cambria"/>
                <a:cs typeface="Cambria"/>
              </a:rPr>
              <a:t>the </a:t>
            </a:r>
            <a:r>
              <a:rPr sz="2000" spc="135" dirty="0">
                <a:latin typeface="Cambria"/>
                <a:cs typeface="Cambria"/>
              </a:rPr>
              <a:t>system </a:t>
            </a:r>
            <a:r>
              <a:rPr sz="2000" spc="40" dirty="0">
                <a:latin typeface="Cambria"/>
                <a:cs typeface="Cambria"/>
              </a:rPr>
              <a:t>will </a:t>
            </a:r>
            <a:r>
              <a:rPr sz="2000" spc="110" dirty="0">
                <a:latin typeface="Cambria"/>
                <a:cs typeface="Cambria"/>
              </a:rPr>
              <a:t>consider </a:t>
            </a:r>
            <a:r>
              <a:rPr sz="2000" spc="135" dirty="0">
                <a:latin typeface="Cambria"/>
                <a:cs typeface="Cambria"/>
              </a:rPr>
              <a:t>that </a:t>
            </a:r>
            <a:r>
              <a:rPr sz="2000" spc="125" dirty="0">
                <a:latin typeface="Cambria"/>
                <a:cs typeface="Cambria"/>
              </a:rPr>
              <a:t>you </a:t>
            </a:r>
            <a:r>
              <a:rPr sz="2000" spc="95" dirty="0">
                <a:latin typeface="Cambria"/>
                <a:cs typeface="Cambria"/>
              </a:rPr>
              <a:t>are </a:t>
            </a:r>
            <a:r>
              <a:rPr sz="2000" spc="85" dirty="0">
                <a:latin typeface="Cambria"/>
                <a:cs typeface="Cambria"/>
              </a:rPr>
              <a:t>still </a:t>
            </a:r>
            <a:r>
              <a:rPr sz="2000" spc="80" dirty="0">
                <a:latin typeface="Cambria"/>
                <a:cs typeface="Cambria"/>
              </a:rPr>
              <a:t>logged </a:t>
            </a:r>
            <a:r>
              <a:rPr sz="2000" spc="125" dirty="0">
                <a:latin typeface="Cambria"/>
                <a:cs typeface="Cambria"/>
              </a:rPr>
              <a:t>in </a:t>
            </a:r>
            <a:r>
              <a:rPr sz="2000" spc="130" dirty="0">
                <a:latin typeface="Cambria"/>
                <a:cs typeface="Cambria"/>
              </a:rPr>
              <a:t> </a:t>
            </a:r>
            <a:r>
              <a:rPr sz="2000" spc="170" dirty="0">
                <a:latin typeface="Cambria"/>
                <a:cs typeface="Cambria"/>
              </a:rPr>
              <a:t>and</a:t>
            </a:r>
            <a:r>
              <a:rPr sz="2000" spc="200" dirty="0">
                <a:latin typeface="Cambria"/>
                <a:cs typeface="Cambria"/>
              </a:rPr>
              <a:t> </a:t>
            </a:r>
            <a:r>
              <a:rPr sz="2000" spc="150" dirty="0">
                <a:latin typeface="Cambria"/>
                <a:cs typeface="Cambria"/>
              </a:rPr>
              <a:t>count</a:t>
            </a:r>
            <a:r>
              <a:rPr sz="2000" spc="180" dirty="0">
                <a:latin typeface="Cambria"/>
                <a:cs typeface="Cambria"/>
              </a:rPr>
              <a:t> </a:t>
            </a:r>
            <a:r>
              <a:rPr sz="2000" spc="120" dirty="0">
                <a:latin typeface="Cambria"/>
                <a:cs typeface="Cambria"/>
              </a:rPr>
              <a:t>the</a:t>
            </a:r>
            <a:r>
              <a:rPr sz="2000" spc="210" dirty="0">
                <a:latin typeface="Cambria"/>
                <a:cs typeface="Cambria"/>
              </a:rPr>
              <a:t> </a:t>
            </a:r>
            <a:r>
              <a:rPr sz="2000" spc="150" dirty="0">
                <a:latin typeface="Cambria"/>
                <a:cs typeface="Cambria"/>
              </a:rPr>
              <a:t>usage</a:t>
            </a:r>
            <a:r>
              <a:rPr sz="2000" spc="170" dirty="0">
                <a:latin typeface="Cambria"/>
                <a:cs typeface="Cambria"/>
              </a:rPr>
              <a:t> </a:t>
            </a:r>
            <a:r>
              <a:rPr sz="2000" spc="125" dirty="0">
                <a:latin typeface="Cambria"/>
                <a:cs typeface="Cambria"/>
              </a:rPr>
              <a:t>until</a:t>
            </a:r>
            <a:r>
              <a:rPr sz="2000" spc="200" dirty="0">
                <a:latin typeface="Cambria"/>
                <a:cs typeface="Cambria"/>
              </a:rPr>
              <a:t> </a:t>
            </a:r>
            <a:r>
              <a:rPr sz="2000" spc="120" dirty="0">
                <a:latin typeface="Cambria"/>
                <a:cs typeface="Cambria"/>
              </a:rPr>
              <a:t>the</a:t>
            </a:r>
            <a:r>
              <a:rPr sz="2000" spc="190" dirty="0">
                <a:latin typeface="Cambria"/>
                <a:cs typeface="Cambria"/>
              </a:rPr>
              <a:t> </a:t>
            </a:r>
            <a:r>
              <a:rPr sz="2000" spc="130" dirty="0">
                <a:latin typeface="Cambria"/>
                <a:cs typeface="Cambria"/>
              </a:rPr>
              <a:t>session</a:t>
            </a:r>
            <a:r>
              <a:rPr sz="2000" spc="15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got</a:t>
            </a:r>
            <a:r>
              <a:rPr sz="2000" spc="190" dirty="0">
                <a:latin typeface="Cambria"/>
                <a:cs typeface="Cambria"/>
              </a:rPr>
              <a:t> </a:t>
            </a:r>
            <a:r>
              <a:rPr sz="2000" spc="145" dirty="0">
                <a:latin typeface="Cambria"/>
                <a:cs typeface="Cambria"/>
              </a:rPr>
              <a:t>auto</a:t>
            </a:r>
            <a:r>
              <a:rPr sz="2000" spc="20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killed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 dirty="0">
              <a:latin typeface="Cambria"/>
              <a:cs typeface="Cambria"/>
            </a:endParaRPr>
          </a:p>
          <a:p>
            <a:pPr marL="370840" indent="-358775">
              <a:lnSpc>
                <a:spcPct val="100000"/>
              </a:lnSpc>
              <a:buFont typeface="Arial MT"/>
              <a:buChar char="•"/>
              <a:tabLst>
                <a:tab pos="370840" algn="l"/>
                <a:tab pos="371475" algn="l"/>
              </a:tabLst>
            </a:pPr>
            <a:r>
              <a:rPr sz="2000" spc="170" dirty="0">
                <a:latin typeface="Cambria"/>
                <a:cs typeface="Cambria"/>
              </a:rPr>
              <a:t>Do</a:t>
            </a:r>
            <a:r>
              <a:rPr sz="2000" spc="190" dirty="0">
                <a:latin typeface="Cambria"/>
                <a:cs typeface="Cambria"/>
              </a:rPr>
              <a:t> </a:t>
            </a:r>
            <a:r>
              <a:rPr sz="2000" spc="114" dirty="0">
                <a:latin typeface="Cambria"/>
                <a:cs typeface="Cambria"/>
              </a:rPr>
              <a:t>not</a:t>
            </a:r>
            <a:r>
              <a:rPr sz="2000" spc="200" dirty="0">
                <a:latin typeface="Cambria"/>
                <a:cs typeface="Cambria"/>
              </a:rPr>
              <a:t> </a:t>
            </a:r>
            <a:r>
              <a:rPr sz="2000" spc="114" dirty="0">
                <a:latin typeface="Cambria"/>
                <a:cs typeface="Cambria"/>
              </a:rPr>
              <a:t>keep</a:t>
            </a:r>
            <a:r>
              <a:rPr sz="2000" spc="155" dirty="0">
                <a:latin typeface="Cambria"/>
                <a:cs typeface="Cambria"/>
              </a:rPr>
              <a:t> </a:t>
            </a:r>
            <a:r>
              <a:rPr sz="2000" spc="114" dirty="0">
                <a:latin typeface="Cambria"/>
                <a:cs typeface="Cambria"/>
              </a:rPr>
              <a:t>the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114" dirty="0">
                <a:latin typeface="Cambria"/>
                <a:cs typeface="Cambria"/>
              </a:rPr>
              <a:t>default</a:t>
            </a:r>
            <a:r>
              <a:rPr sz="2000" spc="165" dirty="0">
                <a:latin typeface="Cambria"/>
                <a:cs typeface="Cambria"/>
              </a:rPr>
              <a:t> Unix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114" dirty="0">
                <a:latin typeface="Cambria"/>
                <a:cs typeface="Cambria"/>
              </a:rPr>
              <a:t>password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(password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spc="140" dirty="0">
                <a:latin typeface="Cambria"/>
                <a:cs typeface="Cambria"/>
              </a:rPr>
              <a:t>shared</a:t>
            </a:r>
            <a:r>
              <a:rPr sz="2000" spc="175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by</a:t>
            </a:r>
            <a:r>
              <a:rPr sz="2000" spc="175" dirty="0">
                <a:latin typeface="Cambria"/>
                <a:cs typeface="Cambria"/>
              </a:rPr>
              <a:t> </a:t>
            </a:r>
            <a:r>
              <a:rPr sz="2000" spc="114" dirty="0">
                <a:latin typeface="Cambria"/>
                <a:cs typeface="Cambria"/>
              </a:rPr>
              <a:t>the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135" dirty="0">
                <a:latin typeface="Cambria"/>
                <a:cs typeface="Cambria"/>
              </a:rPr>
              <a:t>Chipedge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IT)</a:t>
            </a:r>
            <a:r>
              <a:rPr sz="2000" spc="190" dirty="0">
                <a:latin typeface="Cambria"/>
                <a:cs typeface="Cambria"/>
              </a:rPr>
              <a:t> </a:t>
            </a:r>
            <a:r>
              <a:rPr sz="2000" spc="165" dirty="0">
                <a:latin typeface="Cambria"/>
                <a:cs typeface="Cambria"/>
              </a:rPr>
              <a:t>unchanged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938" y="279018"/>
            <a:ext cx="133667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br>
              <a:rPr lang="en-IN" spc="280" dirty="0"/>
            </a:br>
            <a:r>
              <a:rPr spc="280" dirty="0"/>
              <a:t>DON</a:t>
            </a:r>
            <a:r>
              <a:rPr spc="75" dirty="0"/>
              <a:t>’</a:t>
            </a:r>
            <a:r>
              <a:rPr spc="55" dirty="0"/>
              <a:t>T</a:t>
            </a:r>
            <a:r>
              <a:rPr spc="250" dirty="0"/>
              <a:t>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851900" y="2507480"/>
            <a:ext cx="3705225" cy="893444"/>
            <a:chOff x="9055570" y="2100072"/>
            <a:chExt cx="3705225" cy="89344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55570" y="2102988"/>
              <a:ext cx="3704918" cy="8902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90659" y="2100072"/>
              <a:ext cx="3639311" cy="82448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75" dirty="0"/>
              <a:t>17</a:t>
            </a:fld>
            <a:endParaRPr spc="75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037944-07EE-DE9E-025C-D3A46EF974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206" y="47625"/>
            <a:ext cx="2513609" cy="137544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A5770F-185E-70DE-96ED-F2698101D795}"/>
              </a:ext>
            </a:extLst>
          </p:cNvPr>
          <p:cNvCxnSpPr/>
          <p:nvPr/>
        </p:nvCxnSpPr>
        <p:spPr>
          <a:xfrm>
            <a:off x="0" y="1534414"/>
            <a:ext cx="1343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5070" y="1876425"/>
            <a:ext cx="11503025" cy="275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95"/>
              </a:spcBef>
              <a:buSzPct val="109090"/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200" spc="200" dirty="0">
                <a:latin typeface="Cambria"/>
                <a:cs typeface="Cambria"/>
              </a:rPr>
              <a:t>Change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your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default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server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password</a:t>
            </a:r>
            <a:r>
              <a:rPr sz="2200" spc="254" dirty="0">
                <a:latin typeface="Cambria"/>
                <a:cs typeface="Cambria"/>
              </a:rPr>
              <a:t> </a:t>
            </a:r>
            <a:r>
              <a:rPr sz="2200" spc="125" dirty="0">
                <a:latin typeface="Cambria"/>
                <a:cs typeface="Cambria"/>
              </a:rPr>
              <a:t>once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in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195" dirty="0">
                <a:latin typeface="Cambria"/>
                <a:cs typeface="Cambria"/>
              </a:rPr>
              <a:t>a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165" dirty="0">
                <a:latin typeface="Cambria"/>
                <a:cs typeface="Cambria"/>
              </a:rPr>
              <a:t>month</a:t>
            </a:r>
            <a:endParaRPr sz="2200" dirty="0">
              <a:latin typeface="Cambria"/>
              <a:cs typeface="Cambria"/>
            </a:endParaRPr>
          </a:p>
          <a:p>
            <a:pPr marL="393700" indent="-381000">
              <a:lnSpc>
                <a:spcPct val="100000"/>
              </a:lnSpc>
              <a:spcBef>
                <a:spcPts val="2315"/>
              </a:spcBef>
              <a:buSzPct val="109090"/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200" spc="210" dirty="0">
                <a:latin typeface="Cambria"/>
                <a:cs typeface="Cambria"/>
              </a:rPr>
              <a:t>Check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your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160" dirty="0">
                <a:latin typeface="Cambria"/>
                <a:cs typeface="Cambria"/>
              </a:rPr>
              <a:t>usage</a:t>
            </a:r>
            <a:r>
              <a:rPr sz="2200" spc="260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frequently</a:t>
            </a:r>
            <a:r>
              <a:rPr sz="2200" spc="229" dirty="0">
                <a:latin typeface="Cambria"/>
                <a:cs typeface="Cambria"/>
              </a:rPr>
              <a:t> </a:t>
            </a:r>
            <a:r>
              <a:rPr sz="2200" spc="50" dirty="0">
                <a:latin typeface="Cambria"/>
                <a:cs typeface="Cambria"/>
              </a:rPr>
              <a:t>or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195" dirty="0">
                <a:latin typeface="Cambria"/>
                <a:cs typeface="Cambria"/>
              </a:rPr>
              <a:t>as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needed</a:t>
            </a:r>
            <a:endParaRPr sz="2200" dirty="0">
              <a:latin typeface="Cambria"/>
              <a:cs typeface="Cambria"/>
            </a:endParaRPr>
          </a:p>
          <a:p>
            <a:pPr marL="393700" marR="5080" indent="-381000">
              <a:lnSpc>
                <a:spcPct val="150000"/>
              </a:lnSpc>
              <a:spcBef>
                <a:spcPts val="1000"/>
              </a:spcBef>
              <a:buSzPct val="109090"/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200" spc="120" dirty="0">
                <a:latin typeface="Cambria"/>
                <a:cs typeface="Cambria"/>
              </a:rPr>
              <a:t>Logout</a:t>
            </a:r>
            <a:r>
              <a:rPr sz="2200" spc="400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from</a:t>
            </a:r>
            <a:r>
              <a:rPr sz="2200" spc="400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385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remote</a:t>
            </a:r>
            <a:r>
              <a:rPr sz="2200" spc="400" dirty="0">
                <a:latin typeface="Cambria"/>
                <a:cs typeface="Cambria"/>
              </a:rPr>
              <a:t> </a:t>
            </a:r>
            <a:r>
              <a:rPr sz="2200" spc="125" dirty="0">
                <a:latin typeface="Cambria"/>
                <a:cs typeface="Cambria"/>
              </a:rPr>
              <a:t>desktop</a:t>
            </a:r>
            <a:r>
              <a:rPr sz="2200" spc="405" dirty="0">
                <a:latin typeface="Cambria"/>
                <a:cs typeface="Cambria"/>
              </a:rPr>
              <a:t> </a:t>
            </a:r>
            <a:r>
              <a:rPr sz="2200" spc="135" dirty="0">
                <a:latin typeface="Cambria"/>
                <a:cs typeface="Cambria"/>
              </a:rPr>
              <a:t>connection</a:t>
            </a:r>
            <a:r>
              <a:rPr sz="2200" spc="405" dirty="0">
                <a:latin typeface="Cambria"/>
                <a:cs typeface="Cambria"/>
              </a:rPr>
              <a:t> </a:t>
            </a:r>
            <a:r>
              <a:rPr sz="2200" spc="105" dirty="0">
                <a:latin typeface="Cambria"/>
                <a:cs typeface="Cambria"/>
              </a:rPr>
              <a:t>(RDC)</a:t>
            </a:r>
            <a:r>
              <a:rPr sz="2200" spc="405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application</a:t>
            </a:r>
            <a:r>
              <a:rPr sz="2200" spc="405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immediately</a:t>
            </a:r>
            <a:r>
              <a:rPr sz="2200" spc="409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after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your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135" dirty="0">
                <a:latin typeface="Cambria"/>
                <a:cs typeface="Cambria"/>
              </a:rPr>
              <a:t>lab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practice</a:t>
            </a:r>
            <a:endParaRPr sz="2200" dirty="0">
              <a:latin typeface="Cambria"/>
              <a:cs typeface="Cambria"/>
            </a:endParaRPr>
          </a:p>
          <a:p>
            <a:pPr marL="393700" indent="-381000">
              <a:lnSpc>
                <a:spcPct val="100000"/>
              </a:lnSpc>
              <a:spcBef>
                <a:spcPts val="2325"/>
              </a:spcBef>
              <a:buSzPct val="109090"/>
              <a:buFont typeface="Arial MT"/>
              <a:buChar char="•"/>
              <a:tabLst>
                <a:tab pos="393065" algn="l"/>
                <a:tab pos="393700" algn="l"/>
                <a:tab pos="2096135" algn="l"/>
              </a:tabLst>
            </a:pPr>
            <a:r>
              <a:rPr sz="2200" spc="155" dirty="0">
                <a:latin typeface="Cambria"/>
                <a:cs typeface="Cambria"/>
              </a:rPr>
              <a:t>Disconnect	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204" dirty="0">
                <a:latin typeface="Cambria"/>
                <a:cs typeface="Cambria"/>
              </a:rPr>
              <a:t> </a:t>
            </a:r>
            <a:r>
              <a:rPr sz="2200" spc="140" dirty="0">
                <a:latin typeface="Cambria"/>
                <a:cs typeface="Cambria"/>
              </a:rPr>
              <a:t>VPN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after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105" dirty="0">
                <a:latin typeface="Cambria"/>
                <a:cs typeface="Cambria"/>
              </a:rPr>
              <a:t>logout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from</a:t>
            </a:r>
            <a:r>
              <a:rPr sz="2200" spc="204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295" dirty="0">
                <a:latin typeface="Cambria"/>
                <a:cs typeface="Cambria"/>
              </a:rPr>
              <a:t>RDC</a:t>
            </a:r>
            <a:endParaRPr sz="22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0305" y="7084359"/>
            <a:ext cx="2094864" cy="249554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spc="120" dirty="0">
                <a:solidFill>
                  <a:srgbClr val="7E7E7E"/>
                </a:solidFill>
                <a:latin typeface="Cambria"/>
                <a:cs typeface="Cambria"/>
              </a:rPr>
              <a:t>ChipEdge</a:t>
            </a:r>
            <a:r>
              <a:rPr sz="1500" spc="85" dirty="0">
                <a:solidFill>
                  <a:srgbClr val="7E7E7E"/>
                </a:solidFill>
                <a:latin typeface="Cambria"/>
                <a:cs typeface="Cambria"/>
              </a:rPr>
              <a:t> Copyright</a:t>
            </a:r>
            <a:r>
              <a:rPr sz="1500" spc="114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1500" spc="-170" dirty="0">
                <a:solidFill>
                  <a:srgbClr val="7E7E7E"/>
                </a:solidFill>
                <a:latin typeface="Cambria"/>
                <a:cs typeface="Cambria"/>
              </a:rPr>
              <a:t>©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75" dirty="0"/>
              <a:t>18</a:t>
            </a:fld>
            <a:endParaRPr spc="7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363" y="292430"/>
            <a:ext cx="855344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br>
              <a:rPr lang="en-IN" spc="395" dirty="0"/>
            </a:br>
            <a:r>
              <a:rPr spc="395" dirty="0"/>
              <a:t>D</a:t>
            </a:r>
            <a:r>
              <a:rPr spc="375" dirty="0"/>
              <a:t>O</a:t>
            </a:r>
            <a:r>
              <a:rPr spc="114" dirty="0"/>
              <a:t>’s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B4AFE-5C16-F350-E65B-0E0F979A70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206" y="47625"/>
            <a:ext cx="2513609" cy="137544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76A14B-44B1-0A35-73CE-6D7285B7CBAB}"/>
              </a:ext>
            </a:extLst>
          </p:cNvPr>
          <p:cNvCxnSpPr/>
          <p:nvPr/>
        </p:nvCxnSpPr>
        <p:spPr>
          <a:xfrm>
            <a:off x="0" y="1571625"/>
            <a:ext cx="1343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6938" y="1672223"/>
            <a:ext cx="6616700" cy="497967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200" b="1" spc="-10" dirty="0">
                <a:latin typeface="Calibri"/>
                <a:cs typeface="Calibri"/>
              </a:rPr>
              <a:t>Problem:</a:t>
            </a:r>
            <a:endParaRPr sz="2200" dirty="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1100"/>
              </a:spcBef>
            </a:pPr>
            <a:r>
              <a:rPr sz="2200" b="1" spc="-10" dirty="0">
                <a:latin typeface="Calibri"/>
                <a:cs typeface="Calibri"/>
              </a:rPr>
              <a:t>Unable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to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establish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the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VPN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connection.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The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VPN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server</a:t>
            </a:r>
            <a:endParaRPr sz="2200" dirty="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</a:pPr>
            <a:r>
              <a:rPr sz="2200" b="1" spc="-5" dirty="0">
                <a:latin typeface="Calibri"/>
                <a:cs typeface="Calibri"/>
              </a:rPr>
              <a:t>may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be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unreachable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2200" b="1" spc="105" dirty="0">
                <a:latin typeface="Cambria"/>
                <a:cs typeface="Cambria"/>
              </a:rPr>
              <a:t>How</a:t>
            </a:r>
            <a:r>
              <a:rPr sz="2200" b="1" spc="260" dirty="0">
                <a:latin typeface="Cambria"/>
                <a:cs typeface="Cambria"/>
              </a:rPr>
              <a:t> </a:t>
            </a:r>
            <a:r>
              <a:rPr sz="2200" b="1" spc="155" dirty="0">
                <a:latin typeface="Cambria"/>
                <a:cs typeface="Cambria"/>
              </a:rPr>
              <a:t>to</a:t>
            </a:r>
            <a:r>
              <a:rPr sz="2200" b="1" spc="250" dirty="0">
                <a:latin typeface="Cambria"/>
                <a:cs typeface="Cambria"/>
              </a:rPr>
              <a:t> </a:t>
            </a:r>
            <a:r>
              <a:rPr sz="2200" b="1" spc="120" dirty="0">
                <a:latin typeface="Cambria"/>
                <a:cs typeface="Cambria"/>
              </a:rPr>
              <a:t>fix</a:t>
            </a:r>
            <a:r>
              <a:rPr sz="2200" b="1" spc="290" dirty="0">
                <a:latin typeface="Cambria"/>
                <a:cs typeface="Cambria"/>
              </a:rPr>
              <a:t> </a:t>
            </a:r>
            <a:r>
              <a:rPr sz="2200" b="1" spc="250" dirty="0">
                <a:latin typeface="Cambria"/>
                <a:cs typeface="Cambria"/>
              </a:rPr>
              <a:t>it?</a:t>
            </a:r>
            <a:endParaRPr sz="2200" dirty="0">
              <a:latin typeface="Cambria"/>
              <a:cs typeface="Cambria"/>
            </a:endParaRPr>
          </a:p>
          <a:p>
            <a:pPr marL="469900" marR="318770" indent="-381000">
              <a:lnSpc>
                <a:spcPct val="100000"/>
              </a:lnSpc>
              <a:spcBef>
                <a:spcPts val="1105"/>
              </a:spcBef>
              <a:buSzPct val="109090"/>
              <a:buFont typeface="Arial MT"/>
              <a:buChar char="•"/>
              <a:tabLst>
                <a:tab pos="469900" algn="l"/>
                <a:tab pos="470534" algn="l"/>
                <a:tab pos="5960745" algn="l"/>
              </a:tabLst>
            </a:pPr>
            <a:r>
              <a:rPr sz="2200" spc="210" dirty="0">
                <a:latin typeface="Cambria"/>
                <a:cs typeface="Cambria"/>
              </a:rPr>
              <a:t>Check</a:t>
            </a:r>
            <a:r>
              <a:rPr sz="2200" spc="229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t</a:t>
            </a:r>
            <a:r>
              <a:rPr sz="2200" spc="204" dirty="0">
                <a:latin typeface="Cambria"/>
                <a:cs typeface="Cambria"/>
              </a:rPr>
              <a:t>h</a:t>
            </a:r>
            <a:r>
              <a:rPr sz="2200" spc="65" dirty="0">
                <a:latin typeface="Cambria"/>
                <a:cs typeface="Cambria"/>
              </a:rPr>
              <a:t>e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35" dirty="0">
                <a:latin typeface="Cambria"/>
                <a:cs typeface="Cambria"/>
              </a:rPr>
              <a:t>VP</a:t>
            </a:r>
            <a:r>
              <a:rPr sz="2200" spc="165" dirty="0">
                <a:latin typeface="Cambria"/>
                <a:cs typeface="Cambria"/>
              </a:rPr>
              <a:t>N</a:t>
            </a:r>
            <a:r>
              <a:rPr sz="2200" spc="204" dirty="0">
                <a:latin typeface="Cambria"/>
                <a:cs typeface="Cambria"/>
              </a:rPr>
              <a:t> </a:t>
            </a:r>
            <a:r>
              <a:rPr sz="2200" spc="105" dirty="0">
                <a:latin typeface="Cambria"/>
                <a:cs typeface="Cambria"/>
              </a:rPr>
              <a:t>confi</a:t>
            </a:r>
            <a:r>
              <a:rPr sz="2200" spc="130" dirty="0">
                <a:latin typeface="Cambria"/>
                <a:cs typeface="Cambria"/>
              </a:rPr>
              <a:t>gurat</a:t>
            </a:r>
            <a:r>
              <a:rPr sz="2200" spc="80" dirty="0">
                <a:latin typeface="Cambria"/>
                <a:cs typeface="Cambria"/>
              </a:rPr>
              <a:t>i</a:t>
            </a:r>
            <a:r>
              <a:rPr sz="2200" spc="130" dirty="0">
                <a:latin typeface="Cambria"/>
                <a:cs typeface="Cambria"/>
              </a:rPr>
              <a:t>o</a:t>
            </a:r>
            <a:r>
              <a:rPr sz="2200" spc="145" dirty="0">
                <a:latin typeface="Cambria"/>
                <a:cs typeface="Cambria"/>
              </a:rPr>
              <a:t>n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sett</a:t>
            </a:r>
            <a:r>
              <a:rPr sz="2200" spc="150" dirty="0">
                <a:latin typeface="Cambria"/>
                <a:cs typeface="Cambria"/>
              </a:rPr>
              <a:t>ing,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40" dirty="0">
                <a:latin typeface="Cambria"/>
                <a:cs typeface="Cambria"/>
              </a:rPr>
              <a:t>if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85" dirty="0">
                <a:latin typeface="Cambria"/>
                <a:cs typeface="Cambria"/>
              </a:rPr>
              <a:t>all  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125" dirty="0">
                <a:latin typeface="Cambria"/>
                <a:cs typeface="Cambria"/>
              </a:rPr>
              <a:t>settings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are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properly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spc="125" dirty="0">
                <a:latin typeface="Cambria"/>
                <a:cs typeface="Cambria"/>
              </a:rPr>
              <a:t>saved</a:t>
            </a:r>
            <a:endParaRPr sz="2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600" dirty="0">
              <a:latin typeface="Cambria"/>
              <a:cs typeface="Cambria"/>
            </a:endParaRPr>
          </a:p>
          <a:p>
            <a:pPr marL="469900" marR="193675" indent="-381000">
              <a:lnSpc>
                <a:spcPct val="100000"/>
              </a:lnSpc>
              <a:spcBef>
                <a:spcPts val="1790"/>
              </a:spcBef>
              <a:buSzPct val="109090"/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200" spc="175" dirty="0">
                <a:latin typeface="Cambria"/>
                <a:cs typeface="Cambria"/>
              </a:rPr>
              <a:t>Click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135" dirty="0">
                <a:latin typeface="Cambria"/>
                <a:cs typeface="Cambria"/>
              </a:rPr>
              <a:t>on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125" dirty="0">
                <a:latin typeface="Cambria"/>
                <a:cs typeface="Cambria"/>
              </a:rPr>
              <a:t>the</a:t>
            </a:r>
            <a:r>
              <a:rPr sz="2200" spc="229" dirty="0">
                <a:latin typeface="Cambria"/>
                <a:cs typeface="Cambria"/>
              </a:rPr>
              <a:t> </a:t>
            </a:r>
            <a:r>
              <a:rPr sz="2200" b="1" spc="145" dirty="0">
                <a:latin typeface="Cambria"/>
                <a:cs typeface="Cambria"/>
              </a:rPr>
              <a:t>3</a:t>
            </a:r>
            <a:r>
              <a:rPr sz="2200" b="1" spc="254" dirty="0">
                <a:latin typeface="Cambria"/>
                <a:cs typeface="Cambria"/>
              </a:rPr>
              <a:t> </a:t>
            </a:r>
            <a:r>
              <a:rPr sz="2200" b="1" spc="110" dirty="0">
                <a:latin typeface="Cambria"/>
                <a:cs typeface="Cambria"/>
              </a:rPr>
              <a:t>lines</a:t>
            </a:r>
            <a:r>
              <a:rPr sz="2200" b="1" spc="290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next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to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145" dirty="0">
                <a:latin typeface="Cambria"/>
                <a:cs typeface="Cambria"/>
              </a:rPr>
              <a:t>VPN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175" dirty="0">
                <a:latin typeface="Cambria"/>
                <a:cs typeface="Cambria"/>
              </a:rPr>
              <a:t>name </a:t>
            </a:r>
            <a:r>
              <a:rPr sz="2200" spc="180" dirty="0">
                <a:latin typeface="Cambria"/>
                <a:cs typeface="Cambria"/>
              </a:rPr>
              <a:t> </a:t>
            </a:r>
            <a:r>
              <a:rPr sz="2200" b="1" spc="170" dirty="0">
                <a:latin typeface="Cambria"/>
                <a:cs typeface="Cambria"/>
              </a:rPr>
              <a:t>Edit</a:t>
            </a:r>
            <a:r>
              <a:rPr sz="2200" b="1" spc="270" dirty="0">
                <a:latin typeface="Cambria"/>
                <a:cs typeface="Cambria"/>
              </a:rPr>
              <a:t> </a:t>
            </a:r>
            <a:r>
              <a:rPr sz="2200" b="1" spc="160" dirty="0">
                <a:latin typeface="Cambria"/>
                <a:cs typeface="Cambria"/>
              </a:rPr>
              <a:t>the</a:t>
            </a:r>
            <a:r>
              <a:rPr sz="2200" b="1" spc="290" dirty="0">
                <a:latin typeface="Cambria"/>
                <a:cs typeface="Cambria"/>
              </a:rPr>
              <a:t> </a:t>
            </a:r>
            <a:r>
              <a:rPr sz="2200" b="1" spc="125" dirty="0">
                <a:latin typeface="Cambria"/>
                <a:cs typeface="Cambria"/>
              </a:rPr>
              <a:t>selected</a:t>
            </a:r>
            <a:r>
              <a:rPr sz="2200" b="1" spc="300" dirty="0">
                <a:latin typeface="Cambria"/>
                <a:cs typeface="Cambria"/>
              </a:rPr>
              <a:t> </a:t>
            </a:r>
            <a:r>
              <a:rPr sz="2200" b="1" spc="150" dirty="0">
                <a:latin typeface="Cambria"/>
                <a:cs typeface="Cambria"/>
              </a:rPr>
              <a:t>connection</a:t>
            </a:r>
            <a:r>
              <a:rPr sz="2200" b="1" spc="310" dirty="0">
                <a:latin typeface="Cambria"/>
                <a:cs typeface="Cambria"/>
              </a:rPr>
              <a:t> </a:t>
            </a:r>
            <a:r>
              <a:rPr sz="2200" b="1" spc="10" dirty="0">
                <a:latin typeface="Cambria"/>
                <a:cs typeface="Cambria"/>
              </a:rPr>
              <a:t>&gt;&gt;</a:t>
            </a:r>
            <a:r>
              <a:rPr sz="2200" b="1" spc="290" dirty="0">
                <a:latin typeface="Cambria"/>
                <a:cs typeface="Cambria"/>
              </a:rPr>
              <a:t> </a:t>
            </a:r>
            <a:r>
              <a:rPr sz="2200" spc="170" dirty="0">
                <a:latin typeface="Cambria"/>
                <a:cs typeface="Cambria"/>
              </a:rPr>
              <a:t>check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all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125" dirty="0">
                <a:latin typeface="Cambria"/>
                <a:cs typeface="Cambria"/>
              </a:rPr>
              <a:t>settings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are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125" dirty="0">
                <a:latin typeface="Cambria"/>
                <a:cs typeface="Cambria"/>
              </a:rPr>
              <a:t>saved</a:t>
            </a:r>
            <a:r>
              <a:rPr sz="2200" spc="229" dirty="0">
                <a:latin typeface="Cambria"/>
                <a:cs typeface="Cambria"/>
              </a:rPr>
              <a:t> </a:t>
            </a:r>
            <a:r>
              <a:rPr sz="2200" spc="195" dirty="0">
                <a:latin typeface="Cambria"/>
                <a:cs typeface="Cambria"/>
              </a:rPr>
              <a:t>as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125" dirty="0">
                <a:latin typeface="Cambria"/>
                <a:cs typeface="Cambria"/>
              </a:rPr>
              <a:t>image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40" dirty="0">
                <a:latin typeface="Cambria"/>
                <a:cs typeface="Cambria"/>
              </a:rPr>
              <a:t>shown</a:t>
            </a:r>
            <a:r>
              <a:rPr sz="2200" spc="229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in 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next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slide</a:t>
            </a:r>
            <a:endParaRPr sz="22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938" y="336296"/>
            <a:ext cx="715645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br>
              <a:rPr lang="en-IN" spc="335" dirty="0"/>
            </a:br>
            <a:r>
              <a:rPr spc="335" dirty="0"/>
              <a:t>COMMON</a:t>
            </a:r>
            <a:r>
              <a:rPr spc="320" dirty="0"/>
              <a:t> </a:t>
            </a:r>
            <a:r>
              <a:rPr spc="345" dirty="0"/>
              <a:t>ERRORS</a:t>
            </a:r>
            <a:r>
              <a:rPr spc="280" dirty="0"/>
              <a:t> </a:t>
            </a:r>
            <a:r>
              <a:rPr spc="225" dirty="0"/>
              <a:t>AND</a:t>
            </a:r>
            <a:r>
              <a:rPr spc="295" dirty="0"/>
              <a:t> </a:t>
            </a:r>
            <a:r>
              <a:rPr spc="275" dirty="0"/>
              <a:t>HOW</a:t>
            </a:r>
            <a:r>
              <a:rPr spc="290" dirty="0"/>
              <a:t> </a:t>
            </a:r>
            <a:r>
              <a:rPr spc="229" dirty="0"/>
              <a:t>TO</a:t>
            </a:r>
            <a:r>
              <a:rPr spc="295" dirty="0"/>
              <a:t> </a:t>
            </a:r>
            <a:r>
              <a:rPr spc="240" dirty="0"/>
              <a:t>FIX</a:t>
            </a:r>
            <a:r>
              <a:rPr spc="280" dirty="0"/>
              <a:t> </a:t>
            </a:r>
            <a:r>
              <a:rPr spc="55" dirty="0"/>
              <a:t>IT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480300" y="1663944"/>
            <a:ext cx="5285740" cy="5647055"/>
            <a:chOff x="7453883" y="1022573"/>
            <a:chExt cx="5285740" cy="56470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6712" y="1022573"/>
              <a:ext cx="5230415" cy="363326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2671" y="1193292"/>
              <a:ext cx="4853939" cy="328726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18221" y="1148842"/>
              <a:ext cx="4942840" cy="3376295"/>
            </a:xfrm>
            <a:custGeom>
              <a:avLst/>
              <a:gdLst/>
              <a:ahLst/>
              <a:cxnLst/>
              <a:rect l="l" t="t" r="r" b="b"/>
              <a:pathLst>
                <a:path w="4942840" h="3376295">
                  <a:moveTo>
                    <a:pt x="0" y="3376168"/>
                  </a:moveTo>
                  <a:lnTo>
                    <a:pt x="4942839" y="3376168"/>
                  </a:lnTo>
                  <a:lnTo>
                    <a:pt x="4942839" y="0"/>
                  </a:lnTo>
                  <a:lnTo>
                    <a:pt x="0" y="0"/>
                  </a:lnTo>
                  <a:lnTo>
                    <a:pt x="0" y="3376168"/>
                  </a:lnTo>
                  <a:close/>
                </a:path>
              </a:pathLst>
            </a:custGeom>
            <a:ln w="889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53883" y="4572000"/>
              <a:ext cx="5285232" cy="2097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69707" y="4657344"/>
              <a:ext cx="5058156" cy="1930908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75" dirty="0"/>
              <a:t>19</a:t>
            </a:fld>
            <a:endParaRPr spc="75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843115-9D24-2602-D5A3-5CFFDC03ED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206" y="47625"/>
            <a:ext cx="2513609" cy="137544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B8E9EE-A981-332D-7DBB-B3B6BAF46A11}"/>
              </a:ext>
            </a:extLst>
          </p:cNvPr>
          <p:cNvCxnSpPr/>
          <p:nvPr/>
        </p:nvCxnSpPr>
        <p:spPr>
          <a:xfrm>
            <a:off x="0" y="1534414"/>
            <a:ext cx="1343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938" y="336296"/>
            <a:ext cx="3961129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br>
              <a:rPr lang="en-IN" spc="225" dirty="0">
                <a:solidFill>
                  <a:srgbClr val="072B61"/>
                </a:solidFill>
              </a:rPr>
            </a:br>
            <a:r>
              <a:rPr spc="225" dirty="0">
                <a:solidFill>
                  <a:srgbClr val="072B61"/>
                </a:solidFill>
              </a:rPr>
              <a:t>TABLE</a:t>
            </a:r>
            <a:r>
              <a:rPr spc="285" dirty="0">
                <a:solidFill>
                  <a:srgbClr val="072B61"/>
                </a:solidFill>
              </a:rPr>
              <a:t> </a:t>
            </a:r>
            <a:r>
              <a:rPr spc="345" dirty="0">
                <a:solidFill>
                  <a:srgbClr val="072B61"/>
                </a:solidFill>
              </a:rPr>
              <a:t>OF</a:t>
            </a:r>
            <a:r>
              <a:rPr spc="270" dirty="0">
                <a:solidFill>
                  <a:srgbClr val="072B61"/>
                </a:solidFill>
              </a:rPr>
              <a:t> CONTENTS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75" dirty="0"/>
              <a:t>2</a:t>
            </a:fld>
            <a:endParaRPr spc="75" dirty="0"/>
          </a:p>
        </p:txBody>
      </p:sp>
      <p:sp>
        <p:nvSpPr>
          <p:cNvPr id="3" name="object 3"/>
          <p:cNvSpPr txBox="1"/>
          <p:nvPr/>
        </p:nvSpPr>
        <p:spPr>
          <a:xfrm>
            <a:off x="523443" y="1534414"/>
            <a:ext cx="5337175" cy="407098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spc="135" dirty="0">
                <a:latin typeface="Cambria"/>
                <a:cs typeface="Cambria"/>
              </a:rPr>
              <a:t>Introduction</a:t>
            </a:r>
            <a:endParaRPr sz="2400" dirty="0">
              <a:latin typeface="Cambria"/>
              <a:cs typeface="Cambria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spc="175" dirty="0">
                <a:latin typeface="Cambria"/>
                <a:cs typeface="Cambria"/>
              </a:rPr>
              <a:t>Connecting</a:t>
            </a:r>
            <a:r>
              <a:rPr sz="2400" spc="24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to</a:t>
            </a:r>
            <a:r>
              <a:rPr sz="2400" spc="225" dirty="0">
                <a:latin typeface="Cambria"/>
                <a:cs typeface="Cambria"/>
              </a:rPr>
              <a:t> </a:t>
            </a:r>
            <a:r>
              <a:rPr sz="2400" spc="145" dirty="0">
                <a:latin typeface="Cambria"/>
                <a:cs typeface="Cambria"/>
              </a:rPr>
              <a:t>the</a:t>
            </a:r>
            <a:r>
              <a:rPr sz="2400" spc="22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Chipedge</a:t>
            </a:r>
            <a:r>
              <a:rPr sz="2400" spc="235" dirty="0">
                <a:latin typeface="Cambria"/>
                <a:cs typeface="Cambria"/>
              </a:rPr>
              <a:t> </a:t>
            </a:r>
            <a:r>
              <a:rPr sz="2400" spc="185" dirty="0">
                <a:latin typeface="Cambria"/>
                <a:cs typeface="Cambria"/>
              </a:rPr>
              <a:t>Labs</a:t>
            </a:r>
            <a:endParaRPr sz="2400" dirty="0">
              <a:latin typeface="Cambria"/>
              <a:cs typeface="Cambria"/>
            </a:endParaRPr>
          </a:p>
          <a:p>
            <a:pPr marL="393700" indent="-381000">
              <a:lnSpc>
                <a:spcPct val="100000"/>
              </a:lnSpc>
              <a:spcBef>
                <a:spcPts val="111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spc="135" dirty="0">
                <a:latin typeface="Cambria"/>
                <a:cs typeface="Cambria"/>
              </a:rPr>
              <a:t>Installing</a:t>
            </a:r>
            <a:r>
              <a:rPr sz="2400" spc="229" dirty="0">
                <a:latin typeface="Cambria"/>
                <a:cs typeface="Cambria"/>
              </a:rPr>
              <a:t> </a:t>
            </a:r>
            <a:r>
              <a:rPr sz="2400" spc="265" dirty="0">
                <a:latin typeface="Cambria"/>
                <a:cs typeface="Cambria"/>
              </a:rPr>
              <a:t>&amp;</a:t>
            </a:r>
            <a:r>
              <a:rPr sz="2400" spc="225" dirty="0">
                <a:latin typeface="Cambria"/>
                <a:cs typeface="Cambria"/>
              </a:rPr>
              <a:t> </a:t>
            </a:r>
            <a:r>
              <a:rPr sz="2400" spc="155" dirty="0">
                <a:latin typeface="Cambria"/>
                <a:cs typeface="Cambria"/>
              </a:rPr>
              <a:t>Configuring</a:t>
            </a:r>
            <a:r>
              <a:rPr sz="2400" spc="24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VPN</a:t>
            </a:r>
            <a:endParaRPr sz="2400" dirty="0">
              <a:latin typeface="Cambria"/>
              <a:cs typeface="Cambria"/>
            </a:endParaRPr>
          </a:p>
          <a:p>
            <a:pPr marL="393700" indent="-381000">
              <a:lnSpc>
                <a:spcPct val="100000"/>
              </a:lnSpc>
              <a:spcBef>
                <a:spcPts val="109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spc="175" dirty="0">
                <a:latin typeface="Cambria"/>
                <a:cs typeface="Cambria"/>
              </a:rPr>
              <a:t>Connecting</a:t>
            </a:r>
            <a:r>
              <a:rPr sz="2400" spc="2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to</a:t>
            </a:r>
            <a:r>
              <a:rPr sz="2400" spc="204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VPN</a:t>
            </a:r>
            <a:endParaRPr sz="2400" dirty="0">
              <a:latin typeface="Cambria"/>
              <a:cs typeface="Cambria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spc="185" dirty="0">
                <a:latin typeface="Cambria"/>
                <a:cs typeface="Cambria"/>
              </a:rPr>
              <a:t>Usage</a:t>
            </a:r>
            <a:r>
              <a:rPr sz="2400" spc="225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Limits</a:t>
            </a:r>
            <a:r>
              <a:rPr sz="2400" spc="235" dirty="0">
                <a:latin typeface="Cambria"/>
                <a:cs typeface="Cambria"/>
              </a:rPr>
              <a:t> </a:t>
            </a:r>
            <a:r>
              <a:rPr sz="2400" spc="265" dirty="0">
                <a:latin typeface="Cambria"/>
                <a:cs typeface="Cambria"/>
              </a:rPr>
              <a:t>&amp;</a:t>
            </a:r>
            <a:r>
              <a:rPr sz="2400" spc="235" dirty="0">
                <a:latin typeface="Cambria"/>
                <a:cs typeface="Cambria"/>
              </a:rPr>
              <a:t> </a:t>
            </a:r>
            <a:r>
              <a:rPr sz="2400" spc="170" dirty="0">
                <a:latin typeface="Cambria"/>
                <a:cs typeface="Cambria"/>
              </a:rPr>
              <a:t>Other</a:t>
            </a:r>
            <a:r>
              <a:rPr sz="2400" spc="220" dirty="0">
                <a:latin typeface="Cambria"/>
                <a:cs typeface="Cambria"/>
              </a:rPr>
              <a:t> </a:t>
            </a:r>
            <a:r>
              <a:rPr sz="2400" spc="165" dirty="0">
                <a:latin typeface="Cambria"/>
                <a:cs typeface="Cambria"/>
              </a:rPr>
              <a:t>Details.</a:t>
            </a:r>
            <a:endParaRPr sz="2400" dirty="0">
              <a:latin typeface="Cambria"/>
              <a:cs typeface="Cambria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spc="155" dirty="0">
                <a:latin typeface="Cambria"/>
                <a:cs typeface="Cambria"/>
              </a:rPr>
              <a:t>Do’s</a:t>
            </a:r>
            <a:r>
              <a:rPr sz="2400" spc="195" dirty="0">
                <a:latin typeface="Cambria"/>
                <a:cs typeface="Cambria"/>
              </a:rPr>
              <a:t> </a:t>
            </a:r>
            <a:r>
              <a:rPr sz="2400" spc="270" dirty="0">
                <a:latin typeface="Cambria"/>
                <a:cs typeface="Cambria"/>
              </a:rPr>
              <a:t>&amp;</a:t>
            </a:r>
            <a:r>
              <a:rPr sz="2400" spc="204" dirty="0">
                <a:latin typeface="Cambria"/>
                <a:cs typeface="Cambria"/>
              </a:rPr>
              <a:t> </a:t>
            </a:r>
            <a:r>
              <a:rPr sz="2400" spc="150" dirty="0">
                <a:latin typeface="Cambria"/>
                <a:cs typeface="Cambria"/>
              </a:rPr>
              <a:t>Don’t</a:t>
            </a:r>
            <a:endParaRPr sz="2400" dirty="0">
              <a:latin typeface="Cambria"/>
              <a:cs typeface="Cambria"/>
            </a:endParaRPr>
          </a:p>
          <a:p>
            <a:pPr marL="393700" indent="-381000">
              <a:lnSpc>
                <a:spcPct val="100000"/>
              </a:lnSpc>
              <a:spcBef>
                <a:spcPts val="109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spc="220" dirty="0">
                <a:latin typeface="Cambria"/>
                <a:cs typeface="Cambria"/>
              </a:rPr>
              <a:t>Common</a:t>
            </a:r>
            <a:r>
              <a:rPr sz="2400" spc="2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errors</a:t>
            </a:r>
            <a:r>
              <a:rPr sz="2400" spc="215" dirty="0">
                <a:latin typeface="Cambria"/>
                <a:cs typeface="Cambria"/>
              </a:rPr>
              <a:t> </a:t>
            </a:r>
            <a:r>
              <a:rPr sz="2400" spc="204" dirty="0">
                <a:latin typeface="Cambria"/>
                <a:cs typeface="Cambria"/>
              </a:rPr>
              <a:t>and</a:t>
            </a:r>
            <a:r>
              <a:rPr sz="2400" spc="210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how</a:t>
            </a:r>
            <a:r>
              <a:rPr sz="2400" spc="24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to</a:t>
            </a:r>
            <a:r>
              <a:rPr sz="2400" spc="2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fix</a:t>
            </a:r>
            <a:endParaRPr sz="2400" dirty="0">
              <a:latin typeface="Cambria"/>
              <a:cs typeface="Cambria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spc="50" dirty="0">
                <a:latin typeface="Cambria"/>
                <a:cs typeface="Cambria"/>
              </a:rPr>
              <a:t>IT</a:t>
            </a:r>
            <a:r>
              <a:rPr sz="2400" spc="220" dirty="0">
                <a:latin typeface="Cambria"/>
                <a:cs typeface="Cambria"/>
              </a:rPr>
              <a:t> </a:t>
            </a:r>
            <a:r>
              <a:rPr sz="2400" spc="155" dirty="0">
                <a:latin typeface="Cambria"/>
                <a:cs typeface="Cambria"/>
              </a:rPr>
              <a:t>Helpdesk</a:t>
            </a:r>
            <a:r>
              <a:rPr sz="2400" spc="240" dirty="0">
                <a:latin typeface="Cambria"/>
                <a:cs typeface="Cambria"/>
              </a:rPr>
              <a:t> </a:t>
            </a:r>
            <a:r>
              <a:rPr sz="2400" spc="265" dirty="0">
                <a:latin typeface="Cambria"/>
                <a:cs typeface="Cambria"/>
              </a:rPr>
              <a:t>&amp;</a:t>
            </a:r>
            <a:r>
              <a:rPr sz="2400" spc="235" dirty="0">
                <a:latin typeface="Cambria"/>
                <a:cs typeface="Cambria"/>
              </a:rPr>
              <a:t> </a:t>
            </a:r>
            <a:r>
              <a:rPr sz="2400" spc="165" dirty="0">
                <a:latin typeface="Cambria"/>
                <a:cs typeface="Cambria"/>
              </a:rPr>
              <a:t>Escalation</a:t>
            </a:r>
            <a:r>
              <a:rPr sz="2400" spc="240" dirty="0">
                <a:latin typeface="Cambria"/>
                <a:cs typeface="Cambria"/>
              </a:rPr>
              <a:t> </a:t>
            </a:r>
            <a:r>
              <a:rPr sz="2400" spc="155" dirty="0">
                <a:latin typeface="Cambria"/>
                <a:cs typeface="Cambria"/>
              </a:rPr>
              <a:t>system</a:t>
            </a:r>
            <a:endParaRPr sz="2400" dirty="0">
              <a:latin typeface="Cambria"/>
              <a:cs typeface="Cambri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2F5348-9DDD-2088-2D6B-EE7C0A28CB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206" y="47625"/>
            <a:ext cx="2513609" cy="137544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C9A81A-FBEA-A581-53B6-28D60D6F2C4F}"/>
              </a:ext>
            </a:extLst>
          </p:cNvPr>
          <p:cNvCxnSpPr/>
          <p:nvPr/>
        </p:nvCxnSpPr>
        <p:spPr>
          <a:xfrm>
            <a:off x="0" y="1534414"/>
            <a:ext cx="1343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1845" y="1734445"/>
            <a:ext cx="5826760" cy="3546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189865" indent="-381000">
              <a:lnSpc>
                <a:spcPct val="150000"/>
              </a:lnSpc>
              <a:spcBef>
                <a:spcPts val="95"/>
              </a:spcBef>
              <a:buSzPct val="109090"/>
              <a:buFont typeface="Calibri"/>
              <a:buChar char="•"/>
              <a:tabLst>
                <a:tab pos="393065" algn="l"/>
                <a:tab pos="393700" algn="l"/>
              </a:tabLst>
            </a:pPr>
            <a:r>
              <a:rPr sz="2200" spc="40" dirty="0">
                <a:latin typeface="Cambria"/>
                <a:cs typeface="Cambria"/>
              </a:rPr>
              <a:t>If</a:t>
            </a:r>
            <a:r>
              <a:rPr sz="2200" spc="185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25" dirty="0">
                <a:latin typeface="Cambria"/>
                <a:cs typeface="Cambria"/>
              </a:rPr>
              <a:t>settings</a:t>
            </a:r>
            <a:r>
              <a:rPr sz="2200" spc="229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are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not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125" dirty="0">
                <a:latin typeface="Cambria"/>
                <a:cs typeface="Cambria"/>
              </a:rPr>
              <a:t>saved</a:t>
            </a:r>
            <a:r>
              <a:rPr sz="2200" spc="245" dirty="0">
                <a:latin typeface="Cambria"/>
                <a:cs typeface="Cambria"/>
              </a:rPr>
              <a:t> </a:t>
            </a:r>
            <a:r>
              <a:rPr sz="2200" spc="195" dirty="0">
                <a:latin typeface="Cambria"/>
                <a:cs typeface="Cambria"/>
              </a:rPr>
              <a:t>as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per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25" dirty="0">
                <a:latin typeface="Cambria"/>
                <a:cs typeface="Cambria"/>
              </a:rPr>
              <a:t>the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145" dirty="0">
                <a:latin typeface="Cambria"/>
                <a:cs typeface="Cambria"/>
              </a:rPr>
              <a:t>image,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please</a:t>
            </a:r>
            <a:r>
              <a:rPr sz="2200" spc="250" dirty="0">
                <a:latin typeface="Cambria"/>
                <a:cs typeface="Cambria"/>
              </a:rPr>
              <a:t> </a:t>
            </a:r>
            <a:r>
              <a:rPr sz="2200" spc="160" dirty="0">
                <a:latin typeface="Cambria"/>
                <a:cs typeface="Cambria"/>
              </a:rPr>
              <a:t>change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settings 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114" dirty="0">
                <a:latin typeface="Cambria"/>
                <a:cs typeface="Cambria"/>
              </a:rPr>
              <a:t>accordingly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spc="180" dirty="0">
                <a:latin typeface="Cambria"/>
                <a:cs typeface="Cambria"/>
              </a:rPr>
              <a:t>and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save</a:t>
            </a:r>
            <a:endParaRPr sz="2200" dirty="0">
              <a:latin typeface="Cambria"/>
              <a:cs typeface="Cambria"/>
            </a:endParaRPr>
          </a:p>
          <a:p>
            <a:pPr marL="393700" indent="-381000">
              <a:lnSpc>
                <a:spcPct val="100000"/>
              </a:lnSpc>
              <a:spcBef>
                <a:spcPts val="1320"/>
              </a:spcBef>
              <a:buSzPct val="109090"/>
              <a:buFont typeface="Calibri"/>
              <a:buChar char="•"/>
              <a:tabLst>
                <a:tab pos="393065" algn="l"/>
                <a:tab pos="393700" algn="l"/>
              </a:tabLst>
            </a:pPr>
            <a:r>
              <a:rPr sz="2200" spc="165" dirty="0">
                <a:latin typeface="Cambria"/>
                <a:cs typeface="Cambria"/>
              </a:rPr>
              <a:t>Connect</a:t>
            </a:r>
            <a:r>
              <a:rPr sz="2200" spc="245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to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45" dirty="0">
                <a:latin typeface="Cambria"/>
                <a:cs typeface="Cambria"/>
              </a:rPr>
              <a:t>VPN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after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rechecking</a:t>
            </a:r>
            <a:r>
              <a:rPr sz="2200" spc="250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all</a:t>
            </a:r>
            <a:endParaRPr sz="2200" dirty="0">
              <a:latin typeface="Cambria"/>
              <a:cs typeface="Cambria"/>
            </a:endParaRPr>
          </a:p>
          <a:p>
            <a:pPr marL="393700">
              <a:lnSpc>
                <a:spcPct val="100000"/>
              </a:lnSpc>
              <a:spcBef>
                <a:spcPts val="1320"/>
              </a:spcBef>
            </a:pP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settings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105" dirty="0">
                <a:latin typeface="Cambria"/>
                <a:cs typeface="Cambria"/>
              </a:rPr>
              <a:t>are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properly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145" dirty="0">
                <a:latin typeface="Cambria"/>
                <a:cs typeface="Cambria"/>
              </a:rPr>
              <a:t>saved.</a:t>
            </a:r>
            <a:endParaRPr sz="2200" dirty="0">
              <a:latin typeface="Cambria"/>
              <a:cs typeface="Cambria"/>
            </a:endParaRPr>
          </a:p>
          <a:p>
            <a:pPr marL="393700" marR="5080" indent="-381000">
              <a:lnSpc>
                <a:spcPct val="150000"/>
              </a:lnSpc>
              <a:buSzPct val="109090"/>
              <a:buFont typeface="Calibri"/>
              <a:buChar char="•"/>
              <a:tabLst>
                <a:tab pos="393065" algn="l"/>
                <a:tab pos="393700" algn="l"/>
              </a:tabLst>
            </a:pPr>
            <a:r>
              <a:rPr sz="2200" spc="40" dirty="0">
                <a:latin typeface="Cambria"/>
                <a:cs typeface="Cambria"/>
              </a:rPr>
              <a:t>If</a:t>
            </a:r>
            <a:r>
              <a:rPr sz="2200" spc="185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155" dirty="0">
                <a:latin typeface="Cambria"/>
                <a:cs typeface="Cambria"/>
              </a:rPr>
              <a:t>issue</a:t>
            </a:r>
            <a:r>
              <a:rPr sz="2200" spc="245" dirty="0">
                <a:latin typeface="Cambria"/>
                <a:cs typeface="Cambria"/>
              </a:rPr>
              <a:t> </a:t>
            </a:r>
            <a:r>
              <a:rPr sz="2200" spc="125" dirty="0">
                <a:latin typeface="Cambria"/>
                <a:cs typeface="Cambria"/>
              </a:rPr>
              <a:t>persist,</a:t>
            </a:r>
            <a:r>
              <a:rPr sz="2200" spc="229" dirty="0">
                <a:latin typeface="Cambria"/>
                <a:cs typeface="Cambria"/>
              </a:rPr>
              <a:t> </a:t>
            </a:r>
            <a:r>
              <a:rPr sz="2200" spc="140" dirty="0">
                <a:latin typeface="Cambria"/>
                <a:cs typeface="Cambria"/>
              </a:rPr>
              <a:t>contact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spc="145" dirty="0">
                <a:latin typeface="Cambria"/>
                <a:cs typeface="Cambria"/>
              </a:rPr>
              <a:t>Chipedge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IT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support</a:t>
            </a:r>
            <a:endParaRPr sz="2200" dirty="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023100" y="1840288"/>
            <a:ext cx="5956300" cy="4881880"/>
            <a:chOff x="6839693" y="1441698"/>
            <a:chExt cx="5956300" cy="48818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39693" y="1441698"/>
              <a:ext cx="5955819" cy="48813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44867" y="1536192"/>
              <a:ext cx="5740908" cy="46878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4045" y="239394"/>
            <a:ext cx="847407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br>
              <a:rPr lang="en-IN" spc="335" dirty="0"/>
            </a:br>
            <a:r>
              <a:rPr spc="335" dirty="0"/>
              <a:t>COMMON</a:t>
            </a:r>
            <a:r>
              <a:rPr spc="310" dirty="0"/>
              <a:t> </a:t>
            </a:r>
            <a:r>
              <a:rPr spc="345" dirty="0"/>
              <a:t>ERRORS</a:t>
            </a:r>
            <a:r>
              <a:rPr spc="275" dirty="0"/>
              <a:t> </a:t>
            </a:r>
            <a:r>
              <a:rPr spc="225" dirty="0"/>
              <a:t>AND</a:t>
            </a:r>
            <a:r>
              <a:rPr spc="290" dirty="0"/>
              <a:t> </a:t>
            </a:r>
            <a:r>
              <a:rPr spc="270" dirty="0"/>
              <a:t>HOW</a:t>
            </a:r>
            <a:r>
              <a:rPr spc="290" dirty="0"/>
              <a:t> </a:t>
            </a:r>
            <a:r>
              <a:rPr spc="229" dirty="0"/>
              <a:t>TO</a:t>
            </a:r>
            <a:r>
              <a:rPr spc="300" dirty="0"/>
              <a:t> </a:t>
            </a:r>
            <a:r>
              <a:rPr spc="240" dirty="0"/>
              <a:t>FIX</a:t>
            </a:r>
            <a:r>
              <a:rPr spc="270" dirty="0"/>
              <a:t> </a:t>
            </a:r>
            <a:r>
              <a:rPr spc="204" dirty="0"/>
              <a:t>IT…contd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75" dirty="0"/>
              <a:t>20</a:t>
            </a:fld>
            <a:endParaRPr spc="75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BA758-19F4-CD56-B010-199EF524DC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206" y="43784"/>
            <a:ext cx="2513609" cy="137544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8B600E-FFE1-4E80-5DD5-48271A1ABDCA}"/>
              </a:ext>
            </a:extLst>
          </p:cNvPr>
          <p:cNvCxnSpPr/>
          <p:nvPr/>
        </p:nvCxnSpPr>
        <p:spPr>
          <a:xfrm>
            <a:off x="0" y="1534414"/>
            <a:ext cx="1343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8787" y="1877254"/>
            <a:ext cx="6630670" cy="4300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90" dirty="0">
                <a:latin typeface="Cambria"/>
                <a:cs typeface="Cambria"/>
              </a:rPr>
              <a:t>Problem:</a:t>
            </a:r>
            <a:endParaRPr sz="2200" dirty="0">
              <a:latin typeface="Cambria"/>
              <a:cs typeface="Cambria"/>
            </a:endParaRPr>
          </a:p>
          <a:p>
            <a:pPr marL="12700" marR="5080">
              <a:lnSpc>
                <a:spcPct val="150000"/>
              </a:lnSpc>
              <a:spcBef>
                <a:spcPts val="1110"/>
              </a:spcBef>
            </a:pPr>
            <a:r>
              <a:rPr sz="2200" b="1" spc="125" dirty="0">
                <a:latin typeface="Cambria"/>
                <a:cs typeface="Cambria"/>
              </a:rPr>
              <a:t>Credential</a:t>
            </a:r>
            <a:r>
              <a:rPr sz="2200" b="1" spc="295" dirty="0">
                <a:latin typeface="Cambria"/>
                <a:cs typeface="Cambria"/>
              </a:rPr>
              <a:t> </a:t>
            </a:r>
            <a:r>
              <a:rPr sz="2200" b="1" spc="45" dirty="0">
                <a:latin typeface="Cambria"/>
                <a:cs typeface="Cambria"/>
              </a:rPr>
              <a:t>or</a:t>
            </a:r>
            <a:r>
              <a:rPr sz="2200" b="1" spc="270" dirty="0">
                <a:latin typeface="Cambria"/>
                <a:cs typeface="Cambria"/>
              </a:rPr>
              <a:t> </a:t>
            </a:r>
            <a:r>
              <a:rPr sz="2200" b="1" spc="204" dirty="0">
                <a:latin typeface="Cambria"/>
                <a:cs typeface="Cambria"/>
              </a:rPr>
              <a:t>SSLVPN</a:t>
            </a:r>
            <a:r>
              <a:rPr sz="2200" b="1" spc="265" dirty="0">
                <a:latin typeface="Cambria"/>
                <a:cs typeface="Cambria"/>
              </a:rPr>
              <a:t> </a:t>
            </a:r>
            <a:r>
              <a:rPr sz="2200" b="1" spc="120" dirty="0">
                <a:latin typeface="Cambria"/>
                <a:cs typeface="Cambria"/>
              </a:rPr>
              <a:t>configuration</a:t>
            </a:r>
            <a:r>
              <a:rPr sz="2200" b="1" spc="290" dirty="0">
                <a:latin typeface="Cambria"/>
                <a:cs typeface="Cambria"/>
              </a:rPr>
              <a:t> </a:t>
            </a:r>
            <a:r>
              <a:rPr sz="2200" b="1" spc="114" dirty="0">
                <a:latin typeface="Cambria"/>
                <a:cs typeface="Cambria"/>
              </a:rPr>
              <a:t>is</a:t>
            </a:r>
            <a:r>
              <a:rPr sz="2200" b="1" spc="260" dirty="0">
                <a:latin typeface="Cambria"/>
                <a:cs typeface="Cambria"/>
              </a:rPr>
              <a:t> </a:t>
            </a:r>
            <a:r>
              <a:rPr sz="2200" b="1" spc="95" dirty="0">
                <a:latin typeface="Cambria"/>
                <a:cs typeface="Cambria"/>
              </a:rPr>
              <a:t>wrong. </a:t>
            </a:r>
            <a:r>
              <a:rPr sz="2200" b="1" spc="-470" dirty="0">
                <a:latin typeface="Cambria"/>
                <a:cs typeface="Cambria"/>
              </a:rPr>
              <a:t> </a:t>
            </a:r>
            <a:r>
              <a:rPr sz="2200" b="1" spc="35" dirty="0">
                <a:latin typeface="Cambria"/>
                <a:cs typeface="Cambria"/>
              </a:rPr>
              <a:t>(-7200)</a:t>
            </a:r>
            <a:endParaRPr sz="2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200" b="1" spc="105" dirty="0">
                <a:latin typeface="Cambria"/>
                <a:cs typeface="Cambria"/>
              </a:rPr>
              <a:t>How</a:t>
            </a:r>
            <a:r>
              <a:rPr sz="2200" b="1" spc="254" dirty="0">
                <a:latin typeface="Cambria"/>
                <a:cs typeface="Cambria"/>
              </a:rPr>
              <a:t> </a:t>
            </a:r>
            <a:r>
              <a:rPr sz="2200" b="1" spc="155" dirty="0">
                <a:latin typeface="Cambria"/>
                <a:cs typeface="Cambria"/>
              </a:rPr>
              <a:t>to</a:t>
            </a:r>
            <a:r>
              <a:rPr sz="2200" b="1" spc="245" dirty="0">
                <a:latin typeface="Cambria"/>
                <a:cs typeface="Cambria"/>
              </a:rPr>
              <a:t> </a:t>
            </a:r>
            <a:r>
              <a:rPr sz="2200" b="1" spc="120" dirty="0">
                <a:latin typeface="Cambria"/>
                <a:cs typeface="Cambria"/>
              </a:rPr>
              <a:t>fix</a:t>
            </a:r>
            <a:r>
              <a:rPr sz="2200" b="1" spc="290" dirty="0">
                <a:latin typeface="Cambria"/>
                <a:cs typeface="Cambria"/>
              </a:rPr>
              <a:t> </a:t>
            </a:r>
            <a:r>
              <a:rPr sz="2200" b="1" spc="250" dirty="0">
                <a:latin typeface="Cambria"/>
                <a:cs typeface="Cambria"/>
              </a:rPr>
              <a:t>it?</a:t>
            </a:r>
            <a:endParaRPr sz="2200" dirty="0">
              <a:latin typeface="Cambria"/>
              <a:cs typeface="Cambria"/>
            </a:endParaRPr>
          </a:p>
          <a:p>
            <a:pPr marL="12700" marR="39370">
              <a:lnSpc>
                <a:spcPct val="150000"/>
              </a:lnSpc>
              <a:spcBef>
                <a:spcPts val="1095"/>
              </a:spcBef>
            </a:pPr>
            <a:r>
              <a:rPr sz="2200" spc="155" dirty="0">
                <a:latin typeface="Cambria"/>
                <a:cs typeface="Cambria"/>
              </a:rPr>
              <a:t>Recheck</a:t>
            </a:r>
            <a:r>
              <a:rPr sz="2200" spc="250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credential</a:t>
            </a:r>
            <a:r>
              <a:rPr sz="2200" spc="245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are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entered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correctly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spc="50" dirty="0">
                <a:latin typeface="Cambria"/>
                <a:cs typeface="Cambria"/>
              </a:rPr>
              <a:t>or </a:t>
            </a:r>
            <a:r>
              <a:rPr sz="2200" spc="55" dirty="0">
                <a:latin typeface="Cambria"/>
                <a:cs typeface="Cambria"/>
              </a:rPr>
              <a:t> </a:t>
            </a:r>
            <a:r>
              <a:rPr sz="2200" spc="150" dirty="0">
                <a:latin typeface="Cambria"/>
                <a:cs typeface="Cambria"/>
              </a:rPr>
              <a:t>not. </a:t>
            </a:r>
            <a:r>
              <a:rPr sz="2200" spc="40" dirty="0">
                <a:latin typeface="Cambria"/>
                <a:cs typeface="Cambria"/>
              </a:rPr>
              <a:t>If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 </a:t>
            </a:r>
            <a:r>
              <a:rPr sz="2200" spc="80" dirty="0">
                <a:latin typeface="Cambria"/>
                <a:cs typeface="Cambria"/>
              </a:rPr>
              <a:t>provided</a:t>
            </a:r>
            <a:r>
              <a:rPr sz="2200" spc="85" dirty="0">
                <a:latin typeface="Cambria"/>
                <a:cs typeface="Cambria"/>
              </a:rPr>
              <a:t> </a:t>
            </a:r>
            <a:r>
              <a:rPr sz="2200" spc="105" dirty="0">
                <a:latin typeface="Cambria"/>
                <a:cs typeface="Cambria"/>
              </a:rPr>
              <a:t>credential </a:t>
            </a:r>
            <a:r>
              <a:rPr sz="2200" spc="120" dirty="0">
                <a:latin typeface="Cambria"/>
                <a:cs typeface="Cambria"/>
              </a:rPr>
              <a:t>is </a:t>
            </a:r>
            <a:r>
              <a:rPr sz="2200" spc="90" dirty="0">
                <a:latin typeface="Cambria"/>
                <a:cs typeface="Cambria"/>
              </a:rPr>
              <a:t>correct </a:t>
            </a:r>
            <a:r>
              <a:rPr sz="2200" spc="180" dirty="0">
                <a:latin typeface="Cambria"/>
                <a:cs typeface="Cambria"/>
              </a:rPr>
              <a:t>and </a:t>
            </a:r>
            <a:r>
              <a:rPr sz="2200" spc="130" dirty="0">
                <a:latin typeface="Cambria"/>
                <a:cs typeface="Cambria"/>
              </a:rPr>
              <a:t>the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105" dirty="0">
                <a:latin typeface="Cambria"/>
                <a:cs typeface="Cambria"/>
              </a:rPr>
              <a:t>problem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spc="125" dirty="0">
                <a:latin typeface="Cambria"/>
                <a:cs typeface="Cambria"/>
              </a:rPr>
              <a:t>persist,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spc="105" dirty="0">
                <a:latin typeface="Cambria"/>
                <a:cs typeface="Cambria"/>
              </a:rPr>
              <a:t>there</a:t>
            </a:r>
            <a:r>
              <a:rPr sz="2200" spc="204" dirty="0">
                <a:latin typeface="Cambria"/>
                <a:cs typeface="Cambria"/>
              </a:rPr>
              <a:t> </a:t>
            </a:r>
            <a:r>
              <a:rPr sz="2200" spc="140" dirty="0">
                <a:latin typeface="Cambria"/>
                <a:cs typeface="Cambria"/>
              </a:rPr>
              <a:t>might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105" dirty="0">
                <a:latin typeface="Cambria"/>
                <a:cs typeface="Cambria"/>
              </a:rPr>
              <a:t>be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155" dirty="0">
                <a:latin typeface="Cambria"/>
                <a:cs typeface="Cambria"/>
              </a:rPr>
              <a:t>issue</a:t>
            </a:r>
            <a:r>
              <a:rPr sz="2200" spc="250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with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your 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175" dirty="0">
                <a:latin typeface="Cambria"/>
                <a:cs typeface="Cambria"/>
              </a:rPr>
              <a:t>ID</a:t>
            </a:r>
            <a:r>
              <a:rPr sz="2200" spc="195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level,</a:t>
            </a:r>
            <a:r>
              <a:rPr sz="2200" spc="229" dirty="0">
                <a:latin typeface="Cambria"/>
                <a:cs typeface="Cambria"/>
              </a:rPr>
              <a:t> </a:t>
            </a:r>
            <a:r>
              <a:rPr sz="2200" spc="145" dirty="0">
                <a:latin typeface="Cambria"/>
                <a:cs typeface="Cambria"/>
              </a:rPr>
              <a:t>hence</a:t>
            </a:r>
            <a:r>
              <a:rPr sz="2200" spc="229" dirty="0">
                <a:latin typeface="Cambria"/>
                <a:cs typeface="Cambria"/>
              </a:rPr>
              <a:t> </a:t>
            </a:r>
            <a:r>
              <a:rPr sz="2200" spc="140" dirty="0">
                <a:latin typeface="Cambria"/>
                <a:cs typeface="Cambria"/>
              </a:rPr>
              <a:t>contact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195" dirty="0">
                <a:latin typeface="Cambria"/>
                <a:cs typeface="Cambria"/>
              </a:rPr>
              <a:t> </a:t>
            </a:r>
            <a:r>
              <a:rPr sz="2200" spc="145" dirty="0">
                <a:latin typeface="Cambria"/>
                <a:cs typeface="Cambria"/>
              </a:rPr>
              <a:t>Chipedge</a:t>
            </a:r>
            <a:r>
              <a:rPr sz="2200" spc="250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IT</a:t>
            </a:r>
            <a:r>
              <a:rPr sz="2200" spc="180" dirty="0">
                <a:latin typeface="Cambria"/>
                <a:cs typeface="Cambria"/>
              </a:rPr>
              <a:t> </a:t>
            </a:r>
            <a:r>
              <a:rPr sz="2200" spc="145" dirty="0">
                <a:latin typeface="Cambria"/>
                <a:cs typeface="Cambria"/>
              </a:rPr>
              <a:t>support.</a:t>
            </a:r>
            <a:endParaRPr sz="2200" dirty="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47394" y="1938045"/>
            <a:ext cx="5495925" cy="4694555"/>
            <a:chOff x="7481285" y="1434060"/>
            <a:chExt cx="5495925" cy="46945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81285" y="1434060"/>
              <a:ext cx="5495589" cy="46939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1900" y="1527048"/>
              <a:ext cx="5289804" cy="450342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9920" y="322910"/>
            <a:ext cx="847598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br>
              <a:rPr lang="en-IN" spc="335" dirty="0"/>
            </a:br>
            <a:r>
              <a:rPr spc="335" dirty="0"/>
              <a:t>COMMON</a:t>
            </a:r>
            <a:r>
              <a:rPr spc="305" dirty="0"/>
              <a:t> </a:t>
            </a:r>
            <a:r>
              <a:rPr spc="345" dirty="0"/>
              <a:t>ERRORS</a:t>
            </a:r>
            <a:r>
              <a:rPr spc="260" dirty="0"/>
              <a:t> </a:t>
            </a:r>
            <a:r>
              <a:rPr spc="225" dirty="0"/>
              <a:t>AND</a:t>
            </a:r>
            <a:r>
              <a:rPr spc="290" dirty="0"/>
              <a:t> </a:t>
            </a:r>
            <a:r>
              <a:rPr spc="270" dirty="0"/>
              <a:t>HOW</a:t>
            </a:r>
            <a:r>
              <a:rPr spc="285" dirty="0"/>
              <a:t> </a:t>
            </a:r>
            <a:r>
              <a:rPr spc="229" dirty="0"/>
              <a:t>TO</a:t>
            </a:r>
            <a:r>
              <a:rPr spc="290" dirty="0"/>
              <a:t> </a:t>
            </a:r>
            <a:r>
              <a:rPr spc="245" dirty="0"/>
              <a:t>FIX</a:t>
            </a:r>
            <a:r>
              <a:rPr spc="270" dirty="0"/>
              <a:t> </a:t>
            </a:r>
            <a:r>
              <a:rPr spc="204" dirty="0"/>
              <a:t>IT…contd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75" dirty="0"/>
              <a:t>21</a:t>
            </a:fld>
            <a:endParaRPr spc="75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E37D93-D4ED-5412-420A-C51DD1FBFF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206" y="123825"/>
            <a:ext cx="2513609" cy="137544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2B56C8-BC9A-586E-A751-358F9E297D8A}"/>
              </a:ext>
            </a:extLst>
          </p:cNvPr>
          <p:cNvCxnSpPr/>
          <p:nvPr/>
        </p:nvCxnSpPr>
        <p:spPr>
          <a:xfrm>
            <a:off x="0" y="1534414"/>
            <a:ext cx="1343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6584" y="1646008"/>
            <a:ext cx="6224905" cy="502729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200" b="1" spc="90" dirty="0">
                <a:latin typeface="Cambria"/>
                <a:cs typeface="Cambria"/>
              </a:rPr>
              <a:t>Problem:</a:t>
            </a:r>
            <a:endParaRPr sz="2200" dirty="0">
              <a:latin typeface="Cambria"/>
              <a:cs typeface="Cambria"/>
            </a:endParaRPr>
          </a:p>
          <a:p>
            <a:pPr marL="12700">
              <a:lnSpc>
                <a:spcPts val="2635"/>
              </a:lnSpc>
              <a:spcBef>
                <a:spcPts val="1105"/>
              </a:spcBef>
            </a:pPr>
            <a:r>
              <a:rPr sz="2200" b="1" spc="170" dirty="0">
                <a:latin typeface="Cambria"/>
                <a:cs typeface="Cambria"/>
              </a:rPr>
              <a:t>Remote</a:t>
            </a:r>
            <a:r>
              <a:rPr sz="2200" b="1" spc="254" dirty="0">
                <a:latin typeface="Cambria"/>
                <a:cs typeface="Cambria"/>
              </a:rPr>
              <a:t> </a:t>
            </a:r>
            <a:r>
              <a:rPr sz="2200" b="1" spc="120" dirty="0">
                <a:latin typeface="Cambria"/>
                <a:cs typeface="Cambria"/>
              </a:rPr>
              <a:t>desktop</a:t>
            </a:r>
            <a:r>
              <a:rPr sz="2200" b="1" spc="285" dirty="0">
                <a:latin typeface="Cambria"/>
                <a:cs typeface="Cambria"/>
              </a:rPr>
              <a:t> </a:t>
            </a:r>
            <a:r>
              <a:rPr sz="2200" b="1" spc="175" dirty="0">
                <a:latin typeface="Cambria"/>
                <a:cs typeface="Cambria"/>
              </a:rPr>
              <a:t>can’t</a:t>
            </a:r>
            <a:r>
              <a:rPr sz="2200" b="1" spc="260" dirty="0">
                <a:latin typeface="Cambria"/>
                <a:cs typeface="Cambria"/>
              </a:rPr>
              <a:t> </a:t>
            </a:r>
            <a:r>
              <a:rPr sz="2200" b="1" spc="170" dirty="0">
                <a:latin typeface="Cambria"/>
                <a:cs typeface="Cambria"/>
              </a:rPr>
              <a:t>connect</a:t>
            </a:r>
            <a:r>
              <a:rPr sz="2200" b="1" spc="295" dirty="0">
                <a:latin typeface="Cambria"/>
                <a:cs typeface="Cambria"/>
              </a:rPr>
              <a:t> </a:t>
            </a:r>
            <a:r>
              <a:rPr sz="2200" b="1" spc="155" dirty="0">
                <a:latin typeface="Cambria"/>
                <a:cs typeface="Cambria"/>
              </a:rPr>
              <a:t>to</a:t>
            </a:r>
            <a:r>
              <a:rPr sz="2200" b="1" spc="245" dirty="0">
                <a:latin typeface="Cambria"/>
                <a:cs typeface="Cambria"/>
              </a:rPr>
              <a:t> </a:t>
            </a:r>
            <a:r>
              <a:rPr sz="2200" b="1" spc="160" dirty="0">
                <a:latin typeface="Cambria"/>
                <a:cs typeface="Cambria"/>
              </a:rPr>
              <a:t>the</a:t>
            </a:r>
            <a:endParaRPr sz="2200" dirty="0">
              <a:latin typeface="Cambria"/>
              <a:cs typeface="Cambria"/>
            </a:endParaRPr>
          </a:p>
          <a:p>
            <a:pPr marL="12700">
              <a:lnSpc>
                <a:spcPts val="2635"/>
              </a:lnSpc>
            </a:pPr>
            <a:r>
              <a:rPr sz="2200" b="1" spc="125" dirty="0">
                <a:latin typeface="Cambria"/>
                <a:cs typeface="Cambria"/>
              </a:rPr>
              <a:t>remote</a:t>
            </a:r>
            <a:r>
              <a:rPr sz="2200" b="1" spc="280" dirty="0">
                <a:latin typeface="Cambria"/>
                <a:cs typeface="Cambria"/>
              </a:rPr>
              <a:t> </a:t>
            </a:r>
            <a:r>
              <a:rPr sz="2200" b="1" spc="135" dirty="0">
                <a:latin typeface="Cambria"/>
                <a:cs typeface="Cambria"/>
              </a:rPr>
              <a:t>computer</a:t>
            </a:r>
            <a:r>
              <a:rPr sz="2200" b="1" spc="285" dirty="0">
                <a:latin typeface="Cambria"/>
                <a:cs typeface="Cambria"/>
              </a:rPr>
              <a:t> </a:t>
            </a:r>
            <a:r>
              <a:rPr sz="2200" b="1" spc="70" dirty="0">
                <a:latin typeface="Cambria"/>
                <a:cs typeface="Cambria"/>
              </a:rPr>
              <a:t>for</a:t>
            </a:r>
            <a:r>
              <a:rPr sz="2200" b="1" spc="265" dirty="0">
                <a:latin typeface="Cambria"/>
                <a:cs typeface="Cambria"/>
              </a:rPr>
              <a:t> </a:t>
            </a:r>
            <a:r>
              <a:rPr sz="2200" b="1" spc="120" dirty="0">
                <a:latin typeface="Cambria"/>
                <a:cs typeface="Cambria"/>
              </a:rPr>
              <a:t>one</a:t>
            </a:r>
            <a:r>
              <a:rPr sz="2200" b="1" spc="270" dirty="0">
                <a:latin typeface="Cambria"/>
                <a:cs typeface="Cambria"/>
              </a:rPr>
              <a:t> </a:t>
            </a:r>
            <a:r>
              <a:rPr sz="2200" b="1" spc="110" dirty="0">
                <a:latin typeface="Cambria"/>
                <a:cs typeface="Cambria"/>
              </a:rPr>
              <a:t>of</a:t>
            </a:r>
            <a:r>
              <a:rPr sz="2200" b="1" spc="265" dirty="0">
                <a:latin typeface="Cambria"/>
                <a:cs typeface="Cambria"/>
              </a:rPr>
              <a:t> </a:t>
            </a:r>
            <a:r>
              <a:rPr sz="2200" b="1" spc="140" dirty="0">
                <a:latin typeface="Cambria"/>
                <a:cs typeface="Cambria"/>
              </a:rPr>
              <a:t>these</a:t>
            </a:r>
            <a:r>
              <a:rPr sz="2200" b="1" spc="285" dirty="0">
                <a:latin typeface="Cambria"/>
                <a:cs typeface="Cambria"/>
              </a:rPr>
              <a:t> </a:t>
            </a:r>
            <a:r>
              <a:rPr sz="2200" b="1" spc="100" dirty="0">
                <a:latin typeface="Cambria"/>
                <a:cs typeface="Cambria"/>
              </a:rPr>
              <a:t>reasons:</a:t>
            </a:r>
            <a:endParaRPr sz="2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6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2200" b="1" spc="105" dirty="0">
                <a:latin typeface="Cambria"/>
                <a:cs typeface="Cambria"/>
              </a:rPr>
              <a:t>How</a:t>
            </a:r>
            <a:r>
              <a:rPr sz="2200" b="1" spc="250" dirty="0">
                <a:latin typeface="Cambria"/>
                <a:cs typeface="Cambria"/>
              </a:rPr>
              <a:t> </a:t>
            </a:r>
            <a:r>
              <a:rPr sz="2200" b="1" spc="155" dirty="0">
                <a:latin typeface="Cambria"/>
                <a:cs typeface="Cambria"/>
              </a:rPr>
              <a:t>to</a:t>
            </a:r>
            <a:r>
              <a:rPr sz="2200" b="1" spc="240" dirty="0">
                <a:latin typeface="Cambria"/>
                <a:cs typeface="Cambria"/>
              </a:rPr>
              <a:t> </a:t>
            </a:r>
            <a:r>
              <a:rPr sz="2200" b="1" spc="120" dirty="0">
                <a:latin typeface="Cambria"/>
                <a:cs typeface="Cambria"/>
              </a:rPr>
              <a:t>fix</a:t>
            </a:r>
            <a:r>
              <a:rPr sz="2200" b="1" spc="285" dirty="0">
                <a:latin typeface="Cambria"/>
                <a:cs typeface="Cambria"/>
              </a:rPr>
              <a:t> </a:t>
            </a:r>
            <a:r>
              <a:rPr sz="2200" b="1" spc="250" dirty="0">
                <a:latin typeface="Cambria"/>
                <a:cs typeface="Cambria"/>
              </a:rPr>
              <a:t>it?</a:t>
            </a:r>
            <a:endParaRPr sz="2200" dirty="0">
              <a:latin typeface="Cambria"/>
              <a:cs typeface="Cambria"/>
            </a:endParaRPr>
          </a:p>
          <a:p>
            <a:pPr marL="12700" marR="88265">
              <a:lnSpc>
                <a:spcPct val="100000"/>
              </a:lnSpc>
              <a:spcBef>
                <a:spcPts val="1095"/>
              </a:spcBef>
            </a:pPr>
            <a:r>
              <a:rPr sz="2200" spc="125" dirty="0">
                <a:latin typeface="Cambria"/>
                <a:cs typeface="Cambria"/>
              </a:rPr>
              <a:t>This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spc="105" dirty="0">
                <a:latin typeface="Cambria"/>
                <a:cs typeface="Cambria"/>
              </a:rPr>
              <a:t>problem</a:t>
            </a:r>
            <a:r>
              <a:rPr sz="2200" spc="229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is</a:t>
            </a:r>
            <a:r>
              <a:rPr sz="2200" spc="229" dirty="0">
                <a:latin typeface="Cambria"/>
                <a:cs typeface="Cambria"/>
              </a:rPr>
              <a:t> </a:t>
            </a:r>
            <a:r>
              <a:rPr sz="2200" spc="155" dirty="0">
                <a:latin typeface="Cambria"/>
                <a:cs typeface="Cambria"/>
              </a:rPr>
              <a:t>because</a:t>
            </a:r>
            <a:r>
              <a:rPr sz="2200" spc="265" dirty="0">
                <a:latin typeface="Cambria"/>
                <a:cs typeface="Cambria"/>
              </a:rPr>
              <a:t> </a:t>
            </a:r>
            <a:r>
              <a:rPr sz="2200" spc="135" dirty="0">
                <a:latin typeface="Cambria"/>
                <a:cs typeface="Cambria"/>
              </a:rPr>
              <a:t>you</a:t>
            </a:r>
            <a:r>
              <a:rPr sz="2200" spc="229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are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14" dirty="0">
                <a:latin typeface="Cambria"/>
                <a:cs typeface="Cambria"/>
              </a:rPr>
              <a:t>not 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connected</a:t>
            </a:r>
            <a:r>
              <a:rPr sz="2200" spc="254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45" dirty="0">
                <a:latin typeface="Cambria"/>
                <a:cs typeface="Cambria"/>
              </a:rPr>
              <a:t>Chipedge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spc="170" dirty="0">
                <a:latin typeface="Cambria"/>
                <a:cs typeface="Cambria"/>
              </a:rPr>
              <a:t>VPN.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70" dirty="0">
                <a:latin typeface="Cambria"/>
                <a:cs typeface="Cambria"/>
              </a:rPr>
              <a:t>Connect</a:t>
            </a:r>
            <a:r>
              <a:rPr sz="2200" spc="245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to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125" dirty="0">
                <a:latin typeface="Cambria"/>
                <a:cs typeface="Cambria"/>
              </a:rPr>
              <a:t>the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145" dirty="0">
                <a:latin typeface="Cambria"/>
                <a:cs typeface="Cambria"/>
              </a:rPr>
              <a:t>Chipedge </a:t>
            </a:r>
            <a:r>
              <a:rPr sz="2200" spc="140" dirty="0">
                <a:latin typeface="Cambria"/>
                <a:cs typeface="Cambria"/>
              </a:rPr>
              <a:t>VPN </a:t>
            </a:r>
            <a:r>
              <a:rPr sz="2200" spc="75" dirty="0">
                <a:latin typeface="Cambria"/>
                <a:cs typeface="Cambria"/>
              </a:rPr>
              <a:t>(Forticlient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VPN)  </a:t>
            </a:r>
            <a:r>
              <a:rPr sz="2200" spc="180" dirty="0">
                <a:latin typeface="Cambria"/>
                <a:cs typeface="Cambria"/>
              </a:rPr>
              <a:t>and </a:t>
            </a:r>
            <a:r>
              <a:rPr sz="2200" spc="185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reconnect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295" dirty="0">
                <a:latin typeface="Cambria"/>
                <a:cs typeface="Cambria"/>
              </a:rPr>
              <a:t>RDC</a:t>
            </a:r>
            <a:endParaRPr sz="2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600" dirty="0">
              <a:latin typeface="Cambria"/>
              <a:cs typeface="Cambria"/>
            </a:endParaRPr>
          </a:p>
          <a:p>
            <a:pPr marL="12700" marR="749300">
              <a:lnSpc>
                <a:spcPct val="100000"/>
              </a:lnSpc>
              <a:spcBef>
                <a:spcPts val="1800"/>
              </a:spcBef>
            </a:pPr>
            <a:r>
              <a:rPr sz="2200" spc="40" dirty="0">
                <a:latin typeface="Cambria"/>
                <a:cs typeface="Cambria"/>
              </a:rPr>
              <a:t>If</a:t>
            </a:r>
            <a:r>
              <a:rPr sz="2200" spc="185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55" dirty="0">
                <a:latin typeface="Cambria"/>
                <a:cs typeface="Cambria"/>
              </a:rPr>
              <a:t>issue</a:t>
            </a:r>
            <a:r>
              <a:rPr sz="2200" spc="250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persist</a:t>
            </a:r>
            <a:r>
              <a:rPr sz="2200" spc="250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even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after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140" dirty="0">
                <a:latin typeface="Cambria"/>
                <a:cs typeface="Cambria"/>
              </a:rPr>
              <a:t>VPN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is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140" dirty="0">
                <a:latin typeface="Cambria"/>
                <a:cs typeface="Cambria"/>
              </a:rPr>
              <a:t>connected,</a:t>
            </a:r>
            <a:r>
              <a:rPr sz="2200" spc="245" dirty="0">
                <a:latin typeface="Cambria"/>
                <a:cs typeface="Cambria"/>
              </a:rPr>
              <a:t> </a:t>
            </a:r>
            <a:r>
              <a:rPr sz="2200" spc="140" dirty="0">
                <a:latin typeface="Cambria"/>
                <a:cs typeface="Cambria"/>
              </a:rPr>
              <a:t>contact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spc="145" dirty="0">
                <a:latin typeface="Cambria"/>
                <a:cs typeface="Cambria"/>
              </a:rPr>
              <a:t>Chipedge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IT</a:t>
            </a:r>
            <a:r>
              <a:rPr sz="2200" spc="195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support</a:t>
            </a:r>
            <a:endParaRPr sz="2200" dirty="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51700" y="1871962"/>
            <a:ext cx="5584190" cy="3178175"/>
            <a:chOff x="7238989" y="1380718"/>
            <a:chExt cx="5584190" cy="3178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8989" y="1380718"/>
              <a:ext cx="5583950" cy="31775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9583" y="1458468"/>
              <a:ext cx="5378196" cy="301752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9920" y="322910"/>
            <a:ext cx="847217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br>
              <a:rPr lang="en-IN" spc="335" dirty="0"/>
            </a:br>
            <a:r>
              <a:rPr spc="335" dirty="0"/>
              <a:t>COMMON</a:t>
            </a:r>
            <a:r>
              <a:rPr spc="300" dirty="0"/>
              <a:t> </a:t>
            </a:r>
            <a:r>
              <a:rPr spc="345" dirty="0"/>
              <a:t>ERRORS</a:t>
            </a:r>
            <a:r>
              <a:rPr spc="260" dirty="0"/>
              <a:t> </a:t>
            </a:r>
            <a:r>
              <a:rPr spc="225" dirty="0"/>
              <a:t>AND</a:t>
            </a:r>
            <a:r>
              <a:rPr spc="285" dirty="0"/>
              <a:t> </a:t>
            </a:r>
            <a:r>
              <a:rPr spc="270" dirty="0"/>
              <a:t>HOW</a:t>
            </a:r>
            <a:r>
              <a:rPr spc="285" dirty="0"/>
              <a:t> </a:t>
            </a:r>
            <a:r>
              <a:rPr spc="229" dirty="0"/>
              <a:t>TO</a:t>
            </a:r>
            <a:r>
              <a:rPr spc="285" dirty="0"/>
              <a:t> </a:t>
            </a:r>
            <a:r>
              <a:rPr spc="245" dirty="0"/>
              <a:t>FIX</a:t>
            </a:r>
            <a:r>
              <a:rPr spc="270" dirty="0"/>
              <a:t> </a:t>
            </a:r>
            <a:r>
              <a:rPr spc="204" dirty="0"/>
              <a:t>IT…contd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75" dirty="0"/>
              <a:t>22</a:t>
            </a:fld>
            <a:endParaRPr spc="75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2A8583-F72E-1E1A-A22D-09567F047B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206" y="47625"/>
            <a:ext cx="2513609" cy="137544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FF3E7A-B61E-F66B-EDC0-0B34ACD71108}"/>
              </a:ext>
            </a:extLst>
          </p:cNvPr>
          <p:cNvCxnSpPr/>
          <p:nvPr/>
        </p:nvCxnSpPr>
        <p:spPr>
          <a:xfrm>
            <a:off x="0" y="1534414"/>
            <a:ext cx="1343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802" y="1739653"/>
            <a:ext cx="6925309" cy="492633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40"/>
              </a:spcBef>
            </a:pPr>
            <a:r>
              <a:rPr sz="2200" b="1" spc="85" dirty="0">
                <a:latin typeface="Cambria"/>
                <a:cs typeface="Cambria"/>
              </a:rPr>
              <a:t>Problem</a:t>
            </a:r>
            <a:endParaRPr sz="2200" dirty="0">
              <a:latin typeface="Cambria"/>
              <a:cs typeface="Cambria"/>
            </a:endParaRPr>
          </a:p>
          <a:p>
            <a:pPr marL="88900" marR="504825">
              <a:lnSpc>
                <a:spcPts val="2360"/>
              </a:lnSpc>
              <a:spcBef>
                <a:spcPts val="1155"/>
              </a:spcBef>
            </a:pPr>
            <a:r>
              <a:rPr sz="2200" b="1" spc="260" dirty="0">
                <a:latin typeface="Cambria"/>
                <a:cs typeface="Cambria"/>
              </a:rPr>
              <a:t>RDC</a:t>
            </a:r>
            <a:r>
              <a:rPr sz="2200" b="1" spc="254" dirty="0">
                <a:latin typeface="Cambria"/>
                <a:cs typeface="Cambria"/>
              </a:rPr>
              <a:t> </a:t>
            </a:r>
            <a:r>
              <a:rPr sz="2200" b="1" spc="114" dirty="0">
                <a:latin typeface="Cambria"/>
                <a:cs typeface="Cambria"/>
              </a:rPr>
              <a:t>is</a:t>
            </a:r>
            <a:r>
              <a:rPr sz="2200" b="1" spc="260" dirty="0">
                <a:latin typeface="Cambria"/>
                <a:cs typeface="Cambria"/>
              </a:rPr>
              <a:t> </a:t>
            </a:r>
            <a:r>
              <a:rPr sz="2200" b="1" spc="130" dirty="0">
                <a:latin typeface="Cambria"/>
                <a:cs typeface="Cambria"/>
              </a:rPr>
              <a:t>lagging,</a:t>
            </a:r>
            <a:r>
              <a:rPr sz="2200" b="1" spc="285" dirty="0">
                <a:latin typeface="Cambria"/>
                <a:cs typeface="Cambria"/>
              </a:rPr>
              <a:t> </a:t>
            </a:r>
            <a:r>
              <a:rPr sz="2200" b="1" spc="114" dirty="0">
                <a:latin typeface="Cambria"/>
                <a:cs typeface="Cambria"/>
              </a:rPr>
              <a:t>To</a:t>
            </a:r>
            <a:r>
              <a:rPr sz="2200" b="1" spc="270" dirty="0">
                <a:latin typeface="Cambria"/>
                <a:cs typeface="Cambria"/>
              </a:rPr>
              <a:t> </a:t>
            </a:r>
            <a:r>
              <a:rPr sz="2200" b="1" spc="110" dirty="0">
                <a:latin typeface="Cambria"/>
                <a:cs typeface="Cambria"/>
              </a:rPr>
              <a:t>open</a:t>
            </a:r>
            <a:r>
              <a:rPr sz="2200" b="1" spc="285" dirty="0">
                <a:latin typeface="Cambria"/>
                <a:cs typeface="Cambria"/>
              </a:rPr>
              <a:t> </a:t>
            </a:r>
            <a:r>
              <a:rPr sz="2200" b="1" spc="95" dirty="0">
                <a:latin typeface="Cambria"/>
                <a:cs typeface="Cambria"/>
              </a:rPr>
              <a:t>a</a:t>
            </a:r>
            <a:r>
              <a:rPr sz="2200" b="1" spc="254" dirty="0">
                <a:latin typeface="Cambria"/>
                <a:cs typeface="Cambria"/>
              </a:rPr>
              <a:t> </a:t>
            </a:r>
            <a:r>
              <a:rPr sz="2200" b="1" spc="114" dirty="0">
                <a:latin typeface="Cambria"/>
                <a:cs typeface="Cambria"/>
              </a:rPr>
              <a:t>terminal</a:t>
            </a:r>
            <a:r>
              <a:rPr sz="2200" b="1" spc="295" dirty="0">
                <a:latin typeface="Cambria"/>
                <a:cs typeface="Cambria"/>
              </a:rPr>
              <a:t> </a:t>
            </a:r>
            <a:r>
              <a:rPr sz="2200" b="1" spc="45" dirty="0">
                <a:latin typeface="Cambria"/>
                <a:cs typeface="Cambria"/>
              </a:rPr>
              <a:t>or</a:t>
            </a:r>
            <a:r>
              <a:rPr sz="2200" b="1" spc="260" dirty="0">
                <a:latin typeface="Cambria"/>
                <a:cs typeface="Cambria"/>
              </a:rPr>
              <a:t> </a:t>
            </a:r>
            <a:r>
              <a:rPr sz="2200" b="1" spc="105" dirty="0">
                <a:latin typeface="Cambria"/>
                <a:cs typeface="Cambria"/>
              </a:rPr>
              <a:t>when </a:t>
            </a:r>
            <a:r>
              <a:rPr sz="2200" b="1" spc="-470" dirty="0">
                <a:latin typeface="Cambria"/>
                <a:cs typeface="Cambria"/>
              </a:rPr>
              <a:t> </a:t>
            </a:r>
            <a:r>
              <a:rPr sz="2200" b="1" spc="140" dirty="0">
                <a:latin typeface="Cambria"/>
                <a:cs typeface="Cambria"/>
              </a:rPr>
              <a:t>typing</a:t>
            </a:r>
            <a:r>
              <a:rPr sz="2200" b="1" spc="285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it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is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spc="140" dirty="0">
                <a:latin typeface="Cambria"/>
                <a:cs typeface="Cambria"/>
              </a:rPr>
              <a:t>taking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longer</a:t>
            </a:r>
            <a:r>
              <a:rPr sz="2200" spc="229" dirty="0">
                <a:latin typeface="Cambria"/>
                <a:cs typeface="Cambria"/>
              </a:rPr>
              <a:t> </a:t>
            </a:r>
            <a:r>
              <a:rPr sz="2200" spc="185" dirty="0">
                <a:latin typeface="Cambria"/>
                <a:cs typeface="Cambria"/>
              </a:rPr>
              <a:t>than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expected</a:t>
            </a:r>
            <a:r>
              <a:rPr sz="2200" spc="265" dirty="0">
                <a:latin typeface="Cambria"/>
                <a:cs typeface="Cambria"/>
              </a:rPr>
              <a:t> </a:t>
            </a:r>
            <a:r>
              <a:rPr sz="2200" spc="105" dirty="0">
                <a:latin typeface="Cambria"/>
                <a:cs typeface="Cambria"/>
              </a:rPr>
              <a:t>time</a:t>
            </a:r>
            <a:endParaRPr sz="2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3650" dirty="0">
              <a:latin typeface="Cambria"/>
              <a:cs typeface="Cambria"/>
            </a:endParaRPr>
          </a:p>
          <a:p>
            <a:pPr marL="88900">
              <a:lnSpc>
                <a:spcPct val="100000"/>
              </a:lnSpc>
            </a:pPr>
            <a:r>
              <a:rPr sz="2200" b="1" spc="105" dirty="0">
                <a:latin typeface="Cambria"/>
                <a:cs typeface="Cambria"/>
              </a:rPr>
              <a:t>How</a:t>
            </a:r>
            <a:r>
              <a:rPr sz="2200" b="1" spc="250" dirty="0">
                <a:latin typeface="Cambria"/>
                <a:cs typeface="Cambria"/>
              </a:rPr>
              <a:t> </a:t>
            </a:r>
            <a:r>
              <a:rPr sz="2200" b="1" spc="155" dirty="0">
                <a:latin typeface="Cambria"/>
                <a:cs typeface="Cambria"/>
              </a:rPr>
              <a:t>to</a:t>
            </a:r>
            <a:r>
              <a:rPr sz="2200" b="1" spc="240" dirty="0">
                <a:latin typeface="Cambria"/>
                <a:cs typeface="Cambria"/>
              </a:rPr>
              <a:t> </a:t>
            </a:r>
            <a:r>
              <a:rPr sz="2200" b="1" spc="125" dirty="0">
                <a:latin typeface="Cambria"/>
                <a:cs typeface="Cambria"/>
              </a:rPr>
              <a:t>fix</a:t>
            </a:r>
            <a:r>
              <a:rPr sz="2200" b="1" spc="285" dirty="0">
                <a:latin typeface="Cambria"/>
                <a:cs typeface="Cambria"/>
              </a:rPr>
              <a:t> </a:t>
            </a:r>
            <a:r>
              <a:rPr sz="2200" b="1" spc="250" dirty="0">
                <a:latin typeface="Cambria"/>
                <a:cs typeface="Cambria"/>
              </a:rPr>
              <a:t>it?</a:t>
            </a:r>
            <a:endParaRPr sz="2200" dirty="0">
              <a:latin typeface="Cambria"/>
              <a:cs typeface="Cambria"/>
            </a:endParaRPr>
          </a:p>
          <a:p>
            <a:pPr marL="12700" marR="5080">
              <a:lnSpc>
                <a:spcPts val="2380"/>
              </a:lnSpc>
              <a:spcBef>
                <a:spcPts val="1130"/>
              </a:spcBef>
            </a:pPr>
            <a:r>
              <a:rPr sz="2200" spc="210" dirty="0">
                <a:latin typeface="Cambria"/>
                <a:cs typeface="Cambria"/>
              </a:rPr>
              <a:t>Check</a:t>
            </a:r>
            <a:r>
              <a:rPr sz="2200" spc="250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114" dirty="0">
                <a:latin typeface="Cambria"/>
                <a:cs typeface="Cambria"/>
              </a:rPr>
              <a:t>display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spc="114" dirty="0">
                <a:latin typeface="Cambria"/>
                <a:cs typeface="Cambria"/>
              </a:rPr>
              <a:t>setting</a:t>
            </a:r>
            <a:r>
              <a:rPr sz="2200" spc="245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in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285" dirty="0">
                <a:latin typeface="Cambria"/>
                <a:cs typeface="Cambria"/>
              </a:rPr>
              <a:t>RDC,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spc="45" dirty="0">
                <a:latin typeface="Cambria"/>
                <a:cs typeface="Cambria"/>
              </a:rPr>
              <a:t>follow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below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135" dirty="0">
                <a:latin typeface="Cambria"/>
                <a:cs typeface="Cambria"/>
              </a:rPr>
              <a:t>steps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to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70" dirty="0">
                <a:latin typeface="Cambria"/>
                <a:cs typeface="Cambria"/>
              </a:rPr>
              <a:t>check</a:t>
            </a:r>
            <a:r>
              <a:rPr sz="2200" spc="250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14" dirty="0">
                <a:latin typeface="Cambria"/>
                <a:cs typeface="Cambria"/>
              </a:rPr>
              <a:t>display</a:t>
            </a:r>
            <a:endParaRPr sz="2200" dirty="0">
              <a:latin typeface="Cambria"/>
              <a:cs typeface="Cambria"/>
            </a:endParaRPr>
          </a:p>
          <a:p>
            <a:pPr marL="88900" marR="509905">
              <a:lnSpc>
                <a:spcPts val="2380"/>
              </a:lnSpc>
              <a:spcBef>
                <a:spcPts val="1095"/>
              </a:spcBef>
            </a:pPr>
            <a:r>
              <a:rPr sz="2200" spc="180" dirty="0">
                <a:latin typeface="Cambria"/>
                <a:cs typeface="Cambria"/>
              </a:rPr>
              <a:t>Open</a:t>
            </a:r>
            <a:r>
              <a:rPr sz="2200" spc="229" dirty="0">
                <a:latin typeface="Cambria"/>
                <a:cs typeface="Cambria"/>
              </a:rPr>
              <a:t> </a:t>
            </a:r>
            <a:r>
              <a:rPr sz="2200" b="1" spc="260" dirty="0">
                <a:latin typeface="Cambria"/>
                <a:cs typeface="Cambria"/>
              </a:rPr>
              <a:t>RDC</a:t>
            </a:r>
            <a:r>
              <a:rPr sz="2200" b="1" spc="265" dirty="0">
                <a:latin typeface="Cambria"/>
                <a:cs typeface="Cambria"/>
              </a:rPr>
              <a:t> </a:t>
            </a:r>
            <a:r>
              <a:rPr sz="2200" b="1" spc="10" dirty="0">
                <a:latin typeface="Cambria"/>
                <a:cs typeface="Cambria"/>
              </a:rPr>
              <a:t>&gt;&gt;</a:t>
            </a:r>
            <a:r>
              <a:rPr sz="2200" b="1" spc="270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click</a:t>
            </a:r>
            <a:r>
              <a:rPr sz="2200" spc="229" dirty="0">
                <a:latin typeface="Cambria"/>
                <a:cs typeface="Cambria"/>
              </a:rPr>
              <a:t> </a:t>
            </a:r>
            <a:r>
              <a:rPr sz="2200" spc="135" dirty="0">
                <a:latin typeface="Cambria"/>
                <a:cs typeface="Cambria"/>
              </a:rPr>
              <a:t>on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b="1" spc="100" dirty="0">
                <a:latin typeface="Cambria"/>
                <a:cs typeface="Cambria"/>
              </a:rPr>
              <a:t>show</a:t>
            </a:r>
            <a:r>
              <a:rPr sz="2200" b="1" spc="290" dirty="0">
                <a:latin typeface="Cambria"/>
                <a:cs typeface="Cambria"/>
              </a:rPr>
              <a:t> </a:t>
            </a:r>
            <a:r>
              <a:rPr sz="2200" b="1" spc="125" dirty="0">
                <a:latin typeface="Cambria"/>
                <a:cs typeface="Cambria"/>
              </a:rPr>
              <a:t>options</a:t>
            </a:r>
            <a:r>
              <a:rPr sz="2200" b="1" spc="295" dirty="0">
                <a:latin typeface="Cambria"/>
                <a:cs typeface="Cambria"/>
              </a:rPr>
              <a:t> </a:t>
            </a:r>
            <a:r>
              <a:rPr sz="2200" b="1" spc="10" dirty="0">
                <a:latin typeface="Cambria"/>
                <a:cs typeface="Cambria"/>
              </a:rPr>
              <a:t>&gt;&gt;</a:t>
            </a:r>
            <a:r>
              <a:rPr sz="2200" b="1" spc="285" dirty="0">
                <a:latin typeface="Cambria"/>
                <a:cs typeface="Cambria"/>
              </a:rPr>
              <a:t> </a:t>
            </a:r>
            <a:r>
              <a:rPr sz="2200" spc="235" dirty="0">
                <a:latin typeface="Cambria"/>
                <a:cs typeface="Cambria"/>
              </a:rPr>
              <a:t>Go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to </a:t>
            </a:r>
            <a:r>
              <a:rPr sz="2200" spc="-465" dirty="0">
                <a:latin typeface="Cambria"/>
                <a:cs typeface="Cambria"/>
              </a:rPr>
              <a:t> </a:t>
            </a:r>
            <a:r>
              <a:rPr sz="2200" b="1" spc="120" dirty="0">
                <a:latin typeface="Cambria"/>
                <a:cs typeface="Cambria"/>
              </a:rPr>
              <a:t>Display</a:t>
            </a:r>
            <a:r>
              <a:rPr sz="2200" b="1" spc="280" dirty="0">
                <a:latin typeface="Cambria"/>
                <a:cs typeface="Cambria"/>
              </a:rPr>
              <a:t> </a:t>
            </a:r>
            <a:r>
              <a:rPr sz="2200" b="1" spc="105" dirty="0">
                <a:latin typeface="Cambria"/>
                <a:cs typeface="Cambria"/>
              </a:rPr>
              <a:t>tab</a:t>
            </a:r>
            <a:r>
              <a:rPr sz="2200" b="1" spc="260" dirty="0">
                <a:latin typeface="Cambria"/>
                <a:cs typeface="Cambria"/>
              </a:rPr>
              <a:t> </a:t>
            </a:r>
            <a:r>
              <a:rPr sz="2200" b="1" spc="10" dirty="0">
                <a:latin typeface="Cambria"/>
                <a:cs typeface="Cambria"/>
              </a:rPr>
              <a:t>&gt;&gt;</a:t>
            </a:r>
            <a:r>
              <a:rPr sz="2200" b="1" spc="285" dirty="0">
                <a:latin typeface="Cambria"/>
                <a:cs typeface="Cambria"/>
              </a:rPr>
              <a:t> </a:t>
            </a:r>
            <a:r>
              <a:rPr sz="2200" spc="160" dirty="0">
                <a:latin typeface="Cambria"/>
                <a:cs typeface="Cambria"/>
              </a:rPr>
              <a:t>Choose</a:t>
            </a:r>
            <a:r>
              <a:rPr sz="2200" spc="250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color</a:t>
            </a:r>
            <a:r>
              <a:rPr sz="2200" spc="250" dirty="0">
                <a:latin typeface="Cambria"/>
                <a:cs typeface="Cambria"/>
              </a:rPr>
              <a:t> </a:t>
            </a:r>
            <a:r>
              <a:rPr sz="2200" spc="125" dirty="0">
                <a:latin typeface="Cambria"/>
                <a:cs typeface="Cambria"/>
              </a:rPr>
              <a:t>depth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b="1" spc="155" dirty="0">
                <a:latin typeface="Cambria"/>
                <a:cs typeface="Cambria"/>
              </a:rPr>
              <a:t>High </a:t>
            </a:r>
            <a:r>
              <a:rPr sz="2200" b="1" spc="160" dirty="0">
                <a:latin typeface="Cambria"/>
                <a:cs typeface="Cambria"/>
              </a:rPr>
              <a:t> </a:t>
            </a:r>
            <a:r>
              <a:rPr sz="2200" b="1" spc="95" dirty="0">
                <a:latin typeface="Cambria"/>
                <a:cs typeface="Cambria"/>
              </a:rPr>
              <a:t>color</a:t>
            </a:r>
            <a:r>
              <a:rPr sz="2200" b="1" spc="285" dirty="0">
                <a:latin typeface="Cambria"/>
                <a:cs typeface="Cambria"/>
              </a:rPr>
              <a:t> </a:t>
            </a:r>
            <a:r>
              <a:rPr sz="2200" b="1" spc="30" dirty="0">
                <a:latin typeface="Cambria"/>
                <a:cs typeface="Cambria"/>
              </a:rPr>
              <a:t>(16</a:t>
            </a:r>
            <a:r>
              <a:rPr sz="2200" b="1" spc="250" dirty="0">
                <a:latin typeface="Cambria"/>
                <a:cs typeface="Cambria"/>
              </a:rPr>
              <a:t> </a:t>
            </a:r>
            <a:r>
              <a:rPr sz="2200" b="1" spc="25" dirty="0">
                <a:latin typeface="Cambria"/>
                <a:cs typeface="Cambria"/>
              </a:rPr>
              <a:t>bit)</a:t>
            </a:r>
            <a:endParaRPr sz="2200" dirty="0">
              <a:latin typeface="Cambria"/>
              <a:cs typeface="Cambria"/>
            </a:endParaRPr>
          </a:p>
          <a:p>
            <a:pPr marL="88900" marR="394970">
              <a:lnSpc>
                <a:spcPts val="2380"/>
              </a:lnSpc>
              <a:spcBef>
                <a:spcPts val="1095"/>
              </a:spcBef>
            </a:pPr>
            <a:r>
              <a:rPr sz="2200" spc="40" dirty="0">
                <a:latin typeface="Cambria"/>
                <a:cs typeface="Cambria"/>
              </a:rPr>
              <a:t>If</a:t>
            </a:r>
            <a:r>
              <a:rPr sz="2200" spc="190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55" dirty="0">
                <a:latin typeface="Cambria"/>
                <a:cs typeface="Cambria"/>
              </a:rPr>
              <a:t>issue</a:t>
            </a:r>
            <a:r>
              <a:rPr sz="2200" spc="250" dirty="0">
                <a:latin typeface="Cambria"/>
                <a:cs typeface="Cambria"/>
              </a:rPr>
              <a:t> </a:t>
            </a:r>
            <a:r>
              <a:rPr sz="2200" spc="125" dirty="0">
                <a:latin typeface="Cambria"/>
                <a:cs typeface="Cambria"/>
              </a:rPr>
              <a:t>persist,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spc="170" dirty="0">
                <a:latin typeface="Cambria"/>
                <a:cs typeface="Cambria"/>
              </a:rPr>
              <a:t>check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your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spc="105" dirty="0">
                <a:latin typeface="Cambria"/>
                <a:cs typeface="Cambria"/>
              </a:rPr>
              <a:t>internet 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bandwidth</a:t>
            </a:r>
            <a:r>
              <a:rPr sz="2200" spc="229" dirty="0">
                <a:latin typeface="Cambria"/>
                <a:cs typeface="Cambria"/>
              </a:rPr>
              <a:t> </a:t>
            </a:r>
            <a:r>
              <a:rPr sz="2200" spc="125" dirty="0">
                <a:latin typeface="Cambria"/>
                <a:cs typeface="Cambria"/>
              </a:rPr>
              <a:t>basically</a:t>
            </a:r>
            <a:r>
              <a:rPr sz="2200" spc="245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295" dirty="0">
                <a:latin typeface="Cambria"/>
                <a:cs typeface="Cambria"/>
              </a:rPr>
              <a:t>RDC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needed</a:t>
            </a:r>
            <a:r>
              <a:rPr sz="2200" spc="250" dirty="0">
                <a:latin typeface="Cambria"/>
                <a:cs typeface="Cambria"/>
              </a:rPr>
              <a:t> </a:t>
            </a:r>
            <a:r>
              <a:rPr sz="2200" spc="140" dirty="0">
                <a:latin typeface="Cambria"/>
                <a:cs typeface="Cambria"/>
              </a:rPr>
              <a:t>60</a:t>
            </a:r>
            <a:r>
              <a:rPr sz="2200" spc="204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to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135" dirty="0">
                <a:latin typeface="Cambria"/>
                <a:cs typeface="Cambria"/>
              </a:rPr>
              <a:t>100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240" dirty="0">
                <a:latin typeface="Cambria"/>
                <a:cs typeface="Cambria"/>
              </a:rPr>
              <a:t>MBPS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bandwidth</a:t>
            </a:r>
            <a:endParaRPr sz="2200" dirty="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14017" y="1649293"/>
            <a:ext cx="5337175" cy="2047239"/>
            <a:chOff x="7516357" y="1103362"/>
            <a:chExt cx="5337175" cy="204723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16357" y="1103362"/>
              <a:ext cx="5337063" cy="204675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5427" y="1170432"/>
              <a:ext cx="5134356" cy="1908048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514017" y="3735314"/>
            <a:ext cx="5337175" cy="3371215"/>
            <a:chOff x="7516357" y="3294871"/>
            <a:chExt cx="5337175" cy="337121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16357" y="3294871"/>
              <a:ext cx="5337063" cy="33711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15427" y="3374136"/>
              <a:ext cx="5134356" cy="320801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9920" y="322910"/>
            <a:ext cx="847217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br>
              <a:rPr lang="en-IN" spc="335" dirty="0"/>
            </a:br>
            <a:r>
              <a:rPr spc="335" dirty="0"/>
              <a:t>COMMON</a:t>
            </a:r>
            <a:r>
              <a:rPr spc="300" dirty="0"/>
              <a:t> </a:t>
            </a:r>
            <a:r>
              <a:rPr spc="345" dirty="0"/>
              <a:t>ERRORS</a:t>
            </a:r>
            <a:r>
              <a:rPr spc="260" dirty="0"/>
              <a:t> </a:t>
            </a:r>
            <a:r>
              <a:rPr spc="225" dirty="0"/>
              <a:t>AND</a:t>
            </a:r>
            <a:r>
              <a:rPr spc="285" dirty="0"/>
              <a:t> </a:t>
            </a:r>
            <a:r>
              <a:rPr spc="270" dirty="0"/>
              <a:t>HOW</a:t>
            </a:r>
            <a:r>
              <a:rPr spc="285" dirty="0"/>
              <a:t> </a:t>
            </a:r>
            <a:r>
              <a:rPr spc="229" dirty="0"/>
              <a:t>TO</a:t>
            </a:r>
            <a:r>
              <a:rPr spc="285" dirty="0"/>
              <a:t> </a:t>
            </a:r>
            <a:r>
              <a:rPr spc="245" dirty="0"/>
              <a:t>FIX</a:t>
            </a:r>
            <a:r>
              <a:rPr spc="270" dirty="0"/>
              <a:t> </a:t>
            </a:r>
            <a:r>
              <a:rPr spc="204" dirty="0"/>
              <a:t>IT…contd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75" dirty="0"/>
              <a:t>23</a:t>
            </a:fld>
            <a:endParaRPr spc="75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384B75-741D-E973-54E3-273C787A7D1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206" y="47625"/>
            <a:ext cx="2513609" cy="137544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2B4918-62F3-4757-6264-5716467E2D1E}"/>
              </a:ext>
            </a:extLst>
          </p:cNvPr>
          <p:cNvCxnSpPr/>
          <p:nvPr/>
        </p:nvCxnSpPr>
        <p:spPr>
          <a:xfrm>
            <a:off x="0" y="1534414"/>
            <a:ext cx="1343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6938" y="2076069"/>
            <a:ext cx="6014720" cy="3125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 marR="603885">
              <a:lnSpc>
                <a:spcPct val="100000"/>
              </a:lnSpc>
              <a:spcBef>
                <a:spcPts val="95"/>
              </a:spcBef>
            </a:pPr>
            <a:r>
              <a:rPr sz="2200" b="1" spc="200" dirty="0">
                <a:latin typeface="Cambria"/>
                <a:cs typeface="Cambria"/>
              </a:rPr>
              <a:t>Check</a:t>
            </a:r>
            <a:r>
              <a:rPr sz="2200" b="1" spc="275" dirty="0">
                <a:latin typeface="Cambria"/>
                <a:cs typeface="Cambria"/>
              </a:rPr>
              <a:t> </a:t>
            </a:r>
            <a:r>
              <a:rPr sz="2200" b="1" spc="100" dirty="0">
                <a:latin typeface="Cambria"/>
                <a:cs typeface="Cambria"/>
              </a:rPr>
              <a:t>your</a:t>
            </a:r>
            <a:r>
              <a:rPr sz="2200" b="1" spc="280" dirty="0">
                <a:latin typeface="Cambria"/>
                <a:cs typeface="Cambria"/>
              </a:rPr>
              <a:t> </a:t>
            </a:r>
            <a:r>
              <a:rPr sz="2200" b="1" spc="125" dirty="0">
                <a:latin typeface="Cambria"/>
                <a:cs typeface="Cambria"/>
              </a:rPr>
              <a:t>internet</a:t>
            </a:r>
            <a:r>
              <a:rPr sz="2200" b="1" spc="300" dirty="0">
                <a:latin typeface="Cambria"/>
                <a:cs typeface="Cambria"/>
              </a:rPr>
              <a:t> </a:t>
            </a:r>
            <a:r>
              <a:rPr sz="2200" b="1" spc="155" dirty="0">
                <a:latin typeface="Cambria"/>
                <a:cs typeface="Cambria"/>
              </a:rPr>
              <a:t>connectivity</a:t>
            </a:r>
            <a:r>
              <a:rPr sz="2200" b="1" spc="310" dirty="0">
                <a:latin typeface="Cambria"/>
                <a:cs typeface="Cambria"/>
              </a:rPr>
              <a:t> </a:t>
            </a:r>
            <a:r>
              <a:rPr sz="2200" b="1" spc="100" dirty="0">
                <a:latin typeface="Cambria"/>
                <a:cs typeface="Cambria"/>
              </a:rPr>
              <a:t>by </a:t>
            </a:r>
            <a:r>
              <a:rPr sz="2200" b="1" spc="-470" dirty="0">
                <a:latin typeface="Cambria"/>
                <a:cs typeface="Cambria"/>
              </a:rPr>
              <a:t> </a:t>
            </a:r>
            <a:r>
              <a:rPr sz="2200" b="1" spc="120" dirty="0">
                <a:latin typeface="Cambria"/>
                <a:cs typeface="Cambria"/>
              </a:rPr>
              <a:t>pinging</a:t>
            </a:r>
            <a:r>
              <a:rPr sz="2200" b="1" spc="280" dirty="0">
                <a:latin typeface="Cambria"/>
                <a:cs typeface="Cambria"/>
              </a:rPr>
              <a:t> </a:t>
            </a:r>
            <a:r>
              <a:rPr sz="2200" b="1" spc="155" dirty="0">
                <a:latin typeface="Cambria"/>
                <a:cs typeface="Cambria"/>
              </a:rPr>
              <a:t>to</a:t>
            </a:r>
            <a:r>
              <a:rPr sz="2200" b="1" spc="254" dirty="0">
                <a:latin typeface="Cambria"/>
                <a:cs typeface="Cambria"/>
              </a:rPr>
              <a:t> </a:t>
            </a:r>
            <a:r>
              <a:rPr sz="2200" b="1" spc="125" dirty="0">
                <a:latin typeface="Cambria"/>
                <a:cs typeface="Cambria"/>
              </a:rPr>
              <a:t>chipedge</a:t>
            </a:r>
            <a:r>
              <a:rPr sz="2200" b="1" spc="300" dirty="0">
                <a:latin typeface="Cambria"/>
                <a:cs typeface="Cambria"/>
              </a:rPr>
              <a:t> </a:t>
            </a:r>
            <a:r>
              <a:rPr sz="2200" b="1" spc="80" dirty="0">
                <a:latin typeface="Cambria"/>
                <a:cs typeface="Cambria"/>
              </a:rPr>
              <a:t>server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60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spcBef>
                <a:spcPts val="1780"/>
              </a:spcBef>
            </a:pPr>
            <a:r>
              <a:rPr sz="2200" spc="185" dirty="0">
                <a:latin typeface="Cambria"/>
                <a:cs typeface="Cambria"/>
              </a:rPr>
              <a:t>Open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140" dirty="0">
                <a:latin typeface="Cambria"/>
                <a:cs typeface="Cambria"/>
              </a:rPr>
              <a:t>Windows/Unix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spc="180" dirty="0">
                <a:latin typeface="Cambria"/>
                <a:cs typeface="Cambria"/>
              </a:rPr>
              <a:t>command</a:t>
            </a:r>
            <a:r>
              <a:rPr sz="2200" spc="229" dirty="0">
                <a:latin typeface="Cambria"/>
                <a:cs typeface="Cambria"/>
              </a:rPr>
              <a:t> </a:t>
            </a:r>
            <a:r>
              <a:rPr sz="2200" spc="114" dirty="0">
                <a:latin typeface="Cambria"/>
                <a:cs typeface="Cambria"/>
              </a:rPr>
              <a:t>prompt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80" dirty="0">
                <a:latin typeface="Cambria"/>
                <a:cs typeface="Cambria"/>
              </a:rPr>
              <a:t>and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185" dirty="0">
                <a:latin typeface="Cambria"/>
                <a:cs typeface="Cambria"/>
              </a:rPr>
              <a:t>run </a:t>
            </a:r>
            <a:r>
              <a:rPr sz="2200" spc="130" dirty="0">
                <a:latin typeface="Cambria"/>
                <a:cs typeface="Cambria"/>
              </a:rPr>
              <a:t>the </a:t>
            </a:r>
            <a:r>
              <a:rPr sz="2200" spc="65" dirty="0">
                <a:latin typeface="Cambria"/>
                <a:cs typeface="Cambria"/>
              </a:rPr>
              <a:t>below</a:t>
            </a:r>
            <a:r>
              <a:rPr sz="2200" spc="70" dirty="0">
                <a:latin typeface="Cambria"/>
                <a:cs typeface="Cambria"/>
              </a:rPr>
              <a:t> </a:t>
            </a:r>
            <a:r>
              <a:rPr sz="2200" spc="180" dirty="0">
                <a:latin typeface="Cambria"/>
                <a:cs typeface="Cambria"/>
              </a:rPr>
              <a:t>command </a:t>
            </a:r>
            <a:r>
              <a:rPr sz="2200" spc="135" dirty="0">
                <a:latin typeface="Cambria"/>
                <a:cs typeface="Cambria"/>
              </a:rPr>
              <a:t>on </a:t>
            </a:r>
            <a:r>
              <a:rPr sz="2200" spc="130" dirty="0">
                <a:latin typeface="Cambria"/>
                <a:cs typeface="Cambria"/>
              </a:rPr>
              <a:t>the </a:t>
            </a:r>
            <a:r>
              <a:rPr sz="2200" spc="120" dirty="0">
                <a:latin typeface="Cambria"/>
                <a:cs typeface="Cambria"/>
              </a:rPr>
              <a:t>terminal 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200" dirty="0">
                <a:latin typeface="Cambria"/>
                <a:cs typeface="Cambria"/>
              </a:rPr>
              <a:t>Command: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b="1" spc="114" dirty="0">
                <a:latin typeface="Cambria"/>
                <a:cs typeface="Cambria"/>
              </a:rPr>
              <a:t>ping</a:t>
            </a:r>
            <a:r>
              <a:rPr sz="2200" b="1" spc="270" dirty="0">
                <a:latin typeface="Cambria"/>
                <a:cs typeface="Cambria"/>
              </a:rPr>
              <a:t> </a:t>
            </a:r>
            <a:r>
              <a:rPr sz="2200" b="1" spc="160" dirty="0">
                <a:latin typeface="Cambria"/>
                <a:cs typeface="Cambria"/>
              </a:rPr>
              <a:t>180.179.249.110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200" spc="95" dirty="0">
                <a:latin typeface="Cambria"/>
                <a:cs typeface="Cambria"/>
              </a:rPr>
              <a:t>Time</a:t>
            </a:r>
            <a:r>
              <a:rPr sz="2200" spc="245" dirty="0">
                <a:latin typeface="Cambria"/>
                <a:cs typeface="Cambria"/>
              </a:rPr>
              <a:t> </a:t>
            </a:r>
            <a:r>
              <a:rPr sz="2200" spc="135" dirty="0">
                <a:latin typeface="Cambria"/>
                <a:cs typeface="Cambria"/>
              </a:rPr>
              <a:t>Latency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spc="155" dirty="0">
                <a:latin typeface="Cambria"/>
                <a:cs typeface="Cambria"/>
              </a:rPr>
              <a:t>should</a:t>
            </a:r>
            <a:r>
              <a:rPr sz="2200" spc="250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be</a:t>
            </a:r>
            <a:r>
              <a:rPr sz="2200" spc="229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less</a:t>
            </a:r>
            <a:r>
              <a:rPr sz="2200" spc="245" dirty="0">
                <a:latin typeface="Cambria"/>
                <a:cs typeface="Cambria"/>
              </a:rPr>
              <a:t> </a:t>
            </a:r>
            <a:r>
              <a:rPr sz="2200" spc="185" dirty="0">
                <a:latin typeface="Cambria"/>
                <a:cs typeface="Cambria"/>
              </a:rPr>
              <a:t>than</a:t>
            </a:r>
            <a:r>
              <a:rPr sz="2200" spc="160" dirty="0">
                <a:latin typeface="Cambria"/>
                <a:cs typeface="Cambria"/>
              </a:rPr>
              <a:t> </a:t>
            </a:r>
            <a:r>
              <a:rPr sz="2200" b="1" spc="160" dirty="0">
                <a:latin typeface="Cambria"/>
                <a:cs typeface="Cambria"/>
              </a:rPr>
              <a:t>20ms</a:t>
            </a:r>
            <a:r>
              <a:rPr sz="2200" b="1" spc="225" dirty="0">
                <a:latin typeface="Cambria"/>
                <a:cs typeface="Cambria"/>
              </a:rPr>
              <a:t> </a:t>
            </a:r>
            <a:r>
              <a:rPr sz="2200" spc="45" dirty="0">
                <a:latin typeface="Cambria"/>
                <a:cs typeface="Cambria"/>
              </a:rPr>
              <a:t>for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200" spc="145" dirty="0">
                <a:latin typeface="Cambria"/>
                <a:cs typeface="Cambria"/>
              </a:rPr>
              <a:t>smooth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245" dirty="0">
                <a:latin typeface="Cambria"/>
                <a:cs typeface="Cambria"/>
              </a:rPr>
              <a:t>GUI</a:t>
            </a:r>
            <a:r>
              <a:rPr sz="2200" spc="185" dirty="0">
                <a:latin typeface="Cambria"/>
                <a:cs typeface="Cambria"/>
              </a:rPr>
              <a:t> </a:t>
            </a:r>
            <a:r>
              <a:rPr sz="2200" spc="105" dirty="0">
                <a:latin typeface="Cambria"/>
                <a:cs typeface="Cambria"/>
              </a:rPr>
              <a:t>operation</a:t>
            </a:r>
            <a:endParaRPr sz="22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76843" y="2193024"/>
            <a:ext cx="5888990" cy="2431415"/>
            <a:chOff x="6976843" y="2193024"/>
            <a:chExt cx="5888990" cy="24314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76843" y="2193024"/>
              <a:ext cx="5888778" cy="24307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0504" y="2263140"/>
              <a:ext cx="5676900" cy="2286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9920" y="322910"/>
            <a:ext cx="847217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br>
              <a:rPr lang="en-IN" spc="335" dirty="0"/>
            </a:br>
            <a:r>
              <a:rPr spc="335" dirty="0"/>
              <a:t>COMMON</a:t>
            </a:r>
            <a:r>
              <a:rPr spc="300" dirty="0"/>
              <a:t> </a:t>
            </a:r>
            <a:r>
              <a:rPr spc="345" dirty="0"/>
              <a:t>ERRORS</a:t>
            </a:r>
            <a:r>
              <a:rPr spc="260" dirty="0"/>
              <a:t> </a:t>
            </a:r>
            <a:r>
              <a:rPr spc="225" dirty="0"/>
              <a:t>AND</a:t>
            </a:r>
            <a:r>
              <a:rPr spc="285" dirty="0"/>
              <a:t> </a:t>
            </a:r>
            <a:r>
              <a:rPr spc="270" dirty="0"/>
              <a:t>HOW</a:t>
            </a:r>
            <a:r>
              <a:rPr spc="285" dirty="0"/>
              <a:t> </a:t>
            </a:r>
            <a:r>
              <a:rPr spc="229" dirty="0"/>
              <a:t>TO</a:t>
            </a:r>
            <a:r>
              <a:rPr spc="285" dirty="0"/>
              <a:t> </a:t>
            </a:r>
            <a:r>
              <a:rPr spc="245" dirty="0"/>
              <a:t>FIX</a:t>
            </a:r>
            <a:r>
              <a:rPr spc="270" dirty="0"/>
              <a:t> </a:t>
            </a:r>
            <a:r>
              <a:rPr spc="204" dirty="0"/>
              <a:t>IT…contd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75" dirty="0"/>
              <a:t>24</a:t>
            </a:fld>
            <a:endParaRPr spc="75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54EFF7-3BC1-8945-C842-5DDE70D88D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206" y="47625"/>
            <a:ext cx="2513609" cy="137544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72E3A2-52D5-2BA9-2C38-CA0ABD1C7A05}"/>
              </a:ext>
            </a:extLst>
          </p:cNvPr>
          <p:cNvCxnSpPr/>
          <p:nvPr/>
        </p:nvCxnSpPr>
        <p:spPr>
          <a:xfrm>
            <a:off x="0" y="1534414"/>
            <a:ext cx="1343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127" y="1575466"/>
            <a:ext cx="12740132" cy="4864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2200" spc="40" dirty="0">
                <a:latin typeface="Cambria"/>
                <a:cs typeface="Cambria"/>
              </a:rPr>
              <a:t>If</a:t>
            </a:r>
            <a:r>
              <a:rPr sz="2200" spc="190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Your</a:t>
            </a:r>
            <a:r>
              <a:rPr sz="2200" spc="254" dirty="0">
                <a:latin typeface="Cambria"/>
                <a:cs typeface="Cambria"/>
              </a:rPr>
              <a:t> </a:t>
            </a:r>
            <a:r>
              <a:rPr sz="2200" spc="160" dirty="0">
                <a:latin typeface="Cambria"/>
                <a:cs typeface="Cambria"/>
              </a:rPr>
              <a:t>issues</a:t>
            </a:r>
            <a:r>
              <a:rPr sz="2200" spc="254" dirty="0">
                <a:latin typeface="Cambria"/>
                <a:cs typeface="Cambria"/>
              </a:rPr>
              <a:t> </a:t>
            </a:r>
            <a:r>
              <a:rPr sz="2200" spc="105" dirty="0">
                <a:latin typeface="Cambria"/>
                <a:cs typeface="Cambria"/>
              </a:rPr>
              <a:t>are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not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fixed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by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above</a:t>
            </a:r>
            <a:r>
              <a:rPr sz="2200" spc="254" dirty="0">
                <a:latin typeface="Cambria"/>
                <a:cs typeface="Cambria"/>
              </a:rPr>
              <a:t> </a:t>
            </a:r>
            <a:r>
              <a:rPr sz="2200" spc="140" dirty="0">
                <a:latin typeface="Cambria"/>
                <a:cs typeface="Cambria"/>
              </a:rPr>
              <a:t>solutions,</a:t>
            </a:r>
            <a:r>
              <a:rPr sz="2200" spc="275" dirty="0">
                <a:latin typeface="Cambria"/>
                <a:cs typeface="Cambria"/>
              </a:rPr>
              <a:t> </a:t>
            </a:r>
            <a:r>
              <a:rPr sz="2200" spc="114" dirty="0">
                <a:latin typeface="Cambria"/>
                <a:cs typeface="Cambria"/>
              </a:rPr>
              <a:t>Please</a:t>
            </a:r>
            <a:r>
              <a:rPr sz="2200" spc="254" dirty="0">
                <a:latin typeface="Cambria"/>
                <a:cs typeface="Cambria"/>
              </a:rPr>
              <a:t> </a:t>
            </a:r>
            <a:r>
              <a:rPr sz="2200" spc="50" dirty="0">
                <a:latin typeface="Cambria"/>
                <a:cs typeface="Cambria"/>
              </a:rPr>
              <a:t>file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200" dirty="0">
                <a:latin typeface="Cambria"/>
                <a:cs typeface="Cambria"/>
              </a:rPr>
              <a:t>a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ticket</a:t>
            </a:r>
            <a:r>
              <a:rPr sz="2200" spc="250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by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40" dirty="0">
                <a:latin typeface="Cambria"/>
                <a:cs typeface="Cambria"/>
              </a:rPr>
              <a:t>sending</a:t>
            </a:r>
            <a:r>
              <a:rPr sz="2200" spc="250" dirty="0">
                <a:latin typeface="Cambria"/>
                <a:cs typeface="Cambria"/>
              </a:rPr>
              <a:t> </a:t>
            </a:r>
            <a:r>
              <a:rPr sz="2200" spc="204" dirty="0">
                <a:latin typeface="Cambria"/>
                <a:cs typeface="Cambria"/>
              </a:rPr>
              <a:t>an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email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to</a:t>
            </a:r>
            <a:endParaRPr sz="2200" dirty="0">
              <a:latin typeface="Cambria"/>
              <a:cs typeface="Cambria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2200" spc="100" dirty="0">
                <a:latin typeface="Cambria"/>
                <a:cs typeface="Cambria"/>
              </a:rPr>
              <a:t>"</a:t>
            </a:r>
            <a:r>
              <a:rPr lang="en-IN" sz="2200" b="1" spc="100" dirty="0">
                <a:latin typeface="Cambria"/>
                <a:cs typeface="Cambria"/>
              </a:rPr>
              <a:t>training@siliconchip.in</a:t>
            </a:r>
            <a:r>
              <a:rPr sz="2200" spc="100" dirty="0">
                <a:latin typeface="Cambria"/>
                <a:cs typeface="Cambria"/>
              </a:rPr>
              <a:t>"</a:t>
            </a:r>
            <a:r>
              <a:rPr sz="2200" spc="290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from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your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registered</a:t>
            </a:r>
            <a:r>
              <a:rPr sz="2200" spc="250" dirty="0">
                <a:latin typeface="Cambria"/>
                <a:cs typeface="Cambria"/>
              </a:rPr>
              <a:t> </a:t>
            </a:r>
            <a:r>
              <a:rPr sz="2200" spc="114" dirty="0">
                <a:latin typeface="Cambria"/>
                <a:cs typeface="Cambria"/>
              </a:rPr>
              <a:t>email</a:t>
            </a:r>
            <a:r>
              <a:rPr sz="2200" spc="245" dirty="0">
                <a:latin typeface="Cambria"/>
                <a:cs typeface="Cambria"/>
              </a:rPr>
              <a:t> </a:t>
            </a:r>
            <a:r>
              <a:rPr sz="2200" spc="135" dirty="0">
                <a:latin typeface="Cambria"/>
                <a:cs typeface="Cambria"/>
              </a:rPr>
              <a:t>address</a:t>
            </a:r>
            <a:r>
              <a:rPr sz="2200" spc="250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with</a:t>
            </a:r>
            <a:r>
              <a:rPr sz="2200" spc="229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following</a:t>
            </a:r>
            <a:r>
              <a:rPr sz="2200" spc="250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details.</a:t>
            </a:r>
            <a:endParaRPr sz="2200" dirty="0">
              <a:latin typeface="Cambria"/>
              <a:cs typeface="Cambria"/>
            </a:endParaRPr>
          </a:p>
          <a:p>
            <a:pPr marL="469900" indent="-381000">
              <a:lnSpc>
                <a:spcPct val="100000"/>
              </a:lnSpc>
              <a:spcBef>
                <a:spcPts val="1090"/>
              </a:spcBef>
              <a:buSzPct val="109090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200" spc="100" dirty="0">
                <a:latin typeface="Cambria"/>
                <a:cs typeface="Cambria"/>
              </a:rPr>
              <a:t>Server</a:t>
            </a:r>
            <a:r>
              <a:rPr sz="2200" spc="180" dirty="0">
                <a:latin typeface="Cambria"/>
                <a:cs typeface="Cambria"/>
              </a:rPr>
              <a:t> </a:t>
            </a:r>
            <a:r>
              <a:rPr sz="2200" spc="155" dirty="0">
                <a:latin typeface="Cambria"/>
                <a:cs typeface="Cambria"/>
              </a:rPr>
              <a:t>username:</a:t>
            </a:r>
            <a:endParaRPr sz="2200" dirty="0">
              <a:latin typeface="Cambria"/>
              <a:cs typeface="Cambria"/>
            </a:endParaRPr>
          </a:p>
          <a:p>
            <a:pPr marL="469900" indent="-381000">
              <a:lnSpc>
                <a:spcPct val="100000"/>
              </a:lnSpc>
              <a:spcBef>
                <a:spcPts val="1105"/>
              </a:spcBef>
              <a:buSzPct val="109090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200" spc="140" dirty="0">
                <a:latin typeface="Cambria"/>
                <a:cs typeface="Cambria"/>
              </a:rPr>
              <a:t>VPN</a:t>
            </a:r>
            <a:r>
              <a:rPr sz="2200" spc="190" dirty="0">
                <a:latin typeface="Cambria"/>
                <a:cs typeface="Cambria"/>
              </a:rPr>
              <a:t> </a:t>
            </a:r>
            <a:r>
              <a:rPr sz="2200" spc="155" dirty="0">
                <a:latin typeface="Cambria"/>
                <a:cs typeface="Cambria"/>
              </a:rPr>
              <a:t>username:</a:t>
            </a:r>
            <a:endParaRPr sz="2200" dirty="0">
              <a:latin typeface="Cambria"/>
              <a:cs typeface="Cambria"/>
            </a:endParaRPr>
          </a:p>
          <a:p>
            <a:pPr marL="469900" indent="-381000">
              <a:lnSpc>
                <a:spcPct val="100000"/>
              </a:lnSpc>
              <a:spcBef>
                <a:spcPts val="1105"/>
              </a:spcBef>
              <a:buSzPct val="109090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200" spc="100" dirty="0">
                <a:latin typeface="Cambria"/>
                <a:cs typeface="Cambria"/>
              </a:rPr>
              <a:t>Mobile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165" dirty="0">
                <a:latin typeface="Cambria"/>
                <a:cs typeface="Cambria"/>
              </a:rPr>
              <a:t>number</a:t>
            </a:r>
            <a:r>
              <a:rPr sz="2200" spc="200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:</a:t>
            </a:r>
            <a:endParaRPr sz="2200" dirty="0">
              <a:latin typeface="Cambria"/>
              <a:cs typeface="Cambria"/>
            </a:endParaRPr>
          </a:p>
          <a:p>
            <a:pPr marL="469900" indent="-381000">
              <a:lnSpc>
                <a:spcPct val="100000"/>
              </a:lnSpc>
              <a:spcBef>
                <a:spcPts val="1095"/>
              </a:spcBef>
              <a:buSzPct val="109090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200" spc="100" dirty="0">
                <a:latin typeface="Cambria"/>
                <a:cs typeface="Cambria"/>
              </a:rPr>
              <a:t>Problem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105" dirty="0">
                <a:latin typeface="Cambria"/>
                <a:cs typeface="Cambria"/>
              </a:rPr>
              <a:t>description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:</a:t>
            </a:r>
            <a:endParaRPr sz="2200" dirty="0">
              <a:latin typeface="Cambria"/>
              <a:cs typeface="Cambria"/>
            </a:endParaRPr>
          </a:p>
          <a:p>
            <a:pPr marL="469900" indent="-381000">
              <a:lnSpc>
                <a:spcPct val="100000"/>
              </a:lnSpc>
              <a:spcBef>
                <a:spcPts val="1105"/>
              </a:spcBef>
              <a:buSzPct val="109090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200" spc="180" dirty="0">
                <a:latin typeface="Cambria"/>
                <a:cs typeface="Cambria"/>
              </a:rPr>
              <a:t>Snapshot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to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spc="155" dirty="0">
                <a:latin typeface="Cambria"/>
                <a:cs typeface="Cambria"/>
              </a:rPr>
              <a:t>understand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105" dirty="0">
                <a:latin typeface="Cambria"/>
                <a:cs typeface="Cambria"/>
              </a:rPr>
              <a:t>problem</a:t>
            </a:r>
            <a:r>
              <a:rPr sz="2200" spc="245" dirty="0">
                <a:latin typeface="Cambria"/>
                <a:cs typeface="Cambria"/>
              </a:rPr>
              <a:t> </a:t>
            </a:r>
            <a:r>
              <a:rPr sz="2200" spc="40" dirty="0">
                <a:latin typeface="Cambria"/>
                <a:cs typeface="Cambria"/>
              </a:rPr>
              <a:t>(Preferable)</a:t>
            </a:r>
            <a:endParaRPr sz="2200" dirty="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spcBef>
                <a:spcPts val="1100"/>
              </a:spcBef>
            </a:pPr>
            <a:r>
              <a:rPr sz="2200" spc="70" dirty="0">
                <a:solidFill>
                  <a:srgbClr val="C00000"/>
                </a:solidFill>
                <a:latin typeface="Cambria"/>
                <a:cs typeface="Cambria"/>
              </a:rPr>
              <a:t>It</a:t>
            </a:r>
            <a:r>
              <a:rPr sz="2200" spc="2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120" dirty="0">
                <a:solidFill>
                  <a:srgbClr val="C00000"/>
                </a:solidFill>
                <a:latin typeface="Cambria"/>
                <a:cs typeface="Cambria"/>
              </a:rPr>
              <a:t>is</a:t>
            </a:r>
            <a:r>
              <a:rPr sz="2200" spc="2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140" dirty="0">
                <a:solidFill>
                  <a:srgbClr val="C00000"/>
                </a:solidFill>
                <a:latin typeface="Cambria"/>
                <a:cs typeface="Cambria"/>
              </a:rPr>
              <a:t>mandatory</a:t>
            </a:r>
            <a:r>
              <a:rPr sz="2200" spc="229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150" dirty="0">
                <a:solidFill>
                  <a:srgbClr val="C00000"/>
                </a:solidFill>
                <a:latin typeface="Cambria"/>
                <a:cs typeface="Cambria"/>
              </a:rPr>
              <a:t>that</a:t>
            </a:r>
            <a:r>
              <a:rPr sz="2200" spc="2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150" dirty="0">
                <a:solidFill>
                  <a:srgbClr val="C00000"/>
                </a:solidFill>
                <a:latin typeface="Cambria"/>
                <a:cs typeface="Cambria"/>
              </a:rPr>
              <a:t>users</a:t>
            </a:r>
            <a:r>
              <a:rPr sz="2200" spc="25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195" dirty="0">
                <a:solidFill>
                  <a:srgbClr val="C00000"/>
                </a:solidFill>
                <a:latin typeface="Cambria"/>
                <a:cs typeface="Cambria"/>
              </a:rPr>
              <a:t>must</a:t>
            </a:r>
            <a:r>
              <a:rPr sz="2200" spc="24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110" dirty="0">
                <a:solidFill>
                  <a:srgbClr val="C00000"/>
                </a:solidFill>
                <a:latin typeface="Cambria"/>
                <a:cs typeface="Cambria"/>
              </a:rPr>
              <a:t>raise</a:t>
            </a:r>
            <a:r>
              <a:rPr sz="2200" spc="24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110" dirty="0">
                <a:solidFill>
                  <a:srgbClr val="C00000"/>
                </a:solidFill>
                <a:latin typeface="Cambria"/>
                <a:cs typeface="Cambria"/>
              </a:rPr>
              <a:t>ticket</a:t>
            </a:r>
            <a:r>
              <a:rPr sz="2200" spc="24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50" dirty="0">
                <a:solidFill>
                  <a:srgbClr val="C00000"/>
                </a:solidFill>
                <a:latin typeface="Cambria"/>
                <a:cs typeface="Cambria"/>
              </a:rPr>
              <a:t>for</a:t>
            </a:r>
            <a:r>
              <a:rPr sz="2200" spc="2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160" dirty="0">
                <a:solidFill>
                  <a:srgbClr val="C00000"/>
                </a:solidFill>
                <a:latin typeface="Cambria"/>
                <a:cs typeface="Cambria"/>
              </a:rPr>
              <a:t>any</a:t>
            </a:r>
            <a:r>
              <a:rPr sz="2200" spc="2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50" dirty="0">
                <a:solidFill>
                  <a:srgbClr val="C00000"/>
                </a:solidFill>
                <a:latin typeface="Cambria"/>
                <a:cs typeface="Cambria"/>
              </a:rPr>
              <a:t>IT</a:t>
            </a:r>
            <a:r>
              <a:rPr sz="2200" spc="20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175" dirty="0">
                <a:solidFill>
                  <a:srgbClr val="C00000"/>
                </a:solidFill>
                <a:latin typeface="Cambria"/>
                <a:cs typeface="Cambria"/>
              </a:rPr>
              <a:t>issues.</a:t>
            </a:r>
            <a:r>
              <a:rPr sz="2200" spc="26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70" dirty="0">
                <a:solidFill>
                  <a:srgbClr val="C00000"/>
                </a:solidFill>
                <a:latin typeface="Cambria"/>
                <a:cs typeface="Cambria"/>
              </a:rPr>
              <a:t>After</a:t>
            </a:r>
            <a:r>
              <a:rPr sz="2200" spc="2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135" dirty="0">
                <a:solidFill>
                  <a:srgbClr val="C00000"/>
                </a:solidFill>
                <a:latin typeface="Cambria"/>
                <a:cs typeface="Cambria"/>
              </a:rPr>
              <a:t>sending</a:t>
            </a:r>
            <a:r>
              <a:rPr sz="2200" spc="24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135" dirty="0">
                <a:solidFill>
                  <a:srgbClr val="C00000"/>
                </a:solidFill>
                <a:latin typeface="Cambria"/>
                <a:cs typeface="Cambria"/>
              </a:rPr>
              <a:t>email,</a:t>
            </a:r>
            <a:r>
              <a:rPr sz="2200" spc="2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40" dirty="0">
                <a:solidFill>
                  <a:srgbClr val="C00000"/>
                </a:solidFill>
                <a:latin typeface="Cambria"/>
                <a:cs typeface="Cambria"/>
              </a:rPr>
              <a:t>If</a:t>
            </a:r>
            <a:r>
              <a:rPr sz="2200" spc="19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130" dirty="0">
                <a:solidFill>
                  <a:srgbClr val="C00000"/>
                </a:solidFill>
                <a:latin typeface="Cambria"/>
                <a:cs typeface="Cambria"/>
              </a:rPr>
              <a:t>the</a:t>
            </a:r>
            <a:r>
              <a:rPr sz="2200" spc="2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55" dirty="0">
                <a:solidFill>
                  <a:srgbClr val="C00000"/>
                </a:solidFill>
                <a:latin typeface="Cambria"/>
                <a:cs typeface="Cambria"/>
              </a:rPr>
              <a:t>IT </a:t>
            </a:r>
            <a:r>
              <a:rPr sz="2200" spc="-47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165" dirty="0">
                <a:solidFill>
                  <a:srgbClr val="C00000"/>
                </a:solidFill>
                <a:latin typeface="Cambria"/>
                <a:cs typeface="Cambria"/>
              </a:rPr>
              <a:t>admin</a:t>
            </a:r>
            <a:r>
              <a:rPr sz="2200" spc="2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95" dirty="0">
                <a:solidFill>
                  <a:srgbClr val="C00000"/>
                </a:solidFill>
                <a:latin typeface="Cambria"/>
                <a:cs typeface="Cambria"/>
              </a:rPr>
              <a:t>do</a:t>
            </a:r>
            <a:r>
              <a:rPr sz="2200" spc="2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120" dirty="0">
                <a:solidFill>
                  <a:srgbClr val="C00000"/>
                </a:solidFill>
                <a:latin typeface="Cambria"/>
                <a:cs typeface="Cambria"/>
              </a:rPr>
              <a:t>not</a:t>
            </a:r>
            <a:r>
              <a:rPr sz="2200" spc="2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60" dirty="0">
                <a:solidFill>
                  <a:srgbClr val="C00000"/>
                </a:solidFill>
                <a:latin typeface="Cambria"/>
                <a:cs typeface="Cambria"/>
              </a:rPr>
              <a:t>revert</a:t>
            </a:r>
            <a:r>
              <a:rPr sz="2200" spc="229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130" dirty="0">
                <a:solidFill>
                  <a:srgbClr val="C00000"/>
                </a:solidFill>
                <a:latin typeface="Cambria"/>
                <a:cs typeface="Cambria"/>
              </a:rPr>
              <a:t>in</a:t>
            </a:r>
            <a:r>
              <a:rPr sz="2200" spc="2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140" dirty="0">
                <a:solidFill>
                  <a:srgbClr val="C00000"/>
                </a:solidFill>
                <a:latin typeface="Cambria"/>
                <a:cs typeface="Cambria"/>
              </a:rPr>
              <a:t>30</a:t>
            </a:r>
            <a:r>
              <a:rPr sz="2200" spc="2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170" dirty="0">
                <a:solidFill>
                  <a:srgbClr val="C00000"/>
                </a:solidFill>
                <a:latin typeface="Cambria"/>
                <a:cs typeface="Cambria"/>
              </a:rPr>
              <a:t>minutes,</a:t>
            </a:r>
            <a:r>
              <a:rPr sz="2200" spc="23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114" dirty="0">
                <a:solidFill>
                  <a:srgbClr val="C00000"/>
                </a:solidFill>
                <a:latin typeface="Cambria"/>
                <a:cs typeface="Cambria"/>
              </a:rPr>
              <a:t>please</a:t>
            </a:r>
            <a:r>
              <a:rPr sz="2200" spc="25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114" dirty="0">
                <a:solidFill>
                  <a:srgbClr val="C00000"/>
                </a:solidFill>
                <a:latin typeface="Cambria"/>
                <a:cs typeface="Cambria"/>
              </a:rPr>
              <a:t>call</a:t>
            </a:r>
            <a:r>
              <a:rPr sz="2200" spc="229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130" dirty="0">
                <a:solidFill>
                  <a:srgbClr val="C00000"/>
                </a:solidFill>
                <a:latin typeface="Cambria"/>
                <a:cs typeface="Cambria"/>
              </a:rPr>
              <a:t>the</a:t>
            </a:r>
            <a:r>
              <a:rPr sz="2200" spc="20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55" dirty="0">
                <a:solidFill>
                  <a:srgbClr val="C00000"/>
                </a:solidFill>
                <a:latin typeface="Cambria"/>
                <a:cs typeface="Cambria"/>
              </a:rPr>
              <a:t>IT</a:t>
            </a:r>
            <a:r>
              <a:rPr sz="2200" spc="2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130" dirty="0">
                <a:solidFill>
                  <a:srgbClr val="C00000"/>
                </a:solidFill>
                <a:latin typeface="Cambria"/>
                <a:cs typeface="Cambria"/>
              </a:rPr>
              <a:t>support</a:t>
            </a:r>
            <a:r>
              <a:rPr sz="2200" spc="25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155" dirty="0">
                <a:solidFill>
                  <a:srgbClr val="C00000"/>
                </a:solidFill>
                <a:latin typeface="Cambria"/>
                <a:cs typeface="Cambria"/>
              </a:rPr>
              <a:t>number:</a:t>
            </a:r>
            <a:endParaRPr sz="2200" dirty="0">
              <a:latin typeface="Cambria"/>
              <a:cs typeface="Cambria"/>
            </a:endParaRPr>
          </a:p>
          <a:p>
            <a:pPr marL="469900" indent="-381000">
              <a:lnSpc>
                <a:spcPct val="100000"/>
              </a:lnSpc>
              <a:spcBef>
                <a:spcPts val="1095"/>
              </a:spcBef>
              <a:buSzPct val="109090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200" spc="150" dirty="0">
                <a:latin typeface="Cambria"/>
                <a:cs typeface="Cambria"/>
              </a:rPr>
              <a:t>Support</a:t>
            </a:r>
            <a:r>
              <a:rPr sz="2200" spc="229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No: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125" dirty="0">
                <a:latin typeface="Cambria"/>
                <a:cs typeface="Cambria"/>
              </a:rPr>
              <a:t>+</a:t>
            </a:r>
            <a:endParaRPr lang="en-IN" sz="2200" spc="125" dirty="0">
              <a:latin typeface="Cambria"/>
              <a:cs typeface="Cambria"/>
            </a:endParaRPr>
          </a:p>
          <a:p>
            <a:pPr marL="469900" indent="-381000">
              <a:lnSpc>
                <a:spcPct val="100000"/>
              </a:lnSpc>
              <a:spcBef>
                <a:spcPts val="1095"/>
              </a:spcBef>
              <a:buSzPct val="109090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200" spc="150" dirty="0">
                <a:latin typeface="Cambria"/>
                <a:cs typeface="Cambria"/>
              </a:rPr>
              <a:t>Name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:</a:t>
            </a:r>
            <a:r>
              <a:rPr sz="2200" spc="195" dirty="0">
                <a:latin typeface="Cambria"/>
                <a:cs typeface="Cambria"/>
              </a:rPr>
              <a:t> </a:t>
            </a:r>
            <a:r>
              <a:rPr sz="2200" spc="175" dirty="0">
                <a:latin typeface="Cambria"/>
                <a:cs typeface="Cambria"/>
              </a:rPr>
              <a:t>Mr.</a:t>
            </a:r>
            <a:r>
              <a:rPr sz="2200" spc="204" dirty="0">
                <a:latin typeface="Cambria"/>
                <a:cs typeface="Cambria"/>
              </a:rPr>
              <a:t> </a:t>
            </a:r>
            <a:r>
              <a:rPr sz="2200" spc="155" dirty="0">
                <a:latin typeface="Cambria"/>
                <a:cs typeface="Cambria"/>
              </a:rPr>
              <a:t>Support</a:t>
            </a:r>
            <a:r>
              <a:rPr sz="2200" spc="229" dirty="0">
                <a:latin typeface="Cambria"/>
                <a:cs typeface="Cambria"/>
              </a:rPr>
              <a:t> </a:t>
            </a:r>
            <a:r>
              <a:rPr sz="2200" spc="160" dirty="0">
                <a:latin typeface="Cambria"/>
                <a:cs typeface="Cambria"/>
              </a:rPr>
              <a:t>Hours</a:t>
            </a:r>
            <a:r>
              <a:rPr sz="2200" spc="245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:</a:t>
            </a:r>
            <a:r>
              <a:rPr sz="2200" spc="195" dirty="0">
                <a:latin typeface="Cambria"/>
                <a:cs typeface="Cambria"/>
              </a:rPr>
              <a:t> </a:t>
            </a:r>
            <a:r>
              <a:rPr sz="2200" spc="145" dirty="0">
                <a:latin typeface="Cambria"/>
                <a:cs typeface="Cambria"/>
              </a:rPr>
              <a:t>9</a:t>
            </a:r>
            <a:r>
              <a:rPr sz="2200" spc="200" dirty="0">
                <a:latin typeface="Cambria"/>
                <a:cs typeface="Cambria"/>
              </a:rPr>
              <a:t> </a:t>
            </a:r>
            <a:r>
              <a:rPr sz="2200" spc="170" dirty="0">
                <a:latin typeface="Cambria"/>
                <a:cs typeface="Cambria"/>
              </a:rPr>
              <a:t>AM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to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145" dirty="0">
                <a:latin typeface="Cambria"/>
                <a:cs typeface="Cambria"/>
              </a:rPr>
              <a:t>9</a:t>
            </a:r>
            <a:r>
              <a:rPr sz="2200" spc="200" dirty="0">
                <a:latin typeface="Cambria"/>
                <a:cs typeface="Cambria"/>
              </a:rPr>
              <a:t> </a:t>
            </a:r>
            <a:r>
              <a:rPr sz="2200" spc="165" dirty="0">
                <a:latin typeface="Cambria"/>
                <a:cs typeface="Cambria"/>
              </a:rPr>
              <a:t>PM</a:t>
            </a:r>
            <a:endParaRPr sz="22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75" dirty="0"/>
              <a:t>25</a:t>
            </a:fld>
            <a:endParaRPr spc="7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938" y="336296"/>
            <a:ext cx="248666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br>
              <a:rPr lang="en-IN" spc="55" dirty="0"/>
            </a:br>
            <a:r>
              <a:rPr spc="55" dirty="0"/>
              <a:t>IT</a:t>
            </a:r>
            <a:r>
              <a:rPr spc="220" dirty="0"/>
              <a:t> </a:t>
            </a:r>
            <a:r>
              <a:rPr spc="315" dirty="0"/>
              <a:t>HELPDESK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943CC-3DDE-75BE-C661-507F6A576D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206" y="47625"/>
            <a:ext cx="2513609" cy="137544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C753DB-D25D-4BF8-BCA9-E0321EBAABED}"/>
              </a:ext>
            </a:extLst>
          </p:cNvPr>
          <p:cNvCxnSpPr/>
          <p:nvPr/>
        </p:nvCxnSpPr>
        <p:spPr>
          <a:xfrm>
            <a:off x="0" y="1534414"/>
            <a:ext cx="1343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4574" y="1724025"/>
            <a:ext cx="11786235" cy="1032510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200" spc="40" dirty="0">
                <a:latin typeface="Cambria"/>
                <a:cs typeface="Cambria"/>
              </a:rPr>
              <a:t>If</a:t>
            </a:r>
            <a:r>
              <a:rPr sz="2200" spc="195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50" dirty="0">
                <a:latin typeface="Cambria"/>
                <a:cs typeface="Cambria"/>
              </a:rPr>
              <a:t>IT</a:t>
            </a:r>
            <a:r>
              <a:rPr sz="2200" spc="195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support</a:t>
            </a:r>
            <a:r>
              <a:rPr sz="2200" spc="265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didn't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revert</a:t>
            </a:r>
            <a:r>
              <a:rPr sz="2200" spc="229" dirty="0">
                <a:latin typeface="Cambria"/>
                <a:cs typeface="Cambria"/>
              </a:rPr>
              <a:t> </a:t>
            </a:r>
            <a:r>
              <a:rPr sz="2200" spc="135" dirty="0">
                <a:latin typeface="Cambria"/>
                <a:cs typeface="Cambria"/>
              </a:rPr>
              <a:t>on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114" dirty="0">
                <a:latin typeface="Cambria"/>
                <a:cs typeface="Cambria"/>
              </a:rPr>
              <a:t>your</a:t>
            </a:r>
            <a:r>
              <a:rPr sz="2200" spc="245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ticket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spc="185" dirty="0">
                <a:latin typeface="Cambria"/>
                <a:cs typeface="Cambria"/>
              </a:rPr>
              <a:t>and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40" dirty="0">
                <a:latin typeface="Cambria"/>
                <a:cs typeface="Cambria"/>
              </a:rPr>
              <a:t>phone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is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not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connecting</a:t>
            </a:r>
            <a:r>
              <a:rPr sz="2200" spc="254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or</a:t>
            </a:r>
            <a:r>
              <a:rPr sz="2200" spc="229" dirty="0">
                <a:latin typeface="Cambria"/>
                <a:cs typeface="Cambria"/>
              </a:rPr>
              <a:t> </a:t>
            </a:r>
            <a:r>
              <a:rPr sz="2200" spc="135" dirty="0">
                <a:latin typeface="Cambria"/>
                <a:cs typeface="Cambria"/>
              </a:rPr>
              <a:t>you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didn't</a:t>
            </a:r>
            <a:endParaRPr sz="22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114" dirty="0">
                <a:latin typeface="Cambria"/>
                <a:cs typeface="Cambria"/>
              </a:rPr>
              <a:t>satisfactory</a:t>
            </a:r>
            <a:r>
              <a:rPr sz="2200" spc="245" dirty="0">
                <a:latin typeface="Cambria"/>
                <a:cs typeface="Cambria"/>
              </a:rPr>
              <a:t> </a:t>
            </a:r>
            <a:r>
              <a:rPr sz="2200" spc="125" dirty="0">
                <a:latin typeface="Cambria"/>
                <a:cs typeface="Cambria"/>
              </a:rPr>
              <a:t>solution</a:t>
            </a:r>
            <a:r>
              <a:rPr sz="2200" spc="254" dirty="0">
                <a:latin typeface="Cambria"/>
                <a:cs typeface="Cambria"/>
              </a:rPr>
              <a:t> </a:t>
            </a:r>
            <a:r>
              <a:rPr sz="2200" spc="50" dirty="0">
                <a:latin typeface="Cambria"/>
                <a:cs typeface="Cambria"/>
              </a:rPr>
              <a:t>for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your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spc="170" dirty="0">
                <a:latin typeface="Cambria"/>
                <a:cs typeface="Cambria"/>
              </a:rPr>
              <a:t>issue,</a:t>
            </a:r>
            <a:r>
              <a:rPr sz="2200" spc="245" dirty="0">
                <a:latin typeface="Cambria"/>
                <a:cs typeface="Cambria"/>
              </a:rPr>
              <a:t> </a:t>
            </a:r>
            <a:r>
              <a:rPr sz="2200" spc="114" dirty="0">
                <a:latin typeface="Cambria"/>
                <a:cs typeface="Cambria"/>
              </a:rPr>
              <a:t>please</a:t>
            </a:r>
            <a:r>
              <a:rPr sz="2200" spc="250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escalate</a:t>
            </a:r>
            <a:r>
              <a:rPr sz="2200" spc="26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to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next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level.</a:t>
            </a:r>
            <a:endParaRPr sz="2200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75" dirty="0"/>
              <a:t>26</a:t>
            </a:fld>
            <a:endParaRPr spc="7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938" y="336296"/>
            <a:ext cx="389890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br>
              <a:rPr lang="en-IN" spc="250" dirty="0"/>
            </a:br>
            <a:r>
              <a:rPr spc="250" dirty="0"/>
              <a:t>ESCALATION</a:t>
            </a:r>
            <a:r>
              <a:rPr spc="254" dirty="0"/>
              <a:t> </a:t>
            </a:r>
            <a:r>
              <a:rPr spc="200" dirty="0"/>
              <a:t>MATRIX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8052" y="3168269"/>
          <a:ext cx="11831319" cy="25643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6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6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8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686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200" b="1" spc="95" dirty="0">
                          <a:latin typeface="Cambria"/>
                          <a:cs typeface="Cambria"/>
                        </a:rPr>
                        <a:t>Primary</a:t>
                      </a:r>
                      <a:r>
                        <a:rPr sz="2200" b="1" spc="2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b="1" spc="190" dirty="0">
                          <a:latin typeface="Cambria"/>
                          <a:cs typeface="Cambria"/>
                        </a:rPr>
                        <a:t>Contact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297ED4"/>
                      </a:solidFill>
                      <a:prstDash val="solid"/>
                    </a:lnL>
                    <a:lnR w="12700">
                      <a:solidFill>
                        <a:srgbClr val="297ED4"/>
                      </a:solidFill>
                      <a:prstDash val="solid"/>
                    </a:lnR>
                    <a:lnT w="12700">
                      <a:solidFill>
                        <a:srgbClr val="297ED4"/>
                      </a:solidFill>
                      <a:prstDash val="solid"/>
                    </a:lnT>
                    <a:lnB w="28575">
                      <a:solidFill>
                        <a:srgbClr val="297E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70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200" b="1" spc="135" dirty="0">
                          <a:latin typeface="Cambria"/>
                          <a:cs typeface="Cambria"/>
                        </a:rPr>
                        <a:t>First</a:t>
                      </a:r>
                      <a:r>
                        <a:rPr sz="2200" b="1" spc="2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b="1" spc="95" dirty="0">
                          <a:latin typeface="Cambria"/>
                          <a:cs typeface="Cambria"/>
                        </a:rPr>
                        <a:t>level</a:t>
                      </a:r>
                      <a:r>
                        <a:rPr sz="2200" b="1" spc="2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b="1" spc="125" dirty="0">
                          <a:latin typeface="Cambria"/>
                          <a:cs typeface="Cambria"/>
                        </a:rPr>
                        <a:t>escalation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297ED4"/>
                      </a:solidFill>
                      <a:prstDash val="solid"/>
                    </a:lnL>
                    <a:lnR w="12700">
                      <a:solidFill>
                        <a:srgbClr val="297ED4"/>
                      </a:solidFill>
                      <a:prstDash val="solid"/>
                    </a:lnR>
                    <a:lnT w="12700">
                      <a:solidFill>
                        <a:srgbClr val="297ED4"/>
                      </a:solidFill>
                      <a:prstDash val="solid"/>
                    </a:lnT>
                    <a:lnB w="28575">
                      <a:solidFill>
                        <a:srgbClr val="297E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200" b="1" spc="165" dirty="0">
                          <a:latin typeface="Cambria"/>
                          <a:cs typeface="Cambria"/>
                        </a:rPr>
                        <a:t>Second</a:t>
                      </a:r>
                      <a:r>
                        <a:rPr sz="2200" b="1" spc="2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b="1" spc="95" dirty="0">
                          <a:latin typeface="Cambria"/>
                          <a:cs typeface="Cambria"/>
                        </a:rPr>
                        <a:t>level</a:t>
                      </a:r>
                      <a:r>
                        <a:rPr sz="2200" b="1" spc="2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b="1" spc="125" dirty="0">
                          <a:latin typeface="Cambria"/>
                          <a:cs typeface="Cambria"/>
                        </a:rPr>
                        <a:t>escalation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297ED4"/>
                      </a:solidFill>
                      <a:prstDash val="solid"/>
                    </a:lnL>
                    <a:lnR w="12700">
                      <a:solidFill>
                        <a:srgbClr val="297ED4"/>
                      </a:solidFill>
                      <a:prstDash val="solid"/>
                    </a:lnR>
                    <a:lnT w="12700">
                      <a:solidFill>
                        <a:srgbClr val="297ED4"/>
                      </a:solidFill>
                      <a:prstDash val="solid"/>
                    </a:lnT>
                    <a:lnB w="28575">
                      <a:solidFill>
                        <a:srgbClr val="297E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3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200" spc="185" dirty="0">
                          <a:latin typeface="Cambria"/>
                          <a:cs typeface="Cambria"/>
                        </a:rPr>
                        <a:t>Akash</a:t>
                      </a:r>
                      <a:r>
                        <a:rPr sz="2200" spc="229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185" dirty="0">
                          <a:latin typeface="Cambria"/>
                          <a:cs typeface="Cambria"/>
                        </a:rPr>
                        <a:t>Kumar</a:t>
                      </a:r>
                      <a:r>
                        <a:rPr sz="2200" spc="2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145" dirty="0">
                          <a:latin typeface="Cambria"/>
                          <a:cs typeface="Cambria"/>
                        </a:rPr>
                        <a:t>-</a:t>
                      </a:r>
                      <a:r>
                        <a:rPr sz="2200" spc="1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55" dirty="0">
                          <a:latin typeface="Cambria"/>
                          <a:cs typeface="Cambria"/>
                        </a:rPr>
                        <a:t>IT</a:t>
                      </a:r>
                      <a:r>
                        <a:rPr sz="2200" spc="1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145" dirty="0">
                          <a:latin typeface="Cambria"/>
                          <a:cs typeface="Cambria"/>
                        </a:rPr>
                        <a:t>Admin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297ED4"/>
                      </a:solidFill>
                      <a:prstDash val="solid"/>
                    </a:lnL>
                    <a:lnR w="12700">
                      <a:solidFill>
                        <a:srgbClr val="297ED4"/>
                      </a:solidFill>
                      <a:prstDash val="solid"/>
                    </a:lnR>
                    <a:lnT w="28575">
                      <a:solidFill>
                        <a:srgbClr val="297ED4"/>
                      </a:solidFill>
                      <a:prstDash val="solid"/>
                    </a:lnT>
                    <a:lnB w="12700">
                      <a:solidFill>
                        <a:srgbClr val="297ED4"/>
                      </a:solidFill>
                      <a:prstDash val="solid"/>
                    </a:lnB>
                    <a:solidFill>
                      <a:srgbClr val="D4E5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200" spc="150" dirty="0">
                          <a:latin typeface="Cambria"/>
                          <a:cs typeface="Cambria"/>
                        </a:rPr>
                        <a:t>Kousalya</a:t>
                      </a:r>
                      <a:r>
                        <a:rPr sz="2200" spc="2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355" dirty="0">
                          <a:latin typeface="Cambria"/>
                          <a:cs typeface="Cambria"/>
                        </a:rPr>
                        <a:t>S</a:t>
                      </a:r>
                      <a:r>
                        <a:rPr sz="2200" spc="2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–</a:t>
                      </a:r>
                      <a:r>
                        <a:rPr sz="2200" spc="2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125" dirty="0">
                          <a:latin typeface="Cambria"/>
                          <a:cs typeface="Cambria"/>
                        </a:rPr>
                        <a:t>Learning</a:t>
                      </a:r>
                      <a:endParaRPr sz="2200">
                        <a:latin typeface="Cambria"/>
                        <a:cs typeface="Cambria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200" spc="125" dirty="0">
                          <a:latin typeface="Cambria"/>
                          <a:cs typeface="Cambria"/>
                        </a:rPr>
                        <a:t>Experience</a:t>
                      </a:r>
                      <a:r>
                        <a:rPr sz="2200" spc="2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145" dirty="0">
                          <a:latin typeface="Cambria"/>
                          <a:cs typeface="Cambria"/>
                        </a:rPr>
                        <a:t>Manager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297ED4"/>
                      </a:solidFill>
                      <a:prstDash val="solid"/>
                    </a:lnL>
                    <a:lnR w="12700">
                      <a:solidFill>
                        <a:srgbClr val="297ED4"/>
                      </a:solidFill>
                      <a:prstDash val="solid"/>
                    </a:lnR>
                    <a:lnT w="28575">
                      <a:solidFill>
                        <a:srgbClr val="297ED4"/>
                      </a:solidFill>
                      <a:prstDash val="solid"/>
                    </a:lnT>
                    <a:lnB w="12700">
                      <a:solidFill>
                        <a:srgbClr val="297ED4"/>
                      </a:solidFill>
                      <a:prstDash val="solid"/>
                    </a:lnB>
                    <a:solidFill>
                      <a:srgbClr val="D4E5F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200" spc="145" dirty="0">
                          <a:latin typeface="Cambria"/>
                          <a:cs typeface="Cambria"/>
                        </a:rPr>
                        <a:t>Prasad</a:t>
                      </a:r>
                      <a:r>
                        <a:rPr sz="2200" spc="2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229" dirty="0">
                          <a:latin typeface="Cambria"/>
                          <a:cs typeface="Cambria"/>
                        </a:rPr>
                        <a:t>Joshi</a:t>
                      </a:r>
                      <a:r>
                        <a:rPr sz="2200" spc="2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–</a:t>
                      </a:r>
                      <a:r>
                        <a:rPr sz="2200" spc="2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335" dirty="0">
                          <a:latin typeface="Cambria"/>
                          <a:cs typeface="Cambria"/>
                        </a:rPr>
                        <a:t>COO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297ED4"/>
                      </a:solidFill>
                      <a:prstDash val="solid"/>
                    </a:lnL>
                    <a:lnR w="12700">
                      <a:solidFill>
                        <a:srgbClr val="297ED4"/>
                      </a:solidFill>
                      <a:prstDash val="solid"/>
                    </a:lnR>
                    <a:lnT w="28575">
                      <a:solidFill>
                        <a:srgbClr val="297ED4"/>
                      </a:solidFill>
                      <a:prstDash val="solid"/>
                    </a:lnT>
                    <a:lnB w="12700">
                      <a:solidFill>
                        <a:srgbClr val="297ED4"/>
                      </a:solidFill>
                      <a:prstDash val="solid"/>
                    </a:lnB>
                    <a:solidFill>
                      <a:srgbClr val="D4E5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760">
                <a:tc>
                  <a:txBody>
                    <a:bodyPr/>
                    <a:lstStyle/>
                    <a:p>
                      <a:pPr marL="1061085" marR="386715" indent="-6661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20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cs typeface="Cambria"/>
                          <a:hlinkClick r:id="rId2"/>
                        </a:rPr>
                        <a:t>s</a:t>
                      </a:r>
                      <a:r>
                        <a:rPr sz="2200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cs typeface="Cambria"/>
                          <a:hlinkClick r:id="rId2"/>
                        </a:rPr>
                        <a:t>u</a:t>
                      </a:r>
                      <a:r>
                        <a:rPr sz="22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cs typeface="Cambria"/>
                          <a:hlinkClick r:id="rId2"/>
                        </a:rPr>
                        <a:t>p</a:t>
                      </a:r>
                      <a:r>
                        <a:rPr sz="2200" u="heavy" spc="-15" dirty="0"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cs typeface="Cambria"/>
                          <a:hlinkClick r:id="rId2"/>
                        </a:rPr>
                        <a:t>p</a:t>
                      </a:r>
                      <a:r>
                        <a:rPr sz="22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cs typeface="Cambria"/>
                          <a:hlinkClick r:id="rId2"/>
                        </a:rPr>
                        <a:t>ort@ch</a:t>
                      </a:r>
                      <a:r>
                        <a:rPr sz="220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cs typeface="Cambria"/>
                          <a:hlinkClick r:id="rId2"/>
                        </a:rPr>
                        <a:t>i</a:t>
                      </a:r>
                      <a:r>
                        <a:rPr sz="22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cs typeface="Cambria"/>
                          <a:hlinkClick r:id="rId2"/>
                        </a:rPr>
                        <a:t>ped</a:t>
                      </a:r>
                      <a:r>
                        <a:rPr sz="2200" u="heavy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cs typeface="Cambria"/>
                          <a:hlinkClick r:id="rId2"/>
                        </a:rPr>
                        <a:t>g</a:t>
                      </a:r>
                      <a:r>
                        <a:rPr sz="220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cs typeface="Cambria"/>
                          <a:hlinkClick r:id="rId2"/>
                        </a:rPr>
                        <a:t>e.</a:t>
                      </a:r>
                      <a:r>
                        <a:rPr sz="2200" u="heavy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cs typeface="Cambria"/>
                          <a:hlinkClick r:id="rId2"/>
                        </a:rPr>
                        <a:t>c</a:t>
                      </a:r>
                      <a:r>
                        <a:rPr sz="22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cs typeface="Cambria"/>
                          <a:hlinkClick r:id="rId2"/>
                        </a:rPr>
                        <a:t>om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135" dirty="0">
                          <a:latin typeface="Cambria"/>
                          <a:cs typeface="Cambria"/>
                        </a:rPr>
                        <a:t>91488</a:t>
                      </a:r>
                      <a:r>
                        <a:rPr sz="2200" spc="2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135" dirty="0">
                          <a:latin typeface="Cambria"/>
                          <a:cs typeface="Cambria"/>
                        </a:rPr>
                        <a:t>20446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297ED4"/>
                      </a:solidFill>
                      <a:prstDash val="solid"/>
                    </a:lnL>
                    <a:lnR w="12700">
                      <a:solidFill>
                        <a:srgbClr val="297ED4"/>
                      </a:solidFill>
                      <a:prstDash val="solid"/>
                    </a:lnR>
                    <a:lnT w="12700">
                      <a:solidFill>
                        <a:srgbClr val="297ED4"/>
                      </a:solidFill>
                      <a:prstDash val="solid"/>
                    </a:lnT>
                    <a:lnB w="12700">
                      <a:solidFill>
                        <a:srgbClr val="297E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1085" marR="293370" indent="-7594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200" u="heavy" spc="130" dirty="0"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cs typeface="Cambria"/>
                          <a:hlinkClick r:id="rId3"/>
                        </a:rPr>
                        <a:t>Kousalya@chipedge.com </a:t>
                      </a:r>
                      <a:r>
                        <a:rPr sz="2200" spc="-4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135" dirty="0">
                          <a:latin typeface="Cambria"/>
                          <a:cs typeface="Cambria"/>
                        </a:rPr>
                        <a:t>76248</a:t>
                      </a:r>
                      <a:r>
                        <a:rPr sz="2200" spc="2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135" dirty="0">
                          <a:latin typeface="Cambria"/>
                          <a:cs typeface="Cambria"/>
                        </a:rPr>
                        <a:t>23338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297ED4"/>
                      </a:solidFill>
                      <a:prstDash val="solid"/>
                    </a:lnL>
                    <a:lnR w="12700">
                      <a:solidFill>
                        <a:srgbClr val="297ED4"/>
                      </a:solidFill>
                      <a:prstDash val="solid"/>
                    </a:lnR>
                    <a:lnT w="12700">
                      <a:solidFill>
                        <a:srgbClr val="297ED4"/>
                      </a:solidFill>
                      <a:prstDash val="solid"/>
                    </a:lnT>
                    <a:lnB w="12700">
                      <a:solidFill>
                        <a:srgbClr val="297E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2515" marR="463550" indent="-6026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2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cs typeface="Cambria"/>
                          <a:hlinkClick r:id="rId4"/>
                        </a:rPr>
                        <a:t>prasa</a:t>
                      </a:r>
                      <a:r>
                        <a:rPr sz="2200" u="heavy" spc="-15" dirty="0"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cs typeface="Cambria"/>
                          <a:hlinkClick r:id="rId4"/>
                        </a:rPr>
                        <a:t>d</a:t>
                      </a:r>
                      <a:r>
                        <a:rPr sz="220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cs typeface="Cambria"/>
                          <a:hlinkClick r:id="rId4"/>
                        </a:rPr>
                        <a:t>@chipe</a:t>
                      </a:r>
                      <a:r>
                        <a:rPr sz="2200" u="heavy" spc="-15" dirty="0"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cs typeface="Cambria"/>
                          <a:hlinkClick r:id="rId4"/>
                        </a:rPr>
                        <a:t>d</a:t>
                      </a:r>
                      <a:r>
                        <a:rPr sz="22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cs typeface="Cambria"/>
                          <a:hlinkClick r:id="rId4"/>
                        </a:rPr>
                        <a:t>ge.</a:t>
                      </a:r>
                      <a:r>
                        <a:rPr sz="2200" u="heavy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cs typeface="Cambria"/>
                          <a:hlinkClick r:id="rId4"/>
                        </a:rPr>
                        <a:t>c</a:t>
                      </a:r>
                      <a:r>
                        <a:rPr sz="22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cs typeface="Cambria"/>
                          <a:hlinkClick r:id="rId4"/>
                        </a:rPr>
                        <a:t>om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135" dirty="0">
                          <a:latin typeface="Cambria"/>
                          <a:cs typeface="Cambria"/>
                        </a:rPr>
                        <a:t>96117</a:t>
                      </a:r>
                      <a:r>
                        <a:rPr sz="2200" spc="2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135" dirty="0">
                          <a:latin typeface="Cambria"/>
                          <a:cs typeface="Cambria"/>
                        </a:rPr>
                        <a:t>21778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297ED4"/>
                      </a:solidFill>
                      <a:prstDash val="solid"/>
                    </a:lnL>
                    <a:lnR w="12700">
                      <a:solidFill>
                        <a:srgbClr val="297ED4"/>
                      </a:solidFill>
                      <a:prstDash val="solid"/>
                    </a:lnR>
                    <a:lnT w="12700">
                      <a:solidFill>
                        <a:srgbClr val="297ED4"/>
                      </a:solidFill>
                      <a:prstDash val="solid"/>
                    </a:lnT>
                    <a:lnB w="12700">
                      <a:solidFill>
                        <a:srgbClr val="297E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E94DE80-9F0E-8668-D3C1-750FD24A7ED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206" y="47625"/>
            <a:ext cx="2513609" cy="137544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C7BC46-9C9A-8DC9-0A52-12EEF452AAA0}"/>
              </a:ext>
            </a:extLst>
          </p:cNvPr>
          <p:cNvCxnSpPr/>
          <p:nvPr/>
        </p:nvCxnSpPr>
        <p:spPr>
          <a:xfrm>
            <a:off x="0" y="1534414"/>
            <a:ext cx="1343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788" y="1762897"/>
            <a:ext cx="11845925" cy="5156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110" dirty="0">
                <a:latin typeface="Cambria"/>
                <a:cs typeface="Cambria"/>
              </a:rPr>
              <a:t>Welcome</a:t>
            </a:r>
            <a:r>
              <a:rPr sz="2200" b="1" spc="285" dirty="0">
                <a:latin typeface="Cambria"/>
                <a:cs typeface="Cambria"/>
              </a:rPr>
              <a:t> </a:t>
            </a:r>
            <a:r>
              <a:rPr sz="2200" b="1" spc="155" dirty="0">
                <a:latin typeface="Cambria"/>
                <a:cs typeface="Cambria"/>
              </a:rPr>
              <a:t>to</a:t>
            </a:r>
            <a:r>
              <a:rPr sz="2200" b="1" spc="254" dirty="0">
                <a:latin typeface="Cambria"/>
                <a:cs typeface="Cambria"/>
              </a:rPr>
              <a:t> </a:t>
            </a:r>
            <a:r>
              <a:rPr lang="en-IN" sz="2200" b="1" spc="165" dirty="0">
                <a:latin typeface="Cambria"/>
                <a:cs typeface="Cambria"/>
              </a:rPr>
              <a:t>SiliconChip Technologies</a:t>
            </a:r>
            <a:r>
              <a:rPr sz="2200" b="1" spc="295" dirty="0">
                <a:latin typeface="Cambria"/>
                <a:cs typeface="Cambria"/>
              </a:rPr>
              <a:t> </a:t>
            </a:r>
            <a:endParaRPr sz="2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 dirty="0">
              <a:latin typeface="Cambria"/>
              <a:cs typeface="Cambria"/>
            </a:endParaRPr>
          </a:p>
          <a:p>
            <a:pPr marL="12700" marR="5080">
              <a:lnSpc>
                <a:spcPct val="130100"/>
              </a:lnSpc>
              <a:spcBef>
                <a:spcPts val="5"/>
              </a:spcBef>
              <a:tabLst>
                <a:tab pos="10744200" algn="l"/>
              </a:tabLst>
            </a:pPr>
            <a:r>
              <a:rPr sz="2200" spc="110" dirty="0">
                <a:latin typeface="Cambria"/>
                <a:cs typeface="Cambria"/>
              </a:rPr>
              <a:t>With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195" dirty="0">
                <a:latin typeface="Cambria"/>
                <a:cs typeface="Cambria"/>
              </a:rPr>
              <a:t>a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goal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to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provide</a:t>
            </a:r>
            <a:r>
              <a:rPr sz="2200" spc="265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best</a:t>
            </a:r>
            <a:r>
              <a:rPr sz="2200" spc="250" dirty="0">
                <a:latin typeface="Cambria"/>
                <a:cs typeface="Cambria"/>
              </a:rPr>
              <a:t> </a:t>
            </a:r>
            <a:r>
              <a:rPr sz="2200" spc="125" dirty="0">
                <a:latin typeface="Cambria"/>
                <a:cs typeface="Cambria"/>
              </a:rPr>
              <a:t>Learning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spc="125" dirty="0">
                <a:latin typeface="Cambria"/>
                <a:cs typeface="Cambria"/>
              </a:rPr>
              <a:t>Experience</a:t>
            </a:r>
            <a:r>
              <a:rPr sz="2200" spc="285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to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125" dirty="0">
                <a:latin typeface="Cambria"/>
                <a:cs typeface="Cambria"/>
              </a:rPr>
              <a:t>our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lang="en-IN" sz="2200" spc="240" dirty="0">
                <a:latin typeface="Cambria"/>
                <a:cs typeface="Cambria"/>
              </a:rPr>
              <a:t>Students </a:t>
            </a:r>
            <a:r>
              <a:rPr sz="2200" spc="240" dirty="0">
                <a:latin typeface="Cambria"/>
                <a:cs typeface="Cambria"/>
              </a:rPr>
              <a:t>&amp;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learners,</a:t>
            </a:r>
            <a:r>
              <a:rPr lang="en-IN" sz="2200" spc="130" dirty="0">
                <a:latin typeface="Cambria"/>
                <a:cs typeface="Cambria"/>
              </a:rPr>
              <a:t> </a:t>
            </a:r>
            <a:r>
              <a:rPr sz="2200" spc="35" dirty="0">
                <a:latin typeface="Cambria"/>
                <a:cs typeface="Cambria"/>
              </a:rPr>
              <a:t>we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have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114" dirty="0">
                <a:latin typeface="Cambria"/>
                <a:cs typeface="Cambria"/>
              </a:rPr>
              <a:t>designed</a:t>
            </a:r>
            <a:r>
              <a:rPr sz="2200" spc="254" dirty="0">
                <a:latin typeface="Cambria"/>
                <a:cs typeface="Cambria"/>
              </a:rPr>
              <a:t> </a:t>
            </a:r>
            <a:r>
              <a:rPr sz="2200" spc="125" dirty="0">
                <a:latin typeface="Cambria"/>
                <a:cs typeface="Cambria"/>
              </a:rPr>
              <a:t>our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spc="135" dirty="0">
                <a:latin typeface="Cambria"/>
                <a:cs typeface="Cambria"/>
              </a:rPr>
              <a:t>lab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infrastructure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with</a:t>
            </a:r>
            <a:r>
              <a:rPr sz="2200" spc="204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best</a:t>
            </a:r>
            <a:r>
              <a:rPr sz="2200" spc="250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possible</a:t>
            </a:r>
            <a:r>
              <a:rPr sz="2200" spc="275" dirty="0">
                <a:latin typeface="Cambria"/>
                <a:cs typeface="Cambria"/>
              </a:rPr>
              <a:t> </a:t>
            </a:r>
            <a:r>
              <a:rPr sz="2200" spc="114" dirty="0">
                <a:latin typeface="Cambria"/>
                <a:cs typeface="Cambria"/>
              </a:rPr>
              <a:t>servers,</a:t>
            </a:r>
            <a:r>
              <a:rPr sz="2200" spc="250" dirty="0">
                <a:latin typeface="Cambria"/>
                <a:cs typeface="Cambria"/>
              </a:rPr>
              <a:t> </a:t>
            </a:r>
            <a:r>
              <a:rPr sz="2200" spc="150" dirty="0">
                <a:latin typeface="Cambria"/>
                <a:cs typeface="Cambria"/>
              </a:rPr>
              <a:t>high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140" dirty="0">
                <a:latin typeface="Cambria"/>
                <a:cs typeface="Cambria"/>
              </a:rPr>
              <a:t>end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150" dirty="0">
                <a:latin typeface="Cambria"/>
                <a:cs typeface="Cambria"/>
              </a:rPr>
              <a:t>data</a:t>
            </a:r>
            <a:r>
              <a:rPr sz="2200" spc="229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center,</a:t>
            </a:r>
            <a:r>
              <a:rPr sz="2200" spc="229" dirty="0">
                <a:latin typeface="Cambria"/>
                <a:cs typeface="Cambria"/>
              </a:rPr>
              <a:t> </a:t>
            </a:r>
            <a:r>
              <a:rPr sz="2200" spc="145" dirty="0">
                <a:latin typeface="Cambria"/>
                <a:cs typeface="Cambria"/>
              </a:rPr>
              <a:t>high </a:t>
            </a:r>
            <a:r>
              <a:rPr sz="2200" spc="150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quality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spc="105" dirty="0">
                <a:latin typeface="Cambria"/>
                <a:cs typeface="Cambria"/>
              </a:rPr>
              <a:t>internet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leased</a:t>
            </a:r>
            <a:r>
              <a:rPr sz="2200" spc="250" dirty="0">
                <a:latin typeface="Cambria"/>
                <a:cs typeface="Cambria"/>
              </a:rPr>
              <a:t> </a:t>
            </a:r>
            <a:r>
              <a:rPr sz="2200" spc="140" dirty="0">
                <a:latin typeface="Cambria"/>
                <a:cs typeface="Cambria"/>
              </a:rPr>
              <a:t>lines,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160" dirty="0">
                <a:latin typeface="Cambria"/>
                <a:cs typeface="Cambria"/>
              </a:rPr>
              <a:t>Synopsys</a:t>
            </a:r>
            <a:r>
              <a:rPr sz="2200" spc="245" dirty="0">
                <a:latin typeface="Cambria"/>
                <a:cs typeface="Cambria"/>
              </a:rPr>
              <a:t> </a:t>
            </a:r>
            <a:r>
              <a:rPr sz="2200" spc="240" dirty="0">
                <a:latin typeface="Cambria"/>
                <a:cs typeface="Cambria"/>
              </a:rPr>
              <a:t>EDA </a:t>
            </a:r>
            <a:r>
              <a:rPr sz="2200" spc="80" dirty="0">
                <a:latin typeface="Cambria"/>
                <a:cs typeface="Cambria"/>
              </a:rPr>
              <a:t>Tools</a:t>
            </a:r>
            <a:r>
              <a:rPr sz="2200" spc="270" dirty="0">
                <a:latin typeface="Cambria"/>
                <a:cs typeface="Cambria"/>
              </a:rPr>
              <a:t> </a:t>
            </a:r>
            <a:r>
              <a:rPr sz="2200" spc="240" dirty="0">
                <a:latin typeface="Cambria"/>
                <a:cs typeface="Cambria"/>
              </a:rPr>
              <a:t>&amp;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different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135" dirty="0">
                <a:latin typeface="Cambria"/>
                <a:cs typeface="Cambria"/>
              </a:rPr>
              <a:t>applications.</a:t>
            </a:r>
            <a:endParaRPr sz="2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36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200" spc="155" dirty="0">
                <a:latin typeface="Cambria"/>
                <a:cs typeface="Cambria"/>
              </a:rPr>
              <a:t>And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114" dirty="0">
                <a:latin typeface="Cambria"/>
                <a:cs typeface="Cambria"/>
              </a:rPr>
              <a:t>particularly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best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in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160" dirty="0">
                <a:latin typeface="Cambria"/>
                <a:cs typeface="Cambria"/>
              </a:rPr>
              <a:t>class</a:t>
            </a:r>
            <a:r>
              <a:rPr sz="2200" spc="260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ticket-based</a:t>
            </a:r>
            <a:r>
              <a:rPr sz="2200" spc="265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IT</a:t>
            </a:r>
            <a:r>
              <a:rPr sz="2200" spc="195" dirty="0">
                <a:latin typeface="Cambria"/>
                <a:cs typeface="Cambria"/>
              </a:rPr>
              <a:t> </a:t>
            </a:r>
            <a:r>
              <a:rPr sz="2200" spc="150" dirty="0">
                <a:latin typeface="Cambria"/>
                <a:cs typeface="Cambria"/>
              </a:rPr>
              <a:t>Helpdesk,</a:t>
            </a:r>
            <a:r>
              <a:rPr sz="2200" spc="26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to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provide</a:t>
            </a:r>
            <a:r>
              <a:rPr sz="2200" spc="260" dirty="0">
                <a:latin typeface="Cambria"/>
                <a:cs typeface="Cambria"/>
              </a:rPr>
              <a:t> </a:t>
            </a:r>
            <a:r>
              <a:rPr sz="2200" spc="150" dirty="0">
                <a:latin typeface="Cambria"/>
                <a:cs typeface="Cambria"/>
              </a:rPr>
              <a:t>high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quality</a:t>
            </a:r>
            <a:r>
              <a:rPr sz="2200" spc="245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IT</a:t>
            </a:r>
            <a:endParaRPr sz="22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spc="165" dirty="0">
                <a:latin typeface="Cambria"/>
                <a:cs typeface="Cambria"/>
              </a:rPr>
              <a:t>Support.</a:t>
            </a:r>
            <a:endParaRPr sz="2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 dirty="0">
              <a:latin typeface="Cambria"/>
              <a:cs typeface="Cambria"/>
            </a:endParaRPr>
          </a:p>
          <a:p>
            <a:pPr marL="12700" marR="247650">
              <a:lnSpc>
                <a:spcPct val="130000"/>
              </a:lnSpc>
              <a:spcBef>
                <a:spcPts val="5"/>
              </a:spcBef>
              <a:tabLst>
                <a:tab pos="8594725" algn="l"/>
              </a:tabLst>
            </a:pPr>
            <a:r>
              <a:rPr sz="2200" spc="70" dirty="0">
                <a:latin typeface="Cambria"/>
                <a:cs typeface="Cambria"/>
              </a:rPr>
              <a:t>We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140" dirty="0">
                <a:latin typeface="Cambria"/>
                <a:cs typeface="Cambria"/>
              </a:rPr>
              <a:t>at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175" dirty="0">
                <a:latin typeface="Cambria"/>
                <a:cs typeface="Cambria"/>
              </a:rPr>
              <a:t>ChipEdge</a:t>
            </a:r>
            <a:r>
              <a:rPr sz="2200" spc="245" dirty="0">
                <a:latin typeface="Cambria"/>
                <a:cs typeface="Cambria"/>
              </a:rPr>
              <a:t> </a:t>
            </a:r>
            <a:r>
              <a:rPr sz="2200" spc="40" dirty="0">
                <a:latin typeface="Cambria"/>
                <a:cs typeface="Cambria"/>
              </a:rPr>
              <a:t>will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40" dirty="0">
                <a:latin typeface="Cambria"/>
                <a:cs typeface="Cambria"/>
              </a:rPr>
              <a:t>continue</a:t>
            </a:r>
            <a:r>
              <a:rPr sz="2200" spc="25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to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strive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to</a:t>
            </a:r>
            <a:r>
              <a:rPr sz="2200" spc="229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improve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204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learning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114" dirty="0">
                <a:latin typeface="Cambria"/>
                <a:cs typeface="Cambria"/>
              </a:rPr>
              <a:t>experience,</a:t>
            </a:r>
            <a:r>
              <a:rPr sz="2200" spc="275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by 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145" dirty="0">
                <a:latin typeface="Cambria"/>
                <a:cs typeface="Cambria"/>
              </a:rPr>
              <a:t>continuously</a:t>
            </a:r>
            <a:r>
              <a:rPr sz="2200" spc="285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improving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spc="125" dirty="0">
                <a:latin typeface="Cambria"/>
                <a:cs typeface="Cambria"/>
              </a:rPr>
              <a:t>our</a:t>
            </a:r>
            <a:r>
              <a:rPr sz="2200" spc="250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infrastructure</a:t>
            </a:r>
            <a:r>
              <a:rPr sz="2200" spc="250" dirty="0">
                <a:latin typeface="Cambria"/>
                <a:cs typeface="Cambria"/>
              </a:rPr>
              <a:t> </a:t>
            </a:r>
            <a:r>
              <a:rPr sz="2200" spc="240" dirty="0">
                <a:latin typeface="Cambria"/>
                <a:cs typeface="Cambria"/>
              </a:rPr>
              <a:t>&amp;</a:t>
            </a:r>
            <a:r>
              <a:rPr sz="2200" spc="229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support</a:t>
            </a:r>
            <a:r>
              <a:rPr sz="2200" spc="265" dirty="0">
                <a:latin typeface="Cambria"/>
                <a:cs typeface="Cambria"/>
              </a:rPr>
              <a:t> </a:t>
            </a:r>
            <a:r>
              <a:rPr sz="2200" spc="155" dirty="0">
                <a:latin typeface="Cambria"/>
                <a:cs typeface="Cambria"/>
              </a:rPr>
              <a:t>system.	</a:t>
            </a:r>
            <a:r>
              <a:rPr sz="2200" spc="70" dirty="0">
                <a:latin typeface="Cambria"/>
                <a:cs typeface="Cambria"/>
              </a:rPr>
              <a:t>We</a:t>
            </a:r>
            <a:r>
              <a:rPr sz="2200" spc="204" dirty="0">
                <a:latin typeface="Cambria"/>
                <a:cs typeface="Cambria"/>
              </a:rPr>
              <a:t> </a:t>
            </a:r>
            <a:r>
              <a:rPr sz="2200" spc="114" dirty="0">
                <a:latin typeface="Cambria"/>
                <a:cs typeface="Cambria"/>
              </a:rPr>
              <a:t>request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your</a:t>
            </a:r>
            <a:r>
              <a:rPr sz="2200" spc="204" dirty="0">
                <a:latin typeface="Cambria"/>
                <a:cs typeface="Cambria"/>
              </a:rPr>
              <a:t> </a:t>
            </a:r>
            <a:r>
              <a:rPr sz="2200" spc="145" dirty="0">
                <a:latin typeface="Cambria"/>
                <a:cs typeface="Cambria"/>
              </a:rPr>
              <a:t>help,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to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provide</a:t>
            </a:r>
            <a:r>
              <a:rPr sz="2200" spc="245" dirty="0">
                <a:latin typeface="Cambria"/>
                <a:cs typeface="Cambria"/>
              </a:rPr>
              <a:t> </a:t>
            </a:r>
            <a:r>
              <a:rPr sz="2200" spc="114" dirty="0">
                <a:latin typeface="Cambria"/>
                <a:cs typeface="Cambria"/>
              </a:rPr>
              <a:t>sincere</a:t>
            </a:r>
            <a:r>
              <a:rPr sz="2200" spc="245" dirty="0">
                <a:latin typeface="Cambria"/>
                <a:cs typeface="Cambria"/>
              </a:rPr>
              <a:t> </a:t>
            </a:r>
            <a:r>
              <a:rPr sz="2200" spc="125" dirty="0">
                <a:latin typeface="Cambria"/>
                <a:cs typeface="Cambria"/>
              </a:rPr>
              <a:t>feedback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spc="135" dirty="0">
                <a:latin typeface="Cambria"/>
                <a:cs typeface="Cambria"/>
              </a:rPr>
              <a:t>on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how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40" dirty="0">
                <a:latin typeface="Cambria"/>
                <a:cs typeface="Cambria"/>
              </a:rPr>
              <a:t>we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95" dirty="0">
                <a:latin typeface="Cambria"/>
                <a:cs typeface="Cambria"/>
              </a:rPr>
              <a:t>can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improve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further.</a:t>
            </a:r>
            <a:endParaRPr sz="2200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75" dirty="0"/>
              <a:t>3</a:t>
            </a:fld>
            <a:endParaRPr spc="7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7489" y="276225"/>
            <a:ext cx="8871611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br>
              <a:rPr lang="en-IN" spc="235" dirty="0"/>
            </a:br>
            <a:r>
              <a:rPr lang="en-IN" spc="235" dirty="0"/>
              <a:t>INTRODUCTION</a:t>
            </a:r>
            <a:r>
              <a:rPr lang="en-IN" spc="315" dirty="0"/>
              <a:t> </a:t>
            </a:r>
            <a:r>
              <a:rPr lang="en-IN" spc="229" dirty="0"/>
              <a:t>TO</a:t>
            </a:r>
            <a:r>
              <a:rPr lang="en-IN" spc="285" dirty="0"/>
              <a:t> </a:t>
            </a:r>
            <a:r>
              <a:rPr lang="en-IN" spc="280" dirty="0"/>
              <a:t>S</a:t>
            </a:r>
            <a:r>
              <a:rPr lang="en-IN" sz="2800" spc="165" dirty="0">
                <a:latin typeface="Cambria"/>
                <a:cs typeface="Cambria"/>
              </a:rPr>
              <a:t>ILICONCHIP TECHNOLOGIES</a:t>
            </a:r>
            <a:r>
              <a:rPr lang="en-IN" sz="2800" spc="295" dirty="0">
                <a:latin typeface="Cambria"/>
                <a:cs typeface="Cambria"/>
              </a:rPr>
              <a:t> </a:t>
            </a:r>
            <a:endParaRPr lang="en-IN" spc="28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E38E93-8A4A-EBC0-DB26-D362FFA0CB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206" y="47625"/>
            <a:ext cx="2513609" cy="137544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394A237-5A4F-EE7E-940A-C65C4B1E9470}"/>
              </a:ext>
            </a:extLst>
          </p:cNvPr>
          <p:cNvCxnSpPr/>
          <p:nvPr/>
        </p:nvCxnSpPr>
        <p:spPr>
          <a:xfrm>
            <a:off x="0" y="1534414"/>
            <a:ext cx="1343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443" y="1959991"/>
            <a:ext cx="970005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65" dirty="0">
                <a:latin typeface="Cambria"/>
                <a:cs typeface="Cambria"/>
              </a:rPr>
              <a:t>Accessing</a:t>
            </a:r>
            <a:r>
              <a:rPr sz="2400" b="1" spc="275" dirty="0">
                <a:latin typeface="Cambria"/>
                <a:cs typeface="Cambria"/>
              </a:rPr>
              <a:t> </a:t>
            </a:r>
            <a:r>
              <a:rPr lang="en-IN" sz="3600" spc="280" dirty="0"/>
              <a:t>S</a:t>
            </a:r>
            <a:r>
              <a:rPr lang="en-IN" sz="2400" spc="165" dirty="0">
                <a:latin typeface="Cambria"/>
                <a:cs typeface="Cambria"/>
              </a:rPr>
              <a:t>iliconChip Technologies</a:t>
            </a:r>
            <a:r>
              <a:rPr lang="en-IN" sz="2400" spc="295" dirty="0">
                <a:latin typeface="Cambria"/>
                <a:cs typeface="Cambria"/>
              </a:rPr>
              <a:t> </a:t>
            </a:r>
            <a:r>
              <a:rPr sz="2400" b="1" spc="125" dirty="0">
                <a:latin typeface="Cambria"/>
                <a:cs typeface="Cambria"/>
              </a:rPr>
              <a:t>is</a:t>
            </a:r>
            <a:r>
              <a:rPr sz="2400" b="1" spc="280" dirty="0">
                <a:latin typeface="Cambria"/>
                <a:cs typeface="Cambria"/>
              </a:rPr>
              <a:t> </a:t>
            </a:r>
            <a:r>
              <a:rPr sz="2400" b="1" spc="105" dirty="0">
                <a:latin typeface="Cambria"/>
                <a:cs typeface="Cambria"/>
              </a:rPr>
              <a:t>a</a:t>
            </a:r>
            <a:r>
              <a:rPr sz="2400" b="1" spc="270" dirty="0">
                <a:latin typeface="Cambria"/>
                <a:cs typeface="Cambria"/>
              </a:rPr>
              <a:t> </a:t>
            </a:r>
            <a:r>
              <a:rPr sz="2400" b="1" spc="125" dirty="0">
                <a:latin typeface="Cambria"/>
                <a:cs typeface="Cambria"/>
              </a:rPr>
              <a:t>two-step</a:t>
            </a:r>
            <a:r>
              <a:rPr sz="2400" b="1" spc="275" dirty="0">
                <a:latin typeface="Cambria"/>
                <a:cs typeface="Cambria"/>
              </a:rPr>
              <a:t> </a:t>
            </a:r>
            <a:r>
              <a:rPr sz="2400" b="1" spc="120" dirty="0">
                <a:latin typeface="Cambria"/>
                <a:cs typeface="Cambria"/>
              </a:rPr>
              <a:t>process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75" dirty="0"/>
              <a:t>4</a:t>
            </a:fld>
            <a:endParaRPr spc="75" dirty="0"/>
          </a:p>
        </p:txBody>
      </p:sp>
      <p:sp>
        <p:nvSpPr>
          <p:cNvPr id="3" name="object 3"/>
          <p:cNvSpPr txBox="1"/>
          <p:nvPr/>
        </p:nvSpPr>
        <p:spPr>
          <a:xfrm>
            <a:off x="523443" y="3328797"/>
            <a:ext cx="11937365" cy="1504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160" dirty="0">
                <a:latin typeface="Cambria"/>
                <a:cs typeface="Cambria"/>
              </a:rPr>
              <a:t>Step1:</a:t>
            </a:r>
            <a:r>
              <a:rPr sz="2200" b="1" spc="270" dirty="0">
                <a:latin typeface="Cambria"/>
                <a:cs typeface="Cambria"/>
              </a:rPr>
              <a:t> </a:t>
            </a:r>
            <a:r>
              <a:rPr sz="2200" spc="155" dirty="0">
                <a:latin typeface="Cambria"/>
                <a:cs typeface="Cambria"/>
              </a:rPr>
              <a:t>Connecting</a:t>
            </a:r>
            <a:r>
              <a:rPr sz="2200" spc="245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to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Forticlient</a:t>
            </a:r>
            <a:r>
              <a:rPr sz="2200" spc="245" dirty="0">
                <a:latin typeface="Cambria"/>
                <a:cs typeface="Cambria"/>
              </a:rPr>
              <a:t> </a:t>
            </a:r>
            <a:r>
              <a:rPr sz="2200" spc="140" dirty="0">
                <a:latin typeface="Cambria"/>
                <a:cs typeface="Cambria"/>
              </a:rPr>
              <a:t>VPN</a:t>
            </a:r>
            <a:endParaRPr sz="2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spc="160" dirty="0">
                <a:latin typeface="Cambria"/>
                <a:cs typeface="Cambria"/>
              </a:rPr>
              <a:t>Step2:</a:t>
            </a:r>
            <a:r>
              <a:rPr sz="2200" b="1" spc="280" dirty="0">
                <a:latin typeface="Cambria"/>
                <a:cs typeface="Cambria"/>
              </a:rPr>
              <a:t> </a:t>
            </a:r>
            <a:r>
              <a:rPr sz="2200" spc="105" dirty="0">
                <a:latin typeface="Cambria"/>
                <a:cs typeface="Cambria"/>
              </a:rPr>
              <a:t>Login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to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server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with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114" dirty="0">
                <a:latin typeface="Cambria"/>
                <a:cs typeface="Cambria"/>
              </a:rPr>
              <a:t>Remote</a:t>
            </a:r>
            <a:r>
              <a:rPr sz="2200" spc="254" dirty="0">
                <a:latin typeface="Cambria"/>
                <a:cs typeface="Cambria"/>
              </a:rPr>
              <a:t> </a:t>
            </a:r>
            <a:r>
              <a:rPr sz="2200" spc="125" dirty="0">
                <a:latin typeface="Cambria"/>
                <a:cs typeface="Cambria"/>
              </a:rPr>
              <a:t>desktop</a:t>
            </a:r>
            <a:r>
              <a:rPr sz="2200" spc="270" dirty="0">
                <a:latin typeface="Cambria"/>
                <a:cs typeface="Cambria"/>
              </a:rPr>
              <a:t> </a:t>
            </a:r>
            <a:r>
              <a:rPr sz="2200" spc="135" dirty="0">
                <a:latin typeface="Cambria"/>
                <a:cs typeface="Cambria"/>
              </a:rPr>
              <a:t>connections</a:t>
            </a:r>
            <a:r>
              <a:rPr sz="2200" spc="270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(Windows</a:t>
            </a:r>
            <a:r>
              <a:rPr sz="2200" spc="25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feature)</a:t>
            </a:r>
            <a:r>
              <a:rPr sz="2200" spc="235" dirty="0">
                <a:latin typeface="Cambria"/>
                <a:cs typeface="Cambria"/>
              </a:rPr>
              <a:t> /</a:t>
            </a:r>
            <a:r>
              <a:rPr sz="2200" spc="254" dirty="0">
                <a:latin typeface="Cambria"/>
                <a:cs typeface="Cambria"/>
              </a:rPr>
              <a:t> </a:t>
            </a:r>
            <a:r>
              <a:rPr sz="2200" spc="165" dirty="0">
                <a:latin typeface="Cambria"/>
                <a:cs typeface="Cambria"/>
              </a:rPr>
              <a:t>Remmina</a:t>
            </a:r>
            <a:endParaRPr sz="22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155" dirty="0">
                <a:latin typeface="Cambria"/>
                <a:cs typeface="Cambria"/>
              </a:rPr>
              <a:t>(Ubuntu</a:t>
            </a:r>
            <a:r>
              <a:rPr sz="2200" spc="204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feature)</a:t>
            </a:r>
            <a:endParaRPr sz="22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6938" y="329006"/>
            <a:ext cx="8862162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br>
              <a:rPr lang="en-IN" spc="290" dirty="0"/>
            </a:br>
            <a:r>
              <a:rPr lang="en-IN" spc="290" dirty="0"/>
              <a:t>CONNECTING</a:t>
            </a:r>
            <a:r>
              <a:rPr lang="en-IN" spc="310" dirty="0"/>
              <a:t> </a:t>
            </a:r>
            <a:r>
              <a:rPr lang="en-IN" spc="229" dirty="0"/>
              <a:t>TO</a:t>
            </a:r>
            <a:r>
              <a:rPr lang="en-IN" spc="290" dirty="0"/>
              <a:t> </a:t>
            </a:r>
            <a:r>
              <a:rPr lang="en-IN" spc="280" dirty="0"/>
              <a:t>S</a:t>
            </a:r>
            <a:r>
              <a:rPr lang="en-IN" sz="2800" spc="165" dirty="0">
                <a:latin typeface="Cambria"/>
                <a:cs typeface="Cambria"/>
              </a:rPr>
              <a:t>ILICONCHIP TECHNOLOGIES</a:t>
            </a:r>
            <a:r>
              <a:rPr lang="en-IN" sz="2800" spc="295" dirty="0">
                <a:latin typeface="Cambria"/>
                <a:cs typeface="Cambria"/>
              </a:rPr>
              <a:t> </a:t>
            </a:r>
            <a:endParaRPr lang="en-IN" spc="28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5B0E89-8ECE-57DC-743D-B7D6338A88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206" y="47625"/>
            <a:ext cx="2513609" cy="137544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7861E9-09BF-E6CE-7A13-8BFDC714CA6E}"/>
              </a:ext>
            </a:extLst>
          </p:cNvPr>
          <p:cNvCxnSpPr/>
          <p:nvPr/>
        </p:nvCxnSpPr>
        <p:spPr>
          <a:xfrm>
            <a:off x="0" y="1534414"/>
            <a:ext cx="1343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1322" y="1824355"/>
            <a:ext cx="5186045" cy="3378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2230" indent="-343535">
              <a:lnSpc>
                <a:spcPct val="100000"/>
              </a:lnSpc>
              <a:spcBef>
                <a:spcPts val="95"/>
              </a:spcBef>
              <a:buSzPct val="109090"/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dirty="0"/>
              <a:t>	</a:t>
            </a:r>
            <a:r>
              <a:rPr sz="2200" spc="125" dirty="0">
                <a:latin typeface="Cambria"/>
                <a:cs typeface="Cambria"/>
              </a:rPr>
              <a:t>Download</a:t>
            </a:r>
            <a:r>
              <a:rPr sz="2200" spc="245" dirty="0">
                <a:latin typeface="Cambria"/>
                <a:cs typeface="Cambria"/>
              </a:rPr>
              <a:t> </a:t>
            </a:r>
            <a:r>
              <a:rPr sz="2200" spc="140" dirty="0">
                <a:latin typeface="Cambria"/>
                <a:cs typeface="Cambria"/>
              </a:rPr>
              <a:t>VPN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client</a:t>
            </a:r>
            <a:r>
              <a:rPr sz="2200" spc="229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from </a:t>
            </a:r>
            <a:r>
              <a:rPr sz="2200" spc="100" dirty="0">
                <a:latin typeface="Cambria"/>
                <a:cs typeface="Cambria"/>
              </a:rPr>
              <a:t> </a:t>
            </a:r>
            <a:r>
              <a:rPr sz="2200" u="heavy" spc="19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  <a:hlinkClick r:id="rId2"/>
              </a:rPr>
              <a:t>h</a:t>
            </a:r>
            <a:r>
              <a:rPr sz="2200" u="heavy" spc="1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  <a:hlinkClick r:id="rId2"/>
              </a:rPr>
              <a:t>t</a:t>
            </a:r>
            <a:r>
              <a:rPr sz="2200" u="heavy" spc="16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  <a:hlinkClick r:id="rId2"/>
              </a:rPr>
              <a:t>tps:/</a:t>
            </a:r>
            <a:r>
              <a:rPr sz="2200" u="heavy" spc="20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  <a:hlinkClick r:id="rId2"/>
              </a:rPr>
              <a:t>/</a:t>
            </a:r>
            <a:r>
              <a:rPr sz="2200" u="heavy" spc="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  <a:hlinkClick r:id="rId2"/>
              </a:rPr>
              <a:t>ww</a:t>
            </a:r>
            <a:r>
              <a:rPr sz="2200" u="heavy" spc="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  <a:hlinkClick r:id="rId2"/>
              </a:rPr>
              <a:t>w</a:t>
            </a:r>
            <a:r>
              <a:rPr sz="2200" u="heavy" spc="114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  <a:hlinkClick r:id="rId2"/>
              </a:rPr>
              <a:t>.</a:t>
            </a:r>
            <a:r>
              <a:rPr sz="2200" u="heavy" spc="1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  <a:hlinkClick r:id="rId2"/>
              </a:rPr>
              <a:t>f</a:t>
            </a:r>
            <a:r>
              <a:rPr sz="2200" u="heavy" spc="6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  <a:hlinkClick r:id="rId2"/>
              </a:rPr>
              <a:t>ort</a:t>
            </a:r>
            <a:r>
              <a:rPr sz="2200" u="heavy" spc="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  <a:hlinkClick r:id="rId2"/>
              </a:rPr>
              <a:t>i</a:t>
            </a:r>
            <a:r>
              <a:rPr sz="2200" u="heavy" spc="1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  <a:hlinkClick r:id="rId2"/>
              </a:rPr>
              <a:t>net</a:t>
            </a:r>
            <a:r>
              <a:rPr sz="2200" u="heavy" spc="8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  <a:hlinkClick r:id="rId2"/>
              </a:rPr>
              <a:t>.</a:t>
            </a:r>
            <a:r>
              <a:rPr sz="2200" u="heavy" spc="10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  <a:hlinkClick r:id="rId2"/>
              </a:rPr>
              <a:t>c</a:t>
            </a:r>
            <a:r>
              <a:rPr sz="2200" u="heavy" spc="114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  <a:hlinkClick r:id="rId2"/>
              </a:rPr>
              <a:t>o</a:t>
            </a:r>
            <a:r>
              <a:rPr sz="2200" u="heavy" spc="21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  <a:hlinkClick r:id="rId2"/>
              </a:rPr>
              <a:t>m/su</a:t>
            </a:r>
            <a:r>
              <a:rPr sz="2200" u="heavy" spc="19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  <a:hlinkClick r:id="rId2"/>
              </a:rPr>
              <a:t>p</a:t>
            </a:r>
            <a:r>
              <a:rPr sz="2200" u="heavy" spc="9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  <a:hlinkClick r:id="rId2"/>
              </a:rPr>
              <a:t>p</a:t>
            </a:r>
            <a:r>
              <a:rPr sz="2200" u="heavy" spc="8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  <a:hlinkClick r:id="rId2"/>
              </a:rPr>
              <a:t>o</a:t>
            </a:r>
            <a:r>
              <a:rPr sz="2200" u="heavy" spc="7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  <a:hlinkClick r:id="rId2"/>
              </a:rPr>
              <a:t>rt</a:t>
            </a:r>
            <a:endParaRPr sz="2200" dirty="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</a:pPr>
            <a:r>
              <a:rPr sz="2200" u="heavy" spc="1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  <a:hlinkClick r:id="rId2"/>
              </a:rPr>
              <a:t>/product-downloads#vpn</a:t>
            </a:r>
            <a:endParaRPr sz="2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 dirty="0">
              <a:latin typeface="Cambria"/>
              <a:cs typeface="Cambria"/>
            </a:endParaRPr>
          </a:p>
          <a:p>
            <a:pPr marL="355600" marR="5080" indent="-343535">
              <a:lnSpc>
                <a:spcPct val="100000"/>
              </a:lnSpc>
              <a:buSzPct val="109090"/>
              <a:buFont typeface="Arial MT"/>
              <a:buChar char="•"/>
              <a:tabLst>
                <a:tab pos="355600" algn="l"/>
                <a:tab pos="356235" algn="l"/>
                <a:tab pos="941705" algn="l"/>
              </a:tabLst>
            </a:pPr>
            <a:r>
              <a:rPr sz="2200" spc="155" dirty="0">
                <a:latin typeface="Cambria"/>
                <a:cs typeface="Cambria"/>
              </a:rPr>
              <a:t>Under</a:t>
            </a:r>
            <a:r>
              <a:rPr sz="2200" spc="204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Forticlient</a:t>
            </a:r>
            <a:r>
              <a:rPr sz="2200" spc="254" dirty="0">
                <a:latin typeface="Cambria"/>
                <a:cs typeface="Cambria"/>
              </a:rPr>
              <a:t> </a:t>
            </a:r>
            <a:r>
              <a:rPr sz="2200" spc="170" dirty="0">
                <a:latin typeface="Cambria"/>
                <a:cs typeface="Cambria"/>
              </a:rPr>
              <a:t>VPN,</a:t>
            </a:r>
            <a:r>
              <a:rPr sz="2200" spc="204" dirty="0">
                <a:latin typeface="Cambria"/>
                <a:cs typeface="Cambria"/>
              </a:rPr>
              <a:t> </a:t>
            </a:r>
            <a:r>
              <a:rPr sz="2200" spc="125" dirty="0">
                <a:latin typeface="Cambria"/>
                <a:cs typeface="Cambria"/>
              </a:rPr>
              <a:t>choose</a:t>
            </a:r>
            <a:r>
              <a:rPr sz="2200" spc="254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your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335" dirty="0">
                <a:latin typeface="Cambria"/>
                <a:cs typeface="Cambria"/>
              </a:rPr>
              <a:t>OS	</a:t>
            </a:r>
            <a:r>
              <a:rPr sz="2200" spc="95" dirty="0">
                <a:latin typeface="Cambria"/>
                <a:cs typeface="Cambria"/>
              </a:rPr>
              <a:t>version</a:t>
            </a:r>
            <a:r>
              <a:rPr sz="2200" spc="254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to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105" dirty="0">
                <a:latin typeface="Cambria"/>
                <a:cs typeface="Cambria"/>
              </a:rPr>
              <a:t>download</a:t>
            </a:r>
            <a:r>
              <a:rPr sz="2200" spc="245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 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software</a:t>
            </a:r>
            <a:endParaRPr sz="2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250" dirty="0">
              <a:latin typeface="Cambria"/>
              <a:cs typeface="Cambria"/>
            </a:endParaRPr>
          </a:p>
          <a:p>
            <a:pPr marL="355600" indent="-343535">
              <a:lnSpc>
                <a:spcPct val="100000"/>
              </a:lnSpc>
              <a:buSzPct val="109090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spc="190" dirty="0">
                <a:latin typeface="Cambria"/>
                <a:cs typeface="Cambria"/>
              </a:rPr>
              <a:t>Open/run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200" dirty="0">
                <a:latin typeface="Cambria"/>
                <a:cs typeface="Cambria"/>
              </a:rPr>
              <a:t> </a:t>
            </a:r>
            <a:r>
              <a:rPr sz="2200" spc="125" dirty="0">
                <a:latin typeface="Cambria"/>
                <a:cs typeface="Cambria"/>
              </a:rPr>
              <a:t>saved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50" dirty="0">
                <a:latin typeface="Cambria"/>
                <a:cs typeface="Cambria"/>
              </a:rPr>
              <a:t>file</a:t>
            </a:r>
            <a:endParaRPr sz="2200" dirty="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</a:pPr>
            <a:r>
              <a:rPr sz="2200" b="1" spc="145" dirty="0">
                <a:latin typeface="Cambria"/>
                <a:cs typeface="Cambria"/>
              </a:rPr>
              <a:t>“FortiClientVPNOnlineInstaller”</a:t>
            </a:r>
            <a:endParaRPr sz="22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938" y="336296"/>
            <a:ext cx="350647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br>
              <a:rPr lang="en-IN" spc="185" dirty="0"/>
            </a:br>
            <a:r>
              <a:rPr spc="185" dirty="0"/>
              <a:t>VPN</a:t>
            </a:r>
            <a:r>
              <a:rPr spc="220" dirty="0"/>
              <a:t> </a:t>
            </a:r>
            <a:r>
              <a:rPr spc="170" dirty="0"/>
              <a:t>INSTALLATION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123305" y="2028825"/>
            <a:ext cx="6767195" cy="5195570"/>
            <a:chOff x="6239231" y="1261845"/>
            <a:chExt cx="6767195" cy="519557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9231" y="1261845"/>
              <a:ext cx="6766609" cy="51953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2032" y="1359408"/>
              <a:ext cx="6545579" cy="499567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75" dirty="0"/>
              <a:t>5</a:t>
            </a:fld>
            <a:endParaRPr spc="75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242F97-3DFD-7BF3-A280-E6E4C31A2F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206" y="47625"/>
            <a:ext cx="2513609" cy="137544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1FB1C-25B6-ECE2-7342-4EC78512FC6C}"/>
              </a:ext>
            </a:extLst>
          </p:cNvPr>
          <p:cNvCxnSpPr/>
          <p:nvPr/>
        </p:nvCxnSpPr>
        <p:spPr>
          <a:xfrm>
            <a:off x="0" y="1495425"/>
            <a:ext cx="1343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842" y="1616827"/>
            <a:ext cx="5949950" cy="535622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10"/>
              </a:spcBef>
              <a:buSzPct val="75000"/>
              <a:buFont typeface="Arial MT"/>
              <a:buChar char="•"/>
              <a:tabLst>
                <a:tab pos="356870" algn="l"/>
                <a:tab pos="357505" algn="l"/>
                <a:tab pos="4764405" algn="l"/>
              </a:tabLst>
            </a:pPr>
            <a:r>
              <a:rPr sz="2000" spc="65" dirty="0">
                <a:latin typeface="Cambria"/>
                <a:cs typeface="Cambria"/>
              </a:rPr>
              <a:t>After</a:t>
            </a:r>
            <a:r>
              <a:rPr sz="2000" spc="200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opening</a:t>
            </a:r>
            <a:r>
              <a:rPr sz="2000" spc="185" dirty="0">
                <a:latin typeface="Cambria"/>
                <a:cs typeface="Cambria"/>
              </a:rPr>
              <a:t> </a:t>
            </a:r>
            <a:r>
              <a:rPr sz="2000" spc="120" dirty="0">
                <a:latin typeface="Cambria"/>
                <a:cs typeface="Cambria"/>
              </a:rPr>
              <a:t>the</a:t>
            </a:r>
            <a:r>
              <a:rPr sz="2000" spc="220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application</a:t>
            </a:r>
            <a:r>
              <a:rPr sz="2000" spc="195" dirty="0">
                <a:latin typeface="Cambria"/>
                <a:cs typeface="Cambria"/>
              </a:rPr>
              <a:t> </a:t>
            </a:r>
            <a:r>
              <a:rPr sz="2000" spc="120" dirty="0">
                <a:latin typeface="Cambria"/>
                <a:cs typeface="Cambria"/>
              </a:rPr>
              <a:t>click	</a:t>
            </a:r>
            <a:r>
              <a:rPr sz="2000" spc="125" dirty="0">
                <a:latin typeface="Cambria"/>
                <a:cs typeface="Cambria"/>
              </a:rPr>
              <a:t>on</a:t>
            </a:r>
            <a:endParaRPr sz="2000" dirty="0">
              <a:latin typeface="Cambria"/>
              <a:cs typeface="Cambria"/>
            </a:endParaRPr>
          </a:p>
          <a:p>
            <a:pPr marL="356870">
              <a:lnSpc>
                <a:spcPct val="100000"/>
              </a:lnSpc>
              <a:spcBef>
                <a:spcPts val="910"/>
              </a:spcBef>
            </a:pPr>
            <a:r>
              <a:rPr sz="2000" b="1" spc="135" dirty="0">
                <a:latin typeface="Cambria"/>
                <a:cs typeface="Cambria"/>
              </a:rPr>
              <a:t>“Configure</a:t>
            </a:r>
            <a:r>
              <a:rPr sz="2000" b="1" spc="195" dirty="0">
                <a:latin typeface="Cambria"/>
                <a:cs typeface="Cambria"/>
              </a:rPr>
              <a:t> </a:t>
            </a:r>
            <a:r>
              <a:rPr sz="2000" b="1" spc="165" dirty="0">
                <a:latin typeface="Cambria"/>
                <a:cs typeface="Cambria"/>
              </a:rPr>
              <a:t>VPN”</a:t>
            </a:r>
            <a:endParaRPr sz="2000" dirty="0">
              <a:latin typeface="Cambria"/>
              <a:cs typeface="Cambria"/>
            </a:endParaRPr>
          </a:p>
          <a:p>
            <a:pPr marL="356870" indent="-344805">
              <a:lnSpc>
                <a:spcPct val="100000"/>
              </a:lnSpc>
              <a:spcBef>
                <a:spcPts val="1035"/>
              </a:spcBef>
              <a:buSzPct val="75000"/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120" dirty="0">
                <a:latin typeface="Cambria"/>
                <a:cs typeface="Cambria"/>
              </a:rPr>
              <a:t>connection</a:t>
            </a:r>
            <a:r>
              <a:rPr sz="2000" spc="170" dirty="0">
                <a:latin typeface="Cambria"/>
                <a:cs typeface="Cambria"/>
              </a:rPr>
              <a:t> </a:t>
            </a:r>
            <a:r>
              <a:rPr sz="2000" spc="155" dirty="0">
                <a:latin typeface="Cambria"/>
                <a:cs typeface="Cambria"/>
              </a:rPr>
              <a:t>name: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spc="150" dirty="0">
                <a:latin typeface="Cambria"/>
                <a:cs typeface="Cambria"/>
              </a:rPr>
              <a:t>any</a:t>
            </a:r>
            <a:r>
              <a:rPr sz="2000" spc="180" dirty="0">
                <a:latin typeface="Cambria"/>
                <a:cs typeface="Cambria"/>
              </a:rPr>
              <a:t> </a:t>
            </a:r>
            <a:r>
              <a:rPr sz="2000" spc="165" dirty="0">
                <a:latin typeface="Cambria"/>
                <a:cs typeface="Cambria"/>
              </a:rPr>
              <a:t>name</a:t>
            </a:r>
            <a:r>
              <a:rPr sz="2000" spc="17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like</a:t>
            </a:r>
            <a:endParaRPr sz="2000" dirty="0">
              <a:latin typeface="Cambria"/>
              <a:cs typeface="Cambria"/>
            </a:endParaRPr>
          </a:p>
          <a:p>
            <a:pPr marL="356870">
              <a:lnSpc>
                <a:spcPct val="100000"/>
              </a:lnSpc>
              <a:spcBef>
                <a:spcPts val="405"/>
              </a:spcBef>
            </a:pPr>
            <a:r>
              <a:rPr sz="2000" b="1" spc="100" dirty="0">
                <a:latin typeface="Cambria"/>
                <a:cs typeface="Cambria"/>
              </a:rPr>
              <a:t>"chipedge-VPN"</a:t>
            </a:r>
            <a:endParaRPr sz="2000" dirty="0">
              <a:latin typeface="Cambria"/>
              <a:cs typeface="Cambria"/>
            </a:endParaRPr>
          </a:p>
          <a:p>
            <a:pPr marL="356870" indent="-344805">
              <a:lnSpc>
                <a:spcPct val="100000"/>
              </a:lnSpc>
              <a:spcBef>
                <a:spcPts val="795"/>
              </a:spcBef>
              <a:buSzPct val="75000"/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100" dirty="0">
                <a:latin typeface="Cambria"/>
                <a:cs typeface="Cambria"/>
              </a:rPr>
              <a:t>description:</a:t>
            </a:r>
            <a:r>
              <a:rPr sz="2000" spc="145" dirty="0">
                <a:latin typeface="Cambria"/>
                <a:cs typeface="Cambria"/>
              </a:rPr>
              <a:t> </a:t>
            </a:r>
            <a:r>
              <a:rPr sz="2000" spc="150" dirty="0">
                <a:latin typeface="Cambria"/>
                <a:cs typeface="Cambria"/>
              </a:rPr>
              <a:t>any</a:t>
            </a:r>
            <a:r>
              <a:rPr sz="2000" spc="190" dirty="0">
                <a:latin typeface="Cambria"/>
                <a:cs typeface="Cambria"/>
              </a:rPr>
              <a:t> </a:t>
            </a:r>
            <a:r>
              <a:rPr sz="2000" spc="165" dirty="0">
                <a:latin typeface="Cambria"/>
                <a:cs typeface="Cambria"/>
              </a:rPr>
              <a:t>name</a:t>
            </a:r>
            <a:r>
              <a:rPr sz="2000" spc="170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like</a:t>
            </a:r>
            <a:endParaRPr sz="2000" dirty="0">
              <a:latin typeface="Cambria"/>
              <a:cs typeface="Cambria"/>
            </a:endParaRPr>
          </a:p>
          <a:p>
            <a:pPr marL="356870">
              <a:lnSpc>
                <a:spcPct val="100000"/>
              </a:lnSpc>
              <a:spcBef>
                <a:spcPts val="710"/>
              </a:spcBef>
            </a:pPr>
            <a:r>
              <a:rPr sz="2000" b="1" spc="95" dirty="0">
                <a:latin typeface="Cambria"/>
                <a:cs typeface="Cambria"/>
              </a:rPr>
              <a:t>"chipedge-VPN"</a:t>
            </a:r>
            <a:endParaRPr sz="2000" dirty="0">
              <a:latin typeface="Cambria"/>
              <a:cs typeface="Cambria"/>
            </a:endParaRPr>
          </a:p>
          <a:p>
            <a:pPr marL="356870" indent="-344805">
              <a:lnSpc>
                <a:spcPct val="100000"/>
              </a:lnSpc>
              <a:spcBef>
                <a:spcPts val="1295"/>
              </a:spcBef>
              <a:buSzPct val="75000"/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130" dirty="0">
                <a:latin typeface="Cambria"/>
                <a:cs typeface="Cambria"/>
              </a:rPr>
              <a:t>Give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spc="120" dirty="0">
                <a:latin typeface="Cambria"/>
                <a:cs typeface="Cambria"/>
              </a:rPr>
              <a:t>the</a:t>
            </a:r>
            <a:r>
              <a:rPr sz="2000" spc="200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remote</a:t>
            </a:r>
            <a:r>
              <a:rPr sz="2000" spc="15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gateway</a:t>
            </a:r>
            <a:r>
              <a:rPr sz="2000" spc="170" dirty="0">
                <a:latin typeface="Cambria"/>
                <a:cs typeface="Cambria"/>
              </a:rPr>
              <a:t> </a:t>
            </a:r>
            <a:r>
              <a:rPr sz="2000" spc="175" dirty="0">
                <a:latin typeface="Cambria"/>
                <a:cs typeface="Cambria"/>
              </a:rPr>
              <a:t>as</a:t>
            </a:r>
            <a:endParaRPr sz="2000" dirty="0">
              <a:latin typeface="Cambria"/>
              <a:cs typeface="Cambria"/>
            </a:endParaRPr>
          </a:p>
          <a:p>
            <a:pPr marL="356870">
              <a:lnSpc>
                <a:spcPct val="100000"/>
              </a:lnSpc>
              <a:spcBef>
                <a:spcPts val="710"/>
              </a:spcBef>
            </a:pPr>
            <a:r>
              <a:rPr sz="2000" b="1" spc="150" dirty="0">
                <a:latin typeface="Cambria"/>
                <a:cs typeface="Cambria"/>
              </a:rPr>
              <a:t>180.179.249.110</a:t>
            </a:r>
            <a:endParaRPr sz="2000" dirty="0">
              <a:latin typeface="Cambria"/>
              <a:cs typeface="Cambria"/>
            </a:endParaRPr>
          </a:p>
          <a:p>
            <a:pPr marL="356870" indent="-344805">
              <a:lnSpc>
                <a:spcPct val="100000"/>
              </a:lnSpc>
              <a:spcBef>
                <a:spcPts val="994"/>
              </a:spcBef>
              <a:buSzPct val="75000"/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125" dirty="0">
                <a:latin typeface="Cambria"/>
                <a:cs typeface="Cambria"/>
              </a:rPr>
              <a:t>Select</a:t>
            </a:r>
            <a:r>
              <a:rPr sz="2000" spc="155" dirty="0">
                <a:latin typeface="Cambria"/>
                <a:cs typeface="Cambria"/>
              </a:rPr>
              <a:t> </a:t>
            </a:r>
            <a:r>
              <a:rPr sz="2000" b="1" spc="160" dirty="0">
                <a:latin typeface="Cambria"/>
                <a:cs typeface="Cambria"/>
              </a:rPr>
              <a:t>“customize</a:t>
            </a:r>
            <a:r>
              <a:rPr sz="2000" b="1" spc="215" dirty="0">
                <a:latin typeface="Cambria"/>
                <a:cs typeface="Cambria"/>
              </a:rPr>
              <a:t> </a:t>
            </a:r>
            <a:r>
              <a:rPr sz="2000" b="1" spc="130" dirty="0">
                <a:latin typeface="Cambria"/>
                <a:cs typeface="Cambria"/>
              </a:rPr>
              <a:t>port”</a:t>
            </a:r>
            <a:r>
              <a:rPr sz="2000" b="1" spc="210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option</a:t>
            </a:r>
            <a:endParaRPr sz="2000" dirty="0">
              <a:latin typeface="Cambria"/>
              <a:cs typeface="Cambria"/>
            </a:endParaRPr>
          </a:p>
          <a:p>
            <a:pPr marL="356870" indent="-344805">
              <a:lnSpc>
                <a:spcPct val="100000"/>
              </a:lnSpc>
              <a:spcBef>
                <a:spcPts val="900"/>
              </a:spcBef>
              <a:buSzPct val="75000"/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140" dirty="0">
                <a:latin typeface="Cambria"/>
                <a:cs typeface="Cambria"/>
              </a:rPr>
              <a:t>Update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spc="120" dirty="0">
                <a:latin typeface="Cambria"/>
                <a:cs typeface="Cambria"/>
              </a:rPr>
              <a:t>the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port</a:t>
            </a:r>
            <a:r>
              <a:rPr sz="2000" spc="170" dirty="0">
                <a:latin typeface="Cambria"/>
                <a:cs typeface="Cambria"/>
              </a:rPr>
              <a:t> </a:t>
            </a:r>
            <a:r>
              <a:rPr sz="2000" spc="155" dirty="0">
                <a:latin typeface="Cambria"/>
                <a:cs typeface="Cambria"/>
              </a:rPr>
              <a:t>number</a:t>
            </a:r>
            <a:r>
              <a:rPr sz="2000" spc="15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with</a:t>
            </a:r>
            <a:endParaRPr sz="2000" dirty="0">
              <a:latin typeface="Cambria"/>
              <a:cs typeface="Cambria"/>
            </a:endParaRPr>
          </a:p>
          <a:p>
            <a:pPr marL="356870">
              <a:lnSpc>
                <a:spcPct val="100000"/>
              </a:lnSpc>
              <a:spcBef>
                <a:spcPts val="695"/>
              </a:spcBef>
            </a:pPr>
            <a:r>
              <a:rPr sz="2000" b="1" spc="130" dirty="0">
                <a:latin typeface="Cambria"/>
                <a:cs typeface="Cambria"/>
              </a:rPr>
              <a:t>10443</a:t>
            </a:r>
            <a:endParaRPr sz="2000" dirty="0">
              <a:latin typeface="Cambria"/>
              <a:cs typeface="Cambria"/>
            </a:endParaRPr>
          </a:p>
          <a:p>
            <a:pPr marL="355600" indent="-343535">
              <a:lnSpc>
                <a:spcPct val="100000"/>
              </a:lnSpc>
              <a:spcBef>
                <a:spcPts val="715"/>
              </a:spcBef>
              <a:buSzPct val="75000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125" dirty="0">
                <a:latin typeface="Cambria"/>
                <a:cs typeface="Cambria"/>
              </a:rPr>
              <a:t>Select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b="1" spc="95" dirty="0">
                <a:latin typeface="Cambria"/>
                <a:cs typeface="Cambria"/>
              </a:rPr>
              <a:t>"Prompt</a:t>
            </a:r>
            <a:r>
              <a:rPr sz="2000" b="1" spc="235" dirty="0">
                <a:latin typeface="Cambria"/>
                <a:cs typeface="Cambria"/>
              </a:rPr>
              <a:t> </a:t>
            </a:r>
            <a:r>
              <a:rPr sz="2000" b="1" spc="105" dirty="0">
                <a:latin typeface="Cambria"/>
                <a:cs typeface="Cambria"/>
              </a:rPr>
              <a:t>Login"</a:t>
            </a:r>
            <a:r>
              <a:rPr sz="2000" b="1" spc="225" dirty="0">
                <a:latin typeface="Cambria"/>
                <a:cs typeface="Cambria"/>
              </a:rPr>
              <a:t> </a:t>
            </a:r>
            <a:r>
              <a:rPr sz="2000" spc="140" dirty="0">
                <a:latin typeface="Cambria"/>
                <a:cs typeface="Cambria"/>
              </a:rPr>
              <a:t>under</a:t>
            </a:r>
            <a:r>
              <a:rPr sz="2000" spc="175" dirty="0">
                <a:latin typeface="Cambria"/>
                <a:cs typeface="Cambria"/>
              </a:rPr>
              <a:t> </a:t>
            </a:r>
            <a:r>
              <a:rPr sz="2000" spc="125" dirty="0">
                <a:latin typeface="Cambria"/>
                <a:cs typeface="Cambria"/>
              </a:rPr>
              <a:t>Authentication</a:t>
            </a:r>
            <a:endParaRPr sz="2000" dirty="0">
              <a:latin typeface="Cambria"/>
              <a:cs typeface="Cambria"/>
            </a:endParaRPr>
          </a:p>
          <a:p>
            <a:pPr marL="355600" indent="-343535">
              <a:lnSpc>
                <a:spcPct val="100000"/>
              </a:lnSpc>
              <a:spcBef>
                <a:spcPts val="695"/>
              </a:spcBef>
              <a:buSzPct val="75000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160" dirty="0">
                <a:latin typeface="Cambria"/>
                <a:cs typeface="Cambria"/>
              </a:rPr>
              <a:t>Click</a:t>
            </a:r>
            <a:r>
              <a:rPr sz="2000" spc="150" dirty="0">
                <a:latin typeface="Cambria"/>
                <a:cs typeface="Cambria"/>
              </a:rPr>
              <a:t> </a:t>
            </a:r>
            <a:r>
              <a:rPr sz="2000" spc="130" dirty="0">
                <a:latin typeface="Cambria"/>
                <a:cs typeface="Cambria"/>
              </a:rPr>
              <a:t>on</a:t>
            </a:r>
            <a:r>
              <a:rPr sz="2000" spc="180" dirty="0">
                <a:latin typeface="Cambria"/>
                <a:cs typeface="Cambria"/>
              </a:rPr>
              <a:t> </a:t>
            </a:r>
            <a:r>
              <a:rPr sz="2000" spc="145" dirty="0">
                <a:latin typeface="Cambria"/>
                <a:cs typeface="Cambria"/>
              </a:rPr>
              <a:t>Save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938" y="336296"/>
            <a:ext cx="439483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br>
              <a:rPr lang="en-IN" spc="295" dirty="0"/>
            </a:br>
            <a:r>
              <a:rPr spc="295" dirty="0"/>
              <a:t>CONFIGURING</a:t>
            </a:r>
            <a:r>
              <a:rPr spc="300" dirty="0"/>
              <a:t> </a:t>
            </a:r>
            <a:r>
              <a:rPr spc="254" dirty="0"/>
              <a:t>THE</a:t>
            </a:r>
            <a:r>
              <a:rPr spc="285" dirty="0"/>
              <a:t> </a:t>
            </a:r>
            <a:r>
              <a:rPr spc="185" dirty="0"/>
              <a:t>VPN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409080" y="1468999"/>
            <a:ext cx="6361430" cy="5739765"/>
            <a:chOff x="6592823" y="967740"/>
            <a:chExt cx="6361430" cy="57397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92823" y="967740"/>
              <a:ext cx="6361176" cy="57393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9315" y="1088136"/>
              <a:ext cx="6112764" cy="55031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55891" y="1115568"/>
              <a:ext cx="5975604" cy="539800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75" dirty="0"/>
              <a:t>6</a:t>
            </a:fld>
            <a:endParaRPr spc="75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2FCD58-03C7-F56E-6A0F-255FFC3060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206" y="47625"/>
            <a:ext cx="2513609" cy="137544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406E8A-426A-E863-CCBE-57008DBACEFC}"/>
              </a:ext>
            </a:extLst>
          </p:cNvPr>
          <p:cNvCxnSpPr/>
          <p:nvPr/>
        </p:nvCxnSpPr>
        <p:spPr>
          <a:xfrm>
            <a:off x="0" y="1534414"/>
            <a:ext cx="1343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90" y="1839456"/>
            <a:ext cx="4949825" cy="2372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marR="580390" indent="-342900" algn="r">
              <a:lnSpc>
                <a:spcPct val="100000"/>
              </a:lnSpc>
              <a:spcBef>
                <a:spcPts val="95"/>
              </a:spcBef>
              <a:buSzPct val="109090"/>
              <a:buFont typeface="Arial MT"/>
              <a:buChar char="•"/>
              <a:tabLst>
                <a:tab pos="342900" algn="l"/>
                <a:tab pos="343535" algn="l"/>
              </a:tabLst>
            </a:pPr>
            <a:r>
              <a:rPr sz="2200" spc="145" dirty="0">
                <a:latin typeface="Cambria"/>
                <a:cs typeface="Cambria"/>
              </a:rPr>
              <a:t>Enter</a:t>
            </a:r>
            <a:r>
              <a:rPr sz="2200" spc="200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140" dirty="0">
                <a:latin typeface="Cambria"/>
                <a:cs typeface="Cambria"/>
              </a:rPr>
              <a:t>VPN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160" dirty="0">
                <a:latin typeface="Cambria"/>
                <a:cs typeface="Cambria"/>
              </a:rPr>
              <a:t>username</a:t>
            </a:r>
            <a:r>
              <a:rPr sz="2200" spc="229" dirty="0">
                <a:latin typeface="Cambria"/>
                <a:cs typeface="Cambria"/>
              </a:rPr>
              <a:t> </a:t>
            </a:r>
            <a:r>
              <a:rPr sz="2200" spc="180" dirty="0">
                <a:latin typeface="Cambria"/>
                <a:cs typeface="Cambria"/>
              </a:rPr>
              <a:t>and</a:t>
            </a:r>
            <a:endParaRPr sz="2200" dirty="0">
              <a:latin typeface="Cambria"/>
              <a:cs typeface="Cambria"/>
            </a:endParaRPr>
          </a:p>
          <a:p>
            <a:pPr marR="603250" algn="r">
              <a:lnSpc>
                <a:spcPct val="100000"/>
              </a:lnSpc>
            </a:pPr>
            <a:r>
              <a:rPr sz="2200" spc="120" dirty="0">
                <a:latin typeface="Cambria"/>
                <a:cs typeface="Cambria"/>
              </a:rPr>
              <a:t>password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195" dirty="0">
                <a:latin typeface="Cambria"/>
                <a:cs typeface="Cambria"/>
              </a:rPr>
              <a:t>as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provided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to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160" dirty="0">
                <a:latin typeface="Cambria"/>
                <a:cs typeface="Cambria"/>
              </a:rPr>
              <a:t>you.</a:t>
            </a:r>
            <a:endParaRPr sz="2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 dirty="0">
              <a:latin typeface="Cambria"/>
              <a:cs typeface="Cambria"/>
            </a:endParaRPr>
          </a:p>
          <a:p>
            <a:pPr marL="355600" indent="-343535">
              <a:lnSpc>
                <a:spcPct val="100000"/>
              </a:lnSpc>
              <a:buSzPct val="109090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spc="175" dirty="0">
                <a:latin typeface="Cambria"/>
                <a:cs typeface="Cambria"/>
              </a:rPr>
              <a:t>Click</a:t>
            </a:r>
            <a:r>
              <a:rPr sz="2200" spc="200" dirty="0">
                <a:latin typeface="Cambria"/>
                <a:cs typeface="Cambria"/>
              </a:rPr>
              <a:t> </a:t>
            </a:r>
            <a:r>
              <a:rPr sz="2200" spc="135" dirty="0">
                <a:latin typeface="Cambria"/>
                <a:cs typeface="Cambria"/>
              </a:rPr>
              <a:t>on</a:t>
            </a:r>
            <a:r>
              <a:rPr sz="2200" spc="200" dirty="0">
                <a:latin typeface="Cambria"/>
                <a:cs typeface="Cambria"/>
              </a:rPr>
              <a:t> </a:t>
            </a:r>
            <a:r>
              <a:rPr sz="2200" b="1" spc="185" dirty="0">
                <a:latin typeface="Cambria"/>
                <a:cs typeface="Cambria"/>
              </a:rPr>
              <a:t>Connect</a:t>
            </a:r>
            <a:endParaRPr sz="2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250" dirty="0">
              <a:latin typeface="Cambria"/>
              <a:cs typeface="Cambria"/>
            </a:endParaRPr>
          </a:p>
          <a:p>
            <a:pPr marL="355600" marR="5080" indent="-343535">
              <a:lnSpc>
                <a:spcPct val="100000"/>
              </a:lnSpc>
              <a:buSzPct val="109090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spc="100" dirty="0">
                <a:latin typeface="Cambria"/>
                <a:cs typeface="Cambria"/>
              </a:rPr>
              <a:t>At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40%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35" dirty="0">
                <a:latin typeface="Cambria"/>
                <a:cs typeface="Cambria"/>
              </a:rPr>
              <a:t>you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spc="40" dirty="0">
                <a:latin typeface="Cambria"/>
                <a:cs typeface="Cambria"/>
              </a:rPr>
              <a:t>will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receive</a:t>
            </a:r>
            <a:r>
              <a:rPr sz="2200" spc="250" dirty="0">
                <a:latin typeface="Cambria"/>
                <a:cs typeface="Cambria"/>
              </a:rPr>
              <a:t> </a:t>
            </a:r>
            <a:r>
              <a:rPr sz="2200" spc="195" dirty="0">
                <a:latin typeface="Cambria"/>
                <a:cs typeface="Cambria"/>
              </a:rPr>
              <a:t>a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security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114" dirty="0">
                <a:latin typeface="Cambria"/>
                <a:cs typeface="Cambria"/>
              </a:rPr>
              <a:t>alert,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click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spc="135" dirty="0">
                <a:latin typeface="Cambria"/>
                <a:cs typeface="Cambria"/>
              </a:rPr>
              <a:t>on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b="1" spc="145" dirty="0">
                <a:latin typeface="Cambria"/>
                <a:cs typeface="Cambria"/>
              </a:rPr>
              <a:t>Yes</a:t>
            </a:r>
            <a:r>
              <a:rPr sz="2200" b="1" spc="229" dirty="0">
                <a:latin typeface="Cambria"/>
                <a:cs typeface="Cambria"/>
              </a:rPr>
              <a:t> </a:t>
            </a:r>
            <a:r>
              <a:rPr sz="2200" spc="180" dirty="0">
                <a:latin typeface="Cambria"/>
                <a:cs typeface="Cambria"/>
              </a:rPr>
              <a:t>and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40" dirty="0">
                <a:latin typeface="Cambria"/>
                <a:cs typeface="Cambria"/>
              </a:rPr>
              <a:t>continue</a:t>
            </a:r>
            <a:endParaRPr sz="22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938" y="336296"/>
            <a:ext cx="485140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br>
              <a:rPr lang="en-IN" spc="290" dirty="0"/>
            </a:br>
            <a:r>
              <a:rPr spc="290" dirty="0"/>
              <a:t>CONNECTING</a:t>
            </a:r>
            <a:r>
              <a:rPr spc="310" dirty="0"/>
              <a:t> </a:t>
            </a:r>
            <a:r>
              <a:rPr spc="229" dirty="0"/>
              <a:t>TO</a:t>
            </a:r>
            <a:r>
              <a:rPr spc="280" dirty="0"/>
              <a:t> </a:t>
            </a:r>
            <a:r>
              <a:rPr spc="254" dirty="0"/>
              <a:t>THE</a:t>
            </a:r>
            <a:r>
              <a:rPr spc="280" dirty="0"/>
              <a:t> </a:t>
            </a:r>
            <a:r>
              <a:rPr spc="185" dirty="0"/>
              <a:t>VPN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126795" y="1511544"/>
            <a:ext cx="6101080" cy="5799455"/>
            <a:chOff x="7089647" y="970788"/>
            <a:chExt cx="6101080" cy="57994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9647" y="970788"/>
              <a:ext cx="6100571" cy="28971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13091" y="1063752"/>
              <a:ext cx="5858256" cy="271576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1651" y="990600"/>
              <a:ext cx="5977128" cy="28239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45095" y="1082040"/>
              <a:ext cx="5734811" cy="26456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07912" y="3886161"/>
              <a:ext cx="5981734" cy="28834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13091" y="3960876"/>
              <a:ext cx="5766815" cy="272948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28850" y="4439529"/>
            <a:ext cx="5774055" cy="2769235"/>
            <a:chOff x="488139" y="3982422"/>
            <a:chExt cx="5774055" cy="276923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8139" y="3982422"/>
              <a:ext cx="5773517" cy="276868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9872" y="3991356"/>
              <a:ext cx="5675376" cy="2694432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75" dirty="0"/>
              <a:t>7</a:t>
            </a:fld>
            <a:endParaRPr spc="75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2AB22D6-A8F4-3879-345B-31E24208D9F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206" y="47625"/>
            <a:ext cx="2513609" cy="137544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960815-3AEE-26FC-9A16-9F05E9764587}"/>
              </a:ext>
            </a:extLst>
          </p:cNvPr>
          <p:cNvCxnSpPr/>
          <p:nvPr/>
        </p:nvCxnSpPr>
        <p:spPr>
          <a:xfrm>
            <a:off x="0" y="1534414"/>
            <a:ext cx="1343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6938" y="1722999"/>
            <a:ext cx="7086600" cy="5383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Cambria"/>
                <a:cs typeface="Cambria"/>
              </a:rPr>
              <a:t>After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you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are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connected</a:t>
            </a:r>
            <a:r>
              <a:rPr sz="1800" spc="16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to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40" dirty="0">
                <a:latin typeface="Cambria"/>
                <a:cs typeface="Cambria"/>
              </a:rPr>
              <a:t>VPN,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open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Remote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Desktop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1800" spc="120" dirty="0">
                <a:latin typeface="Cambria"/>
                <a:cs typeface="Cambria"/>
              </a:rPr>
              <a:t>Client</a:t>
            </a:r>
            <a:endParaRPr sz="1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b="1" spc="65" dirty="0">
                <a:latin typeface="Cambria"/>
                <a:cs typeface="Cambria"/>
              </a:rPr>
              <a:t>Windows</a:t>
            </a:r>
            <a:r>
              <a:rPr sz="1800" b="1" spc="195" dirty="0">
                <a:latin typeface="Cambria"/>
                <a:cs typeface="Cambria"/>
              </a:rPr>
              <a:t> </a:t>
            </a:r>
            <a:r>
              <a:rPr sz="1800" b="1" spc="130" dirty="0">
                <a:latin typeface="Cambria"/>
                <a:cs typeface="Cambria"/>
              </a:rPr>
              <a:t>machine:</a:t>
            </a:r>
            <a:r>
              <a:rPr sz="1800" b="1" spc="235" dirty="0">
                <a:latin typeface="Cambria"/>
                <a:cs typeface="Cambria"/>
              </a:rPr>
              <a:t> </a:t>
            </a:r>
            <a:r>
              <a:rPr sz="1800" spc="155" dirty="0">
                <a:latin typeface="Cambria"/>
                <a:cs typeface="Cambria"/>
              </a:rPr>
              <a:t>Open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b="1" spc="140" dirty="0">
                <a:latin typeface="Cambria"/>
                <a:cs typeface="Cambria"/>
              </a:rPr>
              <a:t>Remote</a:t>
            </a:r>
            <a:r>
              <a:rPr sz="1800" b="1" spc="215" dirty="0">
                <a:latin typeface="Cambria"/>
                <a:cs typeface="Cambria"/>
              </a:rPr>
              <a:t> </a:t>
            </a:r>
            <a:r>
              <a:rPr sz="1800" b="1" spc="100" dirty="0">
                <a:latin typeface="Cambria"/>
                <a:cs typeface="Cambria"/>
              </a:rPr>
              <a:t>desktop</a:t>
            </a:r>
            <a:r>
              <a:rPr sz="1800" b="1" spc="210" dirty="0">
                <a:latin typeface="Cambria"/>
                <a:cs typeface="Cambria"/>
              </a:rPr>
              <a:t> </a:t>
            </a:r>
            <a:r>
              <a:rPr sz="1800" b="1" spc="140" dirty="0">
                <a:latin typeface="Cambria"/>
                <a:cs typeface="Cambria"/>
              </a:rPr>
              <a:t>Connection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1800" spc="95" dirty="0">
                <a:latin typeface="Cambria"/>
                <a:cs typeface="Cambria"/>
              </a:rPr>
              <a:t>application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which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is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available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in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all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Windows</a:t>
            </a:r>
            <a:r>
              <a:rPr sz="1800" spc="160" dirty="0">
                <a:latin typeface="Cambria"/>
                <a:cs typeface="Cambria"/>
              </a:rPr>
              <a:t> </a:t>
            </a:r>
            <a:r>
              <a:rPr sz="1800" spc="135" dirty="0">
                <a:latin typeface="Cambria"/>
                <a:cs typeface="Cambria"/>
              </a:rPr>
              <a:t>7/10/11</a:t>
            </a:r>
            <a:r>
              <a:rPr sz="1800" spc="155" dirty="0">
                <a:latin typeface="Cambria"/>
                <a:cs typeface="Cambria"/>
              </a:rPr>
              <a:t> </a:t>
            </a:r>
            <a:r>
              <a:rPr sz="1800" spc="254" dirty="0">
                <a:latin typeface="Cambria"/>
                <a:cs typeface="Cambria"/>
              </a:rPr>
              <a:t>OS.</a:t>
            </a:r>
            <a:endParaRPr sz="1800" dirty="0">
              <a:latin typeface="Cambria"/>
              <a:cs typeface="Cambria"/>
            </a:endParaRPr>
          </a:p>
          <a:p>
            <a:pPr marL="12700" marR="828675">
              <a:lnSpc>
                <a:spcPct val="170100"/>
              </a:lnSpc>
              <a:spcBef>
                <a:spcPts val="1105"/>
              </a:spcBef>
            </a:pPr>
            <a:r>
              <a:rPr sz="1800" spc="140" dirty="0">
                <a:latin typeface="Cambria"/>
                <a:cs typeface="Cambria"/>
              </a:rPr>
              <a:t>Click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on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Windows</a:t>
            </a:r>
            <a:r>
              <a:rPr sz="1800" spc="160" dirty="0">
                <a:latin typeface="Cambria"/>
                <a:cs typeface="Cambria"/>
              </a:rPr>
              <a:t> </a:t>
            </a:r>
            <a:r>
              <a:rPr sz="1800" b="1" spc="160" dirty="0">
                <a:latin typeface="Cambria"/>
                <a:cs typeface="Cambria"/>
              </a:rPr>
              <a:t>START</a:t>
            </a:r>
            <a:r>
              <a:rPr sz="1800" b="1" spc="190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button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&gt;&gt;</a:t>
            </a:r>
            <a:r>
              <a:rPr sz="1800" spc="160" dirty="0">
                <a:latin typeface="Cambria"/>
                <a:cs typeface="Cambria"/>
              </a:rPr>
              <a:t> </a:t>
            </a:r>
            <a:r>
              <a:rPr sz="1800" spc="125" dirty="0">
                <a:latin typeface="Cambria"/>
                <a:cs typeface="Cambria"/>
              </a:rPr>
              <a:t>search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for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b="1" spc="140" dirty="0">
                <a:latin typeface="Cambria"/>
                <a:cs typeface="Cambria"/>
              </a:rPr>
              <a:t>Remote </a:t>
            </a:r>
            <a:r>
              <a:rPr sz="1800" b="1" spc="-380" dirty="0">
                <a:latin typeface="Cambria"/>
                <a:cs typeface="Cambria"/>
              </a:rPr>
              <a:t> </a:t>
            </a:r>
            <a:r>
              <a:rPr sz="1800" b="1" spc="110" dirty="0">
                <a:latin typeface="Cambria"/>
                <a:cs typeface="Cambria"/>
              </a:rPr>
              <a:t>Desktop</a:t>
            </a:r>
            <a:r>
              <a:rPr sz="1800" b="1" spc="215" dirty="0">
                <a:latin typeface="Cambria"/>
                <a:cs typeface="Cambria"/>
              </a:rPr>
              <a:t> </a:t>
            </a:r>
            <a:r>
              <a:rPr sz="1800" b="1" spc="140" dirty="0">
                <a:latin typeface="Cambria"/>
                <a:cs typeface="Cambria"/>
              </a:rPr>
              <a:t>Connection</a:t>
            </a:r>
            <a:endParaRPr sz="1800" dirty="0">
              <a:latin typeface="Cambria"/>
              <a:cs typeface="Cambria"/>
            </a:endParaRPr>
          </a:p>
          <a:p>
            <a:pPr marL="12700" marR="5080">
              <a:lnSpc>
                <a:spcPct val="170000"/>
              </a:lnSpc>
              <a:spcBef>
                <a:spcPts val="1090"/>
              </a:spcBef>
            </a:pPr>
            <a:r>
              <a:rPr sz="1800" b="1" spc="120" dirty="0">
                <a:latin typeface="Cambria"/>
                <a:cs typeface="Cambria"/>
              </a:rPr>
              <a:t>Linux</a:t>
            </a:r>
            <a:r>
              <a:rPr sz="1800" b="1" spc="210" dirty="0">
                <a:latin typeface="Cambria"/>
                <a:cs typeface="Cambria"/>
              </a:rPr>
              <a:t> </a:t>
            </a:r>
            <a:r>
              <a:rPr sz="1800" b="1" spc="130" dirty="0">
                <a:latin typeface="Cambria"/>
                <a:cs typeface="Cambria"/>
              </a:rPr>
              <a:t>machine:</a:t>
            </a:r>
            <a:r>
              <a:rPr sz="1800" b="1" spc="24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click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40" dirty="0">
                <a:latin typeface="Cambria"/>
                <a:cs typeface="Cambria"/>
              </a:rPr>
              <a:t>Main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65" dirty="0">
                <a:latin typeface="Cambria"/>
                <a:cs typeface="Cambria"/>
              </a:rPr>
              <a:t>Menu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button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in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229" dirty="0">
                <a:latin typeface="Cambria"/>
                <a:cs typeface="Cambria"/>
              </a:rPr>
              <a:t>GNOME </a:t>
            </a:r>
            <a:r>
              <a:rPr sz="1800" spc="23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interface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of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180" dirty="0">
                <a:latin typeface="Cambria"/>
                <a:cs typeface="Cambria"/>
              </a:rPr>
              <a:t>Ubuntu,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find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45" dirty="0">
                <a:latin typeface="Cambria"/>
                <a:cs typeface="Cambria"/>
              </a:rPr>
              <a:t>Remmina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icon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in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65" dirty="0">
                <a:latin typeface="Cambria"/>
                <a:cs typeface="Cambria"/>
              </a:rPr>
              <a:t>menu </a:t>
            </a:r>
            <a:r>
              <a:rPr sz="1800" spc="45" dirty="0">
                <a:latin typeface="Cambria"/>
                <a:cs typeface="Cambria"/>
              </a:rPr>
              <a:t>or </a:t>
            </a:r>
            <a:r>
              <a:rPr sz="1800" spc="50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type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b="1" spc="140" dirty="0">
                <a:latin typeface="Cambria"/>
                <a:cs typeface="Cambria"/>
              </a:rPr>
              <a:t>Remmina</a:t>
            </a:r>
            <a:r>
              <a:rPr sz="1800" b="1" spc="195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to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locate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application.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130" dirty="0">
                <a:latin typeface="Cambria"/>
                <a:cs typeface="Cambria"/>
              </a:rPr>
              <a:t>You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60" dirty="0">
                <a:latin typeface="Cambria"/>
                <a:cs typeface="Cambria"/>
              </a:rPr>
              <a:t>can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also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open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 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console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(terminal)</a:t>
            </a:r>
            <a:r>
              <a:rPr sz="1800" spc="155" dirty="0">
                <a:latin typeface="Cambria"/>
                <a:cs typeface="Cambria"/>
              </a:rPr>
              <a:t> </a:t>
            </a:r>
            <a:r>
              <a:rPr sz="1800" spc="150" dirty="0">
                <a:latin typeface="Cambria"/>
                <a:cs typeface="Cambria"/>
              </a:rPr>
              <a:t>and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enter</a:t>
            </a:r>
            <a:r>
              <a:rPr sz="1800" spc="160" dirty="0">
                <a:latin typeface="Cambria"/>
                <a:cs typeface="Cambria"/>
              </a:rPr>
              <a:t> </a:t>
            </a:r>
            <a:r>
              <a:rPr sz="1800" b="1" spc="110" dirty="0">
                <a:latin typeface="Cambria"/>
                <a:cs typeface="Cambria"/>
              </a:rPr>
              <a:t>remmina</a:t>
            </a:r>
            <a:r>
              <a:rPr sz="1800" b="1" spc="19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to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execute</a:t>
            </a:r>
            <a:r>
              <a:rPr sz="1800" spc="16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 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application.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938" y="336296"/>
            <a:ext cx="562800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br>
              <a:rPr lang="en-IN" spc="290" dirty="0"/>
            </a:br>
            <a:r>
              <a:rPr spc="290" dirty="0"/>
              <a:t>CONNECTING</a:t>
            </a:r>
            <a:r>
              <a:rPr spc="310" dirty="0"/>
              <a:t> </a:t>
            </a:r>
            <a:r>
              <a:rPr spc="229" dirty="0"/>
              <a:t>TO</a:t>
            </a:r>
            <a:r>
              <a:rPr spc="280" dirty="0"/>
              <a:t> </a:t>
            </a:r>
            <a:r>
              <a:rPr spc="254" dirty="0"/>
              <a:t>THE</a:t>
            </a:r>
            <a:r>
              <a:rPr spc="285" dirty="0"/>
              <a:t> </a:t>
            </a:r>
            <a:r>
              <a:rPr spc="345" dirty="0"/>
              <a:t>SERVER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764259" y="1602989"/>
            <a:ext cx="5487035" cy="5434965"/>
            <a:chOff x="7720553" y="1213083"/>
            <a:chExt cx="5487035" cy="54349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20553" y="1213083"/>
              <a:ext cx="5486445" cy="543461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21167" y="1312164"/>
              <a:ext cx="5280660" cy="523189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75" dirty="0"/>
              <a:t>8</a:t>
            </a:fld>
            <a:endParaRPr spc="75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9BAEE7-B57B-761D-E054-2755AC85D5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206" y="47625"/>
            <a:ext cx="2513609" cy="137544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BED2C3-3DF5-695E-4540-3BCA402BE8EB}"/>
              </a:ext>
            </a:extLst>
          </p:cNvPr>
          <p:cNvCxnSpPr/>
          <p:nvPr/>
        </p:nvCxnSpPr>
        <p:spPr>
          <a:xfrm>
            <a:off x="0" y="1534414"/>
            <a:ext cx="1343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424" y="1939779"/>
            <a:ext cx="586295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05" dirty="0">
                <a:latin typeface="Cambria"/>
                <a:cs typeface="Cambria"/>
              </a:rPr>
              <a:t>Windows</a:t>
            </a:r>
            <a:r>
              <a:rPr sz="2200" spc="204" dirty="0">
                <a:latin typeface="Cambria"/>
                <a:cs typeface="Cambria"/>
              </a:rPr>
              <a:t> </a:t>
            </a:r>
            <a:r>
              <a:rPr sz="2200" spc="155" dirty="0">
                <a:latin typeface="Cambria"/>
                <a:cs typeface="Cambria"/>
              </a:rPr>
              <a:t>Machine:</a:t>
            </a:r>
            <a:endParaRPr sz="2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250" dirty="0">
              <a:latin typeface="Cambria"/>
              <a:cs typeface="Cambria"/>
            </a:endParaRPr>
          </a:p>
          <a:p>
            <a:pPr marL="12700" marR="291465">
              <a:lnSpc>
                <a:spcPct val="100000"/>
              </a:lnSpc>
            </a:pPr>
            <a:r>
              <a:rPr sz="2200" spc="114" dirty="0">
                <a:latin typeface="Cambria"/>
                <a:cs typeface="Cambria"/>
              </a:rPr>
              <a:t>open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204" dirty="0">
                <a:latin typeface="Cambria"/>
                <a:cs typeface="Cambria"/>
              </a:rPr>
              <a:t> </a:t>
            </a:r>
            <a:r>
              <a:rPr sz="2200" b="1" spc="165" dirty="0">
                <a:latin typeface="Cambria"/>
                <a:cs typeface="Cambria"/>
              </a:rPr>
              <a:t>Remote</a:t>
            </a:r>
            <a:r>
              <a:rPr sz="2200" b="1" spc="270" dirty="0">
                <a:latin typeface="Cambria"/>
                <a:cs typeface="Cambria"/>
              </a:rPr>
              <a:t> </a:t>
            </a:r>
            <a:r>
              <a:rPr sz="2200" b="1" spc="135" dirty="0">
                <a:latin typeface="Cambria"/>
                <a:cs typeface="Cambria"/>
              </a:rPr>
              <a:t>Desktop</a:t>
            </a:r>
            <a:r>
              <a:rPr sz="2200" b="1" spc="280" dirty="0">
                <a:latin typeface="Cambria"/>
                <a:cs typeface="Cambria"/>
              </a:rPr>
              <a:t> </a:t>
            </a:r>
            <a:r>
              <a:rPr sz="2200" b="1" spc="165" dirty="0">
                <a:latin typeface="Cambria"/>
                <a:cs typeface="Cambria"/>
              </a:rPr>
              <a:t>Connection </a:t>
            </a:r>
            <a:r>
              <a:rPr sz="2200" b="1" spc="170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application</a:t>
            </a:r>
            <a:r>
              <a:rPr sz="2200" spc="245" dirty="0">
                <a:latin typeface="Cambria"/>
                <a:cs typeface="Cambria"/>
              </a:rPr>
              <a:t> </a:t>
            </a:r>
            <a:r>
              <a:rPr sz="2200" spc="180" dirty="0">
                <a:latin typeface="Cambria"/>
                <a:cs typeface="Cambria"/>
              </a:rPr>
              <a:t>and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45" dirty="0">
                <a:latin typeface="Cambria"/>
                <a:cs typeface="Cambria"/>
              </a:rPr>
              <a:t>follow</a:t>
            </a:r>
            <a:r>
              <a:rPr sz="2200" spc="229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below</a:t>
            </a:r>
            <a:r>
              <a:rPr sz="2200" spc="245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steps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to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135" dirty="0">
                <a:latin typeface="Cambria"/>
                <a:cs typeface="Cambria"/>
              </a:rPr>
              <a:t>connect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to</a:t>
            </a:r>
            <a:r>
              <a:rPr sz="2200" spc="229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server.</a:t>
            </a:r>
            <a:endParaRPr sz="2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 dirty="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buSzPct val="10909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145" dirty="0">
                <a:latin typeface="Cambria"/>
                <a:cs typeface="Cambria"/>
              </a:rPr>
              <a:t>Enter</a:t>
            </a:r>
            <a:r>
              <a:rPr sz="2200" spc="204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the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server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135" dirty="0">
                <a:latin typeface="Cambria"/>
                <a:cs typeface="Cambria"/>
              </a:rPr>
              <a:t>address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spc="190" dirty="0">
                <a:latin typeface="Cambria"/>
                <a:cs typeface="Cambria"/>
              </a:rPr>
              <a:t>as</a:t>
            </a:r>
            <a:endParaRPr sz="2200" dirty="0">
              <a:latin typeface="Cambria"/>
              <a:cs typeface="Cambria"/>
            </a:endParaRPr>
          </a:p>
          <a:p>
            <a:pPr marL="354965">
              <a:lnSpc>
                <a:spcPts val="2630"/>
              </a:lnSpc>
              <a:spcBef>
                <a:spcPts val="25"/>
              </a:spcBef>
            </a:pPr>
            <a:r>
              <a:rPr sz="2200" b="1" spc="165" dirty="0">
                <a:latin typeface="Cambria"/>
                <a:cs typeface="Cambria"/>
              </a:rPr>
              <a:t>192.168.0.10</a:t>
            </a:r>
            <a:endParaRPr sz="2200" dirty="0">
              <a:latin typeface="Cambria"/>
              <a:cs typeface="Cambria"/>
            </a:endParaRPr>
          </a:p>
          <a:p>
            <a:pPr marL="354965" marR="5080" indent="-342900">
              <a:lnSpc>
                <a:spcPts val="2640"/>
              </a:lnSpc>
              <a:spcBef>
                <a:spcPts val="75"/>
              </a:spcBef>
              <a:buSzPct val="10909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175" dirty="0">
                <a:latin typeface="Cambria"/>
                <a:cs typeface="Cambria"/>
              </a:rPr>
              <a:t>Click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135" dirty="0">
                <a:latin typeface="Cambria"/>
                <a:cs typeface="Cambria"/>
              </a:rPr>
              <a:t>on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show</a:t>
            </a:r>
            <a:r>
              <a:rPr sz="2200" spc="229" dirty="0">
                <a:latin typeface="Cambria"/>
                <a:cs typeface="Cambria"/>
              </a:rPr>
              <a:t> </a:t>
            </a:r>
            <a:r>
              <a:rPr sz="2200" spc="125" dirty="0">
                <a:latin typeface="Cambria"/>
                <a:cs typeface="Cambria"/>
              </a:rPr>
              <a:t>options,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go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to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40" dirty="0">
                <a:latin typeface="Cambria"/>
                <a:cs typeface="Cambria"/>
              </a:rPr>
              <a:t>Display</a:t>
            </a:r>
            <a:r>
              <a:rPr sz="2200" spc="260" dirty="0">
                <a:latin typeface="Cambria"/>
                <a:cs typeface="Cambria"/>
              </a:rPr>
              <a:t> </a:t>
            </a:r>
            <a:r>
              <a:rPr sz="2200" spc="145" dirty="0">
                <a:latin typeface="Cambria"/>
                <a:cs typeface="Cambria"/>
              </a:rPr>
              <a:t>tab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180" dirty="0">
                <a:latin typeface="Cambria"/>
                <a:cs typeface="Cambria"/>
              </a:rPr>
              <a:t>and </a:t>
            </a:r>
            <a:r>
              <a:rPr sz="2200" spc="160" dirty="0">
                <a:latin typeface="Cambria"/>
                <a:cs typeface="Cambria"/>
              </a:rPr>
              <a:t>change </a:t>
            </a:r>
            <a:r>
              <a:rPr sz="2200" spc="130" dirty="0">
                <a:latin typeface="Cambria"/>
                <a:cs typeface="Cambria"/>
              </a:rPr>
              <a:t>the </a:t>
            </a:r>
            <a:r>
              <a:rPr sz="2200" b="1" spc="155" dirty="0">
                <a:latin typeface="Cambria"/>
                <a:cs typeface="Cambria"/>
              </a:rPr>
              <a:t>High </a:t>
            </a:r>
            <a:r>
              <a:rPr sz="2200" b="1" spc="95" dirty="0">
                <a:latin typeface="Cambria"/>
                <a:cs typeface="Cambria"/>
              </a:rPr>
              <a:t>color </a:t>
            </a:r>
            <a:r>
              <a:rPr sz="2200" b="1" spc="30" dirty="0">
                <a:latin typeface="Cambria"/>
                <a:cs typeface="Cambria"/>
              </a:rPr>
              <a:t>(32</a:t>
            </a:r>
            <a:r>
              <a:rPr sz="2200" b="1" spc="35" dirty="0">
                <a:latin typeface="Cambria"/>
                <a:cs typeface="Cambria"/>
              </a:rPr>
              <a:t> </a:t>
            </a:r>
            <a:r>
              <a:rPr sz="2200" b="1" spc="25" dirty="0">
                <a:latin typeface="Cambria"/>
                <a:cs typeface="Cambria"/>
              </a:rPr>
              <a:t>bit)</a:t>
            </a:r>
            <a:r>
              <a:rPr sz="2200" b="1" spc="3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to 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b="1" spc="155" dirty="0">
                <a:latin typeface="Cambria"/>
                <a:cs typeface="Cambria"/>
              </a:rPr>
              <a:t>High</a:t>
            </a:r>
            <a:r>
              <a:rPr sz="2200" b="1" spc="254" dirty="0">
                <a:latin typeface="Cambria"/>
                <a:cs typeface="Cambria"/>
              </a:rPr>
              <a:t> </a:t>
            </a:r>
            <a:r>
              <a:rPr sz="2200" b="1" spc="95" dirty="0">
                <a:latin typeface="Cambria"/>
                <a:cs typeface="Cambria"/>
              </a:rPr>
              <a:t>color</a:t>
            </a:r>
            <a:r>
              <a:rPr sz="2200" b="1" spc="285" dirty="0">
                <a:latin typeface="Cambria"/>
                <a:cs typeface="Cambria"/>
              </a:rPr>
              <a:t> </a:t>
            </a:r>
            <a:r>
              <a:rPr sz="2200" b="1" spc="30" dirty="0">
                <a:latin typeface="Cambria"/>
                <a:cs typeface="Cambria"/>
              </a:rPr>
              <a:t>(16</a:t>
            </a:r>
            <a:r>
              <a:rPr sz="2200" b="1" spc="254" dirty="0">
                <a:latin typeface="Cambria"/>
                <a:cs typeface="Cambria"/>
              </a:rPr>
              <a:t> </a:t>
            </a:r>
            <a:r>
              <a:rPr sz="2200" b="1" spc="25" dirty="0">
                <a:latin typeface="Cambria"/>
                <a:cs typeface="Cambria"/>
              </a:rPr>
              <a:t>bit)</a:t>
            </a:r>
            <a:endParaRPr sz="2200" dirty="0">
              <a:latin typeface="Cambria"/>
              <a:cs typeface="Cambria"/>
            </a:endParaRPr>
          </a:p>
          <a:p>
            <a:pPr marL="355600" indent="-342900">
              <a:lnSpc>
                <a:spcPts val="2550"/>
              </a:lnSpc>
              <a:buSzPct val="10909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175" dirty="0">
                <a:latin typeface="Cambria"/>
                <a:cs typeface="Cambria"/>
              </a:rPr>
              <a:t>Click</a:t>
            </a:r>
            <a:r>
              <a:rPr sz="2200" spc="200" dirty="0">
                <a:latin typeface="Cambria"/>
                <a:cs typeface="Cambria"/>
              </a:rPr>
              <a:t> </a:t>
            </a:r>
            <a:r>
              <a:rPr sz="2200" spc="135" dirty="0">
                <a:latin typeface="Cambria"/>
                <a:cs typeface="Cambria"/>
              </a:rPr>
              <a:t>on</a:t>
            </a:r>
            <a:r>
              <a:rPr sz="2200" spc="200" dirty="0">
                <a:latin typeface="Cambria"/>
                <a:cs typeface="Cambria"/>
              </a:rPr>
              <a:t> </a:t>
            </a:r>
            <a:r>
              <a:rPr sz="2200" b="1" spc="185" dirty="0">
                <a:latin typeface="Cambria"/>
                <a:cs typeface="Cambria"/>
              </a:rPr>
              <a:t>Connect</a:t>
            </a:r>
            <a:endParaRPr sz="2200" dirty="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buSzPct val="10909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125" dirty="0">
                <a:latin typeface="Cambria"/>
                <a:cs typeface="Cambria"/>
              </a:rPr>
              <a:t>This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spc="105" dirty="0">
                <a:latin typeface="Cambria"/>
                <a:cs typeface="Cambria"/>
              </a:rPr>
              <a:t>would</a:t>
            </a:r>
            <a:r>
              <a:rPr sz="2200" spc="229" dirty="0">
                <a:latin typeface="Cambria"/>
                <a:cs typeface="Cambria"/>
              </a:rPr>
              <a:t> </a:t>
            </a:r>
            <a:r>
              <a:rPr sz="2200" spc="190" dirty="0">
                <a:latin typeface="Cambria"/>
                <a:cs typeface="Cambria"/>
              </a:rPr>
              <a:t>launch</a:t>
            </a:r>
            <a:r>
              <a:rPr sz="2200" spc="280" dirty="0">
                <a:latin typeface="Cambria"/>
                <a:cs typeface="Cambria"/>
              </a:rPr>
              <a:t> </a:t>
            </a:r>
            <a:r>
              <a:rPr sz="2200" b="1" spc="225" dirty="0">
                <a:latin typeface="Cambria"/>
                <a:cs typeface="Cambria"/>
              </a:rPr>
              <a:t>VNC</a:t>
            </a:r>
            <a:r>
              <a:rPr sz="2200" b="1" spc="260" dirty="0">
                <a:latin typeface="Cambria"/>
                <a:cs typeface="Cambria"/>
              </a:rPr>
              <a:t> </a:t>
            </a:r>
            <a:r>
              <a:rPr sz="2200" b="1" spc="165" dirty="0">
                <a:latin typeface="Cambria"/>
                <a:cs typeface="Cambria"/>
              </a:rPr>
              <a:t>Client</a:t>
            </a:r>
            <a:r>
              <a:rPr sz="2200" b="1" spc="275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login</a:t>
            </a:r>
            <a:endParaRPr sz="2200" dirty="0">
              <a:latin typeface="Cambria"/>
              <a:cs typeface="Cambria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200" spc="75" dirty="0">
                <a:latin typeface="Cambria"/>
                <a:cs typeface="Cambria"/>
              </a:rPr>
              <a:t>window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95" dirty="0">
                <a:latin typeface="Cambria"/>
                <a:cs typeface="Cambria"/>
              </a:rPr>
              <a:t>as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140" dirty="0">
                <a:latin typeface="Cambria"/>
                <a:cs typeface="Cambria"/>
              </a:rPr>
              <a:t>shown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in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next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spc="125" dirty="0">
                <a:latin typeface="Cambria"/>
                <a:cs typeface="Cambria"/>
              </a:rPr>
              <a:t>slide.</a:t>
            </a:r>
            <a:endParaRPr sz="2200" dirty="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89451" y="1645921"/>
            <a:ext cx="5840095" cy="2573020"/>
            <a:chOff x="7251182" y="1136861"/>
            <a:chExt cx="5840095" cy="25730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51182" y="1136861"/>
              <a:ext cx="5839982" cy="25725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3215" y="1296924"/>
              <a:ext cx="5451348" cy="22479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398765" y="1252474"/>
              <a:ext cx="5540375" cy="2336800"/>
            </a:xfrm>
            <a:custGeom>
              <a:avLst/>
              <a:gdLst/>
              <a:ahLst/>
              <a:cxnLst/>
              <a:rect l="l" t="t" r="r" b="b"/>
              <a:pathLst>
                <a:path w="5540375" h="2336800">
                  <a:moveTo>
                    <a:pt x="0" y="2336800"/>
                  </a:moveTo>
                  <a:lnTo>
                    <a:pt x="5540248" y="2336800"/>
                  </a:lnTo>
                  <a:lnTo>
                    <a:pt x="5540248" y="0"/>
                  </a:lnTo>
                  <a:lnTo>
                    <a:pt x="0" y="0"/>
                  </a:lnTo>
                  <a:lnTo>
                    <a:pt x="0" y="2336800"/>
                  </a:lnTo>
                  <a:close/>
                </a:path>
              </a:pathLst>
            </a:custGeom>
            <a:ln w="889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273929" y="4225043"/>
            <a:ext cx="5817235" cy="2920365"/>
            <a:chOff x="7257264" y="3837394"/>
            <a:chExt cx="5817235" cy="292036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57264" y="3837394"/>
              <a:ext cx="5817155" cy="29200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60919" y="3912108"/>
              <a:ext cx="5614416" cy="276606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82879" y="335026"/>
            <a:ext cx="608266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br>
              <a:rPr lang="en-IN" spc="300" dirty="0"/>
            </a:br>
            <a:r>
              <a:rPr spc="300" dirty="0"/>
              <a:t>REMOTE</a:t>
            </a:r>
            <a:r>
              <a:rPr spc="265" dirty="0"/>
              <a:t> </a:t>
            </a:r>
            <a:r>
              <a:rPr spc="300" dirty="0"/>
              <a:t>DESKTOP</a:t>
            </a:r>
            <a:r>
              <a:rPr spc="265" dirty="0"/>
              <a:t> </a:t>
            </a:r>
            <a:r>
              <a:rPr spc="275" dirty="0"/>
              <a:t>CONNECTION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75" dirty="0"/>
              <a:t>9</a:t>
            </a:fld>
            <a:endParaRPr spc="75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24E058-936D-17FD-F46E-2BB9D416F50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206" y="47625"/>
            <a:ext cx="2513609" cy="137544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B18E0E-EF14-3D04-765A-BA8DC71D79C6}"/>
              </a:ext>
            </a:extLst>
          </p:cNvPr>
          <p:cNvCxnSpPr/>
          <p:nvPr/>
        </p:nvCxnSpPr>
        <p:spPr>
          <a:xfrm>
            <a:off x="0" y="1534414"/>
            <a:ext cx="1343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1687</Words>
  <Application>Microsoft Office PowerPoint</Application>
  <PresentationFormat>Custom</PresentationFormat>
  <Paragraphs>228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 MT</vt:lpstr>
      <vt:lpstr>Calibri</vt:lpstr>
      <vt:lpstr>Cambria</vt:lpstr>
      <vt:lpstr>Office Theme</vt:lpstr>
      <vt:lpstr>PowerPoint Presentation</vt:lpstr>
      <vt:lpstr> TABLE OF CONTENTS</vt:lpstr>
      <vt:lpstr> INTRODUCTION TO SILICONCHIP TECHNOLOGIES </vt:lpstr>
      <vt:lpstr> CONNECTING TO SILICONCHIP TECHNOLOGIES </vt:lpstr>
      <vt:lpstr> VPN INSTALLATION</vt:lpstr>
      <vt:lpstr> CONFIGURING THE VPN</vt:lpstr>
      <vt:lpstr> CONNECTING TO THE VPN</vt:lpstr>
      <vt:lpstr> CONNECTING TO THE SERVER</vt:lpstr>
      <vt:lpstr> REMOTE DESKTOP CONNECTION</vt:lpstr>
      <vt:lpstr> REMMINA REMOTE DESKTOP CLIENT</vt:lpstr>
      <vt:lpstr> REMOTE DESKTOP CONNECTION</vt:lpstr>
      <vt:lpstr>PowerPoint Presentation</vt:lpstr>
      <vt:lpstr> PASSWORD CHANGE</vt:lpstr>
      <vt:lpstr> USAGE LIMITS &amp; OTHER DETAILS</vt:lpstr>
      <vt:lpstr> USAGE MANAGEMENT</vt:lpstr>
      <vt:lpstr> LOGOUT THE RDC (remote desktop connection)</vt:lpstr>
      <vt:lpstr> DON’Ts</vt:lpstr>
      <vt:lpstr> DO’s</vt:lpstr>
      <vt:lpstr> COMMON ERRORS AND HOW TO FIX IT</vt:lpstr>
      <vt:lpstr> COMMON ERRORS AND HOW TO FIX IT…contd</vt:lpstr>
      <vt:lpstr> COMMON ERRORS AND HOW TO FIX IT…contd</vt:lpstr>
      <vt:lpstr> COMMON ERRORS AND HOW TO FIX IT…contd</vt:lpstr>
      <vt:lpstr> COMMON ERRORS AND HOW TO FIX IT…contd</vt:lpstr>
      <vt:lpstr> COMMON ERRORS AND HOW TO FIX IT…contd</vt:lpstr>
      <vt:lpstr> IT HELPDESK</vt:lpstr>
      <vt:lpstr> ESCALATION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CHIPEDGE LABS   USER GUIDE</dc:title>
  <dc:creator>ChipEdge Support</dc:creator>
  <cp:lastModifiedBy>Abhishek biradar biradar</cp:lastModifiedBy>
  <cp:revision>3</cp:revision>
  <dcterms:created xsi:type="dcterms:W3CDTF">2023-01-23T09:11:51Z</dcterms:created>
  <dcterms:modified xsi:type="dcterms:W3CDTF">2023-01-23T10:48:21Z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2023-01-23T00:00:00Z</vt:filetime>
  </property>
</Properties>
</file>