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1" r:id="rId1"/>
  </p:sldMasterIdLst>
  <p:notesMasterIdLst>
    <p:notesMasterId r:id="rId23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8" autoAdjust="0"/>
    <p:restoredTop sz="94660"/>
  </p:normalViewPr>
  <p:slideViewPr>
    <p:cSldViewPr>
      <p:cViewPr varScale="1">
        <p:scale>
          <a:sx n="52" d="100"/>
          <a:sy n="52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25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D2013-644E-41B9-996A-45742238A4A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CB8E9-6A2E-4A2A-A879-2E8C1DBA4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922" y="1"/>
            <a:ext cx="3122304" cy="106934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647" y="1425788"/>
            <a:ext cx="5741029" cy="5439111"/>
          </a:xfrm>
        </p:spPr>
        <p:txBody>
          <a:bodyPr anchor="b">
            <a:normAutofit/>
          </a:bodyPr>
          <a:lstStyle>
            <a:lvl1pPr algn="r">
              <a:defRPr sz="446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558" y="6864898"/>
            <a:ext cx="4762118" cy="2127658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938" y="9538513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4613" y="9538513"/>
            <a:ext cx="2982799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632" y="9538513"/>
            <a:ext cx="340043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167922" y="5881370"/>
            <a:ext cx="299111" cy="1410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63099" y="6029890"/>
            <a:ext cx="51164" cy="126242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72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7379764"/>
            <a:ext cx="6211131" cy="883691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9216" y="1453404"/>
            <a:ext cx="5099700" cy="4935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8263455"/>
            <a:ext cx="6211131" cy="769825"/>
          </a:xfrm>
        </p:spPr>
        <p:txBody>
          <a:bodyPr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0"/>
            <a:ext cx="6211131" cy="4752622"/>
          </a:xfrm>
        </p:spPr>
        <p:txBody>
          <a:bodyPr anchor="ctr">
            <a:normAutofit/>
          </a:bodyPr>
          <a:lstStyle>
            <a:lvl1pPr algn="ct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0763" y="5346698"/>
            <a:ext cx="5479891" cy="59407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88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1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6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5158936"/>
            <a:ext cx="6211130" cy="2290240"/>
          </a:xfrm>
        </p:spPr>
        <p:txBody>
          <a:bodyPr anchor="b">
            <a:normAutofit/>
          </a:bodyPr>
          <a:lstStyle>
            <a:lvl1pPr algn="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9175"/>
            <a:ext cx="6211131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5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5" y="6059594"/>
            <a:ext cx="6211131" cy="1386181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98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5775"/>
            <a:ext cx="6211131" cy="1584207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2"/>
            <a:ext cx="6211131" cy="425260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4" y="5465516"/>
            <a:ext cx="6211132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1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3791" y="1069340"/>
            <a:ext cx="1097546" cy="79606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204" y="1069340"/>
            <a:ext cx="4971864" cy="79606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97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9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24" y="4158545"/>
            <a:ext cx="6367051" cy="519672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9272" y="9524226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0174" y="9524226"/>
            <a:ext cx="4391858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119" y="9524226"/>
            <a:ext cx="353556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31" y="4158542"/>
            <a:ext cx="5536644" cy="3679963"/>
          </a:xfrm>
        </p:spPr>
        <p:txBody>
          <a:bodyPr anchor="b"/>
          <a:lstStyle>
            <a:lvl1pPr algn="r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033" y="7838505"/>
            <a:ext cx="5536642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978" y="9536539"/>
            <a:ext cx="341698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5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1069342"/>
            <a:ext cx="6367051" cy="273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624" y="4158545"/>
            <a:ext cx="3090609" cy="525263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8066" y="4158545"/>
            <a:ext cx="3090609" cy="521856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2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669" y="4145342"/>
            <a:ext cx="2856240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203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5580" y="4158544"/>
            <a:ext cx="2865756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30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2495127"/>
            <a:ext cx="2200289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214" y="1069341"/>
            <a:ext cx="3869121" cy="7960644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4633807"/>
            <a:ext cx="2200289" cy="2851573"/>
          </a:xfrm>
        </p:spPr>
        <p:txBody>
          <a:bodyPr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6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19" y="2732756"/>
            <a:ext cx="3363964" cy="2138680"/>
          </a:xfrm>
        </p:spPr>
        <p:txBody>
          <a:bodyPr anchor="b">
            <a:normAutofit/>
          </a:bodyPr>
          <a:lstStyle>
            <a:lvl1pPr algn="ctr">
              <a:defRPr sz="231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8347" y="1425787"/>
            <a:ext cx="2034050" cy="712893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219" y="4871436"/>
            <a:ext cx="3363964" cy="2851573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2000"/>
            <a:lum/>
          </a:blip>
          <a:srcRect/>
          <a:stretch>
            <a:fillRect l="-5000" t="25000" r="-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761872" cy="106934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25" y="4158545"/>
            <a:ext cx="6367050" cy="523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1131" y="9536539"/>
            <a:ext cx="7086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2033" y="9536539"/>
            <a:ext cx="439185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6978" y="9536539"/>
            <a:ext cx="34169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</p:sldLayoutIdLst>
  <p:txStyles>
    <p:titleStyle>
      <a:lvl1pPr algn="ctr" defTabSz="377830" rtl="0" eaLnBrk="1" latinLnBrk="0" hangingPunct="1">
        <a:spcBef>
          <a:spcPct val="0"/>
        </a:spcBef>
        <a:buNone/>
        <a:defRPr sz="3306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8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049" y="4584700"/>
            <a:ext cx="4465869" cy="1115207"/>
          </a:xfrm>
          <a:prstGeom prst="rect">
            <a:avLst/>
          </a:prstGeom>
        </p:spPr>
        <p:txBody>
          <a:bodyPr vert="horz" wrap="square" lIns="0" tIns="7142" rIns="0" bIns="0" rtlCol="0">
            <a:spAutoFit/>
          </a:bodyPr>
          <a:lstStyle/>
          <a:p>
            <a:pPr marL="7142" algn="ctr">
              <a:spcBef>
                <a:spcPts val="56"/>
              </a:spcBef>
            </a:pPr>
            <a:r>
              <a:rPr lang="en-US" sz="3600" b="1" i="1" spc="23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SILICONCHIP TECHNOLOGIES                          </a:t>
            </a:r>
            <a:endParaRPr sz="3600" i="1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4738" y="5803900"/>
            <a:ext cx="2850490" cy="376183"/>
          </a:xfrm>
          <a:prstGeom prst="rect">
            <a:avLst/>
          </a:prstGeom>
        </p:spPr>
        <p:txBody>
          <a:bodyPr vert="horz" wrap="square" lIns="0" tIns="6785" rIns="0" bIns="0" rtlCol="0">
            <a:spAutoFit/>
          </a:bodyPr>
          <a:lstStyle/>
          <a:p>
            <a:pPr marL="7142" algn="ctr">
              <a:spcBef>
                <a:spcPts val="53"/>
              </a:spcBef>
              <a:tabLst>
                <a:tab pos="793887" algn="l"/>
              </a:tabLst>
            </a:pPr>
            <a:r>
              <a:rPr sz="2400" b="1" spc="222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USER	</a:t>
            </a:r>
            <a:r>
              <a:rPr sz="2400" b="1" spc="174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GUIDE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7878-61AA-8819-760F-146CB18C0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5" y="393700"/>
            <a:ext cx="1413608" cy="7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523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3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5080">
              <a:lnSpc>
                <a:spcPct val="1246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spectre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both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schematic.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dirty="0">
                <a:latin typeface="Times New Roman"/>
                <a:cs typeface="Times New Roman"/>
              </a:rPr>
              <a:t> can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 for a layout.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 (Analog Design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Environment) 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Launch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46" y="2968117"/>
            <a:ext cx="5941314" cy="47571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650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6985" algn="just">
              <a:lnSpc>
                <a:spcPct val="125000"/>
              </a:lnSpc>
            </a:pP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to draw layout.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dirty="0">
                <a:latin typeface="Times New Roman"/>
                <a:cs typeface="Times New Roman"/>
              </a:rPr>
              <a:t> are for verifying your design very </a:t>
            </a:r>
            <a:r>
              <a:rPr sz="1200" spc="-10" dirty="0">
                <a:latin typeface="Times New Roman"/>
                <a:cs typeface="Times New Roman"/>
              </a:rPr>
              <a:t>roughly.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don’t </a:t>
            </a:r>
            <a:r>
              <a:rPr sz="1200" dirty="0">
                <a:latin typeface="Times New Roman"/>
                <a:cs typeface="Times New Roman"/>
              </a:rPr>
              <a:t> consider physical features like parasitic capacitances. </a:t>
            </a:r>
            <a:r>
              <a:rPr sz="1200" spc="-5" dirty="0">
                <a:latin typeface="Times New Roman"/>
                <a:cs typeface="Times New Roman"/>
              </a:rPr>
              <a:t>After determining </a:t>
            </a:r>
            <a:r>
              <a:rPr sz="1200" dirty="0">
                <a:latin typeface="Times New Roman"/>
                <a:cs typeface="Times New Roman"/>
              </a:rPr>
              <a:t>your design variables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endParaRPr sz="1200">
              <a:latin typeface="Times New Roman"/>
              <a:cs typeface="Times New Roman"/>
            </a:endParaRPr>
          </a:p>
          <a:p>
            <a:pPr marL="238760" marR="5080" algn="just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Design flow of layouts is very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one of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but it has </a:t>
            </a:r>
            <a:r>
              <a:rPr sz="1200" spc="-5" dirty="0">
                <a:latin typeface="Times New Roman"/>
                <a:cs typeface="Times New Roman"/>
              </a:rPr>
              <a:t>additional step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40" dirty="0">
                <a:latin typeface="Times New Roman"/>
                <a:cs typeface="Times New Roman"/>
              </a:rPr>
              <a:t>LVS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check. It is for check if your layout is identical to the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or not. </a:t>
            </a:r>
            <a:r>
              <a:rPr sz="1200" spc="-5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 </a:t>
            </a:r>
            <a:r>
              <a:rPr sz="1200" spc="-5" dirty="0">
                <a:latin typeface="Times New Roman"/>
                <a:cs typeface="Times New Roman"/>
              </a:rPr>
              <a:t>doesn’t</a:t>
            </a:r>
            <a:r>
              <a:rPr sz="1200" dirty="0">
                <a:latin typeface="Times New Roman"/>
                <a:cs typeface="Times New Roman"/>
              </a:rPr>
              <a:t> pass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lose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753" y="3074919"/>
            <a:ext cx="14414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3621782"/>
            <a:ext cx="3360420" cy="28125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279" y="3618734"/>
            <a:ext cx="2444495" cy="2590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20580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256534"/>
            <a:ext cx="3012948" cy="4341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379" y="1367789"/>
            <a:ext cx="2852928" cy="59481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679182"/>
            <a:ext cx="3012948" cy="3726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70679" y="7545572"/>
            <a:ext cx="225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3122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–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308350"/>
            <a:ext cx="4722114" cy="3781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5374636"/>
            <a:ext cx="4324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can select alternate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 of a layout.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ry ‘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hift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‘Ctrl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648702"/>
            <a:ext cx="4722114" cy="37879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6032500" cy="205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marR="5080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‘path’.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others.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66065" marR="5715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LSW </a:t>
            </a:r>
            <a:r>
              <a:rPr sz="1200" spc="-20" dirty="0">
                <a:latin typeface="Times New Roman"/>
                <a:cs typeface="Times New Roman"/>
              </a:rPr>
              <a:t>window.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0.3,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300nm (3 λ).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 simply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3128768"/>
            <a:ext cx="3350513" cy="2655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3148580"/>
            <a:ext cx="1463039" cy="67307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5884921"/>
            <a:ext cx="4338828" cy="3543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4830"/>
            <a:ext cx="3458210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endParaRPr sz="1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rules.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80" y="1712975"/>
            <a:ext cx="2866390" cy="3442335"/>
            <a:chOff x="1097280" y="1712975"/>
            <a:chExt cx="2866390" cy="3442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1774693"/>
              <a:ext cx="2788157" cy="33177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7280" y="1712975"/>
              <a:ext cx="2866390" cy="3442335"/>
            </a:xfrm>
            <a:custGeom>
              <a:avLst/>
              <a:gdLst/>
              <a:ahLst/>
              <a:cxnLst/>
              <a:rect l="l" t="t" r="r" b="b"/>
              <a:pathLst>
                <a:path w="2866390" h="3442335">
                  <a:moveTo>
                    <a:pt x="2865882" y="0"/>
                  </a:moveTo>
                  <a:lnTo>
                    <a:pt x="2859786" y="0"/>
                  </a:lnTo>
                  <a:lnTo>
                    <a:pt x="2859786" y="6096"/>
                  </a:lnTo>
                  <a:lnTo>
                    <a:pt x="2859786" y="3435858"/>
                  </a:lnTo>
                  <a:lnTo>
                    <a:pt x="6096" y="3435858"/>
                  </a:lnTo>
                  <a:lnTo>
                    <a:pt x="6096" y="6096"/>
                  </a:lnTo>
                  <a:lnTo>
                    <a:pt x="2859786" y="6096"/>
                  </a:lnTo>
                  <a:lnTo>
                    <a:pt x="285978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3435858"/>
                  </a:lnTo>
                  <a:lnTo>
                    <a:pt x="0" y="3441954"/>
                  </a:lnTo>
                  <a:lnTo>
                    <a:pt x="6096" y="3441954"/>
                  </a:lnTo>
                  <a:lnTo>
                    <a:pt x="2859786" y="3441954"/>
                  </a:lnTo>
                  <a:lnTo>
                    <a:pt x="2865869" y="3441954"/>
                  </a:lnTo>
                  <a:lnTo>
                    <a:pt x="2865869" y="3435858"/>
                  </a:lnTo>
                  <a:lnTo>
                    <a:pt x="2865869" y="6096"/>
                  </a:lnTo>
                  <a:lnTo>
                    <a:pt x="2865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370" y="1776983"/>
            <a:ext cx="2937509" cy="3301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226553"/>
            <a:ext cx="3812285" cy="30579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79" y="8378185"/>
            <a:ext cx="5180837" cy="15552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6916"/>
            <a:ext cx="520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have five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dirty="0">
                <a:latin typeface="Times New Roman"/>
                <a:cs typeface="Times New Roman"/>
              </a:rPr>
              <a:t> It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 a </a:t>
            </a:r>
            <a:r>
              <a:rPr sz="1200" spc="-5" dirty="0">
                <a:latin typeface="Times New Roman"/>
                <a:cs typeface="Times New Roman"/>
              </a:rPr>
              <a:t>gnd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is too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to an </a:t>
            </a:r>
            <a:r>
              <a:rPr sz="1200" spc="-5" dirty="0">
                <a:latin typeface="Times New Roman"/>
                <a:cs typeface="Times New Roman"/>
              </a:rPr>
              <a:t>nmos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transistor.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modifying</a:t>
            </a:r>
            <a:r>
              <a:rPr sz="1200" dirty="0">
                <a:latin typeface="Times New Roman"/>
                <a:cs typeface="Times New Roman"/>
              </a:rPr>
              <a:t> layout, run </a:t>
            </a:r>
            <a:r>
              <a:rPr sz="1200" spc="-5" dirty="0">
                <a:latin typeface="Times New Roman"/>
                <a:cs typeface="Times New Roman"/>
              </a:rPr>
              <a:t>DRC </a:t>
            </a:r>
            <a:r>
              <a:rPr sz="1200" dirty="0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79" y="1501136"/>
            <a:ext cx="5941695" cy="6590030"/>
            <a:chOff x="1097279" y="1501136"/>
            <a:chExt cx="5941695" cy="659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501136"/>
              <a:ext cx="5941314" cy="47670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307831"/>
              <a:ext cx="5941313" cy="17830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2753" y="8346436"/>
            <a:ext cx="1148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error!!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6033770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F.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pins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50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‘in’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‘out’.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 device, </a:t>
            </a:r>
            <a:r>
              <a:rPr sz="1200" spc="-5" dirty="0">
                <a:latin typeface="Times New Roman"/>
                <a:cs typeface="Times New Roman"/>
              </a:rPr>
              <a:t>so we </a:t>
            </a:r>
            <a:r>
              <a:rPr sz="1200" dirty="0">
                <a:latin typeface="Times New Roman"/>
                <a:cs typeface="Times New Roman"/>
              </a:rPr>
              <a:t>assign voltage level of gnd and vdd by using pins. </a:t>
            </a:r>
            <a:r>
              <a:rPr sz="1200" spc="-5" dirty="0">
                <a:latin typeface="Times New Roman"/>
                <a:cs typeface="Times New Roman"/>
              </a:rPr>
              <a:t>Hence, we </a:t>
            </a:r>
            <a:r>
              <a:rPr sz="1200" dirty="0">
                <a:latin typeface="Times New Roman"/>
                <a:cs typeface="Times New Roman"/>
              </a:rPr>
              <a:t>have 4 pins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‘in’,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‘gnd!’,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‘vdd!’.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629661"/>
            <a:ext cx="2937510" cy="54818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370" y="2671572"/>
            <a:ext cx="2937509" cy="3112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0670" y="5786116"/>
            <a:ext cx="28943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Check ‘Display </a:t>
            </a:r>
            <a:r>
              <a:rPr sz="1200" spc="-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inal 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wan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see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‘Display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Terminal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3370" y="6617207"/>
            <a:ext cx="2937509" cy="29931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2298700"/>
            <a:ext cx="5941314" cy="47571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6033135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G.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Extract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r>
              <a:rPr sz="1200" dirty="0">
                <a:latin typeface="Times New Roman"/>
                <a:cs typeface="Times New Roman"/>
              </a:rPr>
              <a:t> It is </a:t>
            </a:r>
            <a:r>
              <a:rPr sz="1200" spc="-5" dirty="0">
                <a:latin typeface="Times New Roman"/>
                <a:cs typeface="Times New Roman"/>
              </a:rPr>
              <a:t>done</a:t>
            </a:r>
            <a:r>
              <a:rPr sz="1200" dirty="0">
                <a:latin typeface="Times New Roman"/>
                <a:cs typeface="Times New Roman"/>
              </a:rPr>
              <a:t> by extracting.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something</a:t>
            </a:r>
            <a:r>
              <a:rPr sz="1200" dirty="0">
                <a:latin typeface="Times New Roman"/>
                <a:cs typeface="Times New Roman"/>
              </a:rPr>
              <a:t> like </a:t>
            </a:r>
            <a:r>
              <a:rPr sz="1200" spc="-5" dirty="0">
                <a:latin typeface="Times New Roman"/>
                <a:cs typeface="Times New Roman"/>
              </a:rPr>
              <a:t>compiling</a:t>
            </a:r>
            <a:r>
              <a:rPr sz="1200" dirty="0">
                <a:latin typeface="Times New Roman"/>
                <a:cs typeface="Times New Roman"/>
              </a:rPr>
              <a:t> a code.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79" y="1735070"/>
            <a:ext cx="4726305" cy="7971790"/>
            <a:chOff x="1097279" y="1735070"/>
            <a:chExt cx="4726305" cy="7971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735070"/>
              <a:ext cx="2331720" cy="4757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521191"/>
              <a:ext cx="4725923" cy="3185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7579" y="1793748"/>
            <a:ext cx="3543300" cy="34968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84879" y="5328916"/>
            <a:ext cx="35007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‘Extract_parastic_cap’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 otherwise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won’t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parasitic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capacitances.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60" y="802636"/>
            <a:ext cx="24561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Cadence</a:t>
            </a:r>
            <a:r>
              <a:rPr spc="-85" dirty="0"/>
              <a:t> </a:t>
            </a:r>
            <a:r>
              <a:rPr spc="-35" dirty="0"/>
              <a:t>Tutorial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553" y="3303528"/>
            <a:ext cx="6536055" cy="437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1.</a:t>
            </a:r>
            <a:r>
              <a:rPr sz="1400" b="1" spc="8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60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7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3.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 </a:t>
            </a:r>
            <a:r>
              <a:rPr sz="1400" b="1" spc="-10" dirty="0">
                <a:latin typeface="Times New Roman"/>
                <a:cs typeface="Times New Roman"/>
              </a:rPr>
              <a:t>Spectre </a:t>
            </a:r>
            <a:r>
              <a:rPr sz="1400" b="1" spc="-5" dirty="0">
                <a:latin typeface="Times New Roman"/>
                <a:cs typeface="Times New Roman"/>
              </a:rPr>
              <a:t>simulation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(Analog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Environment)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L.................................................</a:t>
            </a:r>
            <a:r>
              <a:rPr lang="en-IN" sz="1400" b="1" spc="-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.........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4.</a:t>
            </a:r>
            <a:r>
              <a:rPr sz="1400" b="1" spc="96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5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35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 </a:t>
            </a:r>
            <a:r>
              <a:rPr sz="1400" b="1" spc="-10" dirty="0">
                <a:latin typeface="Times New Roman"/>
                <a:cs typeface="Times New Roman"/>
              </a:rPr>
              <a:t>pin</a:t>
            </a:r>
            <a:r>
              <a:rPr sz="1400" b="1" spc="9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sz="1400" b="1" spc="-5" dirty="0">
                <a:latin typeface="Times New Roman"/>
                <a:cs typeface="Times New Roman"/>
              </a:rPr>
              <a:t>.....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17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90" dirty="0">
                <a:latin typeface="Times New Roman"/>
                <a:cs typeface="Times New Roman"/>
              </a:rPr>
              <a:t>G.</a:t>
            </a:r>
            <a:r>
              <a:rPr sz="1400" b="1" spc="6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Extract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3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LVS.........................................................................................................................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20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Spectre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lang="en-IN" sz="1400" b="1" spc="-10" dirty="0">
                <a:latin typeface="Times New Roman"/>
                <a:cs typeface="Times New Roman"/>
              </a:rPr>
              <a:t>21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983430"/>
            <a:ext cx="6033135" cy="16287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LVS</a:t>
            </a:r>
            <a:endParaRPr sz="1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mentioned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grading.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design,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debugging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LVS.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LVS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mind.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SHOULD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 your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EXTRACTED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2878070"/>
            <a:ext cx="2331720" cy="4757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7579" y="2907025"/>
            <a:ext cx="3543300" cy="4699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4580" y="7889236"/>
            <a:ext cx="295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8120629"/>
            <a:ext cx="3200399" cy="11300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4580" y="9443715"/>
            <a:ext cx="5900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‘Output’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‘Error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be helpful.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19798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as </a:t>
            </a:r>
            <a:r>
              <a:rPr sz="1200" spc="-5" dirty="0">
                <a:latin typeface="Times New Roman"/>
                <a:cs typeface="Times New Roman"/>
              </a:rPr>
              <a:t>schematics.</a:t>
            </a:r>
            <a:r>
              <a:rPr sz="1200" dirty="0">
                <a:latin typeface="Times New Roman"/>
                <a:cs typeface="Times New Roman"/>
              </a:rPr>
              <a:t> Go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step ‘4. Run Spectre </a:t>
            </a:r>
            <a:r>
              <a:rPr sz="1200" spc="-5" dirty="0">
                <a:latin typeface="Times New Roman"/>
                <a:cs typeface="Times New Roman"/>
              </a:rPr>
              <a:t>simulation’.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984" y="1625341"/>
            <a:ext cx="4264152" cy="3420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984" y="5180326"/>
            <a:ext cx="4269485" cy="3307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2753" y="8757915"/>
            <a:ext cx="542861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Congratulations!!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prepared.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dirty="0">
                <a:latin typeface="Times New Roman"/>
                <a:cs typeface="Times New Roman"/>
              </a:rPr>
              <a:t> designs.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213042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/>
              <a:tabLst>
                <a:tab pos="2393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88765"/>
            <a:ext cx="5397245" cy="16200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2753" y="3317236"/>
            <a:ext cx="1712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B.</a:t>
            </a:r>
            <a:r>
              <a:rPr sz="1200" spc="5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621782"/>
            <a:ext cx="5396483" cy="28125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2752" y="6517634"/>
            <a:ext cx="3256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C.</a:t>
            </a:r>
            <a:r>
              <a:rPr sz="1200" spc="5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0697" y="6819895"/>
            <a:ext cx="2910077" cy="14447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79" y="6800084"/>
            <a:ext cx="2855976" cy="3084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0697" y="8428477"/>
            <a:ext cx="2942844" cy="1427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18662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2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792982"/>
            <a:ext cx="3360420" cy="28125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279" y="1821938"/>
            <a:ext cx="2335530" cy="2526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004811"/>
            <a:ext cx="5396483" cy="2812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5958840" cy="9423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229"/>
              </a:spcBef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i.	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pmos</a:t>
            </a:r>
            <a:endParaRPr sz="1200">
              <a:latin typeface="Times New Roman"/>
              <a:cs typeface="Times New Roman"/>
            </a:endParaRPr>
          </a:p>
          <a:p>
            <a:pPr marL="266700" marR="5080">
              <a:lnSpc>
                <a:spcPct val="125000"/>
              </a:lnSpc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Width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 </a:t>
            </a:r>
            <a:r>
              <a:rPr sz="1200" spc="-5" dirty="0">
                <a:latin typeface="Times New Roman"/>
                <a:cs typeface="Times New Roman"/>
              </a:rPr>
              <a:t>Don’t modify</a:t>
            </a:r>
            <a:r>
              <a:rPr sz="1200" dirty="0">
                <a:latin typeface="Times New Roman"/>
                <a:cs typeface="Times New Roman"/>
              </a:rPr>
              <a:t> length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unless 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</a:t>
            </a:r>
            <a:r>
              <a:rPr sz="1200" spc="-5" dirty="0">
                <a:latin typeface="Times New Roman"/>
                <a:cs typeface="Times New Roman"/>
              </a:rPr>
              <a:t> special </a:t>
            </a:r>
            <a:r>
              <a:rPr sz="1200" dirty="0">
                <a:latin typeface="Times New Roman"/>
                <a:cs typeface="Times New Roman"/>
              </a:rPr>
              <a:t>purpose.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should select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NCSU_Analog_Parts </a:t>
            </a:r>
            <a:r>
              <a:rPr sz="1200" spc="-10" dirty="0">
                <a:latin typeface="Times New Roman"/>
                <a:cs typeface="Times New Roman"/>
              </a:rPr>
              <a:t>library.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818127"/>
            <a:ext cx="2441448" cy="436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6393937"/>
            <a:ext cx="2233422" cy="3439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1879" y="1792219"/>
            <a:ext cx="3424428" cy="7613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89" y="850900"/>
            <a:ext cx="4722113" cy="38176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3817" y="4917436"/>
            <a:ext cx="261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200" dirty="0">
                <a:latin typeface="Times New Roman"/>
                <a:cs typeface="Times New Roman"/>
              </a:rPr>
              <a:t>ii.	Add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nmos,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vdd,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gnd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458201"/>
            <a:ext cx="5491734" cy="4397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146" y="802636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246" y="802636"/>
            <a:ext cx="184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200" dirty="0">
                <a:latin typeface="Times New Roman"/>
                <a:cs typeface="Times New Roman"/>
              </a:rPr>
              <a:t>Add wires:	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350260"/>
            <a:ext cx="5180838" cy="41551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693659"/>
            <a:ext cx="5180838" cy="4155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527" y="802636"/>
            <a:ext cx="2087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909" algn="l"/>
                <a:tab pos="1248410" algn="l"/>
              </a:tabLst>
            </a:pPr>
            <a:r>
              <a:rPr sz="1200" dirty="0">
                <a:latin typeface="Times New Roman"/>
                <a:cs typeface="Times New Roman"/>
              </a:rPr>
              <a:t>iv.	Add pins:	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277870"/>
            <a:ext cx="5941314" cy="4757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6014716"/>
            <a:ext cx="59016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for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types of direction. For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we only use two types, input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output. InputOutput </a:t>
            </a:r>
            <a:r>
              <a:rPr sz="1200" dirty="0">
                <a:latin typeface="Times New Roman"/>
                <a:cs typeface="Times New Roman"/>
              </a:rPr>
              <a:t>type is </a:t>
            </a:r>
            <a:r>
              <a:rPr sz="1200" spc="-5" dirty="0">
                <a:latin typeface="Times New Roman"/>
                <a:cs typeface="Times New Roman"/>
              </a:rPr>
              <a:t>for supply </a:t>
            </a:r>
            <a:r>
              <a:rPr sz="1200" dirty="0">
                <a:latin typeface="Times New Roman"/>
                <a:cs typeface="Times New Roman"/>
              </a:rPr>
              <a:t>changes, and it is </a:t>
            </a:r>
            <a:r>
              <a:rPr sz="1200" spc="-5" dirty="0">
                <a:latin typeface="Times New Roman"/>
                <a:cs typeface="Times New Roman"/>
              </a:rPr>
              <a:t>necessary only for </a:t>
            </a:r>
            <a:r>
              <a:rPr sz="1200" dirty="0">
                <a:latin typeface="Times New Roman"/>
                <a:cs typeface="Times New Roman"/>
              </a:rPr>
              <a:t>layout.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 discuss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6769603"/>
            <a:ext cx="2937510" cy="2916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3370" y="6822947"/>
            <a:ext cx="2937509" cy="28102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2679700"/>
            <a:ext cx="5941314" cy="47571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4050" y="7708900"/>
            <a:ext cx="4325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Now,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 a</a:t>
            </a:r>
            <a:r>
              <a:rPr sz="1200" spc="-5" dirty="0">
                <a:latin typeface="Times New Roman"/>
                <a:cs typeface="Times New Roman"/>
              </a:rPr>
              <a:t> schematic</a:t>
            </a:r>
            <a:r>
              <a:rPr sz="1200" dirty="0">
                <a:latin typeface="Times New Roman"/>
                <a:cs typeface="Times New Roman"/>
              </a:rPr>
              <a:t> design.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move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 phase.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</TotalTime>
  <Words>903</Words>
  <Application>Microsoft Office PowerPoint</Application>
  <PresentationFormat>Custom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Corbel</vt:lpstr>
      <vt:lpstr>Times New Roman</vt:lpstr>
      <vt:lpstr>Wingdings</vt:lpstr>
      <vt:lpstr>Parallax</vt:lpstr>
      <vt:lpstr>PowerPoint Presentation</vt:lpstr>
      <vt:lpstr>Cadence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tutorial.doc</dc:title>
  <dc:creator>inkwonhw</dc:creator>
  <cp:lastModifiedBy>Abhishek biradar biradar</cp:lastModifiedBy>
  <cp:revision>9</cp:revision>
  <dcterms:created xsi:type="dcterms:W3CDTF">2023-01-23T12:32:54Z</dcterms:created>
  <dcterms:modified xsi:type="dcterms:W3CDTF">2023-01-24T07:53:18Z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2023-01-23T00:00:00Z</vt:filetime>
  </property>
</Properties>
</file>