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7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8758" autoAdjust="0"/>
  </p:normalViewPr>
  <p:slideViewPr>
    <p:cSldViewPr snapToGrid="0">
      <p:cViewPr>
        <p:scale>
          <a:sx n="66" d="100"/>
          <a:sy n="66" d="100"/>
        </p:scale>
        <p:origin x="133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0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2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2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36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3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0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8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8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7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C37293-C7CC-45A0-94B7-95B6B0D443B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1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6ECA-5C37-09DD-F739-284A464D9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MUSIC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105B-D58B-D810-845C-1E456A07E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898571"/>
            <a:ext cx="6987645" cy="48623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  <a:latin typeface="Arial Black" panose="020B0A04020102020204" pitchFamily="34" charset="0"/>
              </a:rPr>
              <a:t>P-180 GROUP-2</a:t>
            </a:r>
          </a:p>
        </p:txBody>
      </p:sp>
    </p:spTree>
    <p:extLst>
      <p:ext uri="{BB962C8B-B14F-4D97-AF65-F5344CB8AC3E}">
        <p14:creationId xmlns:p14="http://schemas.microsoft.com/office/powerpoint/2010/main" val="176467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FD446-25CA-1C2D-9B91-5FEEB370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38" y="2106592"/>
            <a:ext cx="8390347" cy="3990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FCD3C-5297-9A8C-A9CD-D7CB52488912}"/>
              </a:ext>
            </a:extLst>
          </p:cNvPr>
          <p:cNvSpPr txBox="1"/>
          <p:nvPr/>
        </p:nvSpPr>
        <p:spPr>
          <a:xfrm>
            <a:off x="1794076" y="636608"/>
            <a:ext cx="952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</a:rPr>
              <a:t>Plot for top 10 artists based on Popularity.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65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D8E860-6022-562F-67E6-54F99224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58" y="1377387"/>
            <a:ext cx="8067555" cy="4911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A4851-B7E1-7017-42C8-961F4F391096}"/>
              </a:ext>
            </a:extLst>
          </p:cNvPr>
          <p:cNvSpPr txBox="1"/>
          <p:nvPr/>
        </p:nvSpPr>
        <p:spPr>
          <a:xfrm>
            <a:off x="2395958" y="569458"/>
            <a:ext cx="630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Correlation:</a:t>
            </a:r>
          </a:p>
        </p:txBody>
      </p:sp>
    </p:spTree>
    <p:extLst>
      <p:ext uri="{BB962C8B-B14F-4D97-AF65-F5344CB8AC3E}">
        <p14:creationId xmlns:p14="http://schemas.microsoft.com/office/powerpoint/2010/main" val="78023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8EE20-B1B6-B1D3-A1BB-CD40D8304DE3}"/>
              </a:ext>
            </a:extLst>
          </p:cNvPr>
          <p:cNvSpPr txBox="1"/>
          <p:nvPr/>
        </p:nvSpPr>
        <p:spPr>
          <a:xfrm>
            <a:off x="2372810" y="1064870"/>
            <a:ext cx="8333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Black" panose="020B0A04020102020204" pitchFamily="34" charset="0"/>
              </a:rPr>
              <a:t>Interpretation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Loudness having High positive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Acousticness having High negative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220363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8B622-8881-8225-2753-12F8FBE4DC5A}"/>
              </a:ext>
            </a:extLst>
          </p:cNvPr>
          <p:cNvSpPr txBox="1"/>
          <p:nvPr/>
        </p:nvSpPr>
        <p:spPr>
          <a:xfrm>
            <a:off x="3252487" y="2442258"/>
            <a:ext cx="682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8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BUILDING:</a:t>
            </a:r>
          </a:p>
        </p:txBody>
      </p:sp>
    </p:spTree>
    <p:extLst>
      <p:ext uri="{BB962C8B-B14F-4D97-AF65-F5344CB8AC3E}">
        <p14:creationId xmlns:p14="http://schemas.microsoft.com/office/powerpoint/2010/main" val="11438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B6A0C-1B7B-A4ED-6B34-0047C7A9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13" y="3605562"/>
            <a:ext cx="6901793" cy="2228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26F8A-7733-A34A-98CE-95630DEFF712}"/>
              </a:ext>
            </a:extLst>
          </p:cNvPr>
          <p:cNvSpPr txBox="1"/>
          <p:nvPr/>
        </p:nvSpPr>
        <p:spPr>
          <a:xfrm>
            <a:off x="1516285" y="780185"/>
            <a:ext cx="101857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Data scaling: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scaled our data in the range of 0 to 1 using Normalization.</a:t>
            </a:r>
          </a:p>
          <a:p>
            <a:endParaRPr lang="en-IN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B85F0-7271-207C-CD69-BDAD95B99AE5}"/>
              </a:ext>
            </a:extLst>
          </p:cNvPr>
          <p:cNvSpPr txBox="1"/>
          <p:nvPr/>
        </p:nvSpPr>
        <p:spPr>
          <a:xfrm>
            <a:off x="2129741" y="347241"/>
            <a:ext cx="873888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K-MEANS CLUSTERING: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K- Means algorithm for Recommending similar songs.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only those features which are in numerical form for making clusters of similar songs.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choose optimum number of clusters (K value ) we have plotted a graph of TWSS Vs No.of clusters .</a:t>
            </a:r>
          </a:p>
        </p:txBody>
      </p:sp>
    </p:spTree>
    <p:extLst>
      <p:ext uri="{BB962C8B-B14F-4D97-AF65-F5344CB8AC3E}">
        <p14:creationId xmlns:p14="http://schemas.microsoft.com/office/powerpoint/2010/main" val="414695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26E8D5-13D0-FA9D-26D3-52EF977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38" y="2604305"/>
            <a:ext cx="6477660" cy="3482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6B475-19A6-4B84-1742-9448068682C6}"/>
              </a:ext>
            </a:extLst>
          </p:cNvPr>
          <p:cNvSpPr txBox="1"/>
          <p:nvPr/>
        </p:nvSpPr>
        <p:spPr>
          <a:xfrm>
            <a:off x="2037144" y="1076445"/>
            <a:ext cx="9317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plot shown below, We are selecting 5 as a optimum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352552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A4B77-DB38-486E-903B-1A42868F57F7}"/>
              </a:ext>
            </a:extLst>
          </p:cNvPr>
          <p:cNvSpPr txBox="1"/>
          <p:nvPr/>
        </p:nvSpPr>
        <p:spPr>
          <a:xfrm>
            <a:off x="2199190" y="567160"/>
            <a:ext cx="81833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class of ‘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Spotify_Recommendation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which has an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that takes in dataset and assigns it to a variable ‘self-dataset’.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has a function ‘recommend’ which takes in a parameter ‘song’ and an optional parameter ‘amount’ and returns certain number of recommended songs based on similarity to input song.</a:t>
            </a:r>
          </a:p>
        </p:txBody>
      </p:sp>
    </p:spTree>
    <p:extLst>
      <p:ext uri="{BB962C8B-B14F-4D97-AF65-F5344CB8AC3E}">
        <p14:creationId xmlns:p14="http://schemas.microsoft.com/office/powerpoint/2010/main" val="57435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BEE68-529D-2C9F-2631-9CEB6285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79" y="1502645"/>
            <a:ext cx="7601697" cy="38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2A5AD-C983-66E9-55D2-FB237073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01" y="2012937"/>
            <a:ext cx="5700254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C560D-1C98-C016-1E0A-59841C8C8F94}"/>
              </a:ext>
            </a:extLst>
          </p:cNvPr>
          <p:cNvSpPr txBox="1"/>
          <p:nvPr/>
        </p:nvSpPr>
        <p:spPr>
          <a:xfrm flipH="1">
            <a:off x="2620967" y="559837"/>
            <a:ext cx="62990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Team members: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Prajwal C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Manali Vijay mane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Shubham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Ajitkumar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Sutar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Sachin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Biradar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Surajkumar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Yadav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Manohar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EF505-6B0E-3D45-FD7B-85F1713330C2}"/>
              </a:ext>
            </a:extLst>
          </p:cNvPr>
          <p:cNvSpPr txBox="1"/>
          <p:nvPr/>
        </p:nvSpPr>
        <p:spPr>
          <a:xfrm flipH="1">
            <a:off x="3675326" y="5281126"/>
            <a:ext cx="678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rial Black" panose="020B0A04020102020204" pitchFamily="34" charset="0"/>
              </a:rPr>
              <a:t>Mentor</a:t>
            </a:r>
            <a:r>
              <a:rPr lang="en-IN" dirty="0"/>
              <a:t> –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Neha Ramchandani</a:t>
            </a:r>
          </a:p>
        </p:txBody>
      </p:sp>
    </p:spTree>
    <p:extLst>
      <p:ext uri="{BB962C8B-B14F-4D97-AF65-F5344CB8AC3E}">
        <p14:creationId xmlns:p14="http://schemas.microsoft.com/office/powerpoint/2010/main" val="3899898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9DB78-9CE5-7065-2A44-EFC19BF57C22}"/>
              </a:ext>
            </a:extLst>
          </p:cNvPr>
          <p:cNvSpPr txBox="1"/>
          <p:nvPr/>
        </p:nvSpPr>
        <p:spPr>
          <a:xfrm>
            <a:off x="2396924" y="2569578"/>
            <a:ext cx="7398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58400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15AA9-D3AE-5E96-B331-74FB5B0D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1" y="643648"/>
            <a:ext cx="8512278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2ACB6-ACC2-7C56-0231-59BC86B4BF8A}"/>
              </a:ext>
            </a:extLst>
          </p:cNvPr>
          <p:cNvSpPr txBox="1"/>
          <p:nvPr/>
        </p:nvSpPr>
        <p:spPr>
          <a:xfrm>
            <a:off x="3634451" y="2523280"/>
            <a:ext cx="6516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58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E9679-58BF-3D98-ACCB-0150533454E0}"/>
              </a:ext>
            </a:extLst>
          </p:cNvPr>
          <p:cNvSpPr txBox="1"/>
          <p:nvPr/>
        </p:nvSpPr>
        <p:spPr>
          <a:xfrm>
            <a:off x="2080726" y="1119673"/>
            <a:ext cx="7361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Business Objective:</a:t>
            </a:r>
          </a:p>
          <a:p>
            <a:pPr algn="just"/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build a feature of recommendation system to support a music app. As the first phase we need to develop the proof of concept to make the client understand how effective the feature could be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20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A4C8D393-2BBC-CCAB-C547-765A4D64B362}"/>
              </a:ext>
            </a:extLst>
          </p:cNvPr>
          <p:cNvSpPr/>
          <p:nvPr/>
        </p:nvSpPr>
        <p:spPr>
          <a:xfrm>
            <a:off x="1231602" y="2456573"/>
            <a:ext cx="1660133" cy="799186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Rectangles 1">
            <a:extLst>
              <a:ext uri="{FF2B5EF4-FFF2-40B4-BE49-F238E27FC236}">
                <a16:creationId xmlns:a16="http://schemas.microsoft.com/office/drawing/2014/main" id="{6C5ACB8F-4795-5596-ACA5-A65EC50BC0B9}"/>
              </a:ext>
            </a:extLst>
          </p:cNvPr>
          <p:cNvSpPr/>
          <p:nvPr/>
        </p:nvSpPr>
        <p:spPr>
          <a:xfrm>
            <a:off x="3963352" y="1774245"/>
            <a:ext cx="1346017" cy="1807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Data Preparation</a:t>
            </a:r>
          </a:p>
          <a:p>
            <a:pPr algn="ctr"/>
            <a:endParaRPr lang="en-IN" altLang="en-US" sz="1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ctr"/>
            <a:endParaRPr lang="en-IN" altLang="en-US" sz="1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EDA</a:t>
            </a:r>
          </a:p>
          <a:p>
            <a:pPr algn="ctr"/>
            <a:endParaRPr lang="en-IN" altLang="en-US" sz="105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s 4">
            <a:extLst>
              <a:ext uri="{FF2B5EF4-FFF2-40B4-BE49-F238E27FC236}">
                <a16:creationId xmlns:a16="http://schemas.microsoft.com/office/drawing/2014/main" id="{2F69F617-D8D7-9937-F24F-A22F61CD19B1}"/>
              </a:ext>
            </a:extLst>
          </p:cNvPr>
          <p:cNvSpPr/>
          <p:nvPr/>
        </p:nvSpPr>
        <p:spPr>
          <a:xfrm>
            <a:off x="6876945" y="1903158"/>
            <a:ext cx="1369814" cy="180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en-IN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I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Model Building</a:t>
            </a:r>
            <a:endParaRPr lang="en-IN" altLang="en-US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15">
            <a:extLst>
              <a:ext uri="{FF2B5EF4-FFF2-40B4-BE49-F238E27FC236}">
                <a16:creationId xmlns:a16="http://schemas.microsoft.com/office/drawing/2014/main" id="{6A23519F-38B5-AEAF-0345-9B0F340BB2FF}"/>
              </a:ext>
            </a:extLst>
          </p:cNvPr>
          <p:cNvSpPr/>
          <p:nvPr/>
        </p:nvSpPr>
        <p:spPr>
          <a:xfrm>
            <a:off x="2999998" y="2629814"/>
            <a:ext cx="863600" cy="47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ight Arrow 16">
            <a:extLst>
              <a:ext uri="{FF2B5EF4-FFF2-40B4-BE49-F238E27FC236}">
                <a16:creationId xmlns:a16="http://schemas.microsoft.com/office/drawing/2014/main" id="{2FAF8C69-FB9A-0A50-C65F-9969E83411F6}"/>
              </a:ext>
            </a:extLst>
          </p:cNvPr>
          <p:cNvSpPr/>
          <p:nvPr/>
        </p:nvSpPr>
        <p:spPr>
          <a:xfrm>
            <a:off x="5409123" y="2678008"/>
            <a:ext cx="1346017" cy="43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Right Arrow 17">
            <a:extLst>
              <a:ext uri="{FF2B5EF4-FFF2-40B4-BE49-F238E27FC236}">
                <a16:creationId xmlns:a16="http://schemas.microsoft.com/office/drawing/2014/main" id="{14601D10-0F50-99E1-21D4-0D9E48C5E2FA}"/>
              </a:ext>
            </a:extLst>
          </p:cNvPr>
          <p:cNvSpPr/>
          <p:nvPr/>
        </p:nvSpPr>
        <p:spPr>
          <a:xfrm flipV="1">
            <a:off x="8322716" y="2579042"/>
            <a:ext cx="1115353" cy="455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94A338-FD1E-F682-BDC2-C68F780F3CB3}"/>
              </a:ext>
            </a:extLst>
          </p:cNvPr>
          <p:cNvSpPr/>
          <p:nvPr/>
        </p:nvSpPr>
        <p:spPr>
          <a:xfrm>
            <a:off x="9692530" y="2164928"/>
            <a:ext cx="1961018" cy="1026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 Deployment</a:t>
            </a:r>
            <a:endParaRPr lang="en-I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846C9-6EB4-F4E0-95F9-2481ADB0196B}"/>
              </a:ext>
            </a:extLst>
          </p:cNvPr>
          <p:cNvSpPr txBox="1"/>
          <p:nvPr/>
        </p:nvSpPr>
        <p:spPr>
          <a:xfrm>
            <a:off x="2403966" y="451412"/>
            <a:ext cx="763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Project Architecture / Project Flow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4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E6AAC-B5A8-3C15-56AE-F7DE837BD6B1}"/>
              </a:ext>
            </a:extLst>
          </p:cNvPr>
          <p:cNvSpPr txBox="1"/>
          <p:nvPr/>
        </p:nvSpPr>
        <p:spPr>
          <a:xfrm>
            <a:off x="-293824" y="2407534"/>
            <a:ext cx="133037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EXPLORATORY DATA ANALYSIS AND VISUALIZATION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1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F921A-625E-5039-1D27-6AEF9FCC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6" y="1139301"/>
            <a:ext cx="5806322" cy="2680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63E2D-0D26-8E59-CDBF-B3D1C80B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16" y="3725909"/>
            <a:ext cx="4930816" cy="29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8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45C7D-0E13-61F8-A337-B2952F5B9A9E}"/>
              </a:ext>
            </a:extLst>
          </p:cNvPr>
          <p:cNvSpPr txBox="1"/>
          <p:nvPr/>
        </p:nvSpPr>
        <p:spPr>
          <a:xfrm>
            <a:off x="2361235" y="694481"/>
            <a:ext cx="83106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latin typeface="Arial Rounded MT Bold" panose="020F0704030504030204" pitchFamily="34" charset="0"/>
              </a:rPr>
              <a:t>DATASET DETAILS: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 174389 Entries and 19 Features.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dataset has no missing or null values.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dataset contains 2159 duplicates rows at the beginning which is removed in subsequent EDA process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40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BC164-8F60-CCFF-650B-57B04F6F4D2E}"/>
              </a:ext>
            </a:extLst>
          </p:cNvPr>
          <p:cNvSpPr txBox="1"/>
          <p:nvPr/>
        </p:nvSpPr>
        <p:spPr>
          <a:xfrm>
            <a:off x="1736203" y="787079"/>
            <a:ext cx="1005840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Column Information: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cousticness: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cousticness is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confidence measure from 0.0 to 1.0 of whether the track is acoustic.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Danceability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Danceability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measure describes how suitable a track is for dancing.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uration_ms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i="0" dirty="0">
                <a:effectLst/>
                <a:latin typeface="inherit"/>
              </a:rPr>
              <a:t>duration_ms</a:t>
            </a:r>
            <a:r>
              <a:rPr lang="en-US" b="1" i="0" dirty="0">
                <a:effectLst/>
                <a:latin typeface="inherit"/>
              </a:rPr>
              <a:t> </a:t>
            </a:r>
            <a:r>
              <a:rPr lang="en-US" b="0" i="0" dirty="0">
                <a:effectLst/>
                <a:latin typeface="inherit"/>
              </a:rPr>
              <a:t>is the duration of the song track in milliseconds.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inherit"/>
              </a:rPr>
              <a:t>E</a:t>
            </a:r>
            <a:r>
              <a:rPr lang="en-US" b="1" i="0" dirty="0">
                <a:effectLst/>
                <a:latin typeface="inherit"/>
              </a:rPr>
              <a:t>nergy : </a:t>
            </a:r>
            <a:r>
              <a:rPr lang="en-US" i="0" dirty="0">
                <a:effectLst/>
                <a:latin typeface="inherit"/>
              </a:rPr>
              <a:t>Energy</a:t>
            </a:r>
            <a:r>
              <a:rPr lang="en-US" b="0" i="0" dirty="0">
                <a:effectLst/>
                <a:latin typeface="inherit"/>
              </a:rPr>
              <a:t> represents a perceptual measure of intensity and activity.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inherit"/>
              </a:rPr>
              <a:t>I</a:t>
            </a:r>
            <a:r>
              <a:rPr lang="en-US" b="1" i="0" dirty="0">
                <a:effectLst/>
                <a:latin typeface="inherit"/>
              </a:rPr>
              <a:t>nstrumentalness : </a:t>
            </a:r>
            <a:r>
              <a:rPr lang="en-US" i="0" dirty="0">
                <a:effectLst/>
                <a:latin typeface="inherit"/>
              </a:rPr>
              <a:t>Instrumentalness</a:t>
            </a:r>
            <a:r>
              <a:rPr lang="en-US" b="0" i="0" dirty="0">
                <a:effectLst/>
                <a:latin typeface="inherit"/>
              </a:rPr>
              <a:t> predicts whether a track contains vocals or not.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inherit"/>
              </a:rPr>
              <a:t>Key</a:t>
            </a:r>
            <a:r>
              <a:rPr lang="en-US" dirty="0">
                <a:latin typeface="inherit"/>
              </a:rPr>
              <a:t> : 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 map to pitches using standard Pitch Class notation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inherit"/>
              </a:rPr>
              <a:t>L</a:t>
            </a:r>
            <a:r>
              <a:rPr lang="en-US" b="1" i="0" dirty="0">
                <a:effectLst/>
                <a:latin typeface="inherit"/>
              </a:rPr>
              <a:t>iveness :  </a:t>
            </a:r>
            <a:r>
              <a:rPr lang="en-US" i="0" dirty="0">
                <a:effectLst/>
                <a:latin typeface="inherit"/>
              </a:rPr>
              <a:t>Liveness</a:t>
            </a:r>
            <a:r>
              <a:rPr lang="en-US" b="0" i="0" dirty="0">
                <a:effectLst/>
                <a:latin typeface="inherit"/>
              </a:rPr>
              <a:t> detects the presence of an audience in the recording.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inherit"/>
              </a:rPr>
              <a:t>L</a:t>
            </a:r>
            <a:r>
              <a:rPr lang="en-US" b="1" i="0" dirty="0">
                <a:effectLst/>
                <a:latin typeface="inherit"/>
              </a:rPr>
              <a:t>oudness</a:t>
            </a:r>
            <a:r>
              <a:rPr lang="en-US" b="0" i="0" dirty="0">
                <a:effectLst/>
                <a:latin typeface="inherit"/>
              </a:rPr>
              <a:t> : </a:t>
            </a:r>
            <a:r>
              <a:rPr lang="en-US" i="0" dirty="0">
                <a:effectLst/>
                <a:latin typeface="open sans" panose="020B0606030504020204" pitchFamily="34" charset="0"/>
              </a:rPr>
              <a:t>Loudness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of a track in decibels(dB).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Mode</a:t>
            </a:r>
            <a:r>
              <a:rPr lang="en-US" b="1" dirty="0">
                <a:latin typeface="open sans" panose="020B0606030504020204" pitchFamily="34" charset="0"/>
              </a:rPr>
              <a:t> : </a:t>
            </a:r>
            <a:r>
              <a:rPr lang="en-US" i="0" dirty="0">
                <a:effectLst/>
                <a:latin typeface="inherit"/>
              </a:rPr>
              <a:t>Mode</a:t>
            </a:r>
            <a:r>
              <a:rPr lang="en-US" b="0" i="0" dirty="0">
                <a:effectLst/>
                <a:latin typeface="inherit"/>
              </a:rPr>
              <a:t> indicates the modality(major or minor) of the song.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inherit"/>
              </a:rPr>
              <a:t>Popularity</a:t>
            </a:r>
            <a:r>
              <a:rPr lang="en-US" dirty="0">
                <a:latin typeface="inherit"/>
              </a:rPr>
              <a:t> : 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popularity index is a 0-100  ‘score’ used internally by Spotify to compare and rank a track relative to ALL  tracks on the platform.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Speechiness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0" dirty="0">
                <a:effectLst/>
                <a:latin typeface="inherit"/>
              </a:rPr>
              <a:t>Speechiness</a:t>
            </a:r>
            <a:r>
              <a:rPr lang="en-US" b="0" i="0" dirty="0">
                <a:effectLst/>
                <a:latin typeface="inherit"/>
              </a:rPr>
              <a:t> detects the presence of spoken words in a track.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inherit"/>
              </a:rPr>
              <a:t>Tempo</a:t>
            </a:r>
            <a:r>
              <a:rPr lang="en-US" dirty="0">
                <a:latin typeface="inherit"/>
              </a:rPr>
              <a:t> : </a:t>
            </a:r>
            <a:r>
              <a:rPr lang="en-IN" i="0" dirty="0">
                <a:effectLst/>
                <a:latin typeface="inherit"/>
              </a:rPr>
              <a:t>Tempo</a:t>
            </a:r>
            <a:r>
              <a:rPr lang="en-IN" b="0" i="0" dirty="0">
                <a:effectLst/>
                <a:latin typeface="inherit"/>
              </a:rPr>
              <a:t> is in beats per minute (BPM).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latin typeface="inherit"/>
              </a:rPr>
              <a:t>Valence</a:t>
            </a:r>
            <a:r>
              <a:rPr lang="en-IN" dirty="0">
                <a:latin typeface="inherit"/>
              </a:rPr>
              <a:t> :  </a:t>
            </a:r>
            <a:r>
              <a:rPr lang="en-US" b="0" i="0" dirty="0">
                <a:effectLst/>
                <a:latin typeface="inherit"/>
              </a:rPr>
              <a:t>Valence measures from 0.0 to 1.0 describing the musical positiveness conveyed by a track.</a:t>
            </a:r>
          </a:p>
          <a:p>
            <a:pPr algn="just" fontAlgn="base"/>
            <a:endParaRPr lang="en-US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inherit"/>
            </a:endParaRPr>
          </a:p>
          <a:p>
            <a:br>
              <a:rPr lang="en-IN" dirty="0"/>
            </a:br>
            <a:endParaRPr lang="en-US" b="0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i="0" dirty="0"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8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41F6C-ED8B-4F8E-3821-4D4D770C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74" y="2342339"/>
            <a:ext cx="8681012" cy="329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29EFE1-FD9E-B843-ED94-4FAEAB17DB85}"/>
              </a:ext>
            </a:extLst>
          </p:cNvPr>
          <p:cNvSpPr txBox="1"/>
          <p:nvPr/>
        </p:nvSpPr>
        <p:spPr>
          <a:xfrm>
            <a:off x="2280211" y="623371"/>
            <a:ext cx="649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</a:rPr>
              <a:t>Plot for top 10 songs based on Popularity.</a:t>
            </a:r>
          </a:p>
        </p:txBody>
      </p:sp>
    </p:spTree>
    <p:extLst>
      <p:ext uri="{BB962C8B-B14F-4D97-AF65-F5344CB8AC3E}">
        <p14:creationId xmlns:p14="http://schemas.microsoft.com/office/powerpoint/2010/main" val="1943695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540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Algerian</vt:lpstr>
      <vt:lpstr>Arial</vt:lpstr>
      <vt:lpstr>Arial Black</vt:lpstr>
      <vt:lpstr>Arial Rounded MT Bold</vt:lpstr>
      <vt:lpstr>Bodoni MT Black</vt:lpstr>
      <vt:lpstr>Calibri</vt:lpstr>
      <vt:lpstr>Corbel</vt:lpstr>
      <vt:lpstr>inherit</vt:lpstr>
      <vt:lpstr>open sans</vt:lpstr>
      <vt:lpstr>Times New Roman</vt:lpstr>
      <vt:lpstr>Wingdings</vt:lpstr>
      <vt:lpstr>Parallax</vt:lpstr>
      <vt:lpstr>MUSIC RECOMMENDATION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ENGINE</dc:title>
  <dc:creator>Shubham Sutar</dc:creator>
  <cp:lastModifiedBy>Shubham Sutar</cp:lastModifiedBy>
  <cp:revision>8</cp:revision>
  <dcterms:created xsi:type="dcterms:W3CDTF">2023-01-19T09:11:50Z</dcterms:created>
  <dcterms:modified xsi:type="dcterms:W3CDTF">2023-01-19T11:39:08Z</dcterms:modified>
</cp:coreProperties>
</file>