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Source Sans Pr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D87C19-EAE3-4051-93D8-65E8A14A769F}">
  <a:tblStyle styleId="{C0D87C19-EAE3-4051-93D8-65E8A14A769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SourceSansPr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54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SourceSans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2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1200">
                <a:solidFill>
                  <a:srgbClr val="5C5C5C"/>
                </a:solidFill>
                <a:highlight>
                  <a:srgbClr val="FFFFFF"/>
                </a:highlight>
              </a:rPr>
              <a:t>Rating data sets from the MovieLens web site: contains 20 million ratings and 465,000 tag applications applied to 27,000 movies by 138,000 users. </a:t>
            </a:r>
          </a:p>
          <a:p>
            <a:pPr indent="-304800" lvl="0" marL="457200" rtl="0">
              <a:spcBef>
                <a:spcPts val="0"/>
              </a:spcBef>
              <a:buClr>
                <a:srgbClr val="5C5C5C"/>
              </a:buClr>
              <a:buSzPct val="109090"/>
              <a:buAutoNum type="arabicPeriod"/>
            </a:pPr>
            <a:r>
              <a:rPr lang="en" sz="1050">
                <a:solidFill>
                  <a:srgbClr val="5C5C5C"/>
                </a:solidFill>
                <a:highlight>
                  <a:srgbClr val="FFFFFF"/>
                </a:highlight>
              </a:rPr>
              <a:t>28 variables for 5043 movies , spanning across 100 years in 66 countries</a:t>
            </a:r>
          </a:p>
          <a:p>
            <a:pPr indent="-295275" lvl="0" marL="457200">
              <a:spcBef>
                <a:spcPts val="0"/>
              </a:spcBef>
              <a:buClr>
                <a:srgbClr val="5C5C5C"/>
              </a:buClr>
              <a:buSzPct val="95454"/>
              <a:buAutoNum type="arabicPeriod"/>
            </a:pPr>
            <a:r>
              <a:rPr lang="en" sz="1050">
                <a:solidFill>
                  <a:srgbClr val="5C5C5C"/>
                </a:solidFill>
                <a:highlight>
                  <a:srgbClr val="FFFFFF"/>
                </a:highlight>
              </a:rPr>
              <a:t>The official record of past Academy Award winners and nominees from 1927 -2015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328166" y="971550"/>
            <a:ext cx="6487800" cy="236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6DB7D7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322920" y="1142999"/>
            <a:ext cx="64983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22920" y="2474259"/>
            <a:ext cx="64983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33397" y="458904"/>
            <a:ext cx="407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33397" y="1340892"/>
            <a:ext cx="4079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5090617" y="269543"/>
            <a:ext cx="3657600" cy="398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941500" y="-1192199"/>
            <a:ext cx="3257700" cy="8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6041092" y="1604925"/>
            <a:ext cx="418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803450" y="-977924"/>
            <a:ext cx="4181400" cy="6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363537" y="2514600"/>
            <a:ext cx="8416800" cy="1102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63537" y="3578271"/>
            <a:ext cx="84168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x="370980" y="272653"/>
            <a:ext cx="8402100" cy="212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49275" y="1802357"/>
            <a:ext cx="8056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275" y="2802003"/>
            <a:ext cx="80565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49275" y="1200150"/>
            <a:ext cx="384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751071" y="1200150"/>
            <a:ext cx="384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49274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49274" y="1089918"/>
            <a:ext cx="3840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49274" y="1760561"/>
            <a:ext cx="3840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751069" y="1089918"/>
            <a:ext cx="3840599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751069" y="1760561"/>
            <a:ext cx="3840599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33399" y="458904"/>
            <a:ext cx="3840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42823" y="276225"/>
            <a:ext cx="38406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558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52400" lvl="5" marL="1828800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49225" lvl="6" marL="21177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50813" lvl="7" marL="2398713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49225" lvl="8" marL="26892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33399" y="1340892"/>
            <a:ext cx="38406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56.png"/><Relationship Id="rId6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53.png"/><Relationship Id="rId5" Type="http://schemas.openxmlformats.org/officeDocument/2006/relationships/image" Target="../media/image38.png"/><Relationship Id="rId6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rouplens.org/datasets/movielens/" TargetMode="External"/><Relationship Id="rId4" Type="http://schemas.openxmlformats.org/officeDocument/2006/relationships/hyperlink" Target="https://www.kaggle.com/deepmatrix/imdb-5000-movie-dataset" TargetMode="External"/><Relationship Id="rId5" Type="http://schemas.openxmlformats.org/officeDocument/2006/relationships/hyperlink" Target="https://www.kaggle.com/theacademy/academy-awards" TargetMode="External"/><Relationship Id="rId6" Type="http://schemas.openxmlformats.org/officeDocument/2006/relationships/hyperlink" Target="http://blog.csdn.net/yangtrees/article/details/750605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0" y="971100"/>
            <a:ext cx="8520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 algn="l">
              <a:spcBef>
                <a:spcPts val="0"/>
              </a:spcBef>
              <a:buNone/>
            </a:pPr>
            <a:r>
              <a:rPr lang="en" sz="3000"/>
              <a:t>Trend Forecasting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Movie Box Office &amp; Oscar Nominations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492250" y="2328325"/>
            <a:ext cx="6498300" cy="10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Group 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     Tianyi Deng, Biran Li, Jiyang Liu, Yu-lin Shih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Understanding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8950" y="2504325"/>
            <a:ext cx="8906100" cy="2253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Target column: globalgross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min/max: $423/$2,783,918,982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Numeric attributes: “budget, domesticgross, globalgross, duration, imdb_score”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/>
              <a:t>Categorical attributes: “language, country, majorgenres”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47225"/>
            <a:ext cx="8763000" cy="151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48" y="2504325"/>
            <a:ext cx="821924" cy="124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525" y="2504325"/>
            <a:ext cx="857999" cy="1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AzureML - Regression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Algorithms: Linear Regression,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Gradient Boost Regression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Split: 0.7/0.3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Coefficient of Determination: 90.6%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AzureML - Evaluation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5" y="1214650"/>
            <a:ext cx="8520600" cy="365544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425525" y="1637425"/>
            <a:ext cx="2118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Linear Regression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058550" y="1637425"/>
            <a:ext cx="2600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Gradient Boosted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Importance scores of feature variables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50" y="1287475"/>
            <a:ext cx="3378725" cy="34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49" y="1287475"/>
            <a:ext cx="3590750" cy="34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Importance scores of feature variables cont.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75" y="1594650"/>
            <a:ext cx="3097095" cy="20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25" y="1617575"/>
            <a:ext cx="2886024" cy="200898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150" y="1594649"/>
            <a:ext cx="2886025" cy="20791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67125" y="3674175"/>
            <a:ext cx="3147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Domestic Gross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575575" y="3674175"/>
            <a:ext cx="2741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Budget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191125" y="3674175"/>
            <a:ext cx="2886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Movie Rating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Azure ML - Mapping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4" y="1147225"/>
            <a:ext cx="8693499" cy="38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Spark Machine Learning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963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IBM: Linear 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DATABRICKS: Gradient Boosted Trees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</a:t>
            </a:r>
            <a:r>
              <a:rPr lang="en"/>
              <a:t>(Load &amp; Prepare Data)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" y="1285750"/>
            <a:ext cx="8966775" cy="29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00" y="2477200"/>
            <a:ext cx="8797950" cy="25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(Split Data)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45254"/>
            <a:ext cx="6056099" cy="10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102175"/>
            <a:ext cx="7458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11700" y="1179950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Linear Regression in IBM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58750" y="2674125"/>
            <a:ext cx="3434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GBT in Databricks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024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(Pipeline)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0" y="1171791"/>
            <a:ext cx="9143999" cy="10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81500" y="77897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1500" y="2058062"/>
            <a:ext cx="2821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" y="2481051"/>
            <a:ext cx="8717724" cy="26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36674" y="0"/>
            <a:ext cx="60708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322850" y="952500"/>
            <a:ext cx="64983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Hardware &amp; Tools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Data Size and Sources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Movie Box Office Forecast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Oscar Nominations Forecast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Conclusion &amp; Observations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</a:t>
            </a:r>
            <a:r>
              <a:rPr lang="en"/>
              <a:t>(Train)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3805"/>
            <a:ext cx="9143998" cy="136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607175"/>
            <a:ext cx="69818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0" y="1043850"/>
            <a:ext cx="4023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0" y="3062675"/>
            <a:ext cx="4470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Sprak ML</a:t>
            </a:r>
            <a:r>
              <a:rPr lang="en"/>
              <a:t>(Test - Linear Regression)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75" y="1021150"/>
            <a:ext cx="5279650" cy="41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Sprak ML(Test - Linear Regression)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25" y="1147224"/>
            <a:ext cx="6922699" cy="38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Sprak ML(Test - GBT Regression)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999" y="1060300"/>
            <a:ext cx="5005950" cy="42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585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Sprak ML(Test - GBT Regression)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diction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74" y="896824"/>
            <a:ext cx="7085899" cy="42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 (RMSE)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719550"/>
            <a:ext cx="78771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149112"/>
            <a:ext cx="72866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272325" y="1147225"/>
            <a:ext cx="4311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72325" y="2775975"/>
            <a:ext cx="30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AzureML vs SparkML</a:t>
            </a:r>
          </a:p>
        </p:txBody>
      </p:sp>
      <p:graphicFrame>
        <p:nvGraphicFramePr>
          <p:cNvPr id="291" name="Shape 291"/>
          <p:cNvGraphicFramePr/>
          <p:nvPr/>
        </p:nvGraphicFramePr>
        <p:xfrm>
          <a:off x="375025" y="16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{C0D87C19-EAE3-4051-93D8-65E8A14A769F}</a:tableStyleId>
              </a:tblPr>
              <a:tblGrid>
                <a:gridCol w="2797975"/>
                <a:gridCol w="2797975"/>
                <a:gridCol w="2797975"/>
              </a:tblGrid>
              <a:tr h="760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RMSE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AzureML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SparkML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Linear Regression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accent5"/>
                          </a:solidFill>
                        </a:rPr>
                        <a:t>52,050,094.7637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accent5"/>
                          </a:solidFill>
                        </a:rPr>
                        <a:t>57,188,471.1788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5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GBT Regression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63,194,986.7556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60,409,700.0000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Oscar Best Picture Forecast</a:t>
            </a:r>
          </a:p>
        </p:txBody>
      </p:sp>
      <p:sp>
        <p:nvSpPr>
          <p:cNvPr id="297" name="Shape 297"/>
          <p:cNvSpPr/>
          <p:nvPr/>
        </p:nvSpPr>
        <p:spPr>
          <a:xfrm>
            <a:off x="735450" y="1770725"/>
            <a:ext cx="7673100" cy="27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002700" y="1948725"/>
            <a:ext cx="3138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Classification</a:t>
            </a:r>
          </a:p>
        </p:txBody>
      </p:sp>
      <p:sp>
        <p:nvSpPr>
          <p:cNvPr id="299" name="Shape 299"/>
          <p:cNvSpPr/>
          <p:nvPr/>
        </p:nvSpPr>
        <p:spPr>
          <a:xfrm>
            <a:off x="1433425" y="2923074"/>
            <a:ext cx="2754431" cy="1386612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1536500" y="3185425"/>
            <a:ext cx="2876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Decision Tree</a:t>
            </a:r>
          </a:p>
        </p:txBody>
      </p:sp>
      <p:sp>
        <p:nvSpPr>
          <p:cNvPr id="301" name="Shape 301"/>
          <p:cNvSpPr/>
          <p:nvPr/>
        </p:nvSpPr>
        <p:spPr>
          <a:xfrm>
            <a:off x="4715025" y="2923074"/>
            <a:ext cx="2754431" cy="1386612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5146000" y="3007425"/>
            <a:ext cx="2876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Logistic Regression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preparation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699"/>
            <a:ext cx="8869798" cy="9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2372249"/>
            <a:ext cx="56197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Preprocessed data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9" y="1436100"/>
            <a:ext cx="2220225" cy="27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350" y="1436087"/>
            <a:ext cx="2220225" cy="268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077" y="1447199"/>
            <a:ext cx="2051974" cy="26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322925" y="0"/>
            <a:ext cx="6498300" cy="90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4315800" y="1056850"/>
            <a:ext cx="4667700" cy="34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Databricks File System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Spark 2.1 Scala 2.10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Memory - 6GB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IBM data science experience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00" y="851850"/>
            <a:ext cx="3672200" cy="34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Azure(Mapping)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1218750"/>
            <a:ext cx="7757400" cy="34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02" y="1218752"/>
            <a:ext cx="2493574" cy="1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Azure(Evaluate)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5" y="1700775"/>
            <a:ext cx="2627950" cy="206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" y="3724475"/>
            <a:ext cx="2691649" cy="1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950" y="1700775"/>
            <a:ext cx="2463899" cy="18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0950" y="3642275"/>
            <a:ext cx="3073537" cy="13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885475" y="1189850"/>
            <a:ext cx="24639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Two-Class Decision Forest</a:t>
            </a:r>
          </a:p>
        </p:txBody>
      </p:sp>
      <p:sp>
        <p:nvSpPr>
          <p:cNvPr id="335" name="Shape 335"/>
          <p:cNvSpPr/>
          <p:nvPr/>
        </p:nvSpPr>
        <p:spPr>
          <a:xfrm>
            <a:off x="5134737" y="1189850"/>
            <a:ext cx="27912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Two-Class </a:t>
            </a:r>
            <a:r>
              <a:rPr lang="en"/>
              <a:t>Logistic Regression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Azure(Score)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425" y="1147225"/>
            <a:ext cx="4946750" cy="3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Preprocessed data</a:t>
            </a:r>
          </a:p>
        </p:txBody>
      </p:sp>
      <p:sp>
        <p:nvSpPr>
          <p:cNvPr id="347" name="Shape 347"/>
          <p:cNvSpPr/>
          <p:nvPr/>
        </p:nvSpPr>
        <p:spPr>
          <a:xfrm>
            <a:off x="3433650" y="1436100"/>
            <a:ext cx="2276700" cy="2702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616450" y="1517750"/>
            <a:ext cx="1958100" cy="646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3616450" y="1517750"/>
            <a:ext cx="2098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Features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251050" y="2229775"/>
            <a:ext cx="2829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Gross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IMDB_score</a:t>
            </a:r>
          </a:p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Director_facebook_likes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9" y="1436100"/>
            <a:ext cx="2220225" cy="27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677" y="1447187"/>
            <a:ext cx="2051974" cy="26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Databricks(Load &amp; Prepare Data)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" y="1147225"/>
            <a:ext cx="8591550" cy="6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50" y="2661575"/>
            <a:ext cx="4216774" cy="21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5" y="1894875"/>
            <a:ext cx="8851050" cy="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100" y="2661574"/>
            <a:ext cx="4473311" cy="21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Databricks(Split Data)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6" y="1485356"/>
            <a:ext cx="7630599" cy="2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Databricks(Pipeline)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50"/>
            <a:ext cx="8839198" cy="313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3310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Databricks(Train)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50" y="1430775"/>
            <a:ext cx="5150349" cy="25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Databricks(Train &amp; Test)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7909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475" y="1299625"/>
            <a:ext cx="4922025" cy="33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Databricks(Accuracy)</a:t>
            </a:r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8600"/>
            <a:ext cx="8839199" cy="152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287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Tools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60025"/>
            <a:ext cx="8520600" cy="39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Azure Machine Learning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IBM Data Science Experiences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DataBricks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Jupyter(python)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Spark(python)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Github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Databricks(ROC)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6687"/>
            <a:ext cx="6338674" cy="23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400" y="3187202"/>
            <a:ext cx="2461525" cy="18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300" y="3187199"/>
            <a:ext cx="2431986" cy="18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Databricks(ROC)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6275"/>
            <a:ext cx="8839199" cy="19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Azure vs Spark</a:t>
            </a:r>
          </a:p>
        </p:txBody>
      </p:sp>
      <p:graphicFrame>
        <p:nvGraphicFramePr>
          <p:cNvPr id="412" name="Shape 412"/>
          <p:cNvGraphicFramePr/>
          <p:nvPr/>
        </p:nvGraphicFramePr>
        <p:xfrm>
          <a:off x="375037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{C0D87C19-EAE3-4051-93D8-65E8A14A769F}</a:tableStyleId>
              </a:tblPr>
              <a:tblGrid>
                <a:gridCol w="2573125"/>
                <a:gridCol w="2919775"/>
                <a:gridCol w="2901025"/>
              </a:tblGrid>
              <a:tr h="63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ROC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Azure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Databricks</a:t>
                      </a:r>
                    </a:p>
                  </a:txBody>
                  <a:tcPr marT="91425" marB="91425" marR="91425" marL="91425"/>
                </a:tc>
              </a:tr>
              <a:tr h="1667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b="1" lang="en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Decision Tree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481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925" y="1781875"/>
            <a:ext cx="2826674" cy="15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375" y="1843850"/>
            <a:ext cx="2745075" cy="1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9925" y="3505750"/>
            <a:ext cx="2826674" cy="13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225" y="3505750"/>
            <a:ext cx="2745075" cy="13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"/>
              <a:t>Movie Box Office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Linear regression is better as it has lower RMSE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n"/>
              <a:t> Oscar Nominations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both models produced similar precision and accuracy rate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Azure is better for cleaning missing data, has many built-in graphics, and is easier to use.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Spark(DB and IBM) is better for advanced graphics.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Databricks has faster processing time.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IBM provides detailed error log.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166325" y="4066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Github Link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119400" y="979325"/>
            <a:ext cx="8905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https://github.com/biranlicis/Movie-Box-Office-Machine-Learning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           References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795850"/>
            <a:ext cx="8520600" cy="41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DAT202.3x Implementing Predictive Analytics with Spark in Azure HDInsight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Microsoft's DAT203x, Data Science and Machine Learning Essentials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Gautam, Geetika, and Divakar Yadav.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 of Twitter Data Using Machine Learning Approaches and Semantic Analysis - IEEE Xplore Document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n.d.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"MovieLens."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GroupLens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18 Oct. 2016.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Concetta A., and Constanc H. McLaren. "Movie Data."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Statistics Education, V17n1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2009.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Chuansun7. "IMDB 5000 Movie Dataset."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 5000 Movie Dataset | Kaggle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n.d. Web. 02 May 2017.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"The Academy Awards, 1927-2015." Academy of Motion Picture Arts and Sciences, n.d. Web. 02 May 2017. 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4425"/>
            <a:ext cx="8520600" cy="49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   </a:t>
            </a:r>
            <a:r>
              <a:rPr i="1" lang="en" sz="2400">
                <a:solidFill>
                  <a:schemeClr val="dk1"/>
                </a:solidFill>
              </a:rPr>
              <a:t>Data Size</a:t>
            </a:r>
            <a:r>
              <a:rPr lang="en" sz="2400">
                <a:solidFill>
                  <a:schemeClr val="dk1"/>
                </a:solidFill>
              </a:rPr>
              <a:t>: 5</a:t>
            </a:r>
            <a:r>
              <a:rPr lang="en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0 MB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Data Source: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GroupLens Research for Movielens Lab Dataset: </a:t>
            </a:r>
            <a:r>
              <a:rPr lang="en" u="sng">
                <a:solidFill>
                  <a:schemeClr val="dk1"/>
                </a:solidFill>
                <a:hlinkClick r:id="rId3"/>
              </a:rPr>
              <a:t>https://grouplens.org/datasets/movielens/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IMDB 5000 Movie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hlinkClick r:id="rId4"/>
              </a:rPr>
              <a:t>https://www.kaggle.com/deepmatrix/imdb-5000-movie-dataset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The Academy Awards(1927-2015)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hlinkClick r:id="rId5"/>
              </a:rPr>
              <a:t>https://www.kaggle.com/theacademy/academy-awards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  <a:hlinkClick r:id="rId6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090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Movie Box Office Forecast</a:t>
            </a:r>
          </a:p>
        </p:txBody>
      </p:sp>
      <p:sp>
        <p:nvSpPr>
          <p:cNvPr id="128" name="Shape 128"/>
          <p:cNvSpPr/>
          <p:nvPr/>
        </p:nvSpPr>
        <p:spPr>
          <a:xfrm>
            <a:off x="311700" y="1369875"/>
            <a:ext cx="4998900" cy="1669500"/>
          </a:xfrm>
          <a:prstGeom prst="roundRect">
            <a:avLst>
              <a:gd fmla="val 1634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Model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Regression(LR)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 regression(GBT)</a:t>
            </a:r>
          </a:p>
        </p:txBody>
      </p:sp>
      <p:sp>
        <p:nvSpPr>
          <p:cNvPr id="129" name="Shape 129"/>
          <p:cNvSpPr/>
          <p:nvPr/>
        </p:nvSpPr>
        <p:spPr>
          <a:xfrm>
            <a:off x="3950925" y="3179950"/>
            <a:ext cx="4998900" cy="1669500"/>
          </a:xfrm>
          <a:prstGeom prst="roundRect">
            <a:avLst>
              <a:gd fmla="val 1634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Platform</a:t>
            </a:r>
          </a:p>
          <a:p>
            <a:pPr indent="-381000" lvl="0" marL="457200" rtl="0" algn="l">
              <a:spcBef>
                <a:spcPts val="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AzureML, Databricks, IBM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218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  <a:r>
              <a:rPr lang="en"/>
              <a:t>preparation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9750"/>
            <a:ext cx="4721175" cy="3514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825" y="1319750"/>
            <a:ext cx="4721175" cy="3514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 txBox="1"/>
          <p:nvPr/>
        </p:nvSpPr>
        <p:spPr>
          <a:xfrm>
            <a:off x="3040175" y="774125"/>
            <a:ext cx="267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Jupyter Notebook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75200" y="2571750"/>
            <a:ext cx="4035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>
                <a:solidFill>
                  <a:schemeClr val="accent5"/>
                </a:solidFill>
              </a:rPr>
              <a:t>eplace column from word to integer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984200" y="4151400"/>
            <a:ext cx="2369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Change and add columns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preparation AzureML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5" y="2809125"/>
            <a:ext cx="3592800" cy="87904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6" name="Shape 146"/>
          <p:cNvSpPr/>
          <p:nvPr/>
        </p:nvSpPr>
        <p:spPr>
          <a:xfrm>
            <a:off x="546000" y="1300925"/>
            <a:ext cx="35928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Upload </a:t>
            </a:r>
            <a:r>
              <a:rPr lang="en" sz="2400"/>
              <a:t>file to AzureML</a:t>
            </a:r>
          </a:p>
        </p:txBody>
      </p:sp>
      <p:sp>
        <p:nvSpPr>
          <p:cNvPr id="147" name="Shape 147"/>
          <p:cNvSpPr/>
          <p:nvPr/>
        </p:nvSpPr>
        <p:spPr>
          <a:xfrm>
            <a:off x="1960025" y="2132225"/>
            <a:ext cx="573300" cy="6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DB7D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610300" y="3043725"/>
            <a:ext cx="1528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D85C6"/>
                </a:solidFill>
              </a:rPr>
              <a:t>Join Data</a:t>
            </a:r>
          </a:p>
        </p:txBody>
      </p:sp>
      <p:sp>
        <p:nvSpPr>
          <p:cNvPr id="149" name="Shape 149"/>
          <p:cNvSpPr/>
          <p:nvPr/>
        </p:nvSpPr>
        <p:spPr>
          <a:xfrm>
            <a:off x="4151400" y="2937775"/>
            <a:ext cx="1604100" cy="7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DB7D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625" y="1367050"/>
            <a:ext cx="2901750" cy="31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CSV file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0" y="1232225"/>
            <a:ext cx="852059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