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10"/>
  </p:notesMasterIdLst>
  <p:sldIdLst>
    <p:sldId id="256" r:id="rId2"/>
    <p:sldId id="258" r:id="rId3"/>
    <p:sldId id="337" r:id="rId4"/>
    <p:sldId id="338" r:id="rId5"/>
    <p:sldId id="257" r:id="rId6"/>
    <p:sldId id="339" r:id="rId7"/>
    <p:sldId id="259" r:id="rId8"/>
    <p:sldId id="273" r:id="rId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Arial Black" panose="020B0A04020102020204" pitchFamily="34" charset="0"/>
      <p:bold r:id="rId12"/>
    </p:embeddedFont>
    <p:embeddedFont>
      <p:font typeface="Google Sans" panose="020B0604020202020204" charset="0"/>
      <p:regular r:id="rId13"/>
      <p:bold r:id="rId14"/>
      <p:italic r:id="rId15"/>
      <p:boldItalic r:id="rId16"/>
    </p:embeddedFont>
    <p:embeddedFont>
      <p:font typeface="Google Sans Medium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6D0C96-D7CB-4ED3-9A10-823A508B4602}">
  <a:tblStyle styleId="{9F6D0C96-D7CB-4ED3-9A10-823A508B4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6c35be935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46c35be935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46c35be935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46c35be935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6c4308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16c4308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16c43086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16c43086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6c35be935_0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46c35be935_0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0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apache.org/licenses/LICENSE-2.0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licenses/LICENSE-2.0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apache.org/licenses/LICENSE-2.0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800"/>
              <a:buFont typeface="Google Sans"/>
              <a:buNone/>
              <a:defRPr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073042"/>
              </a:buClr>
              <a:buSzPts val="1500"/>
              <a:buFont typeface="Google Sans"/>
              <a:buChar char="●"/>
              <a:defRPr sz="15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100"/>
              <a:buFont typeface="Google Sans"/>
              <a:buChar char="○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100"/>
              <a:buFont typeface="Google Sans"/>
              <a:buChar char="■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100"/>
              <a:buFont typeface="Google Sans"/>
              <a:buChar char="●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100"/>
              <a:buFont typeface="Google Sans"/>
              <a:buChar char="○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100"/>
              <a:buFont typeface="Google Sans"/>
              <a:buChar char="■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100"/>
              <a:buFont typeface="Google Sans"/>
              <a:buChar char="●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100"/>
              <a:buFont typeface="Google Sans"/>
              <a:buChar char="○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73042"/>
              </a:buClr>
              <a:buSzPts val="1100"/>
              <a:buFont typeface="Google Sans"/>
              <a:buChar char="■"/>
              <a:defRPr sz="11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 2">
  <p:cSld name="CUSTOM_33_1_2">
    <p:bg>
      <p:bgPr>
        <a:solidFill>
          <a:srgbClr val="D7EFFE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47825" y="1064500"/>
            <a:ext cx="5900400" cy="2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73042"/>
              </a:buClr>
              <a:buSzPts val="18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lnSpc>
                <a:spcPct val="180000"/>
              </a:lnSpc>
              <a:spcBef>
                <a:spcPts val="1600"/>
              </a:spcBef>
              <a:spcAft>
                <a:spcPts val="160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376700" y="302850"/>
            <a:ext cx="73545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151" name="Google Shape;151;p32"/>
          <p:cNvPicPr preferRelativeResize="0"/>
          <p:nvPr/>
        </p:nvPicPr>
        <p:blipFill rotWithShape="1">
          <a:blip r:embed="rId2">
            <a:alphaModFix/>
          </a:blip>
          <a:srcRect l="26139" t="40717" r="39936" b="40719"/>
          <a:stretch/>
        </p:blipFill>
        <p:spPr>
          <a:xfrm>
            <a:off x="7757250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551625" y="47262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0730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 2 1">
  <p:cSld name="CUSTOM_33_1_2_1">
    <p:bg>
      <p:bgPr>
        <a:solidFill>
          <a:srgbClr val="D7EFFE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347825" y="1064500"/>
            <a:ext cx="5900400" cy="2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73042"/>
              </a:buClr>
              <a:buSzPts val="18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lnSpc>
                <a:spcPct val="180000"/>
              </a:lnSpc>
              <a:spcBef>
                <a:spcPts val="1600"/>
              </a:spcBef>
              <a:spcAft>
                <a:spcPts val="160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376700" y="302850"/>
            <a:ext cx="73545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400"/>
              <a:buFont typeface="Google Sans"/>
              <a:buNone/>
              <a:defRPr sz="34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 1 2">
  <p:cSld name="CUSTOM_33_1_1_2">
    <p:bg>
      <p:bgPr>
        <a:solidFill>
          <a:srgbClr val="EFF7C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 1 1">
  <p:cSld name="CUSTOM_33_1_1_1">
    <p:bg>
      <p:bgPr>
        <a:solidFill>
          <a:srgbClr val="3DDC84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76700" y="685200"/>
            <a:ext cx="4212000" cy="48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body" idx="1"/>
          </p:nvPr>
        </p:nvSpPr>
        <p:spPr>
          <a:xfrm>
            <a:off x="376700" y="1914975"/>
            <a:ext cx="4035300" cy="2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73042"/>
              </a:buClr>
              <a:buSzPts val="18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166" name="Google Shape;166;p37"/>
          <p:cNvPicPr preferRelativeResize="0"/>
          <p:nvPr/>
        </p:nvPicPr>
        <p:blipFill rotWithShape="1">
          <a:blip r:embed="rId2">
            <a:alphaModFix/>
          </a:blip>
          <a:srcRect l="26139" t="40717" r="39936" b="40719"/>
          <a:stretch/>
        </p:blipFill>
        <p:spPr>
          <a:xfrm>
            <a:off x="7757250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7"/>
          <p:cNvSpPr txBox="1"/>
          <p:nvPr/>
        </p:nvSpPr>
        <p:spPr>
          <a:xfrm>
            <a:off x="551625" y="47262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0730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 1 1 2 1">
  <p:cSld name="CUSTOM_33_1_1_1_2_1">
    <p:bg>
      <p:bgPr>
        <a:solidFill>
          <a:srgbClr val="3DDC84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 1 1 1 1 1">
  <p:cSld name="CUSTOM_33_1_1_1_1_1_1">
    <p:bg>
      <p:bgPr>
        <a:solidFill>
          <a:srgbClr val="4285F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 1 1 1">
  <p:cSld name="CUSTOM_40_1_1_1">
    <p:bg>
      <p:bgPr>
        <a:solidFill>
          <a:srgbClr val="EFF7C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0"/>
          <p:cNvSpPr txBox="1">
            <a:spLocks noGrp="1"/>
          </p:cNvSpPr>
          <p:nvPr>
            <p:ph type="title"/>
          </p:nvPr>
        </p:nvSpPr>
        <p:spPr>
          <a:xfrm>
            <a:off x="300500" y="990000"/>
            <a:ext cx="5673000" cy="8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8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L="457200" lvl="1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457200" lvl="2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457200" lvl="3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457200" lvl="4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457200" lvl="5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457200" lvl="6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457200" lvl="7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57200" lvl="8" indent="-228600" rtl="0">
              <a:spcBef>
                <a:spcPts val="0"/>
              </a:spcBef>
              <a:spcAft>
                <a:spcPts val="0"/>
              </a:spcAft>
              <a:buFont typeface="Google Sans Medium"/>
              <a:buNone/>
              <a:defRPr sz="1600">
                <a:solidFill>
                  <a:srgbClr val="07304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203" name="Google Shape;203;p50"/>
          <p:cNvSpPr txBox="1">
            <a:spLocks noGrp="1"/>
          </p:cNvSpPr>
          <p:nvPr>
            <p:ph type="title" idx="2"/>
          </p:nvPr>
        </p:nvSpPr>
        <p:spPr>
          <a:xfrm>
            <a:off x="300500" y="257525"/>
            <a:ext cx="50418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204" name="Google Shape;204;p50"/>
          <p:cNvPicPr preferRelativeResize="0"/>
          <p:nvPr/>
        </p:nvPicPr>
        <p:blipFill rotWithShape="1">
          <a:blip r:embed="rId2">
            <a:alphaModFix/>
          </a:blip>
          <a:srcRect l="26511" t="42000" r="40781" b="42001"/>
          <a:stretch/>
        </p:blipFill>
        <p:spPr>
          <a:xfrm>
            <a:off x="8135451" y="4807623"/>
            <a:ext cx="626947" cy="17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0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50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Blank Slide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278175" y="1647900"/>
            <a:ext cx="2827500" cy="2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०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०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०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०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०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०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०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०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०"/>
              <a:defRPr sz="10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00500" y="990000"/>
            <a:ext cx="3126600" cy="48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 idx="2"/>
          </p:nvPr>
        </p:nvSpPr>
        <p:spPr>
          <a:xfrm>
            <a:off x="300500" y="257525"/>
            <a:ext cx="42732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2">
            <a:alphaModFix/>
          </a:blip>
          <a:srcRect l="26511" t="42000" r="40781" b="42001"/>
          <a:stretch/>
        </p:blipFill>
        <p:spPr>
          <a:xfrm>
            <a:off x="8135451" y="4807623"/>
            <a:ext cx="626947" cy="172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latin typeface="Roboto"/>
                <a:ea typeface="Roboto"/>
                <a:cs typeface="Roboto"/>
                <a:sym typeface="Roboto"/>
                <a:hlinkClick r:id="rId3"/>
              </a:rPr>
              <a:t>Apache 2.0 License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071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 1 1 3">
  <p:cSld name="Bullet  1 1 3">
    <p:bg>
      <p:bgPr>
        <a:solidFill>
          <a:srgbClr val="EFF7C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456850" y="1475975"/>
            <a:ext cx="53277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73042"/>
              </a:buClr>
              <a:buSzPts val="18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●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400"/>
              <a:buFont typeface="Google Sans"/>
              <a:buChar char="○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73042"/>
              </a:buClr>
              <a:buSzPts val="1400"/>
              <a:buFont typeface="Google Sans"/>
              <a:buChar char="■"/>
              <a:defRPr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2">
            <a:alphaModFix/>
          </a:blip>
          <a:srcRect l="26139" t="40717" r="39936" b="40719"/>
          <a:stretch/>
        </p:blipFill>
        <p:spPr>
          <a:xfrm>
            <a:off x="2484525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551625" y="4726200"/>
            <a:ext cx="20085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0730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59843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DC4D-DD9D-F2B9-0C67-D6B2DBAF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0620-63F7-5D1A-ADFA-E43F1FFE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2C87-9BF4-9190-E891-DEC13F64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E585-A9A9-4535-BEE6-3A42EF8BAD56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F82A-6F5D-F235-2106-7982133C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A349-2ADE-7217-9BA9-39A153CC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ACD-7A97-4D50-AC98-0904B4601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4800"/>
              <a:buFont typeface="Google Sans"/>
              <a:buNone/>
              <a:defRPr sz="4800" b="1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47825" y="48305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1 2 1 1">
  <p:cSld name="Chart 1 2 1 1">
    <p:bg>
      <p:bgPr>
        <a:solidFill>
          <a:srgbClr val="D7EFFE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2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2">
  <p:cSld name="CUSTOM_29_1_2">
    <p:bg>
      <p:bgPr>
        <a:solidFill>
          <a:srgbClr val="4285F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78925" y="524325"/>
            <a:ext cx="80898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49450" y="1558200"/>
            <a:ext cx="5811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l="26139" t="40717" r="39936" b="40719"/>
          <a:stretch/>
        </p:blipFill>
        <p:spPr>
          <a:xfrm>
            <a:off x="2484525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/>
        </p:nvSpPr>
        <p:spPr>
          <a:xfrm>
            <a:off x="551625" y="47262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2 1 1 2">
  <p:cSld name="CUSTOM_29_1_2_1_1_2">
    <p:bg>
      <p:bgPr>
        <a:solidFill>
          <a:srgbClr val="4285F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8925" y="524325"/>
            <a:ext cx="80898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549450" y="1558200"/>
            <a:ext cx="5811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l="5096"/>
          <a:stretch/>
        </p:blipFill>
        <p:spPr>
          <a:xfrm flipH="1">
            <a:off x="2621998" y="1276275"/>
            <a:ext cx="6522002" cy="386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26139" t="40717" r="39936" b="40719"/>
          <a:stretch/>
        </p:blipFill>
        <p:spPr>
          <a:xfrm>
            <a:off x="2484525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51625" y="47262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1">
  <p:cSld name="CUSTOM_29_1_1">
    <p:bg>
      <p:bgPr>
        <a:solidFill>
          <a:srgbClr val="4285F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86950" y="1286325"/>
            <a:ext cx="58113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86950" y="3006000"/>
            <a:ext cx="5811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l="26139" t="40717" r="39936" b="40719"/>
          <a:stretch/>
        </p:blipFill>
        <p:spPr>
          <a:xfrm>
            <a:off x="7757250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51625" y="47262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1 1 3">
  <p:cSld name="CUSTOM_29_1_1_1_3">
    <p:bg>
      <p:bgPr>
        <a:solidFill>
          <a:srgbClr val="4285F5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666350" y="1286325"/>
            <a:ext cx="58113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1666350" y="2320200"/>
            <a:ext cx="5811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l="26139" t="40717" r="39936" b="40719"/>
          <a:stretch/>
        </p:blipFill>
        <p:spPr>
          <a:xfrm>
            <a:off x="7757250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51625" y="47262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1 1 2 2">
  <p:cSld name="CUSTOM_29_1_1_1_2_2">
    <p:bg>
      <p:bgPr>
        <a:solidFill>
          <a:srgbClr val="4285F5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666350" y="1286325"/>
            <a:ext cx="58113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1666350" y="2320200"/>
            <a:ext cx="5811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l="26139" t="40717" r="39936" b="40719"/>
          <a:stretch/>
        </p:blipFill>
        <p:spPr>
          <a:xfrm>
            <a:off x="2484525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551625" y="4726200"/>
            <a:ext cx="25014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 1">
  <p:cSld name="CUSTOM_40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 rotWithShape="1">
          <a:blip r:embed="rId2">
            <a:alphaModFix/>
          </a:blip>
          <a:srcRect l="63519" r="4133"/>
          <a:stretch/>
        </p:blipFill>
        <p:spPr>
          <a:xfrm>
            <a:off x="6186168" y="0"/>
            <a:ext cx="295783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398475" y="333725"/>
            <a:ext cx="73299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5"/>
              </a:buClr>
              <a:buSzPts val="3000"/>
              <a:buFont typeface="Google Sans"/>
              <a:buNone/>
              <a:defRPr sz="3000" b="1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885575" y="1019125"/>
            <a:ext cx="5025300" cy="3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073042"/>
              </a:buClr>
              <a:buSzPts val="1600"/>
              <a:buFont typeface="Google Sans"/>
              <a:buChar char="●"/>
              <a:defRPr sz="16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200"/>
              <a:buFont typeface="Google Sans"/>
              <a:buChar char="○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200"/>
              <a:buFont typeface="Google Sans"/>
              <a:buChar char="■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200"/>
              <a:buFont typeface="Google Sans"/>
              <a:buChar char="●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200"/>
              <a:buFont typeface="Google Sans"/>
              <a:buChar char="○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200"/>
              <a:buFont typeface="Google Sans"/>
              <a:buChar char="■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200"/>
              <a:buFont typeface="Google Sans"/>
              <a:buChar char="●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73042"/>
              </a:buClr>
              <a:buSzPts val="1200"/>
              <a:buFont typeface="Google Sans"/>
              <a:buChar char="○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73042"/>
              </a:buClr>
              <a:buSzPts val="1200"/>
              <a:buFont typeface="Google Sans"/>
              <a:buChar char="■"/>
              <a:defRPr sz="1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/>
          </a:blip>
          <a:srcRect l="26139" t="40717" r="39936" b="40719"/>
          <a:stretch/>
        </p:blipFill>
        <p:spPr>
          <a:xfrm>
            <a:off x="2484525" y="4705856"/>
            <a:ext cx="626400" cy="19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551625" y="4726200"/>
            <a:ext cx="20085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0730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acer">
  <p:cSld name="CUSTOM_4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 rot="10800000" flipH="1">
            <a:off x="-28000" y="-14925"/>
            <a:ext cx="9181500" cy="5175300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880175" y="1994775"/>
            <a:ext cx="73836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60" r:id="rId4"/>
    <p:sldLayoutId id="2147483662" r:id="rId5"/>
    <p:sldLayoutId id="2147483664" r:id="rId6"/>
    <p:sldLayoutId id="2147483666" r:id="rId7"/>
    <p:sldLayoutId id="2147483671" r:id="rId8"/>
    <p:sldLayoutId id="2147483675" r:id="rId9"/>
    <p:sldLayoutId id="2147483678" r:id="rId10"/>
    <p:sldLayoutId id="2147483679" r:id="rId11"/>
    <p:sldLayoutId id="2147483682" r:id="rId12"/>
    <p:sldLayoutId id="2147483683" r:id="rId13"/>
    <p:sldLayoutId id="2147483685" r:id="rId14"/>
    <p:sldLayoutId id="2147483688" r:id="rId15"/>
    <p:sldLayoutId id="2147483696" r:id="rId16"/>
    <p:sldLayoutId id="2147483748" r:id="rId17"/>
    <p:sldLayoutId id="2147483749" r:id="rId18"/>
    <p:sldLayoutId id="2147483750" r:id="rId19"/>
    <p:sldLayoutId id="214748375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://www.apache.org/licenses/LICENSE-2.0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E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1"/>
          <p:cNvSpPr txBox="1"/>
          <p:nvPr/>
        </p:nvSpPr>
        <p:spPr>
          <a:xfrm>
            <a:off x="3649851" y="697424"/>
            <a:ext cx="5393410" cy="240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rPr>
              <a:t>DAY 2: KOTLIN PLAYGROUNDS</a:t>
            </a:r>
            <a:endParaRPr sz="5000" b="1" dirty="0">
              <a:solidFill>
                <a:srgbClr val="07304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64" name="Google Shape;46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8" y="447080"/>
            <a:ext cx="2971601" cy="29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5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103"/>
          <p:cNvPicPr preferRelativeResize="0"/>
          <p:nvPr/>
        </p:nvPicPr>
        <p:blipFill rotWithShape="1">
          <a:blip r:embed="rId3">
            <a:alphaModFix/>
          </a:blip>
          <a:srcRect l="36447" t="46924"/>
          <a:stretch/>
        </p:blipFill>
        <p:spPr>
          <a:xfrm>
            <a:off x="2796050" y="2161425"/>
            <a:ext cx="6347952" cy="298207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03"/>
          <p:cNvSpPr txBox="1">
            <a:spLocks noGrp="1"/>
          </p:cNvSpPr>
          <p:nvPr>
            <p:ph type="title"/>
          </p:nvPr>
        </p:nvSpPr>
        <p:spPr>
          <a:xfrm>
            <a:off x="478925" y="524325"/>
            <a:ext cx="80898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WHAT IS JETPACK COMPOSE?</a:t>
            </a:r>
            <a:endParaRPr sz="4000" dirty="0"/>
          </a:p>
        </p:txBody>
      </p:sp>
      <p:sp>
        <p:nvSpPr>
          <p:cNvPr id="476" name="Google Shape;476;p103"/>
          <p:cNvSpPr txBox="1">
            <a:spLocks noGrp="1"/>
          </p:cNvSpPr>
          <p:nvPr>
            <p:ph type="subTitle" idx="1"/>
          </p:nvPr>
        </p:nvSpPr>
        <p:spPr>
          <a:xfrm>
            <a:off x="478925" y="1558200"/>
            <a:ext cx="5881825" cy="2634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Android's modern toolkit for building native UI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S</a:t>
            </a:r>
            <a:r>
              <a:rPr lang="en-US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implifies and accelerates UI development on Android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/>
          <p:nvPr/>
        </p:nvSpPr>
        <p:spPr>
          <a:xfrm>
            <a:off x="300500" y="1424150"/>
            <a:ext cx="2004000" cy="2589000"/>
          </a:xfrm>
          <a:prstGeom prst="roundRect">
            <a:avLst>
              <a:gd name="adj" fmla="val 4524"/>
            </a:avLst>
          </a:prstGeom>
          <a:solidFill>
            <a:schemeClr val="lt1"/>
          </a:solidFill>
          <a:ln w="19050" cap="flat" cmpd="sng">
            <a:solidFill>
              <a:srgbClr val="0730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title" idx="2"/>
          </p:nvPr>
        </p:nvSpPr>
        <p:spPr>
          <a:xfrm>
            <a:off x="184325" y="368450"/>
            <a:ext cx="72945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rPr>
              <a:t>Why Jetpack Compose?</a:t>
            </a:r>
            <a:endParaRPr sz="3200">
              <a:solidFill>
                <a:srgbClr val="07304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2477988" y="1424150"/>
            <a:ext cx="2004000" cy="2589000"/>
          </a:xfrm>
          <a:prstGeom prst="roundRect">
            <a:avLst>
              <a:gd name="adj" fmla="val 4524"/>
            </a:avLst>
          </a:prstGeom>
          <a:solidFill>
            <a:schemeClr val="lt1"/>
          </a:solidFill>
          <a:ln w="19050" cap="flat" cmpd="sng">
            <a:solidFill>
              <a:srgbClr val="0730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7"/>
          <p:cNvSpPr/>
          <p:nvPr/>
        </p:nvSpPr>
        <p:spPr>
          <a:xfrm>
            <a:off x="4655463" y="1424150"/>
            <a:ext cx="2004000" cy="2589000"/>
          </a:xfrm>
          <a:prstGeom prst="roundRect">
            <a:avLst>
              <a:gd name="adj" fmla="val 4524"/>
            </a:avLst>
          </a:prstGeom>
          <a:solidFill>
            <a:schemeClr val="lt1"/>
          </a:solidFill>
          <a:ln w="19050" cap="flat" cmpd="sng">
            <a:solidFill>
              <a:srgbClr val="0730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7"/>
          <p:cNvSpPr/>
          <p:nvPr/>
        </p:nvSpPr>
        <p:spPr>
          <a:xfrm>
            <a:off x="6832938" y="1424150"/>
            <a:ext cx="2004000" cy="2589000"/>
          </a:xfrm>
          <a:prstGeom prst="roundRect">
            <a:avLst>
              <a:gd name="adj" fmla="val 4524"/>
            </a:avLst>
          </a:prstGeom>
          <a:solidFill>
            <a:schemeClr val="lt1"/>
          </a:solidFill>
          <a:ln w="19050" cap="flat" cmpd="sng">
            <a:solidFill>
              <a:srgbClr val="0730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title" idx="2"/>
          </p:nvPr>
        </p:nvSpPr>
        <p:spPr>
          <a:xfrm>
            <a:off x="411350" y="1524350"/>
            <a:ext cx="1782300" cy="25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rPr>
              <a:t>Less code</a:t>
            </a:r>
            <a:endParaRPr sz="1900">
              <a:solidFill>
                <a:srgbClr val="4285F5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4" b="0" i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rPr>
              <a:t>Do more with less code and avoid entire classes of bugs. Code is simpler and easier to maintain.</a:t>
            </a:r>
            <a:endParaRPr sz="1100" b="0" i="1">
              <a:solidFill>
                <a:srgbClr val="07304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37"/>
          <p:cNvSpPr txBox="1">
            <a:spLocks noGrp="1"/>
          </p:cNvSpPr>
          <p:nvPr>
            <p:ph type="title" idx="2"/>
          </p:nvPr>
        </p:nvSpPr>
        <p:spPr>
          <a:xfrm>
            <a:off x="2588850" y="1524350"/>
            <a:ext cx="1782300" cy="2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rPr>
              <a:t>Intuitive</a:t>
            </a:r>
            <a:endParaRPr sz="1900">
              <a:solidFill>
                <a:srgbClr val="4285F5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4" b="0" i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rPr>
              <a:t>Just describe your UI, and Compose takes care of the rest. As app state changes, your UI automatically updates.</a:t>
            </a:r>
            <a:endParaRPr sz="1100" b="0" i="1">
              <a:solidFill>
                <a:srgbClr val="07304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2" name="Google Shape;192;p37"/>
          <p:cNvSpPr txBox="1">
            <a:spLocks noGrp="1"/>
          </p:cNvSpPr>
          <p:nvPr>
            <p:ph type="title" idx="2"/>
          </p:nvPr>
        </p:nvSpPr>
        <p:spPr>
          <a:xfrm>
            <a:off x="4773478" y="1424150"/>
            <a:ext cx="1885984" cy="25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rPr>
              <a:t>Accelerates Development</a:t>
            </a:r>
            <a:endParaRPr sz="1900" dirty="0">
              <a:solidFill>
                <a:srgbClr val="4285F5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4" b="0" i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8" b="0" i="1" dirty="0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rPr>
              <a:t>Compatible with all your existing code so you can adopt when and where you want. Iterate fast with live previews and full Android Studio support.</a:t>
            </a:r>
            <a:endParaRPr sz="1188" b="0" i="1" dirty="0">
              <a:solidFill>
                <a:srgbClr val="07304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3" name="Google Shape;193;p37"/>
          <p:cNvSpPr txBox="1">
            <a:spLocks noGrp="1"/>
          </p:cNvSpPr>
          <p:nvPr>
            <p:ph type="title" idx="2"/>
          </p:nvPr>
        </p:nvSpPr>
        <p:spPr>
          <a:xfrm>
            <a:off x="6943800" y="1524350"/>
            <a:ext cx="1782300" cy="2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285F5"/>
                </a:solidFill>
                <a:latin typeface="Google Sans"/>
                <a:ea typeface="Google Sans"/>
                <a:cs typeface="Google Sans"/>
                <a:sym typeface="Google Sans"/>
              </a:rPr>
              <a:t>Powerful</a:t>
            </a:r>
            <a:endParaRPr sz="1900">
              <a:solidFill>
                <a:srgbClr val="4285F5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44" b="0" i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8" b="0" i="1">
                <a:solidFill>
                  <a:srgbClr val="073042"/>
                </a:solidFill>
                <a:latin typeface="Google Sans"/>
                <a:ea typeface="Google Sans"/>
                <a:cs typeface="Google Sans"/>
                <a:sym typeface="Google Sans"/>
              </a:rPr>
              <a:t>Create beautiful apps with direct access to the Android platform APIs and built-in support for Material Design, Dark theme, animations, and more.</a:t>
            </a:r>
            <a:endParaRPr sz="1188" b="0" i="1">
              <a:solidFill>
                <a:srgbClr val="07304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8"/>
          <p:cNvPicPr preferRelativeResize="0"/>
          <p:nvPr/>
        </p:nvPicPr>
        <p:blipFill rotWithShape="1">
          <a:blip r:embed="rId3">
            <a:alphaModFix/>
          </a:blip>
          <a:srcRect l="66194"/>
          <a:stretch/>
        </p:blipFill>
        <p:spPr>
          <a:xfrm>
            <a:off x="5973852" y="0"/>
            <a:ext cx="30911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8"/>
          <p:cNvSpPr txBox="1">
            <a:spLocks noGrp="1"/>
          </p:cNvSpPr>
          <p:nvPr>
            <p:ph type="body" idx="1"/>
          </p:nvPr>
        </p:nvSpPr>
        <p:spPr>
          <a:xfrm>
            <a:off x="456850" y="1475975"/>
            <a:ext cx="53277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en-IN" sz="1500" dirty="0">
                <a:solidFill>
                  <a:schemeClr val="dk1"/>
                </a:solidFill>
              </a:rPr>
              <a:t>CREATING TEXT COMPOSABLE.</a:t>
            </a:r>
          </a:p>
          <a:p>
            <a:pPr marL="742950" indent="-285750"/>
            <a:endParaRPr lang="en-IN" sz="1500" dirty="0">
              <a:solidFill>
                <a:schemeClr val="dk1"/>
              </a:solidFill>
            </a:endParaRPr>
          </a:p>
          <a:p>
            <a:pPr marL="742950" indent="-285750"/>
            <a:r>
              <a:rPr lang="en-IN" sz="1500" dirty="0">
                <a:solidFill>
                  <a:schemeClr val="dk1"/>
                </a:solidFill>
              </a:rPr>
              <a:t>USING DIFFERENT FONTSIZES,PADDING AND VARIOUS OTHER MODIFIERS..</a:t>
            </a:r>
          </a:p>
          <a:p>
            <a:pPr marL="742950" indent="-285750"/>
            <a:endParaRPr lang="en-IN" sz="1500" dirty="0">
              <a:solidFill>
                <a:schemeClr val="dk1"/>
              </a:solidFill>
            </a:endParaRPr>
          </a:p>
          <a:p>
            <a:pPr marL="742950" indent="-285750"/>
            <a:r>
              <a:rPr lang="en-IN" sz="1500" dirty="0">
                <a:solidFill>
                  <a:schemeClr val="dk1"/>
                </a:solidFill>
              </a:rPr>
              <a:t>INSERTING IMAGES INTO YOUR APP.</a:t>
            </a:r>
          </a:p>
          <a:p>
            <a:pPr marL="742950" indent="-285750"/>
            <a:endParaRPr lang="en-IN" sz="1500" dirty="0">
              <a:solidFill>
                <a:schemeClr val="dk1"/>
              </a:solidFill>
            </a:endParaRPr>
          </a:p>
          <a:p>
            <a:pPr marL="742950" indent="-285750"/>
            <a:r>
              <a:rPr lang="en-IN" sz="1500" dirty="0">
                <a:solidFill>
                  <a:schemeClr val="dk1"/>
                </a:solidFill>
              </a:rPr>
              <a:t>AND FINALLY YOUR FIRST APP.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200" name="Google Shape;200;p38"/>
          <p:cNvSpPr/>
          <p:nvPr/>
        </p:nvSpPr>
        <p:spPr>
          <a:xfrm>
            <a:off x="474250" y="514300"/>
            <a:ext cx="5002200" cy="674100"/>
          </a:xfrm>
          <a:prstGeom prst="roundRect">
            <a:avLst>
              <a:gd name="adj" fmla="val 16667"/>
            </a:avLst>
          </a:prstGeom>
          <a:solidFill>
            <a:srgbClr val="4285F5"/>
          </a:solidFill>
          <a:ln w="19050" cap="flat" cmpd="sng">
            <a:solidFill>
              <a:srgbClr val="0730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 idx="4294967295"/>
          </p:nvPr>
        </p:nvSpPr>
        <p:spPr>
          <a:xfrm>
            <a:off x="560675" y="562700"/>
            <a:ext cx="47517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What you will learn today</a:t>
            </a:r>
            <a:endParaRPr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A47-3D40-AF74-C1DE-462AD6A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809" y="273844"/>
            <a:ext cx="3320716" cy="72237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ROW &amp;&amp; COLUMN 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463160-1BD0-9067-2A72-2A9E4F209A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6" y="1271297"/>
            <a:ext cx="5710188" cy="366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2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40D2-3D85-2575-B6A8-5EE1FBC5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5" y="273844"/>
            <a:ext cx="7995586" cy="2483795"/>
          </a:xfrm>
        </p:spPr>
        <p:txBody>
          <a:bodyPr>
            <a:normAutofit fontScale="90000"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  <a:t>Row</a:t>
            </a:r>
            <a:b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</a:br>
            <a: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  <a:t> {</a:t>
            </a:r>
            <a:b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</a:br>
            <a: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  <a:t>    Text("First column")</a:t>
            </a:r>
            <a:b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</a:br>
            <a: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  <a:t>    Text("Second column")</a:t>
            </a:r>
            <a:b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</a:br>
            <a:r>
              <a:rPr lang="en-US" altLang="en-US" sz="3300" dirty="0">
                <a:solidFill>
                  <a:schemeClr val="tx1"/>
                </a:solidFill>
                <a:latin typeface="var(--devsite-code-font-family)"/>
              </a:rPr>
              <a:t>}</a:t>
            </a:r>
            <a:br>
              <a:rPr lang="en-US" altLang="en-US" sz="750" dirty="0">
                <a:solidFill>
                  <a:schemeClr val="tx1"/>
                </a:solidFill>
                <a:latin typeface="var(--devsite-code-font-family)"/>
              </a:rPr>
            </a:br>
            <a:r>
              <a:rPr lang="en-US" altLang="en-US" sz="750" dirty="0">
                <a:solidFill>
                  <a:schemeClr val="tx1"/>
                </a:solidFill>
                <a:latin typeface="var(--devsite-code-font-family)"/>
              </a:rPr>
              <a:t>}</a:t>
            </a:r>
            <a:r>
              <a:rPr lang="en-US" altLang="en-US" sz="600" dirty="0">
                <a:solidFill>
                  <a:schemeClr val="tx1"/>
                </a:solidFill>
              </a:rPr>
              <a:t> </a:t>
            </a:r>
            <a:br>
              <a:rPr lang="en-US" altLang="en-US" sz="135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B29E030-AC72-CFC2-9F87-F730B90F86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4" y="2687253"/>
            <a:ext cx="8265695" cy="23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5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7338-2E14-03E7-38A0-8CE96F82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80" y="1"/>
            <a:ext cx="7886700" cy="9941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Alignment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7B355-7D25-7580-808E-C030B4A15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48" y="743551"/>
            <a:ext cx="6769628" cy="439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3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8"/>
          <p:cNvSpPr/>
          <p:nvPr/>
        </p:nvSpPr>
        <p:spPr>
          <a:xfrm>
            <a:off x="2689792" y="1735412"/>
            <a:ext cx="3764415" cy="7929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0730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18"/>
          <p:cNvSpPr txBox="1">
            <a:spLocks noGrp="1"/>
          </p:cNvSpPr>
          <p:nvPr>
            <p:ph type="title" idx="4294967295"/>
          </p:nvPr>
        </p:nvSpPr>
        <p:spPr>
          <a:xfrm>
            <a:off x="3050313" y="1721650"/>
            <a:ext cx="4159622" cy="6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FF0000"/>
                </a:solidFill>
                <a:latin typeface="Algerian" panose="04020705040A02060702" pitchFamily="82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4000" b="1" dirty="0">
              <a:solidFill>
                <a:srgbClr val="FF0000"/>
              </a:solidFill>
              <a:latin typeface="Algerian" panose="04020705040A02060702" pitchFamily="82" charset="0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579" name="Google Shape;579;p118"/>
          <p:cNvPicPr preferRelativeResize="0"/>
          <p:nvPr/>
        </p:nvPicPr>
        <p:blipFill rotWithShape="1">
          <a:blip r:embed="rId3">
            <a:alphaModFix/>
          </a:blip>
          <a:srcRect l="1589" t="53825" r="36796"/>
          <a:stretch/>
        </p:blipFill>
        <p:spPr>
          <a:xfrm>
            <a:off x="0" y="2571750"/>
            <a:ext cx="610062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118"/>
          <p:cNvPicPr preferRelativeResize="0"/>
          <p:nvPr/>
        </p:nvPicPr>
        <p:blipFill rotWithShape="1">
          <a:blip r:embed="rId4">
            <a:alphaModFix/>
          </a:blip>
          <a:srcRect l="26511" t="42000" r="40781" b="42001"/>
          <a:stretch/>
        </p:blipFill>
        <p:spPr>
          <a:xfrm>
            <a:off x="8081401" y="4740423"/>
            <a:ext cx="626947" cy="17249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18"/>
          <p:cNvSpPr txBox="1"/>
          <p:nvPr/>
        </p:nvSpPr>
        <p:spPr>
          <a:xfrm>
            <a:off x="5973025" y="4761725"/>
            <a:ext cx="19788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600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</a:rPr>
              <a:t>This work is licensed under the </a:t>
            </a:r>
            <a:r>
              <a:rPr lang="en" sz="600" u="sng">
                <a:solidFill>
                  <a:srgbClr val="07304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2.0 License</a:t>
            </a:r>
            <a:endParaRPr sz="600">
              <a:solidFill>
                <a:srgbClr val="0730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271799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Google Sans Medium</vt:lpstr>
      <vt:lpstr>Wingdings</vt:lpstr>
      <vt:lpstr>var(--devsite-code-font-family)</vt:lpstr>
      <vt:lpstr>Google Sans</vt:lpstr>
      <vt:lpstr>Arial Black</vt:lpstr>
      <vt:lpstr>Arial</vt:lpstr>
      <vt:lpstr>Arial</vt:lpstr>
      <vt:lpstr>Algerian</vt:lpstr>
      <vt:lpstr>Roboto</vt:lpstr>
      <vt:lpstr>Simple Light</vt:lpstr>
      <vt:lpstr>PowerPoint Presentation</vt:lpstr>
      <vt:lpstr>WHAT IS JETPACK COMPOSE?</vt:lpstr>
      <vt:lpstr>Why Jetpack Compose?</vt:lpstr>
      <vt:lpstr>What you will learn today</vt:lpstr>
      <vt:lpstr>ROW &amp;&amp; COLUMN  VISUALIZATION</vt:lpstr>
      <vt:lpstr>Row  {     Text("First column")     Text("Second column") } }  </vt:lpstr>
      <vt:lpstr>Alignment Visualization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Firos</dc:creator>
  <cp:lastModifiedBy>Firos K</cp:lastModifiedBy>
  <cp:revision>1</cp:revision>
  <dcterms:modified xsi:type="dcterms:W3CDTF">2022-09-16T11:46:09Z</dcterms:modified>
</cp:coreProperties>
</file>