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7"/>
  </p:notesMasterIdLst>
  <p:sldIdLst>
    <p:sldId id="257" r:id="rId2"/>
    <p:sldId id="258" r:id="rId3"/>
    <p:sldId id="259" r:id="rId4"/>
    <p:sldId id="260" r:id="rId5"/>
    <p:sldId id="261" r:id="rId6"/>
  </p:sldIdLst>
  <p:sldSz cx="9144000" cy="5143500" type="screen16x9"/>
  <p:notesSz cx="6858000" cy="9144000"/>
  <p:embeddedFontLst>
    <p:embeddedFont>
      <p:font typeface="Cambria" panose="02040503050406030204" pitchFamily="18" charset="0"/>
      <p:regular r:id="rId8"/>
      <p:bold r:id="rId9"/>
      <p:italic r:id="rId10"/>
      <p:boldItalic r:id="rId11"/>
    </p:embeddedFont>
    <p:embeddedFont>
      <p:font typeface="Open Sans" panose="020B0606030504020204" pitchFamily="34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BE69884-2A00-4C6D-98CB-298E58299215}">
  <a:tblStyle styleId="{FBE69884-2A00-4C6D-98CB-298E5829921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717"/>
  </p:normalViewPr>
  <p:slideViewPr>
    <p:cSldViewPr snapToGrid="0">
      <p:cViewPr varScale="1">
        <p:scale>
          <a:sx n="207" d="100"/>
          <a:sy n="207" d="100"/>
        </p:scale>
        <p:origin x="474" y="1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f18ce3f467_0_10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g1f18ce3f467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f18ce3f467_0_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f18ce3f467_0_2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f18ce3f467_0_2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f18ce3f467_0_2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f18ce3f467_0_2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f18ce3f467_0_2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f18ce3f467_0_2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f18ce3f467_0_2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TITLE_1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3"/>
          <p:cNvPicPr preferRelativeResize="0"/>
          <p:nvPr/>
        </p:nvPicPr>
        <p:blipFill rotWithShape="1">
          <a:blip r:embed="rId2">
            <a:alphaModFix/>
          </a:blip>
          <a:srcRect r="7800" b="7535"/>
          <a:stretch/>
        </p:blipFill>
        <p:spPr>
          <a:xfrm>
            <a:off x="6579650" y="2571750"/>
            <a:ext cx="2564400" cy="2571900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13"/>
          <p:cNvSpPr txBox="1">
            <a:spLocks noGrp="1"/>
          </p:cNvSpPr>
          <p:nvPr>
            <p:ph type="title"/>
          </p:nvPr>
        </p:nvSpPr>
        <p:spPr>
          <a:xfrm>
            <a:off x="457200" y="834727"/>
            <a:ext cx="8229600" cy="138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88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177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254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431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5207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596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685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body" idx="1"/>
          </p:nvPr>
        </p:nvSpPr>
        <p:spPr>
          <a:xfrm>
            <a:off x="457200" y="2195513"/>
            <a:ext cx="5038800" cy="100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1800"/>
              <a:buFont typeface="Open Sans"/>
              <a:buNone/>
              <a:defRPr sz="24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24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24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24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24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sldNum" idx="12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rmAutofit lnSpcReduction="20000"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1">
  <p:cSld name="TITLE_2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14"/>
          <p:cNvPicPr preferRelativeResize="0"/>
          <p:nvPr/>
        </p:nvPicPr>
        <p:blipFill rotWithShape="1">
          <a:blip r:embed="rId2">
            <a:alphaModFix/>
          </a:blip>
          <a:srcRect r="7800" b="7535"/>
          <a:stretch/>
        </p:blipFill>
        <p:spPr>
          <a:xfrm>
            <a:off x="6579650" y="2571750"/>
            <a:ext cx="2564400" cy="257190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834727"/>
            <a:ext cx="8229600" cy="138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88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177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254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431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5207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596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685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2195513"/>
            <a:ext cx="5038800" cy="100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1800"/>
              <a:buFont typeface="Open Sans"/>
              <a:buNone/>
              <a:defRPr sz="24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24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24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24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24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sldNum" idx="12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rmAutofit lnSpcReduction="20000"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457200" y="834727"/>
            <a:ext cx="8229600" cy="138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</a:pPr>
            <a:r>
              <a:rPr lang="en"/>
              <a:t>Instructor Kick-off</a:t>
            </a:r>
            <a:endParaRPr sz="500"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4294967295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r>
              <a:rPr lang="en"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201</a:t>
            </a:r>
            <a:r>
              <a:rPr lang="en" sz="700"/>
              <a:t>9</a:t>
            </a:r>
            <a:r>
              <a:rPr lang="en"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 Udacity.  All rights reserved.</a:t>
            </a:r>
            <a:endParaRPr sz="500"/>
          </a:p>
        </p:txBody>
      </p:sp>
      <p:pic>
        <p:nvPicPr>
          <p:cNvPr id="71" name="Google Shape;7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61999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6"/>
          <p:cNvSpPr txBox="1"/>
          <p:nvPr/>
        </p:nvSpPr>
        <p:spPr>
          <a:xfrm>
            <a:off x="457200" y="834727"/>
            <a:ext cx="8229600" cy="138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Analyze A/B Test Results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/>
        </p:nvSpPr>
        <p:spPr>
          <a:xfrm>
            <a:off x="118100" y="1020700"/>
            <a:ext cx="9076500" cy="89252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rgbClr val="404040"/>
                </a:solidFill>
                <a:highlight>
                  <a:schemeClr val="lt1"/>
                </a:highlight>
                <a:latin typeface="Cambria"/>
                <a:ea typeface="Cambria"/>
                <a:cs typeface="Cambria"/>
                <a:sym typeface="Cambria"/>
              </a:rPr>
              <a:t>Total Variant Visitors: </a:t>
            </a:r>
            <a:r>
              <a:rPr lang="en-US" sz="2000" dirty="0">
                <a:solidFill>
                  <a:schemeClr val="dk1"/>
                </a:solidFill>
                <a:highlight>
                  <a:schemeClr val="lt1"/>
                </a:highlight>
                <a:latin typeface="Cambria"/>
                <a:ea typeface="Cambria"/>
                <a:sym typeface="Cambria"/>
              </a:rPr>
              <a:t>35211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404040"/>
                </a:solidFill>
                <a:highlight>
                  <a:schemeClr val="lt1"/>
                </a:highlight>
                <a:latin typeface="Cambria"/>
                <a:ea typeface="Cambria"/>
                <a:cs typeface="Cambria"/>
                <a:sym typeface="Cambria"/>
              </a:rPr>
              <a:t>Total Control Participants:</a:t>
            </a:r>
            <a:r>
              <a:rPr lang="en-US" sz="2000" dirty="0">
                <a:solidFill>
                  <a:schemeClr val="dk1"/>
                </a:solidFill>
                <a:highlight>
                  <a:schemeClr val="lt1"/>
                </a:highlight>
                <a:latin typeface="Cambria"/>
                <a:ea typeface="Cambria"/>
                <a:cs typeface="Cambria"/>
                <a:sym typeface="Cambria"/>
              </a:rPr>
              <a:t>​ 34678</a:t>
            </a:r>
            <a:r>
              <a:rPr lang="en" sz="2000" dirty="0">
                <a:solidFill>
                  <a:schemeClr val="dk1"/>
                </a:solidFill>
                <a:highlight>
                  <a:schemeClr val="lt1"/>
                </a:highlight>
                <a:latin typeface="Cambria"/>
                <a:ea typeface="Cambria"/>
                <a:cs typeface="Cambria"/>
                <a:sym typeface="Cambria"/>
              </a:rPr>
              <a:t>​</a:t>
            </a:r>
            <a:endParaRPr sz="2000" dirty="0">
              <a:solidFill>
                <a:schemeClr val="dk1"/>
              </a:solidFill>
              <a:highlight>
                <a:schemeClr val="lt1"/>
              </a:highlight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78" name="Google Shape;78;p17"/>
          <p:cNvSpPr txBox="1"/>
          <p:nvPr/>
        </p:nvSpPr>
        <p:spPr>
          <a:xfrm>
            <a:off x="84350" y="194000"/>
            <a:ext cx="9144000" cy="6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150" b="1">
                <a:solidFill>
                  <a:srgbClr val="073763"/>
                </a:solidFill>
                <a:highlight>
                  <a:schemeClr val="lt1"/>
                </a:highlight>
              </a:rPr>
              <a:t>How Was The Experiment Implemented?​</a:t>
            </a:r>
            <a:endParaRPr sz="100" b="1">
              <a:solidFill>
                <a:srgbClr val="073763"/>
              </a:solidFill>
              <a:highlight>
                <a:schemeClr val="lt1"/>
              </a:highlight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EFAD339-5C0C-4F38-A5CB-06008EE82A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2289" y="1913222"/>
            <a:ext cx="3948121" cy="306702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/>
        </p:nvSpPr>
        <p:spPr>
          <a:xfrm>
            <a:off x="84350" y="194000"/>
            <a:ext cx="9144000" cy="6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150" b="1">
                <a:solidFill>
                  <a:srgbClr val="073763"/>
                </a:solidFill>
                <a:highlight>
                  <a:schemeClr val="lt1"/>
                </a:highlight>
              </a:rPr>
              <a:t>Conversion Rates</a:t>
            </a:r>
            <a:endParaRPr sz="100" b="1">
              <a:solidFill>
                <a:srgbClr val="073763"/>
              </a:solidFill>
              <a:highlight>
                <a:schemeClr val="lt1"/>
              </a:highlight>
            </a:endParaRPr>
          </a:p>
        </p:txBody>
      </p:sp>
      <p:graphicFrame>
        <p:nvGraphicFramePr>
          <p:cNvPr id="85" name="Google Shape;85;p18"/>
          <p:cNvGraphicFramePr/>
          <p:nvPr>
            <p:extLst>
              <p:ext uri="{D42A27DB-BD31-4B8C-83A1-F6EECF244321}">
                <p14:modId xmlns:p14="http://schemas.microsoft.com/office/powerpoint/2010/main" val="578155453"/>
              </p:ext>
            </p:extLst>
          </p:nvPr>
        </p:nvGraphicFramePr>
        <p:xfrm>
          <a:off x="825950" y="1122975"/>
          <a:ext cx="7239000" cy="1234350"/>
        </p:xfrm>
        <a:graphic>
          <a:graphicData uri="http://schemas.openxmlformats.org/drawingml/2006/table">
            <a:tbl>
              <a:tblPr>
                <a:noFill/>
                <a:tableStyleId>{FBE69884-2A00-4C6D-98CB-298E58299215}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b="1"/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/>
                        <a:t>U.S.</a:t>
                      </a:r>
                      <a:endParaRPr sz="1500" b="1"/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/>
                        <a:t>U.K.</a:t>
                      </a:r>
                      <a:endParaRPr sz="1500" b="1"/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/>
                        <a:t>CA</a:t>
                      </a:r>
                      <a:endParaRPr sz="1500" b="1"/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 dirty="0"/>
                        <a:t>Control</a:t>
                      </a:r>
                      <a:endParaRPr sz="1500" b="1" dirty="0"/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0" dirty="0">
                          <a:solidFill>
                            <a:schemeClr val="tx1"/>
                          </a:solidFill>
                        </a:rPr>
                        <a:t>10.7%</a:t>
                      </a:r>
                      <a:endParaRPr sz="1500" b="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500" b="0" dirty="0">
                          <a:solidFill>
                            <a:schemeClr val="tx1"/>
                          </a:solidFill>
                        </a:rPr>
                        <a:t>10.2%</a:t>
                      </a:r>
                      <a:endParaRPr sz="1500" b="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500" b="0" dirty="0">
                          <a:solidFill>
                            <a:schemeClr val="tx1"/>
                          </a:solidFill>
                        </a:rPr>
                        <a:t>9.4%</a:t>
                      </a:r>
                      <a:endParaRPr sz="1500" b="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 dirty="0"/>
                        <a:t>Treatment</a:t>
                      </a:r>
                      <a:endParaRPr sz="1500" b="1" dirty="0"/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500" b="0" dirty="0">
                          <a:solidFill>
                            <a:schemeClr val="tx1"/>
                          </a:solidFill>
                        </a:rPr>
                        <a:t>15.8%</a:t>
                      </a:r>
                      <a:endParaRPr sz="1500" b="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500" b="0" dirty="0">
                          <a:solidFill>
                            <a:schemeClr val="tx1"/>
                          </a:solidFill>
                        </a:rPr>
                        <a:t>14.9%</a:t>
                      </a:r>
                      <a:endParaRPr sz="1500" b="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500" b="0" dirty="0">
                          <a:solidFill>
                            <a:schemeClr val="tx1"/>
                          </a:solidFill>
                        </a:rPr>
                        <a:t>15.4%</a:t>
                      </a:r>
                      <a:endParaRPr sz="1500" b="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6" name="Google Shape;86;p18"/>
          <p:cNvSpPr txBox="1"/>
          <p:nvPr/>
        </p:nvSpPr>
        <p:spPr>
          <a:xfrm>
            <a:off x="468450" y="2571750"/>
            <a:ext cx="8207100" cy="2308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en" sz="2000" b="1" dirty="0">
                <a:solidFill>
                  <a:srgbClr val="404040"/>
                </a:solidFill>
                <a:highlight>
                  <a:schemeClr val="lt1"/>
                </a:highlight>
                <a:latin typeface="Cambria"/>
                <a:ea typeface="Cambria"/>
                <a:cs typeface="Cambria"/>
                <a:sym typeface="Cambria"/>
              </a:rPr>
              <a:t>Executive Summary: </a:t>
            </a:r>
            <a:r>
              <a:rPr lang="en-US" sz="2000" dirty="0">
                <a:solidFill>
                  <a:srgbClr val="404040"/>
                </a:solidFill>
                <a:highlight>
                  <a:schemeClr val="lt1"/>
                </a:highlight>
                <a:latin typeface="Cambria"/>
                <a:ea typeface="Cambria"/>
              </a:rPr>
              <a:t>Referring to the table above, it seems that the treatment has consistently positive impact on conversion rate, averaging about a 5.26% in increase. Conversely, with a large disparity in sample sizes for each of the countries, I do not believe we can state if the country of residence has a statistically significant effect. The sample size for CA users is 14 times less than that of the US, while the UK is only 3 times less.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/>
        </p:nvSpPr>
        <p:spPr>
          <a:xfrm>
            <a:off x="84350" y="194000"/>
            <a:ext cx="9144000" cy="6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150" b="1">
                <a:solidFill>
                  <a:srgbClr val="073763"/>
                </a:solidFill>
                <a:highlight>
                  <a:schemeClr val="lt1"/>
                </a:highlight>
              </a:rPr>
              <a:t>Experiment Results</a:t>
            </a:r>
            <a:endParaRPr sz="100" b="1">
              <a:solidFill>
                <a:srgbClr val="073763"/>
              </a:solidFill>
              <a:highlight>
                <a:schemeClr val="lt1"/>
              </a:highlight>
            </a:endParaRPr>
          </a:p>
        </p:txBody>
      </p:sp>
      <p:sp>
        <p:nvSpPr>
          <p:cNvPr id="92" name="Google Shape;92;p19"/>
          <p:cNvSpPr txBox="1"/>
          <p:nvPr/>
        </p:nvSpPr>
        <p:spPr>
          <a:xfrm>
            <a:off x="118100" y="1020700"/>
            <a:ext cx="9076500" cy="3594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rgbClr val="404040"/>
                </a:solidFill>
                <a:highlight>
                  <a:schemeClr val="lt1"/>
                </a:highlight>
                <a:latin typeface="Cambria"/>
                <a:ea typeface="Cambria"/>
                <a:cs typeface="Cambria"/>
                <a:sym typeface="Cambria"/>
              </a:rPr>
              <a:t>Treatment Conversion Rate: </a:t>
            </a:r>
            <a:r>
              <a:rPr lang="en" sz="2000" dirty="0">
                <a:solidFill>
                  <a:schemeClr val="tx1"/>
                </a:solidFill>
                <a:highlight>
                  <a:schemeClr val="lt1"/>
                </a:highlight>
                <a:latin typeface="Cambria"/>
                <a:ea typeface="Cambria"/>
                <a:cs typeface="Cambria"/>
                <a:sym typeface="Cambria"/>
              </a:rPr>
              <a:t>13.138%</a:t>
            </a:r>
            <a:endParaRPr sz="2000" dirty="0">
              <a:solidFill>
                <a:schemeClr val="tx1"/>
              </a:solidFill>
              <a:highlight>
                <a:schemeClr val="lt1"/>
              </a:highlight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rgbClr val="404040"/>
                </a:solidFill>
                <a:highlight>
                  <a:schemeClr val="lt1"/>
                </a:highlight>
                <a:latin typeface="Cambria"/>
                <a:ea typeface="Cambria"/>
                <a:cs typeface="Cambria"/>
                <a:sym typeface="Cambria"/>
              </a:rPr>
              <a:t>Control Conversion Rate:</a:t>
            </a:r>
            <a:r>
              <a:rPr lang="en" sz="2000" dirty="0">
                <a:solidFill>
                  <a:schemeClr val="dk1"/>
                </a:solidFill>
                <a:highlight>
                  <a:schemeClr val="lt1"/>
                </a:highlight>
                <a:latin typeface="Cambria"/>
                <a:ea typeface="Cambria"/>
                <a:cs typeface="Cambria"/>
                <a:sym typeface="Cambria"/>
              </a:rPr>
              <a:t>​ 13.305%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rgbClr val="404040"/>
                </a:solidFill>
                <a:highlight>
                  <a:schemeClr val="lt1"/>
                </a:highlight>
                <a:latin typeface="Cambria"/>
                <a:ea typeface="Cambria"/>
                <a:cs typeface="Cambria"/>
                <a:sym typeface="Cambria"/>
              </a:rPr>
              <a:t>Delta in Treatment vs. Control Conversion Rate:</a:t>
            </a:r>
            <a:r>
              <a:rPr lang="en" sz="2000" dirty="0">
                <a:solidFill>
                  <a:schemeClr val="dk1"/>
                </a:solidFill>
                <a:highlight>
                  <a:schemeClr val="lt1"/>
                </a:highlight>
                <a:latin typeface="Cambria"/>
                <a:ea typeface="Cambria"/>
                <a:cs typeface="Cambria"/>
                <a:sym typeface="Cambria"/>
              </a:rPr>
              <a:t>​</a:t>
            </a:r>
            <a:r>
              <a:rPr lang="en-US" sz="2000" dirty="0">
                <a:solidFill>
                  <a:schemeClr val="dk1"/>
                </a:solidFill>
                <a:highlight>
                  <a:schemeClr val="lt1"/>
                </a:highlight>
                <a:latin typeface="Cambria"/>
                <a:ea typeface="Cambria"/>
                <a:cs typeface="Cambria"/>
                <a:sym typeface="Cambria"/>
              </a:rPr>
              <a:t> -0.167%</a:t>
            </a:r>
            <a:endParaRPr lang="en-US" sz="2000" b="1" dirty="0">
              <a:solidFill>
                <a:srgbClr val="FF0000"/>
              </a:solidFill>
              <a:highlight>
                <a:schemeClr val="lt1"/>
              </a:highlight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lnSpc>
                <a:spcPct val="108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404040"/>
                </a:solidFill>
                <a:highlight>
                  <a:schemeClr val="lt1"/>
                </a:highlight>
                <a:latin typeface="Cambria"/>
                <a:ea typeface="Cambria"/>
                <a:cs typeface="Cambria"/>
                <a:sym typeface="Cambria"/>
              </a:rPr>
              <a:t>p-value:</a:t>
            </a:r>
            <a:r>
              <a:rPr lang="en-US" sz="2000" dirty="0">
                <a:solidFill>
                  <a:schemeClr val="dk1"/>
                </a:solidFill>
                <a:highlight>
                  <a:schemeClr val="lt1"/>
                </a:highlight>
                <a:latin typeface="Cambria"/>
                <a:ea typeface="Cambria"/>
                <a:cs typeface="Cambria"/>
                <a:sym typeface="Cambria"/>
              </a:rPr>
              <a:t>​ </a:t>
            </a:r>
            <a:r>
              <a:rPr lang="en-US" sz="2000" dirty="0">
                <a:solidFill>
                  <a:schemeClr val="tx1"/>
                </a:solidFill>
                <a:highlight>
                  <a:schemeClr val="lt1"/>
                </a:highlight>
                <a:latin typeface="Cambria"/>
                <a:ea typeface="Cambria"/>
                <a:cs typeface="Cambria"/>
                <a:sym typeface="Cambria"/>
              </a:rPr>
              <a:t>0.0</a:t>
            </a:r>
          </a:p>
          <a:p>
            <a:pPr marL="0" lvl="0" indent="0" algn="l" rtl="0">
              <a:lnSpc>
                <a:spcPct val="108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rgbClr val="404040"/>
                </a:solidFill>
                <a:highlight>
                  <a:schemeClr val="lt1"/>
                </a:highlight>
                <a:latin typeface="Cambria"/>
                <a:ea typeface="Cambria"/>
                <a:cs typeface="Cambria"/>
                <a:sym typeface="Cambria"/>
              </a:rPr>
              <a:t>Conclusion:</a:t>
            </a:r>
            <a:r>
              <a:rPr lang="en" sz="2000" dirty="0">
                <a:solidFill>
                  <a:schemeClr val="dk1"/>
                </a:solidFill>
                <a:highlight>
                  <a:schemeClr val="lt1"/>
                </a:highlight>
                <a:latin typeface="Cambria"/>
                <a:ea typeface="Cambria"/>
                <a:cs typeface="Cambria"/>
                <a:sym typeface="Cambria"/>
              </a:rPr>
              <a:t>​ </a:t>
            </a:r>
            <a:r>
              <a:rPr lang="en" sz="2000" dirty="0">
                <a:solidFill>
                  <a:schemeClr val="tx1"/>
                </a:solidFill>
                <a:highlight>
                  <a:schemeClr val="lt1"/>
                </a:highlight>
                <a:latin typeface="Cambria"/>
                <a:ea typeface="Cambria"/>
                <a:cs typeface="Cambria"/>
                <a:sym typeface="Cambria"/>
              </a:rPr>
              <a:t>Because our p-value is smaller than 0.05, our Type I margin of error,  we will reject the null hypothesis, which is that the </a:t>
            </a:r>
            <a:r>
              <a:rPr lang="en" sz="2000" u="sng" dirty="0">
                <a:solidFill>
                  <a:schemeClr val="tx1"/>
                </a:solidFill>
                <a:highlight>
                  <a:schemeClr val="lt1"/>
                </a:highlight>
                <a:latin typeface="Cambria"/>
                <a:ea typeface="Cambria"/>
                <a:cs typeface="Cambria"/>
                <a:sym typeface="Cambria"/>
              </a:rPr>
              <a:t>control</a:t>
            </a:r>
            <a:r>
              <a:rPr lang="en" sz="2000" dirty="0">
                <a:solidFill>
                  <a:schemeClr val="tx1"/>
                </a:solidFill>
                <a:highlight>
                  <a:schemeClr val="lt1"/>
                </a:highlight>
                <a:latin typeface="Cambria"/>
                <a:ea typeface="Cambria"/>
                <a:cs typeface="Cambria"/>
                <a:sym typeface="Cambria"/>
              </a:rPr>
              <a:t> conversion rate is </a:t>
            </a:r>
            <a:r>
              <a:rPr lang="en" sz="2000" u="sng" dirty="0">
                <a:solidFill>
                  <a:schemeClr val="tx1"/>
                </a:solidFill>
                <a:highlight>
                  <a:schemeClr val="lt1"/>
                </a:highlight>
                <a:latin typeface="Cambria"/>
                <a:ea typeface="Cambria"/>
                <a:cs typeface="Cambria"/>
                <a:sym typeface="Cambria"/>
              </a:rPr>
              <a:t>greater than or equal to</a:t>
            </a:r>
            <a:r>
              <a:rPr lang="en" sz="2000" dirty="0">
                <a:solidFill>
                  <a:schemeClr val="tx1"/>
                </a:solidFill>
                <a:highlight>
                  <a:schemeClr val="lt1"/>
                </a:highlight>
                <a:latin typeface="Cambria"/>
                <a:ea typeface="Cambria"/>
                <a:cs typeface="Cambria"/>
                <a:sym typeface="Cambria"/>
              </a:rPr>
              <a:t> the </a:t>
            </a:r>
            <a:r>
              <a:rPr lang="en" sz="2000" u="sng" dirty="0">
                <a:solidFill>
                  <a:schemeClr val="tx1"/>
                </a:solidFill>
                <a:highlight>
                  <a:schemeClr val="lt1"/>
                </a:highlight>
                <a:latin typeface="Cambria"/>
                <a:ea typeface="Cambria"/>
                <a:cs typeface="Cambria"/>
                <a:sym typeface="Cambria"/>
              </a:rPr>
              <a:t>treatment</a:t>
            </a:r>
            <a:r>
              <a:rPr lang="en" sz="2000" dirty="0">
                <a:solidFill>
                  <a:schemeClr val="tx1"/>
                </a:solidFill>
                <a:highlight>
                  <a:schemeClr val="lt1"/>
                </a:highlight>
                <a:latin typeface="Cambria"/>
                <a:ea typeface="Cambria"/>
                <a:cs typeface="Cambria"/>
                <a:sym typeface="Cambria"/>
              </a:rPr>
              <a:t> conversion rate. We do this in favor of the alternative hypothesis, which is that the </a:t>
            </a:r>
            <a:r>
              <a:rPr lang="en" sz="2000" u="sng" dirty="0">
                <a:solidFill>
                  <a:schemeClr val="tx1"/>
                </a:solidFill>
                <a:highlight>
                  <a:schemeClr val="lt1"/>
                </a:highlight>
                <a:latin typeface="Cambria"/>
                <a:ea typeface="Cambria"/>
                <a:cs typeface="Cambria"/>
                <a:sym typeface="Cambria"/>
              </a:rPr>
              <a:t>control</a:t>
            </a:r>
            <a:r>
              <a:rPr lang="en" sz="2000" dirty="0">
                <a:solidFill>
                  <a:schemeClr val="tx1"/>
                </a:solidFill>
                <a:highlight>
                  <a:schemeClr val="lt1"/>
                </a:highlight>
                <a:latin typeface="Cambria"/>
                <a:ea typeface="Cambria"/>
                <a:cs typeface="Cambria"/>
                <a:sym typeface="Cambria"/>
              </a:rPr>
              <a:t> convrate is </a:t>
            </a:r>
            <a:r>
              <a:rPr lang="en" sz="2000" u="sng" dirty="0">
                <a:solidFill>
                  <a:schemeClr val="tx1"/>
                </a:solidFill>
                <a:highlight>
                  <a:schemeClr val="lt1"/>
                </a:highlight>
                <a:latin typeface="Cambria"/>
                <a:ea typeface="Cambria"/>
                <a:cs typeface="Cambria"/>
                <a:sym typeface="Cambria"/>
              </a:rPr>
              <a:t>less than</a:t>
            </a:r>
            <a:r>
              <a:rPr lang="en" sz="2000" dirty="0">
                <a:solidFill>
                  <a:schemeClr val="tx1"/>
                </a:solidFill>
                <a:highlight>
                  <a:schemeClr val="lt1"/>
                </a:highlight>
                <a:latin typeface="Cambria"/>
                <a:ea typeface="Cambria"/>
                <a:cs typeface="Cambria"/>
                <a:sym typeface="Cambria"/>
              </a:rPr>
              <a:t> the </a:t>
            </a:r>
            <a:r>
              <a:rPr lang="en" sz="2000" u="sng" dirty="0">
                <a:solidFill>
                  <a:schemeClr val="tx1"/>
                </a:solidFill>
                <a:highlight>
                  <a:schemeClr val="lt1"/>
                </a:highlight>
                <a:latin typeface="Cambria"/>
                <a:ea typeface="Cambria"/>
                <a:cs typeface="Cambria"/>
                <a:sym typeface="Cambria"/>
              </a:rPr>
              <a:t>treatment</a:t>
            </a:r>
            <a:r>
              <a:rPr lang="en" sz="2000" dirty="0">
                <a:solidFill>
                  <a:schemeClr val="tx1"/>
                </a:solidFill>
                <a:highlight>
                  <a:schemeClr val="lt1"/>
                </a:highlight>
                <a:latin typeface="Cambria"/>
                <a:ea typeface="Cambria"/>
                <a:cs typeface="Cambria"/>
                <a:sym typeface="Cambria"/>
              </a:rPr>
              <a:t> convrate. This is because the p-value indicates that the results are unlikely to obtain this effect given our data, assuming the null hypothesis is true.</a:t>
            </a:r>
            <a:endParaRPr sz="2000" dirty="0">
              <a:solidFill>
                <a:schemeClr val="tx1"/>
              </a:solidFill>
              <a:highlight>
                <a:schemeClr val="lt1"/>
              </a:highlight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/>
        </p:nvSpPr>
        <p:spPr>
          <a:xfrm>
            <a:off x="84350" y="194000"/>
            <a:ext cx="9144000" cy="6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150" b="1">
                <a:solidFill>
                  <a:srgbClr val="073763"/>
                </a:solidFill>
                <a:highlight>
                  <a:schemeClr val="lt1"/>
                </a:highlight>
              </a:rPr>
              <a:t>Country Results</a:t>
            </a:r>
            <a:endParaRPr sz="100" b="1">
              <a:solidFill>
                <a:srgbClr val="073763"/>
              </a:solidFill>
              <a:highlight>
                <a:schemeClr val="lt1"/>
              </a:highlight>
            </a:endParaRPr>
          </a:p>
        </p:txBody>
      </p:sp>
      <p:sp>
        <p:nvSpPr>
          <p:cNvPr id="98" name="Google Shape;98;p20"/>
          <p:cNvSpPr txBox="1"/>
          <p:nvPr/>
        </p:nvSpPr>
        <p:spPr>
          <a:xfrm>
            <a:off x="33750" y="1020700"/>
            <a:ext cx="9076500" cy="320392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08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404040"/>
                </a:solidFill>
                <a:highlight>
                  <a:schemeClr val="lt1"/>
                </a:highlight>
                <a:latin typeface="Cambria"/>
                <a:ea typeface="Cambria"/>
                <a:cs typeface="Cambria"/>
                <a:sym typeface="Cambria"/>
              </a:rPr>
              <a:t>Conclusion:</a:t>
            </a:r>
            <a:r>
              <a:rPr lang="en-US" sz="2000" dirty="0">
                <a:solidFill>
                  <a:schemeClr val="dk1"/>
                </a:solidFill>
                <a:highlight>
                  <a:schemeClr val="lt1"/>
                </a:highlight>
                <a:latin typeface="Cambria"/>
                <a:ea typeface="Cambria"/>
                <a:cs typeface="Cambria"/>
                <a:sym typeface="Cambria"/>
              </a:rPr>
              <a:t>​ Using a logistic regression model, it was determined that the p-values for results from visitors in the US and UK are greater than 0.05, which suggests that they do not impact conversion rate in a manner that is statistically significant. Therefore, we can conclude that the country the user contacts the web site from is unlikely to impact their conversion rate. Meanwhile, the p-value for the type of page the user is given remains at 0.0</a:t>
            </a:r>
            <a:endParaRPr lang="en-US" sz="2000" b="1" dirty="0">
              <a:solidFill>
                <a:schemeClr val="dk1"/>
              </a:solidFill>
              <a:highlight>
                <a:schemeClr val="lt1"/>
              </a:highlight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lnSpc>
                <a:spcPct val="10875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b="1" dirty="0">
              <a:solidFill>
                <a:schemeClr val="dk1"/>
              </a:solidFill>
              <a:highlight>
                <a:schemeClr val="lt1"/>
              </a:highlight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lnSpc>
                <a:spcPct val="108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dk1"/>
                </a:solidFill>
                <a:highlight>
                  <a:schemeClr val="lt1"/>
                </a:highlight>
                <a:latin typeface="Cambria"/>
                <a:ea typeface="Cambria"/>
                <a:cs typeface="Cambria"/>
                <a:sym typeface="Cambria"/>
              </a:rPr>
              <a:t>There may be confounding variables due to the countries that were selected, the number of countries tested in, and the duration and frequency of testing. </a:t>
            </a:r>
            <a:endParaRPr lang="en-US" sz="2000" dirty="0">
              <a:solidFill>
                <a:schemeClr val="dk1"/>
              </a:solidFill>
              <a:highlight>
                <a:schemeClr val="lt1"/>
              </a:highlight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426</TotalTime>
  <Words>387</Words>
  <Application>Microsoft Office PowerPoint</Application>
  <PresentationFormat>On-screen Show (16:9)</PresentationFormat>
  <Paragraphs>29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Cambria</vt:lpstr>
      <vt:lpstr>Arial</vt:lpstr>
      <vt:lpstr>Open Sans</vt:lpstr>
      <vt:lpstr>Simple Light</vt:lpstr>
      <vt:lpstr>Instructor Kick-off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Ethan Sayers</cp:lastModifiedBy>
  <cp:revision>36</cp:revision>
  <dcterms:modified xsi:type="dcterms:W3CDTF">2025-06-28T02:13:37Z</dcterms:modified>
</cp:coreProperties>
</file>