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79" r:id="rId12"/>
    <p:sldId id="280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5"/>
    <p:restoredTop sz="94696"/>
  </p:normalViewPr>
  <p:slideViewPr>
    <p:cSldViewPr snapToGrid="0" snapToObjects="1">
      <p:cViewPr varScale="1">
        <p:scale>
          <a:sx n="108" d="100"/>
          <a:sy n="108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03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350359" y="1808226"/>
            <a:ext cx="5650086" cy="916231"/>
          </a:xfrm>
          <a:prstGeom prst="rect">
            <a:avLst/>
          </a:prstGeom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0359" y="2724455"/>
            <a:ext cx="5650086" cy="610821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</a:lvl1pPr>
            <a:lvl2pPr marL="0" indent="457200" algn="r">
              <a:buSzTx/>
              <a:buFontTx/>
              <a:buNone/>
            </a:lvl2pPr>
            <a:lvl3pPr marL="0" indent="914400" algn="r">
              <a:buSzTx/>
              <a:buFontTx/>
              <a:buNone/>
            </a:lvl3pPr>
            <a:lvl4pPr marL="0" indent="1371600" algn="r">
              <a:buSzTx/>
              <a:buFontTx/>
              <a:buNone/>
            </a:lvl4pPr>
            <a:lvl5pPr marL="0" indent="1828800" algn="r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306" y="2326213"/>
            <a:ext cx="1463785" cy="526962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281425" y="281174"/>
            <a:ext cx="6108201" cy="57264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AAC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1425" y="1044700"/>
            <a:ext cx="6108201" cy="366376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2pPr marL="790575" indent="-333375"/>
            <a:lvl3pPr marL="1234439" indent="-320039"/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6880" y="1641237"/>
            <a:ext cx="4040188" cy="479824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 algn="ctr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 algn="ctr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 algn="ctr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 algn="ctr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1" y="1641237"/>
            <a:ext cx="4041776" cy="479824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-9151" y="5213746"/>
            <a:ext cx="838962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A6A6A6"/>
                </a:solidFill>
              </a:defRPr>
            </a:pPr>
            <a:r>
              <a:t>This presentation uses a free template provided by FPPT.com</a:t>
            </a:r>
          </a:p>
          <a:p>
            <a:pPr>
              <a:defRPr sz="1400">
                <a:solidFill>
                  <a:srgbClr val="A6A6A6"/>
                </a:solidFill>
              </a:defRPr>
            </a:pPr>
            <a:r>
              <a:t>www.free-power-point-templates.com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48964" y="433880"/>
            <a:ext cx="8246072" cy="61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48966" y="1350111"/>
            <a:ext cx="8246071" cy="351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2060"/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429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3621227" y="2071045"/>
            <a:ext cx="5440982" cy="1001410"/>
          </a:xfrm>
          <a:prstGeom prst="rect">
            <a:avLst/>
          </a:prstGeom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  <p:txBody>
          <a:bodyPr>
            <a:normAutofit fontScale="90000"/>
          </a:bodyPr>
          <a:lstStyle/>
          <a:p>
            <a:pPr defTabSz="576072">
              <a:defRPr sz="3402">
                <a:effectLst/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Machine Learning </a:t>
            </a:r>
          </a:p>
          <a:p>
            <a:pPr defTabSz="576072">
              <a:defRPr sz="3402">
                <a:effectLst/>
                <a:latin typeface="Inconsolata Bold"/>
                <a:ea typeface="Inconsolata Bold"/>
                <a:cs typeface="Inconsolata Bold"/>
                <a:sym typeface="Inconsolata Bold"/>
              </a:defRPr>
            </a:pPr>
            <a:r>
              <a:t>Kaggle Project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324142" y="3026675"/>
            <a:ext cx="4777903" cy="295901"/>
          </a:xfrm>
          <a:prstGeom prst="rect">
            <a:avLst/>
          </a:prstGeom>
          <a:effectLst>
            <a:outerShdw blurRad="101600" dist="25400" dir="5400000" rotWithShape="0">
              <a:srgbClr val="000000">
                <a:alpha val="75000"/>
              </a:srgbClr>
            </a:outerShdw>
          </a:effectLst>
        </p:spPr>
        <p:txBody>
          <a:bodyPr>
            <a:normAutofit fontScale="92500" lnSpcReduction="20000"/>
          </a:bodyPr>
          <a:lstStyle>
            <a:lvl1pPr defTabSz="512063">
              <a:spcBef>
                <a:spcPts val="300"/>
              </a:spcBef>
              <a:defRPr sz="1568">
                <a:solidFill>
                  <a:srgbClr val="FFFFFF"/>
                </a:solidFill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Housing Prices :Advanced Regression Techniques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grid search (logarithmic)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78" y="1772402"/>
            <a:ext cx="4954773" cy="2666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86" y="988808"/>
            <a:ext cx="6839496" cy="6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809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91" y="375709"/>
            <a:ext cx="4048262" cy="2186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91" y="2860158"/>
            <a:ext cx="4158437" cy="21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464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18" y="382772"/>
            <a:ext cx="3701640" cy="2039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18" y="2493506"/>
            <a:ext cx="3701640" cy="21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626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as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Lasso</a:t>
            </a:r>
          </a:p>
        </p:txBody>
      </p:sp>
      <p:pic>
        <p:nvPicPr>
          <p:cNvPr id="15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7582" y="1203132"/>
            <a:ext cx="3211961" cy="2208916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5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8829" y="1203132"/>
            <a:ext cx="3209945" cy="2208916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159" name="Until alpha=~0.0003, the RMSE and R^2 in the validation fold improve, which tells us there is some amount of multi-collinearity that would Lasso would improve by throwing some betas away"/>
          <p:cNvSpPr txBox="1"/>
          <p:nvPr/>
        </p:nvSpPr>
        <p:spPr>
          <a:xfrm>
            <a:off x="2285865" y="4000477"/>
            <a:ext cx="6618439" cy="103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140368" indent="-140368" algn="just">
              <a:spcBef>
                <a:spcPts val="600"/>
              </a:spcBef>
              <a:buSzPct val="60000"/>
              <a:buBlip>
                <a:blip r:embed="rId4"/>
              </a:buBlip>
              <a:defRPr sz="14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rPr lang="en-US" dirty="0"/>
              <a:t>Tuning </a:t>
            </a:r>
            <a:r>
              <a:rPr lang="en-US" dirty="0" err="1"/>
              <a:t>hyperparameters</a:t>
            </a:r>
            <a:endParaRPr lang="en-US" dirty="0"/>
          </a:p>
          <a:p>
            <a:r>
              <a:rPr dirty="0"/>
              <a:t>Until alpha=~0.0003, the RMSE and R^2 in the validation fold improve, which tells us there is some amount of multi-collinearity that Lasso would improve by throwing some betas away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asso and 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Lasso and Correlation</a:t>
            </a:r>
          </a:p>
        </p:txBody>
      </p:sp>
      <p:pic>
        <p:nvPicPr>
          <p:cNvPr id="16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745" y="1194353"/>
            <a:ext cx="3211962" cy="2208916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63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1680" y="3748565"/>
            <a:ext cx="2812092" cy="8877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88025" y="1194353"/>
            <a:ext cx="3211598" cy="2208916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65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88025" y="3748565"/>
            <a:ext cx="2788582" cy="8877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id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Ridge</a:t>
            </a:r>
          </a:p>
        </p:txBody>
      </p:sp>
      <p:pic>
        <p:nvPicPr>
          <p:cNvPr id="16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4175" y="1227387"/>
            <a:ext cx="3216021" cy="2237067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8004" y="1227387"/>
            <a:ext cx="3267496" cy="2237067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sp>
        <p:nvSpPr>
          <p:cNvPr id="170" name="Until alpha=~0.0003, the RMSE and R^2 in the validation fold improve, which tells us there is some amount of multi-collinearity that would Lasso would improve by throwing some betas away"/>
          <p:cNvSpPr txBox="1"/>
          <p:nvPr/>
        </p:nvSpPr>
        <p:spPr>
          <a:xfrm>
            <a:off x="2300836" y="4007630"/>
            <a:ext cx="6637612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140368" indent="-140368" algn="just">
              <a:spcBef>
                <a:spcPts val="600"/>
              </a:spcBef>
              <a:buSzPct val="60000"/>
              <a:buBlip>
                <a:blip r:embed="rId4"/>
              </a:buBlip>
              <a:defRPr sz="14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Until alpha=~0.0003, the RMSE and R^2 in the validation fold improve, which tells us there is some amount of multi-collinearity that would Lasso would improve by throwing some betas away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idge and 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Ridge and Correlation</a:t>
            </a:r>
          </a:p>
        </p:txBody>
      </p:sp>
      <p:pic>
        <p:nvPicPr>
          <p:cNvPr id="17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6999" y="3792731"/>
            <a:ext cx="2812092" cy="8877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1030" y="3792731"/>
            <a:ext cx="2365566" cy="8877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5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00775" y="1198611"/>
            <a:ext cx="3186076" cy="2244565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76" name="Picture 1" descr="Picture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6945" y="1198611"/>
            <a:ext cx="3226799" cy="2244565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3"/>
          <p:cNvSpPr txBox="1">
            <a:spLocks noGrp="1"/>
          </p:cNvSpPr>
          <p:nvPr>
            <p:ph type="title"/>
          </p:nvPr>
        </p:nvSpPr>
        <p:spPr>
          <a:xfrm>
            <a:off x="601670" y="433880"/>
            <a:ext cx="8093365" cy="61082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Tree Regression</a:t>
            </a:r>
          </a:p>
        </p:txBody>
      </p:sp>
      <p:sp>
        <p:nvSpPr>
          <p:cNvPr id="179" name="Random Forest"/>
          <p:cNvSpPr txBox="1"/>
          <p:nvPr/>
        </p:nvSpPr>
        <p:spPr>
          <a:xfrm>
            <a:off x="652636" y="1285193"/>
            <a:ext cx="27457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Random Forest</a:t>
            </a:r>
          </a:p>
        </p:txBody>
      </p:sp>
      <p:sp>
        <p:nvSpPr>
          <p:cNvPr id="180" name="Text Placeholder 4"/>
          <p:cNvSpPr txBox="1">
            <a:spLocks noGrp="1"/>
          </p:cNvSpPr>
          <p:nvPr>
            <p:ph type="body" idx="1"/>
          </p:nvPr>
        </p:nvSpPr>
        <p:spPr>
          <a:xfrm>
            <a:off x="585314" y="1868143"/>
            <a:ext cx="7643631" cy="2937028"/>
          </a:xfrm>
          <a:prstGeom prst="rect">
            <a:avLst/>
          </a:prstGeom>
          <a:effectLst>
            <a:outerShdw blurRad="127000" dir="2700000" rotWithShape="0">
              <a:srgbClr val="000000">
                <a:alpha val="75000"/>
              </a:srgbClr>
            </a:outerShdw>
          </a:effectLst>
        </p:spPr>
        <p:txBody>
          <a:bodyPr lIns="45718" tIns="45718" rIns="45718" bIns="45718" anchor="t"/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Tree-specific engineering: </a:t>
            </a:r>
          </a:p>
          <a:p>
            <a:pPr marL="742950" lvl="1" indent="-28575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–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Select subset of top 35+ features</a:t>
            </a:r>
          </a:p>
          <a:p>
            <a:pPr marL="742950" lvl="1" indent="-28575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–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Numerically code quality etc.</a:t>
            </a:r>
          </a:p>
          <a:p>
            <a:pPr marL="1181100" lvl="2" indent="-26670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Dummies on the rest of them</a:t>
            </a:r>
          </a:p>
          <a:p>
            <a:pPr marL="1181100" lvl="2" indent="-26670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90 columns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andom For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Random Forest</a:t>
            </a:r>
          </a:p>
        </p:txBody>
      </p:sp>
      <p:grpSp>
        <p:nvGrpSpPr>
          <p:cNvPr id="185" name="Picture 1"/>
          <p:cNvGrpSpPr/>
          <p:nvPr/>
        </p:nvGrpSpPr>
        <p:grpSpPr>
          <a:xfrm>
            <a:off x="2164272" y="1173440"/>
            <a:ext cx="6892392" cy="2796620"/>
            <a:chOff x="0" y="0"/>
            <a:chExt cx="6892390" cy="2796618"/>
          </a:xfrm>
        </p:grpSpPr>
        <p:pic>
          <p:nvPicPr>
            <p:cNvPr id="184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03200"/>
              <a:ext cx="6485991" cy="235211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3" name="Picture 1" descr="Picture 1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892391" cy="279661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andom For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Random Forest</a:t>
            </a:r>
          </a:p>
        </p:txBody>
      </p:sp>
      <p:pic>
        <p:nvPicPr>
          <p:cNvPr id="18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1387" y="1131782"/>
            <a:ext cx="2133036" cy="1463561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1387" y="2873306"/>
            <a:ext cx="2133036" cy="1431665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90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5893" y="1147730"/>
            <a:ext cx="2268033" cy="1431665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91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66538" y="2809806"/>
            <a:ext cx="2286743" cy="1500594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92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75396" y="1147730"/>
            <a:ext cx="2078224" cy="1431665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193" name="Picture 6" descr="Picture 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8687" y="2899819"/>
            <a:ext cx="2133036" cy="1405152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/>
          <p:cNvSpPr txBox="1">
            <a:spLocks noGrp="1"/>
          </p:cNvSpPr>
          <p:nvPr>
            <p:ph type="title"/>
          </p:nvPr>
        </p:nvSpPr>
        <p:spPr>
          <a:xfrm>
            <a:off x="2319525" y="281174"/>
            <a:ext cx="6108201" cy="5726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4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Table of Contents</a:t>
            </a:r>
          </a:p>
        </p:txBody>
      </p:sp>
      <p:sp>
        <p:nvSpPr>
          <p:cNvPr id="127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2408425" y="1006601"/>
            <a:ext cx="6108201" cy="3663766"/>
          </a:xfrm>
          <a:prstGeom prst="rect">
            <a:avLst/>
          </a:prstGeom>
          <a:effectLst>
            <a:outerShdw blurRad="127000" dist="12700" dir="5400000" rotWithShape="0">
              <a:srgbClr val="000000">
                <a:alpha val="75000"/>
              </a:srgbClr>
            </a:outerShdw>
            <a:reflection stA="64027" endPos="40000" dir="5400000" sy="-100000" algn="bl" rotWithShape="0"/>
          </a:effectLst>
        </p:spPr>
        <p:txBody>
          <a:bodyPr/>
          <a:lstStyle/>
          <a:p>
            <a:pPr>
              <a:lnSpc>
                <a:spcPct val="120000"/>
              </a:lnSpc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Data Imputation</a:t>
            </a:r>
          </a:p>
          <a:p>
            <a:pPr>
              <a:lnSpc>
                <a:spcPct val="120000"/>
              </a:lnSpc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Data Exploration</a:t>
            </a:r>
          </a:p>
          <a:p>
            <a:pPr>
              <a:lnSpc>
                <a:spcPct val="120000"/>
              </a:lnSpc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Linear Regression</a:t>
            </a:r>
          </a:p>
          <a:p>
            <a:pPr>
              <a:lnSpc>
                <a:spcPct val="120000"/>
              </a:lnSpc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Regularization </a:t>
            </a:r>
          </a:p>
          <a:p>
            <a:pPr>
              <a:lnSpc>
                <a:spcPct val="120000"/>
              </a:lnSpc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Tree Regression</a:t>
            </a:r>
          </a:p>
          <a:p>
            <a:pPr>
              <a:lnSpc>
                <a:spcPct val="120000"/>
              </a:lnSpc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Models Comparison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/>
          <p:cNvSpPr txBox="1">
            <a:spLocks noGrp="1"/>
          </p:cNvSpPr>
          <p:nvPr>
            <p:ph type="title"/>
          </p:nvPr>
        </p:nvSpPr>
        <p:spPr>
          <a:xfrm>
            <a:off x="601670" y="433880"/>
            <a:ext cx="8093365" cy="61082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Tree Regression</a:t>
            </a:r>
          </a:p>
        </p:txBody>
      </p:sp>
      <p:sp>
        <p:nvSpPr>
          <p:cNvPr id="196" name="Boosting"/>
          <p:cNvSpPr txBox="1"/>
          <p:nvPr/>
        </p:nvSpPr>
        <p:spPr>
          <a:xfrm>
            <a:off x="652636" y="1285193"/>
            <a:ext cx="17297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Boosting</a:t>
            </a:r>
          </a:p>
        </p:txBody>
      </p:sp>
      <p:sp>
        <p:nvSpPr>
          <p:cNvPr id="197" name="Tree Plots"/>
          <p:cNvSpPr txBox="1"/>
          <p:nvPr/>
        </p:nvSpPr>
        <p:spPr>
          <a:xfrm>
            <a:off x="348986" y="1710229"/>
            <a:ext cx="8446028" cy="3183250"/>
          </a:xfrm>
          <a:prstGeom prst="rect">
            <a:avLst/>
          </a:prstGeom>
          <a:ln w="12700">
            <a:miter lim="400000"/>
          </a:ln>
          <a:effectLst>
            <a:outerShdw blurRad="1270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–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More generic than trees</a:t>
            </a:r>
          </a:p>
          <a:p>
            <a:pPr marL="1181100" lvl="2" indent="-2667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Booster = “gbtree” is just default</a:t>
            </a:r>
          </a:p>
          <a:p>
            <a:pPr marL="1181100" lvl="2" indent="-2667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Booster = “gblinear” alternative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–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Includes regularization capabilities</a:t>
            </a:r>
          </a:p>
          <a:p>
            <a:pPr marL="1181100" lvl="2" indent="-2667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Alpha: L1-norm on leaf predictions, grid: 0.5</a:t>
            </a:r>
          </a:p>
          <a:p>
            <a:pPr marL="1181100" lvl="2" indent="-2667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Lambda: L2-norm on leaves, grid: 0.7</a:t>
            </a:r>
          </a:p>
          <a:p>
            <a:pPr marL="1181100" lvl="2" indent="-266700">
              <a:lnSpc>
                <a:spcPct val="80000"/>
              </a:lnSpc>
              <a:spcBef>
                <a:spcPts val="6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Gamma: larger means more, on tree complexity.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3"/>
          <p:cNvSpPr txBox="1">
            <a:spLocks noGrp="1"/>
          </p:cNvSpPr>
          <p:nvPr>
            <p:ph type="title"/>
          </p:nvPr>
        </p:nvSpPr>
        <p:spPr>
          <a:xfrm>
            <a:off x="601670" y="433880"/>
            <a:ext cx="8093365" cy="61082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Tree Regression</a:t>
            </a:r>
          </a:p>
        </p:txBody>
      </p:sp>
      <p:sp>
        <p:nvSpPr>
          <p:cNvPr id="200" name="Boosting"/>
          <p:cNvSpPr txBox="1"/>
          <p:nvPr/>
        </p:nvSpPr>
        <p:spPr>
          <a:xfrm>
            <a:off x="652636" y="1285193"/>
            <a:ext cx="17297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Boosting</a:t>
            </a:r>
          </a:p>
        </p:txBody>
      </p:sp>
      <p:sp>
        <p:nvSpPr>
          <p:cNvPr id="201" name="Text Placeholder 4"/>
          <p:cNvSpPr txBox="1">
            <a:spLocks noGrp="1"/>
          </p:cNvSpPr>
          <p:nvPr>
            <p:ph type="body" idx="1"/>
          </p:nvPr>
        </p:nvSpPr>
        <p:spPr>
          <a:xfrm>
            <a:off x="585314" y="1868143"/>
            <a:ext cx="7643631" cy="2937028"/>
          </a:xfrm>
          <a:prstGeom prst="rect">
            <a:avLst/>
          </a:prstGeom>
          <a:effectLst>
            <a:outerShdw blurRad="127000" dist="12700" dir="5400000" rotWithShape="0">
              <a:srgbClr val="000000">
                <a:alpha val="75000"/>
              </a:srgbClr>
            </a:outerShdw>
          </a:effectLst>
        </p:spPr>
        <p:txBody>
          <a:bodyPr lIns="45718" tIns="45718" rIns="45718" bIns="45718" anchor="t">
            <a:normAutofit lnSpcReduction="10000"/>
          </a:bodyPr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Gradient Boosting</a:t>
            </a:r>
          </a:p>
          <a:p>
            <a:pPr marL="742950" lvl="1" indent="-28575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–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~13.28 sec to train</a:t>
            </a:r>
          </a:p>
          <a:p>
            <a:pPr marL="742950" lvl="1" indent="-28575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–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~0.02 sec to predict</a:t>
            </a: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XGB</a:t>
            </a:r>
          </a:p>
          <a:p>
            <a:pPr marL="742950" lvl="1" indent="-28575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–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~1.25 sec to train</a:t>
            </a:r>
          </a:p>
          <a:p>
            <a:pPr marL="742950" lvl="1" indent="-285750" algn="l">
              <a:lnSpc>
                <a:spcPct val="120000"/>
              </a:lnSpc>
              <a:spcBef>
                <a:spcPts val="600"/>
              </a:spcBef>
              <a:buSzPct val="100000"/>
              <a:buFont typeface="Arial"/>
              <a:buChar char="–"/>
              <a:defRPr b="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~0.012 sec to predict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radient Boo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Gradient Boosting</a:t>
            </a:r>
          </a:p>
        </p:txBody>
      </p:sp>
      <p:pic>
        <p:nvPicPr>
          <p:cNvPr id="20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5633" y="1314073"/>
            <a:ext cx="2080470" cy="1420344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0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5628" y="1249315"/>
            <a:ext cx="2147925" cy="1477170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0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0378" y="1285288"/>
            <a:ext cx="2152485" cy="1423729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51160" y="2996049"/>
            <a:ext cx="2085429" cy="1400661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08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3861" y="2932419"/>
            <a:ext cx="2151495" cy="1477295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09" name="Picture 6" descr="Picture 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15658" y="2926266"/>
            <a:ext cx="2167325" cy="1499109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XGBoo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XGBoost</a:t>
            </a:r>
          </a:p>
        </p:txBody>
      </p:sp>
      <p:pic>
        <p:nvPicPr>
          <p:cNvPr id="21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6676" y="1285288"/>
            <a:ext cx="2176067" cy="1423729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1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2362" y="1249733"/>
            <a:ext cx="2147697" cy="1467509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14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4088" y="1249733"/>
            <a:ext cx="2212616" cy="1457811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15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89276" y="3004716"/>
            <a:ext cx="2127832" cy="1495029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16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48177" y="3070050"/>
            <a:ext cx="2176067" cy="1432072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  <p:pic>
        <p:nvPicPr>
          <p:cNvPr id="217" name="Picture 11" descr="Picture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52363" y="3020165"/>
            <a:ext cx="2176199" cy="1494867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"/>
          <p:cNvSpPr txBox="1"/>
          <p:nvPr/>
        </p:nvSpPr>
        <p:spPr>
          <a:xfrm>
            <a:off x="1165982" y="211129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601670" y="433880"/>
            <a:ext cx="8093365" cy="61082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Models Comparison</a:t>
            </a:r>
          </a:p>
        </p:txBody>
      </p:sp>
      <p:sp>
        <p:nvSpPr>
          <p:cNvPr id="221" name="Linear"/>
          <p:cNvSpPr txBox="1"/>
          <p:nvPr/>
        </p:nvSpPr>
        <p:spPr>
          <a:xfrm>
            <a:off x="1138364" y="1514397"/>
            <a:ext cx="866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901700" algn="l"/>
              </a:tabLst>
              <a:defRPr sz="20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Linear</a:t>
            </a:r>
          </a:p>
        </p:txBody>
      </p:sp>
      <p:sp>
        <p:nvSpPr>
          <p:cNvPr id="222" name="Ridge"/>
          <p:cNvSpPr txBox="1"/>
          <p:nvPr/>
        </p:nvSpPr>
        <p:spPr>
          <a:xfrm>
            <a:off x="2363990" y="1514397"/>
            <a:ext cx="739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901700" algn="l"/>
              </a:tabLst>
              <a:defRPr sz="20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Ridge</a:t>
            </a:r>
          </a:p>
        </p:txBody>
      </p:sp>
      <p:sp>
        <p:nvSpPr>
          <p:cNvPr id="223" name="Elastic"/>
          <p:cNvSpPr txBox="1"/>
          <p:nvPr/>
        </p:nvSpPr>
        <p:spPr>
          <a:xfrm>
            <a:off x="3462616" y="1514397"/>
            <a:ext cx="993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901700" algn="l"/>
              </a:tabLst>
              <a:defRPr sz="20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Elastic</a:t>
            </a:r>
          </a:p>
        </p:txBody>
      </p:sp>
      <p:sp>
        <p:nvSpPr>
          <p:cNvPr id="224" name="Lasso"/>
          <p:cNvSpPr txBox="1"/>
          <p:nvPr/>
        </p:nvSpPr>
        <p:spPr>
          <a:xfrm>
            <a:off x="4815243" y="1514397"/>
            <a:ext cx="739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901700" algn="l"/>
              </a:tabLst>
              <a:defRPr sz="20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Lasso</a:t>
            </a:r>
          </a:p>
        </p:txBody>
      </p:sp>
      <p:sp>
        <p:nvSpPr>
          <p:cNvPr id="225" name="Tree"/>
          <p:cNvSpPr txBox="1"/>
          <p:nvPr/>
        </p:nvSpPr>
        <p:spPr>
          <a:xfrm>
            <a:off x="5913869" y="1514397"/>
            <a:ext cx="612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901700" algn="l"/>
              </a:tabLst>
              <a:defRPr sz="20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Tree</a:t>
            </a:r>
          </a:p>
        </p:txBody>
      </p:sp>
      <p:sp>
        <p:nvSpPr>
          <p:cNvPr id="226" name="Boosting"/>
          <p:cNvSpPr txBox="1"/>
          <p:nvPr/>
        </p:nvSpPr>
        <p:spPr>
          <a:xfrm>
            <a:off x="6885495" y="1514397"/>
            <a:ext cx="1120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901700" algn="l"/>
              </a:tabLst>
              <a:defRPr sz="20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Boosting</a:t>
            </a:r>
          </a:p>
        </p:txBody>
      </p:sp>
      <p:sp>
        <p:nvSpPr>
          <p:cNvPr id="227" name="MSE"/>
          <p:cNvSpPr txBox="1"/>
          <p:nvPr/>
        </p:nvSpPr>
        <p:spPr>
          <a:xfrm>
            <a:off x="338264" y="2111297"/>
            <a:ext cx="485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901700" algn="l"/>
              </a:tabLst>
              <a:defRPr sz="20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MSE</a:t>
            </a:r>
          </a:p>
        </p:txBody>
      </p:sp>
      <p:sp>
        <p:nvSpPr>
          <p:cNvPr id="228" name="RMSE"/>
          <p:cNvSpPr txBox="1"/>
          <p:nvPr/>
        </p:nvSpPr>
        <p:spPr>
          <a:xfrm>
            <a:off x="325564" y="2721553"/>
            <a:ext cx="612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tabLst>
                <a:tab pos="901700" algn="l"/>
              </a:tabLst>
              <a:defRPr sz="20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RMSE</a:t>
            </a:r>
          </a:p>
        </p:txBody>
      </p:sp>
      <p:sp>
        <p:nvSpPr>
          <p:cNvPr id="229" name="Text"/>
          <p:cNvSpPr txBox="1"/>
          <p:nvPr/>
        </p:nvSpPr>
        <p:spPr>
          <a:xfrm>
            <a:off x="2346049" y="211129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0" name="Text"/>
          <p:cNvSpPr txBox="1"/>
          <p:nvPr/>
        </p:nvSpPr>
        <p:spPr>
          <a:xfrm>
            <a:off x="3526116" y="211129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1" name="Text"/>
          <p:cNvSpPr txBox="1"/>
          <p:nvPr/>
        </p:nvSpPr>
        <p:spPr>
          <a:xfrm>
            <a:off x="4751743" y="211129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2" name="Text"/>
          <p:cNvSpPr txBox="1"/>
          <p:nvPr/>
        </p:nvSpPr>
        <p:spPr>
          <a:xfrm>
            <a:off x="5977369" y="211129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3" name="Text"/>
          <p:cNvSpPr txBox="1"/>
          <p:nvPr/>
        </p:nvSpPr>
        <p:spPr>
          <a:xfrm>
            <a:off x="7012495" y="211129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4" name="Text"/>
          <p:cNvSpPr txBox="1"/>
          <p:nvPr/>
        </p:nvSpPr>
        <p:spPr>
          <a:xfrm>
            <a:off x="1164873" y="273994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5" name="Text"/>
          <p:cNvSpPr txBox="1"/>
          <p:nvPr/>
        </p:nvSpPr>
        <p:spPr>
          <a:xfrm>
            <a:off x="2344940" y="273994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6" name="Text"/>
          <p:cNvSpPr txBox="1"/>
          <p:nvPr/>
        </p:nvSpPr>
        <p:spPr>
          <a:xfrm>
            <a:off x="3525007" y="273994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7" name="Text"/>
          <p:cNvSpPr txBox="1"/>
          <p:nvPr/>
        </p:nvSpPr>
        <p:spPr>
          <a:xfrm>
            <a:off x="4750633" y="273994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8" name="Text"/>
          <p:cNvSpPr txBox="1"/>
          <p:nvPr/>
        </p:nvSpPr>
        <p:spPr>
          <a:xfrm>
            <a:off x="5976260" y="273994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  <p:sp>
        <p:nvSpPr>
          <p:cNvPr id="239" name="Text"/>
          <p:cNvSpPr txBox="1"/>
          <p:nvPr/>
        </p:nvSpPr>
        <p:spPr>
          <a:xfrm>
            <a:off x="7011386" y="2739947"/>
            <a:ext cx="866141" cy="320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448964" y="433880"/>
            <a:ext cx="8246072" cy="61082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Data Imputation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48965" y="1373116"/>
            <a:ext cx="8246072" cy="3512215"/>
          </a:xfrm>
          <a:prstGeom prst="rect">
            <a:avLst/>
          </a:prstGeom>
          <a:effectLst>
            <a:outerShdw blurRad="127000" dist="12700" dir="5400000" rotWithShape="0">
              <a:srgbClr val="000000">
                <a:alpha val="75000"/>
              </a:srgbClr>
            </a:outerShdw>
          </a:effectLst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 sz="22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dirty="0"/>
              <a:t>NA=None, for categorical e.g. Alley, Fence</a:t>
            </a:r>
          </a:p>
          <a:p>
            <a:pPr>
              <a:lnSpc>
                <a:spcPct val="120000"/>
              </a:lnSpc>
              <a:defRPr sz="22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dirty="0"/>
              <a:t>Impute majority class, if really missing</a:t>
            </a:r>
          </a:p>
          <a:p>
            <a:pPr>
              <a:lnSpc>
                <a:spcPct val="120000"/>
              </a:lnSpc>
              <a:defRPr sz="22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dirty="0" err="1"/>
              <a:t>LotFrontage</a:t>
            </a:r>
            <a:r>
              <a:rPr dirty="0"/>
              <a:t> </a:t>
            </a:r>
            <a:r>
              <a:rPr lang="en-US" dirty="0"/>
              <a:t>= median of rows with same</a:t>
            </a:r>
            <a:r>
              <a:rPr dirty="0"/>
              <a:t> </a:t>
            </a:r>
            <a:r>
              <a:rPr dirty="0" err="1"/>
              <a:t>LotConfig</a:t>
            </a:r>
            <a:r>
              <a:rPr dirty="0"/>
              <a:t>, Neighborhood</a:t>
            </a:r>
          </a:p>
          <a:p>
            <a:pPr>
              <a:lnSpc>
                <a:spcPct val="120000"/>
              </a:lnSpc>
              <a:defRPr sz="22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dirty="0"/>
              <a:t>For Trees, recode quality ordinals as numeric</a:t>
            </a:r>
          </a:p>
          <a:p>
            <a:pPr>
              <a:lnSpc>
                <a:spcPct val="120000"/>
              </a:lnSpc>
              <a:defRPr sz="22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dirty="0"/>
              <a:t>Create new feature: </a:t>
            </a:r>
            <a:r>
              <a:rPr dirty="0" err="1"/>
              <a:t>storyCount</a:t>
            </a:r>
            <a:r>
              <a:rPr dirty="0"/>
              <a:t> by classify tree from </a:t>
            </a:r>
            <a:r>
              <a:rPr dirty="0" err="1"/>
              <a:t>MSSubClass</a:t>
            </a:r>
            <a:r>
              <a:rPr dirty="0"/>
              <a:t>, </a:t>
            </a:r>
            <a:r>
              <a:rPr dirty="0" err="1"/>
              <a:t>HouseStyle</a:t>
            </a:r>
            <a:r>
              <a:rPr dirty="0"/>
              <a:t>, X2ndFlrSF</a:t>
            </a:r>
            <a:endParaRPr lang="en-US" dirty="0"/>
          </a:p>
          <a:p>
            <a:pPr>
              <a:lnSpc>
                <a:spcPct val="120000"/>
              </a:lnSpc>
              <a:defRPr sz="22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lang="en-US" dirty="0"/>
              <a:t>Drop sales zoned Commercial</a:t>
            </a:r>
          </a:p>
          <a:p>
            <a:pPr>
              <a:lnSpc>
                <a:spcPct val="120000"/>
              </a:lnSpc>
              <a:defRPr sz="22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lang="en-US" dirty="0"/>
              <a:t>Drop sales between family members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Explo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Data Exploration</a:t>
            </a:r>
          </a:p>
        </p:txBody>
      </p:sp>
      <p:pic>
        <p:nvPicPr>
          <p:cNvPr id="13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4638" y="923007"/>
            <a:ext cx="5248957" cy="4001254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3"/>
          <p:cNvSpPr txBox="1">
            <a:spLocks noGrp="1"/>
          </p:cNvSpPr>
          <p:nvPr>
            <p:ph type="title"/>
          </p:nvPr>
        </p:nvSpPr>
        <p:spPr>
          <a:xfrm>
            <a:off x="601670" y="433879"/>
            <a:ext cx="8093365" cy="61082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Linear Regression</a:t>
            </a:r>
          </a:p>
        </p:txBody>
      </p:sp>
      <p:sp>
        <p:nvSpPr>
          <p:cNvPr id="136" name="Content Placeholder 5"/>
          <p:cNvSpPr txBox="1"/>
          <p:nvPr/>
        </p:nvSpPr>
        <p:spPr>
          <a:xfrm>
            <a:off x="686478" y="2158679"/>
            <a:ext cx="2332243" cy="1713285"/>
          </a:xfrm>
          <a:prstGeom prst="rect">
            <a:avLst/>
          </a:prstGeom>
          <a:ln w="12700">
            <a:miter lim="400000"/>
          </a:ln>
          <a:effectLst>
            <a:outerShdw blurRad="1270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Correlation</a:t>
            </a:r>
          </a:p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p-values</a:t>
            </a:r>
          </a:p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T-statistic</a:t>
            </a:r>
          </a:p>
        </p:txBody>
      </p:sp>
      <p:sp>
        <p:nvSpPr>
          <p:cNvPr id="137" name="Content Placeholder 7"/>
          <p:cNvSpPr txBox="1"/>
          <p:nvPr/>
        </p:nvSpPr>
        <p:spPr>
          <a:xfrm>
            <a:off x="3298199" y="2176792"/>
            <a:ext cx="2332243" cy="2276295"/>
          </a:xfrm>
          <a:prstGeom prst="rect">
            <a:avLst/>
          </a:prstGeom>
          <a:ln w="12700">
            <a:miter lim="400000"/>
          </a:ln>
          <a:effectLst>
            <a:outerShdw blurRad="1270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36042" indent="-336042" defTabSz="896111">
              <a:spcBef>
                <a:spcPts val="500"/>
              </a:spcBef>
              <a:buSzPct val="100000"/>
              <a:buFont typeface="Arial"/>
              <a:buChar char="•"/>
              <a:defRPr sz="2352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Forward AIC</a:t>
            </a:r>
          </a:p>
          <a:p>
            <a:pPr marL="336042" indent="-336042" defTabSz="896111">
              <a:spcBef>
                <a:spcPts val="500"/>
              </a:spcBef>
              <a:buSzPct val="100000"/>
              <a:buFont typeface="Arial"/>
              <a:buChar char="•"/>
              <a:defRPr sz="2352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Forward BIC </a:t>
            </a:r>
          </a:p>
          <a:p>
            <a:pPr marL="336042" indent="-336042" defTabSz="896111">
              <a:spcBef>
                <a:spcPts val="500"/>
              </a:spcBef>
              <a:buSzPct val="100000"/>
              <a:buFont typeface="Arial"/>
              <a:buChar char="•"/>
              <a:defRPr sz="2352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Adjusted R^2</a:t>
            </a:r>
          </a:p>
          <a:p>
            <a:pPr marL="336042" indent="-336042" defTabSz="896111">
              <a:spcBef>
                <a:spcPts val="500"/>
              </a:spcBef>
              <a:buSzPct val="100000"/>
              <a:buFont typeface="Arial"/>
              <a:buChar char="•"/>
              <a:defRPr sz="2352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VIF()</a:t>
            </a:r>
          </a:p>
          <a:p>
            <a:pPr marL="336042" indent="-336042" defTabSz="896111">
              <a:spcBef>
                <a:spcPts val="500"/>
              </a:spcBef>
              <a:buSzPct val="100000"/>
              <a:buFont typeface="Arial"/>
              <a:buChar char="•"/>
              <a:defRPr sz="2352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AIC()</a:t>
            </a:r>
          </a:p>
        </p:txBody>
      </p:sp>
      <p:sp>
        <p:nvSpPr>
          <p:cNvPr id="138" name="Step I"/>
          <p:cNvSpPr txBox="1"/>
          <p:nvPr/>
        </p:nvSpPr>
        <p:spPr>
          <a:xfrm>
            <a:off x="669028" y="1559441"/>
            <a:ext cx="11709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Step I</a:t>
            </a:r>
          </a:p>
        </p:txBody>
      </p:sp>
      <p:sp>
        <p:nvSpPr>
          <p:cNvPr id="139" name="Step II"/>
          <p:cNvSpPr txBox="1"/>
          <p:nvPr/>
        </p:nvSpPr>
        <p:spPr>
          <a:xfrm>
            <a:off x="3268842" y="1577555"/>
            <a:ext cx="13487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Step II</a:t>
            </a:r>
          </a:p>
        </p:txBody>
      </p:sp>
      <p:sp>
        <p:nvSpPr>
          <p:cNvPr id="140" name="Content Placeholder 7"/>
          <p:cNvSpPr txBox="1"/>
          <p:nvPr/>
        </p:nvSpPr>
        <p:spPr>
          <a:xfrm>
            <a:off x="6075813" y="2176792"/>
            <a:ext cx="2709291" cy="2276295"/>
          </a:xfrm>
          <a:prstGeom prst="rect">
            <a:avLst/>
          </a:prstGeom>
          <a:ln w="12700">
            <a:miter lim="400000"/>
          </a:ln>
          <a:effectLst>
            <a:outerShdw blurRad="1270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InfluencePlot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t>Data Engineering</a:t>
            </a:r>
          </a:p>
        </p:txBody>
      </p:sp>
      <p:sp>
        <p:nvSpPr>
          <p:cNvPr id="141" name="Step III"/>
          <p:cNvSpPr txBox="1"/>
          <p:nvPr/>
        </p:nvSpPr>
        <p:spPr>
          <a:xfrm>
            <a:off x="6046457" y="1577555"/>
            <a:ext cx="152654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Step III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ar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Linear Regression </a:t>
            </a:r>
          </a:p>
        </p:txBody>
      </p:sp>
      <p:pic>
        <p:nvPicPr>
          <p:cNvPr id="144" name="Screen Shot 2018-06-03 at 9.10.35 PM.png" descr="Screen Shot 2018-06-03 at 9.10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098" y="1107233"/>
            <a:ext cx="6481613" cy="3564888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inear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Linear Regression </a:t>
            </a:r>
          </a:p>
        </p:txBody>
      </p:sp>
      <p:pic>
        <p:nvPicPr>
          <p:cNvPr id="147" name="Screen Shot 2018-06-03 at 7.45.57 PM.png" descr="Screen Shot 2018-06-03 at 7.45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1913" y="1044007"/>
            <a:ext cx="6504631" cy="3587427"/>
          </a:xfrm>
          <a:prstGeom prst="rect">
            <a:avLst/>
          </a:prstGeom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3"/>
          <p:cNvSpPr txBox="1">
            <a:spLocks noGrp="1"/>
          </p:cNvSpPr>
          <p:nvPr>
            <p:ph type="title"/>
          </p:nvPr>
        </p:nvSpPr>
        <p:spPr>
          <a:xfrm>
            <a:off x="601670" y="433880"/>
            <a:ext cx="8093365" cy="61082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t>Regularization</a:t>
            </a:r>
          </a:p>
        </p:txBody>
      </p:sp>
      <p:sp>
        <p:nvSpPr>
          <p:cNvPr id="151" name="Lasso and Ridge"/>
          <p:cNvSpPr txBox="1"/>
          <p:nvPr/>
        </p:nvSpPr>
        <p:spPr>
          <a:xfrm>
            <a:off x="652636" y="1285193"/>
            <a:ext cx="475706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00AACC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Inconsolata Regular"/>
                <a:ea typeface="Inconsolata Regular"/>
                <a:cs typeface="Inconsolata Regular"/>
                <a:sym typeface="Inconsolata Regular"/>
              </a:defRPr>
            </a:lvl1pPr>
          </a:lstStyle>
          <a:p>
            <a:r>
              <a:rPr dirty="0"/>
              <a:t>Ridge</a:t>
            </a:r>
            <a:r>
              <a:rPr lang="en-US" dirty="0"/>
              <a:t>, Lasso and Elasticnet</a:t>
            </a:r>
            <a:endParaRPr dirty="0"/>
          </a:p>
        </p:txBody>
      </p:sp>
      <p:sp>
        <p:nvSpPr>
          <p:cNvPr id="152" name="Best Linear Model…"/>
          <p:cNvSpPr txBox="1"/>
          <p:nvPr/>
        </p:nvSpPr>
        <p:spPr>
          <a:xfrm>
            <a:off x="287677" y="1869968"/>
            <a:ext cx="6560898" cy="3072121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1270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lang="en-US" dirty="0"/>
              <a:t>Problem with Linear model</a:t>
            </a:r>
          </a:p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dirty="0"/>
              <a:t>Linear Model</a:t>
            </a:r>
            <a:r>
              <a:rPr lang="en-US" dirty="0"/>
              <a:t> with regularization</a:t>
            </a:r>
          </a:p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r>
              <a:rPr lang="en-US" dirty="0"/>
              <a:t>Shrink the betas and improve multicollinearity</a:t>
            </a:r>
          </a:p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 lang="en-US" dirty="0"/>
          </a:p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 lang="en-US" dirty="0"/>
          </a:p>
          <a:p>
            <a:pPr marL="293914" indent="-293914">
              <a:lnSpc>
                <a:spcPct val="120000"/>
              </a:lnSpc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Inconsolata Regular"/>
                <a:ea typeface="Inconsolata Regular"/>
                <a:cs typeface="Inconsolata Regular"/>
                <a:sym typeface="Inconsolata Regular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tunings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1425" y="1044700"/>
            <a:ext cx="6108201" cy="31277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3" y="986190"/>
            <a:ext cx="3095087" cy="2095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01" y="837279"/>
            <a:ext cx="3235734" cy="2393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555" y="3316039"/>
            <a:ext cx="3119844" cy="85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529" y="3352543"/>
            <a:ext cx="2784825" cy="8199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54978" y="4087188"/>
            <a:ext cx="6478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Tuning </a:t>
            </a:r>
            <a:r>
              <a:rPr lang="en-US" sz="1400" dirty="0" err="1"/>
              <a:t>hyperparameters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Until alpha=~0.0003, the RMSE and R^2 in the validation fold improve, which tells us there is some amount of multi-collinearity that Lasso would improve by throwing some betas away</a:t>
            </a:r>
          </a:p>
        </p:txBody>
      </p:sp>
    </p:spTree>
    <p:extLst>
      <p:ext uri="{BB962C8B-B14F-4D97-AF65-F5344CB8AC3E}">
        <p14:creationId xmlns:p14="http://schemas.microsoft.com/office/powerpoint/2010/main" val="7258215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388</Words>
  <Application>Microsoft Office PowerPoint</Application>
  <PresentationFormat>On-screen Show (16:9)</PresentationFormat>
  <Paragraphs>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Inconsolata Bold</vt:lpstr>
      <vt:lpstr>Inconsolata Regular</vt:lpstr>
      <vt:lpstr>Office Theme</vt:lpstr>
      <vt:lpstr>Machine Learning  Kaggle Project</vt:lpstr>
      <vt:lpstr>Table of Contents</vt:lpstr>
      <vt:lpstr>Data Imputation</vt:lpstr>
      <vt:lpstr>Data Exploration</vt:lpstr>
      <vt:lpstr>Linear Regression</vt:lpstr>
      <vt:lpstr>Linear Regression </vt:lpstr>
      <vt:lpstr>Linear Regression </vt:lpstr>
      <vt:lpstr>Regularization</vt:lpstr>
      <vt:lpstr>Parameter tunings</vt:lpstr>
      <vt:lpstr>Fast grid search (logarithmic)</vt:lpstr>
      <vt:lpstr>PowerPoint Presentation</vt:lpstr>
      <vt:lpstr>PowerPoint Presentation</vt:lpstr>
      <vt:lpstr>Lasso</vt:lpstr>
      <vt:lpstr>Lasso and Correlation</vt:lpstr>
      <vt:lpstr>Ridge</vt:lpstr>
      <vt:lpstr>Ridge and Correlation</vt:lpstr>
      <vt:lpstr>Tree Regression</vt:lpstr>
      <vt:lpstr>Random Forest</vt:lpstr>
      <vt:lpstr>Random Forest</vt:lpstr>
      <vt:lpstr>Tree Regression</vt:lpstr>
      <vt:lpstr>Tree Regression</vt:lpstr>
      <vt:lpstr>Gradient Boosting</vt:lpstr>
      <vt:lpstr>XGBoost</vt:lpstr>
      <vt:lpstr>Models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Kaggle Project</dc:title>
  <cp:lastModifiedBy>Marius P.</cp:lastModifiedBy>
  <cp:revision>13</cp:revision>
  <dcterms:modified xsi:type="dcterms:W3CDTF">2018-06-05T05:13:30Z</dcterms:modified>
</cp:coreProperties>
</file>