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73" r:id="rId2"/>
    <p:sldId id="569" r:id="rId3"/>
    <p:sldId id="570" r:id="rId4"/>
    <p:sldId id="500" r:id="rId5"/>
    <p:sldId id="568" r:id="rId6"/>
    <p:sldId id="567" r:id="rId7"/>
    <p:sldId id="508" r:id="rId8"/>
    <p:sldId id="566" r:id="rId9"/>
    <p:sldId id="574" r:id="rId10"/>
    <p:sldId id="571" r:id="rId11"/>
    <p:sldId id="572" r:id="rId12"/>
    <p:sldId id="41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pos="5420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FF"/>
    <a:srgbClr val="0000FF"/>
    <a:srgbClr val="3366CC"/>
    <a:srgbClr val="336699"/>
    <a:srgbClr val="FF66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5" autoAdjust="0"/>
    <p:restoredTop sz="89080" autoAdjust="0"/>
  </p:normalViewPr>
  <p:slideViewPr>
    <p:cSldViewPr snapToObjects="1">
      <p:cViewPr>
        <p:scale>
          <a:sx n="60" d="100"/>
          <a:sy n="60" d="100"/>
        </p:scale>
        <p:origin x="-1356" y="72"/>
      </p:cViewPr>
      <p:guideLst>
        <p:guide orient="horz" pos="3884"/>
        <p:guide pos="5420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346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A382C00-4519-1946-ABCB-6D3ECBF1CD60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51DF97-6969-3B49-B74A-AA82B06119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2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BE5E17C-43B1-A441-A8D7-D2F03DE6884A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A243BA-90FE-8348-A29F-3C65C9BB8E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1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243BA-90FE-8348-A29F-3C65C9BB8E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0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743AD63-67C5-B74E-8C93-A423BFFB3FB5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0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743AD63-67C5-B74E-8C93-A423BFFB3FB5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1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263900" y="6446838"/>
            <a:ext cx="5889625" cy="41433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446838"/>
            <a:ext cx="6019800" cy="414337"/>
          </a:xfrm>
          <a:prstGeom prst="rect">
            <a:avLst/>
          </a:prstGeom>
          <a:solidFill>
            <a:srgbClr val="019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8"/>
          <p:cNvSpPr txBox="1">
            <a:spLocks noChangeArrowheads="1"/>
          </p:cNvSpPr>
          <p:nvPr userDrawn="1"/>
        </p:nvSpPr>
        <p:spPr bwMode="auto">
          <a:xfrm>
            <a:off x="1438275" y="6450013"/>
            <a:ext cx="3133725" cy="4111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86800" y="6526213"/>
            <a:ext cx="4318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996337DD-8F1E-7543-9CFA-64BE5B70BEFC}" type="slidenum">
              <a:rPr lang="en-US" altLang="zh-CN" sz="14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562600" cy="58259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131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562600" cy="58259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60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468000" y="274638"/>
            <a:ext cx="5643602" cy="58259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96608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263900" y="6446838"/>
            <a:ext cx="5889625" cy="414337"/>
          </a:xfrm>
          <a:prstGeom prst="rect">
            <a:avLst/>
          </a:prstGeom>
          <a:solidFill>
            <a:srgbClr val="F99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446838"/>
            <a:ext cx="6019800" cy="414337"/>
          </a:xfrm>
          <a:prstGeom prst="rect">
            <a:avLst/>
          </a:prstGeom>
          <a:solidFill>
            <a:srgbClr val="019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03213"/>
            <a:ext cx="457200" cy="414337"/>
          </a:xfrm>
          <a:prstGeom prst="rect">
            <a:avLst/>
          </a:prstGeom>
          <a:solidFill>
            <a:srgbClr val="F99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4475"/>
            <a:ext cx="1511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AA426118-90EB-C146-94ED-1054A324250A}" type="slidenum">
              <a:rPr lang="en-US" altLang="zh-CN" sz="1400">
                <a:solidFill>
                  <a:srgbClr val="000000"/>
                </a:solidFill>
              </a:rPr>
              <a:pPr algn="r" eaLnBrk="1" hangingPunct="1"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9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263900" y="6446838"/>
            <a:ext cx="5889625" cy="414337"/>
          </a:xfrm>
          <a:prstGeom prst="rect">
            <a:avLst/>
          </a:prstGeom>
          <a:solidFill>
            <a:srgbClr val="F99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446838"/>
            <a:ext cx="6019800" cy="414337"/>
          </a:xfrm>
          <a:prstGeom prst="rect">
            <a:avLst/>
          </a:prstGeom>
          <a:solidFill>
            <a:srgbClr val="019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03213"/>
            <a:ext cx="457200" cy="414337"/>
          </a:xfrm>
          <a:prstGeom prst="rect">
            <a:avLst/>
          </a:prstGeom>
          <a:solidFill>
            <a:srgbClr val="F99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4475"/>
            <a:ext cx="1511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52F8C5E1-3E46-C640-ACAB-9631C1619C74}" type="slidenum">
              <a:rPr lang="en-US" altLang="zh-CN" sz="1400">
                <a:solidFill>
                  <a:srgbClr val="000000"/>
                </a:solidFill>
              </a:rPr>
              <a:pPr algn="r" eaLnBrk="1" hangingPunct="1"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0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46838"/>
            <a:ext cx="9118600" cy="414337"/>
          </a:xfrm>
          <a:prstGeom prst="rect">
            <a:avLst/>
          </a:prstGeom>
          <a:solidFill>
            <a:srgbClr val="019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8600" y="6443663"/>
            <a:ext cx="3133725" cy="4111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285750"/>
            <a:ext cx="457200" cy="571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562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686800" y="6526213"/>
            <a:ext cx="4318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54CE53BD-F417-F54E-96E4-9C9C87FBED6C}" type="slidenum">
              <a:rPr lang="en-US" altLang="zh-CN" sz="14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1" r:id="rId2"/>
    <p:sldLayoutId id="2147484133" r:id="rId3"/>
    <p:sldLayoutId id="2147484134" r:id="rId4"/>
    <p:sldLayoutId id="2147484135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rgbClr val="262626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262626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262626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262626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262626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528" y="2014623"/>
            <a:ext cx="8418004" cy="1581972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集中营电商项目</a:t>
            </a:r>
            <a:endParaRPr lang="en-US" altLang="zh-CN" sz="40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10000"/>
              </a:lnSpc>
              <a:defRPr/>
            </a:pP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疯狂的菜鸟</a:t>
            </a:r>
            <a:endParaRPr lang="en-US" altLang="zh-CN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系统开发要求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4774"/>
              </p:ext>
            </p:extLst>
          </p:nvPr>
        </p:nvGraphicFramePr>
        <p:xfrm>
          <a:off x="468000" y="967303"/>
          <a:ext cx="8064440" cy="534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84"/>
                <a:gridCol w="5904656"/>
              </a:tblGrid>
              <a:tr h="4602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答案</a:t>
                      </a:r>
                      <a:endParaRPr lang="zh-CN" altLang="en-US" dirty="0"/>
                    </a:p>
                  </a:txBody>
                  <a:tcPr/>
                </a:tc>
              </a:tr>
              <a:tr h="4602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</a:tr>
              <a:tr h="4602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Git</a:t>
                      </a:r>
                      <a:r>
                        <a:rPr lang="en-US" altLang="zh-CN" dirty="0" smtClean="0"/>
                        <a:t>/maven</a:t>
                      </a:r>
                    </a:p>
                  </a:txBody>
                  <a:tcPr/>
                </a:tc>
              </a:tr>
              <a:tr h="4602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IDEA/JDK1.6</a:t>
                      </a:r>
                      <a:endParaRPr lang="zh-CN" altLang="en-US" dirty="0"/>
                    </a:p>
                  </a:txBody>
                  <a:tcPr/>
                </a:tc>
              </a:tr>
              <a:tr h="4602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4602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部署环境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LINUX</a:t>
                      </a:r>
                      <a:endParaRPr lang="zh-CN" altLang="en-US" dirty="0"/>
                    </a:p>
                  </a:txBody>
                  <a:tcPr/>
                </a:tc>
              </a:tr>
              <a:tr h="4602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部署</a:t>
                      </a:r>
                      <a:r>
                        <a:rPr lang="en-US" altLang="zh-CN" dirty="0" smtClean="0"/>
                        <a:t>TOMCAT/</a:t>
                      </a:r>
                      <a:r>
                        <a:rPr lang="zh-CN" altLang="en-US" dirty="0" smtClean="0"/>
                        <a:t>开发集成</a:t>
                      </a:r>
                      <a:r>
                        <a:rPr lang="en-US" altLang="zh-CN" dirty="0" smtClean="0"/>
                        <a:t>jetty</a:t>
                      </a:r>
                      <a:endParaRPr lang="zh-CN" altLang="en-US" dirty="0"/>
                    </a:p>
                  </a:txBody>
                  <a:tcPr/>
                </a:tc>
              </a:tr>
              <a:tr h="584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err="1" smtClean="0"/>
                        <a:t>git</a:t>
                      </a:r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https://github.com/bird-start/eshop-web.git</a:t>
                      </a:r>
                      <a:endParaRPr lang="zh-CN" altLang="en-US" dirty="0"/>
                    </a:p>
                  </a:txBody>
                  <a:tcPr/>
                </a:tc>
              </a:tr>
              <a:tr h="584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后端</a:t>
                      </a:r>
                      <a:r>
                        <a:rPr lang="en-US" altLang="zh-CN" dirty="0" err="1" smtClean="0"/>
                        <a:t>git</a:t>
                      </a:r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https://github.com/bird-start/eshop-service.git</a:t>
                      </a:r>
                      <a:endParaRPr lang="zh-CN" altLang="en-US" dirty="0"/>
                    </a:p>
                  </a:txBody>
                  <a:tcPr/>
                </a:tc>
              </a:tr>
              <a:tr h="584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https://github.com/bird-start/eshop-doc.git</a:t>
                      </a:r>
                      <a:endParaRPr lang="zh-CN" altLang="en-US" dirty="0"/>
                    </a:p>
                  </a:txBody>
                  <a:tcPr/>
                </a:tc>
              </a:tr>
              <a:tr h="3523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https://github.com/bird-start/eshop-test.git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24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系统性能要求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19887"/>
              </p:ext>
            </p:extLst>
          </p:nvPr>
        </p:nvGraphicFramePr>
        <p:xfrm>
          <a:off x="611560" y="1541016"/>
          <a:ext cx="7920880" cy="311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6224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</a:t>
                      </a:r>
                      <a:endParaRPr lang="zh-CN" altLang="en-US" dirty="0"/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页面请求响应时间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秒钟之内</a:t>
                      </a:r>
                      <a:endParaRPr lang="zh-CN" altLang="en-US" dirty="0"/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接口请求响应时间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秒钟之内</a:t>
                      </a:r>
                      <a:endParaRPr lang="zh-CN" altLang="en-US" dirty="0"/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2000dps</a:t>
                      </a:r>
                      <a:endParaRPr lang="zh-CN" altLang="en-US" dirty="0"/>
                    </a:p>
                  </a:txBody>
                  <a:tcPr/>
                </a:tc>
              </a:tr>
              <a:tr h="6224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数据库单表数据量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16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359150" y="2465388"/>
            <a:ext cx="2940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6600" b="1">
                <a:solidFill>
                  <a:srgbClr val="00B0F0"/>
                </a:solidFill>
                <a:latin typeface="Calibri" charset="0"/>
              </a:rPr>
              <a:t>Thanks!</a:t>
            </a:r>
            <a:endParaRPr lang="zh-CN" altLang="en-US" sz="6600" b="1">
              <a:solidFill>
                <a:srgbClr val="00B0F0"/>
              </a:solidFill>
              <a:latin typeface="Calibri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思维导图</a:t>
            </a:r>
            <a:endParaRPr lang="zh-CN" altLang="en-US" dirty="0"/>
          </a:p>
        </p:txBody>
      </p:sp>
      <p:pic>
        <p:nvPicPr>
          <p:cNvPr id="3" name="Picture 2" descr="C:\个人文档\VIP项目\项目启动\集中营电商平台min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40960" cy="50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业务涉及的技术点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6935"/>
              </p:ext>
            </p:extLst>
          </p:nvPr>
        </p:nvGraphicFramePr>
        <p:xfrm>
          <a:off x="457200" y="1196752"/>
          <a:ext cx="8363271" cy="4910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7757"/>
                <a:gridCol w="2787757"/>
                <a:gridCol w="2787757"/>
              </a:tblGrid>
              <a:tr h="4464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技术点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平台用户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登录、注册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单点登录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充值、提现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异步查证处理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商品查询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搜索引擎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缓存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正常购买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多线程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高并发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个人白条授信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规则引擎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多租户模式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分库分表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商品录入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审批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工作流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管理员权限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用户行为数据分析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大数据处理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每日行为数据迁移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定时器、数据迁移</a:t>
                      </a:r>
                      <a:endParaRPr lang="zh-CN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行为数据报表分析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报表系统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4247703" cy="5826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charset="0"/>
                <a:ea typeface="微软雅黑" charset="0"/>
              </a:rPr>
              <a:t>介绍</a:t>
            </a:r>
            <a:endParaRPr lang="zh-CN" altLang="en-US" dirty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291" name="Text Box 9"/>
          <p:cNvSpPr txBox="1">
            <a:spLocks noChangeArrowheads="1"/>
          </p:cNvSpPr>
          <p:nvPr/>
        </p:nvSpPr>
        <p:spPr bwMode="gray">
          <a:xfrm>
            <a:off x="900113" y="1403350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0B0F0"/>
                </a:solidFill>
                <a:latin typeface="微软雅黑" charset="0"/>
                <a:ea typeface="微软雅黑" charset="0"/>
              </a:rPr>
              <a:t>编程方式</a:t>
            </a:r>
            <a:endParaRPr lang="zh-CN" altLang="en-US" b="1" dirty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008063" y="2133600"/>
            <a:ext cx="20558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面向接口编程</a:t>
            </a:r>
            <a:br>
              <a:rPr lang="zh-CN" altLang="en-US" sz="1400" dirty="0" smtClean="0">
                <a:latin typeface="微软雅黑" charset="0"/>
                <a:ea typeface="微软雅黑" charset="0"/>
              </a:rPr>
            </a:br>
            <a:endParaRPr lang="zh-CN" altLang="en-US" sz="1400" dirty="0" smtClean="0">
              <a:latin typeface="微软雅黑" charset="0"/>
              <a:ea typeface="微软雅黑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  分层接口</a:t>
            </a:r>
            <a:br>
              <a:rPr lang="zh-CN" altLang="en-US" sz="1400" dirty="0" smtClean="0">
                <a:latin typeface="微软雅黑" charset="0"/>
                <a:ea typeface="微软雅黑" charset="0"/>
              </a:rPr>
            </a:br>
            <a:endParaRPr lang="zh-CN" altLang="en-US" sz="1400" dirty="0" smtClean="0">
              <a:latin typeface="微软雅黑" charset="0"/>
              <a:ea typeface="微软雅黑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 懂得思考</a:t>
            </a:r>
          </a:p>
          <a:p>
            <a:pPr eaLnBrk="1" hangingPunct="1">
              <a:buFont typeface="Arial" charset="0"/>
              <a:buChar char="•"/>
            </a:pPr>
            <a:endParaRPr lang="zh-CN" altLang="en-US" sz="1400" dirty="0">
              <a:latin typeface="微软雅黑" charset="0"/>
              <a:ea typeface="微软雅黑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  编码模式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12293" name="Text Box 10"/>
          <p:cNvSpPr txBox="1">
            <a:spLocks noChangeArrowheads="1"/>
          </p:cNvSpPr>
          <p:nvPr/>
        </p:nvSpPr>
        <p:spPr bwMode="gray">
          <a:xfrm>
            <a:off x="3706813" y="1404938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0B0F0"/>
                </a:solidFill>
                <a:latin typeface="微软雅黑" charset="0"/>
                <a:ea typeface="微软雅黑" charset="0"/>
              </a:rPr>
              <a:t>软件架构</a:t>
            </a:r>
            <a:endParaRPr lang="zh-CN" altLang="en-US" b="1" dirty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294" name="Text Box 11"/>
          <p:cNvSpPr txBox="1">
            <a:spLocks noChangeArrowheads="1"/>
          </p:cNvSpPr>
          <p:nvPr/>
        </p:nvSpPr>
        <p:spPr bwMode="gray">
          <a:xfrm>
            <a:off x="6227763" y="140335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charset="0"/>
                <a:ea typeface="微软雅黑" charset="0"/>
              </a:rPr>
              <a:t>服务能力</a:t>
            </a:r>
            <a:endParaRPr lang="zh-CN" altLang="en-US" b="1" dirty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3563938" y="2085975"/>
            <a:ext cx="2035175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解耦合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分布式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分层结构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领域设计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安全设计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6223000" y="2060575"/>
            <a:ext cx="191770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整合能力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效率能力</a:t>
            </a:r>
            <a:endParaRPr lang="zh-CN" altLang="en-US" sz="1400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安全能力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容错能力</a:t>
            </a:r>
            <a:endParaRPr lang="zh-CN" altLang="en-US" sz="1400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修复能力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12297" name="组合 12"/>
          <p:cNvGrpSpPr>
            <a:grpSpLocks/>
          </p:cNvGrpSpPr>
          <p:nvPr/>
        </p:nvGrpSpPr>
        <p:grpSpPr bwMode="auto">
          <a:xfrm>
            <a:off x="827088" y="1795463"/>
            <a:ext cx="2295525" cy="3721100"/>
            <a:chOff x="416496" y="2301702"/>
            <a:chExt cx="2295525" cy="3923435"/>
          </a:xfrm>
        </p:grpSpPr>
        <p:sp>
          <p:nvSpPr>
            <p:cNvPr id="12309" name="AutoShape 18"/>
            <p:cNvSpPr>
              <a:spLocks noChangeArrowheads="1"/>
            </p:cNvSpPr>
            <p:nvPr/>
          </p:nvSpPr>
          <p:spPr bwMode="auto">
            <a:xfrm>
              <a:off x="416496" y="2373137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AutoShape 20"/>
            <p:cNvSpPr>
              <a:spLocks noChangeArrowheads="1"/>
            </p:cNvSpPr>
            <p:nvPr/>
          </p:nvSpPr>
          <p:spPr bwMode="auto">
            <a:xfrm flipH="1">
              <a:off x="2316734" y="2301702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1" name="AutoShape 21"/>
            <p:cNvSpPr>
              <a:spLocks noChangeArrowheads="1"/>
            </p:cNvSpPr>
            <p:nvPr/>
          </p:nvSpPr>
          <p:spPr bwMode="auto">
            <a:xfrm flipH="1">
              <a:off x="733996" y="2301702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8" name="组合 12"/>
          <p:cNvGrpSpPr>
            <a:grpSpLocks/>
          </p:cNvGrpSpPr>
          <p:nvPr/>
        </p:nvGrpSpPr>
        <p:grpSpPr bwMode="auto">
          <a:xfrm>
            <a:off x="6005513" y="1795463"/>
            <a:ext cx="2295525" cy="3721100"/>
            <a:chOff x="416496" y="2301702"/>
            <a:chExt cx="2295525" cy="3923435"/>
          </a:xfrm>
        </p:grpSpPr>
        <p:sp>
          <p:nvSpPr>
            <p:cNvPr id="12306" name="AutoShape 18"/>
            <p:cNvSpPr>
              <a:spLocks noChangeArrowheads="1"/>
            </p:cNvSpPr>
            <p:nvPr/>
          </p:nvSpPr>
          <p:spPr bwMode="auto">
            <a:xfrm>
              <a:off x="416496" y="2373137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AutoShape 20"/>
            <p:cNvSpPr>
              <a:spLocks noChangeArrowheads="1"/>
            </p:cNvSpPr>
            <p:nvPr/>
          </p:nvSpPr>
          <p:spPr bwMode="auto">
            <a:xfrm flipH="1">
              <a:off x="2316734" y="2301702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8" name="AutoShape 21"/>
            <p:cNvSpPr>
              <a:spLocks noChangeArrowheads="1"/>
            </p:cNvSpPr>
            <p:nvPr/>
          </p:nvSpPr>
          <p:spPr bwMode="auto">
            <a:xfrm flipH="1">
              <a:off x="733996" y="2301702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9" name="组合 12"/>
          <p:cNvGrpSpPr>
            <a:grpSpLocks/>
          </p:cNvGrpSpPr>
          <p:nvPr/>
        </p:nvGrpSpPr>
        <p:grpSpPr bwMode="auto">
          <a:xfrm>
            <a:off x="3416300" y="1795463"/>
            <a:ext cx="2295525" cy="3721100"/>
            <a:chOff x="416496" y="2301702"/>
            <a:chExt cx="2295525" cy="3923435"/>
          </a:xfrm>
        </p:grpSpPr>
        <p:sp>
          <p:nvSpPr>
            <p:cNvPr id="12303" name="AutoShape 18"/>
            <p:cNvSpPr>
              <a:spLocks noChangeArrowheads="1"/>
            </p:cNvSpPr>
            <p:nvPr/>
          </p:nvSpPr>
          <p:spPr bwMode="auto">
            <a:xfrm>
              <a:off x="416496" y="2373137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4" name="AutoShape 20"/>
            <p:cNvSpPr>
              <a:spLocks noChangeArrowheads="1"/>
            </p:cNvSpPr>
            <p:nvPr/>
          </p:nvSpPr>
          <p:spPr bwMode="auto">
            <a:xfrm flipH="1">
              <a:off x="2316734" y="2301702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5" name="AutoShape 21"/>
            <p:cNvSpPr>
              <a:spLocks noChangeArrowheads="1"/>
            </p:cNvSpPr>
            <p:nvPr/>
          </p:nvSpPr>
          <p:spPr bwMode="auto">
            <a:xfrm flipH="1">
              <a:off x="733996" y="2301702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300" name="AutoShape 18"/>
          <p:cNvSpPr>
            <a:spLocks noChangeArrowheads="1"/>
          </p:cNvSpPr>
          <p:nvPr/>
        </p:nvSpPr>
        <p:spPr bwMode="auto">
          <a:xfrm>
            <a:off x="404813" y="1052513"/>
            <a:ext cx="8343900" cy="5040312"/>
          </a:xfrm>
          <a:prstGeom prst="roundRect">
            <a:avLst>
              <a:gd name="adj" fmla="val 3130"/>
            </a:avLst>
          </a:prstGeom>
          <a:noFill/>
          <a:ln w="3492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矩形 5"/>
          <p:cNvSpPr>
            <a:spLocks noChangeArrowheads="1"/>
          </p:cNvSpPr>
          <p:nvPr/>
        </p:nvSpPr>
        <p:spPr bwMode="auto">
          <a:xfrm>
            <a:off x="5249863" y="857250"/>
            <a:ext cx="158729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B0F0"/>
                </a:solidFill>
                <a:latin typeface="微软雅黑" charset="0"/>
                <a:ea typeface="微软雅黑" charset="0"/>
              </a:rPr>
              <a:t>SOA</a:t>
            </a:r>
            <a:r>
              <a:rPr lang="zh-CN" altLang="en-US" dirty="0" smtClean="0">
                <a:solidFill>
                  <a:srgbClr val="00B0F0"/>
                </a:solidFill>
                <a:latin typeface="微软雅黑" charset="0"/>
                <a:ea typeface="微软雅黑" charset="0"/>
              </a:rPr>
              <a:t>设计理念</a:t>
            </a:r>
            <a:endParaRPr lang="zh-CN" altLang="en-US" dirty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302" name="矩形 5"/>
          <p:cNvSpPr>
            <a:spLocks noChangeArrowheads="1"/>
          </p:cNvSpPr>
          <p:nvPr/>
        </p:nvSpPr>
        <p:spPr bwMode="auto">
          <a:xfrm>
            <a:off x="1116013" y="5908675"/>
            <a:ext cx="16306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B0F0"/>
                </a:solidFill>
                <a:latin typeface="微软雅黑" charset="0"/>
                <a:ea typeface="微软雅黑" charset="0"/>
              </a:rPr>
              <a:t>领域设计模型</a:t>
            </a:r>
            <a:endParaRPr lang="zh-CN" altLang="en-US" dirty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99FF"/>
                </a:solidFill>
                <a:latin typeface="微软雅黑" charset="0"/>
                <a:ea typeface="微软雅黑" charset="0"/>
              </a:rPr>
              <a:t>名词介绍</a:t>
            </a:r>
            <a:endParaRPr lang="zh-CN" altLang="en-US" dirty="0">
              <a:solidFill>
                <a:srgbClr val="0099FF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3" y="1412776"/>
            <a:ext cx="2560320" cy="2202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856" y="1677110"/>
            <a:ext cx="54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Saas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software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service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Paas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platform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service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Caas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Container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service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Daas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Data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service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Iaas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Infrastructure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service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4775200" cy="5826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99FF"/>
                </a:solidFill>
                <a:latin typeface="微软雅黑" charset="0"/>
                <a:ea typeface="微软雅黑" charset="0"/>
              </a:rPr>
              <a:t>技术架构</a:t>
            </a:r>
            <a:r>
              <a:rPr lang="en-US" altLang="zh-CN" dirty="0" smtClean="0">
                <a:solidFill>
                  <a:srgbClr val="0099FF"/>
                </a:solidFill>
                <a:latin typeface="微软雅黑" charset="0"/>
                <a:ea typeface="微软雅黑" charset="0"/>
              </a:rPr>
              <a:t>_</a:t>
            </a:r>
            <a:r>
              <a:rPr lang="zh-CN" altLang="en-US" dirty="0" smtClean="0">
                <a:solidFill>
                  <a:srgbClr val="0099FF"/>
                </a:solidFill>
                <a:latin typeface="微软雅黑" charset="0"/>
                <a:ea typeface="微软雅黑" charset="0"/>
              </a:rPr>
              <a:t>层级</a:t>
            </a:r>
            <a:endParaRPr lang="zh-CN" altLang="en-US" dirty="0">
              <a:solidFill>
                <a:srgbClr val="0099FF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074" name="Picture 2" descr="C:\个人文档\VIP项目\项目启动\系统架构设计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57250"/>
            <a:ext cx="7207780" cy="55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04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262312" cy="5826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99FF"/>
                </a:solidFill>
                <a:latin typeface="微软雅黑" charset="0"/>
                <a:ea typeface="微软雅黑" charset="0"/>
              </a:rPr>
              <a:t>技术分层图</a:t>
            </a:r>
            <a:endParaRPr lang="zh-CN" altLang="en-US" dirty="0">
              <a:solidFill>
                <a:srgbClr val="0099FF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5888545" cy="545804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262312" cy="5826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99FF"/>
                </a:solidFill>
                <a:latin typeface="微软雅黑" charset="0"/>
                <a:ea typeface="微软雅黑" charset="0"/>
              </a:rPr>
              <a:t>内部实现图</a:t>
            </a:r>
            <a:endParaRPr lang="zh-CN" altLang="en-US" dirty="0">
              <a:solidFill>
                <a:srgbClr val="0099FF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06500"/>
            <a:ext cx="8421097" cy="44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85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部署架构图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6394010" cy="559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614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252</Words>
  <Application>Microsoft Office PowerPoint</Application>
  <PresentationFormat>全屏显示(4:3)</PresentationFormat>
  <Paragraphs>99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思维导图</vt:lpstr>
      <vt:lpstr>业务涉及的技术点</vt:lpstr>
      <vt:lpstr>介绍</vt:lpstr>
      <vt:lpstr>名词介绍</vt:lpstr>
      <vt:lpstr>技术架构_层级</vt:lpstr>
      <vt:lpstr>技术分层图</vt:lpstr>
      <vt:lpstr>内部实现图</vt:lpstr>
      <vt:lpstr>部署架构图</vt:lpstr>
      <vt:lpstr>系统开发要求</vt:lpstr>
      <vt:lpstr>系统性能要求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baozi</cp:lastModifiedBy>
  <cp:revision>82</cp:revision>
  <dcterms:created xsi:type="dcterms:W3CDTF">2015-09-23T06:24:58Z</dcterms:created>
  <dcterms:modified xsi:type="dcterms:W3CDTF">2017-09-13T06:29:30Z</dcterms:modified>
</cp:coreProperties>
</file>