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75" r:id="rId5"/>
    <p:sldId id="277" r:id="rId6"/>
    <p:sldId id="259" r:id="rId7"/>
    <p:sldId id="260" r:id="rId8"/>
    <p:sldId id="261" r:id="rId9"/>
    <p:sldId id="263" r:id="rId10"/>
    <p:sldId id="268" r:id="rId11"/>
    <p:sldId id="264" r:id="rId12"/>
    <p:sldId id="269" r:id="rId13"/>
    <p:sldId id="271" r:id="rId14"/>
    <p:sldId id="272" r:id="rId15"/>
    <p:sldId id="278" r:id="rId16"/>
    <p:sldId id="279" r:id="rId17"/>
    <p:sldId id="281" r:id="rId18"/>
    <p:sldId id="274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50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F71F-AC30-4E71-A6A4-4BD4EF383B21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8512-A368-4F53-AA8C-6DE2F2A72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29844-B506-47FA-AD05-5864C540BE01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C710-B309-4D7F-B923-213B52F9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7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54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0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99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19E8-8C41-44A3-BE20-E9C48B3FE604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search.json?term=3d+printer" TargetMode="External"/><Relationship Id="rId2" Type="http://schemas.openxmlformats.org/officeDocument/2006/relationships/hyperlink" Target="https://www.kickstarter.com/projects/search?term=3d+pri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ckstarter.com/projects/search.json?term=&amp;category_id=16" TargetMode="External"/><Relationship Id="rId4" Type="http://schemas.openxmlformats.org/officeDocument/2006/relationships/hyperlink" Target="https://github.com/oreilly-japan/ml-at-work/tree/master/chap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の統計分析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中山ところてん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47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典型的な失敗プロジェクト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達成率</a:t>
            </a:r>
            <a:r>
              <a:rPr lang="en-US" altLang="ja-JP" dirty="0" smtClean="0"/>
              <a:t>10%</a:t>
            </a:r>
            <a:r>
              <a:rPr lang="ja-JP" altLang="en-US" dirty="0" smtClean="0"/>
              <a:t>未満で終わるプロジェクトが</a:t>
            </a:r>
            <a:r>
              <a:rPr lang="en-US" altLang="ja-JP" dirty="0" smtClean="0"/>
              <a:t>54%</a:t>
            </a:r>
            <a:r>
              <a:rPr lang="ja-JP" altLang="en-US" dirty="0" smtClean="0"/>
              <a:t>存在する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プロジェクトの</a:t>
            </a:r>
            <a:r>
              <a:rPr lang="en-US" altLang="ja-JP" dirty="0" smtClean="0"/>
              <a:t>16.2%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Backer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人、</a:t>
            </a:r>
            <a:r>
              <a:rPr lang="en-US" altLang="ja-JP" dirty="0" smtClean="0"/>
              <a:t>52%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人以下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身内のご祝儀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もできないような準備不足プロジェクトが多い</a:t>
            </a:r>
            <a:endParaRPr lang="en-US" altLang="ja-JP" dirty="0" smtClean="0"/>
          </a:p>
          <a:p>
            <a:r>
              <a:rPr lang="ja-JP" altLang="en-US" dirty="0" smtClean="0"/>
              <a:t>プロジェクトを成功させたいのであれば、</a:t>
            </a:r>
            <a:r>
              <a:rPr lang="en-US" altLang="ja-JP" dirty="0" smtClean="0"/>
              <a:t>Backer100</a:t>
            </a:r>
            <a:r>
              <a:rPr lang="ja-JP" altLang="en-US" dirty="0" smtClean="0"/>
              <a:t>人をどうやって集めるかを考える必要がある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23" y="3465899"/>
            <a:ext cx="8662954" cy="3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終了間際に</a:t>
            </a:r>
            <a:r>
              <a:rPr kumimoji="1" lang="en-US" altLang="ja-JP" dirty="0" smtClean="0"/>
              <a:t>Back</a:t>
            </a:r>
            <a:r>
              <a:rPr kumimoji="1" lang="ja-JP" altLang="en-US" dirty="0" smtClean="0"/>
              <a:t>されるプロジェクト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515600" cy="564902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プロジェクト終了間際の広報活動による</a:t>
            </a:r>
            <a:r>
              <a:rPr kumimoji="1" lang="en-US" altLang="ja-JP" dirty="0" smtClean="0"/>
              <a:t>Backer</a:t>
            </a:r>
            <a:r>
              <a:rPr kumimoji="1" lang="ja-JP" altLang="en-US" dirty="0" smtClean="0"/>
              <a:t>の増加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プロジェクトメンバーが最後のお願いをして回る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が終了間際のプロジェクトをトップページで紹介している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ただし、これは</a:t>
            </a:r>
            <a:r>
              <a:rPr lang="ja-JP" altLang="en-US" dirty="0" smtClean="0"/>
              <a:t>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付近に変曲点が生まれる理由にはならない</a:t>
            </a:r>
            <a:endParaRPr kumimoji="1" lang="en-US" altLang="ja-JP" dirty="0" smtClean="0"/>
          </a:p>
          <a:p>
            <a:pPr lvl="3"/>
            <a:endParaRPr lang="en-US" altLang="ja-JP" dirty="0"/>
          </a:p>
          <a:p>
            <a:r>
              <a:rPr kumimoji="1" lang="ja-JP" altLang="en-US" dirty="0" smtClean="0"/>
              <a:t>最後のひと押しを積極的に行っている人がいる可能性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プロジェクトメンバーが自腹</a:t>
            </a:r>
            <a:r>
              <a:rPr lang="ja-JP" altLang="en-US" dirty="0"/>
              <a:t>を切ってプロジェクトを成功</a:t>
            </a:r>
            <a:r>
              <a:rPr lang="ja-JP" altLang="en-US" dirty="0" smtClean="0"/>
              <a:t>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「俺が成功させた」感を味わいたい人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プロジェクトを達成させた、という一体感を楽しみたい人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キャスティングボートを握るという稀有な体験ができる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クラウドファンディングをゲームとして楽しんでいる人</a:t>
            </a:r>
            <a:endParaRPr lang="en-US" altLang="ja-JP" dirty="0"/>
          </a:p>
          <a:p>
            <a:pPr lvl="2"/>
            <a:r>
              <a:rPr lang="ja-JP" altLang="en-US" dirty="0" smtClean="0"/>
              <a:t>クラウドファンディングを「成功するかどうかわからないゲーム」として考えた場合、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勝率の高いゲームである、達成率</a:t>
            </a:r>
            <a:r>
              <a:rPr lang="en-US" altLang="ja-JP" dirty="0" smtClean="0"/>
              <a:t>90%</a:t>
            </a:r>
            <a:r>
              <a:rPr lang="ja-JP" altLang="en-US" dirty="0" smtClean="0"/>
              <a:t>付近のプロジェクトに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するのは合理的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自分が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したプロジェクトが失敗するのは嫌なので、達成率が低いプロジェクトには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達成率が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を超えて成功確実の場合、ゲームにならないため、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5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ギリギリで失敗したプロジェクトの分析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達成率が</a:t>
            </a:r>
            <a:r>
              <a:rPr kumimoji="1" lang="en-US" altLang="ja-JP" dirty="0" smtClean="0"/>
              <a:t>70%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のプロジェクトは</a:t>
            </a:r>
            <a:r>
              <a:rPr lang="ja-JP" altLang="en-US" dirty="0" smtClean="0"/>
              <a:t>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金額が</a:t>
            </a:r>
            <a:r>
              <a:rPr lang="en-US" altLang="ja-JP" dirty="0" smtClean="0"/>
              <a:t>250</a:t>
            </a:r>
            <a:r>
              <a:rPr lang="ja-JP" altLang="en-US" dirty="0" smtClean="0"/>
              <a:t>ドル超</a:t>
            </a:r>
            <a:endParaRPr lang="en-US" altLang="ja-JP" dirty="0" smtClean="0"/>
          </a:p>
          <a:p>
            <a:r>
              <a:rPr lang="ja-JP" altLang="en-US" dirty="0" smtClean="0"/>
              <a:t>ギリギリで達成したプロジェクトは平均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金額が</a:t>
            </a:r>
            <a:r>
              <a:rPr lang="en-US" altLang="ja-JP" dirty="0" smtClean="0"/>
              <a:t>200</a:t>
            </a:r>
            <a:r>
              <a:rPr lang="ja-JP" altLang="en-US" dirty="0" smtClean="0"/>
              <a:t>ドル未満</a:t>
            </a:r>
            <a:endParaRPr lang="en-US" altLang="ja-JP" dirty="0" smtClean="0"/>
          </a:p>
          <a:p>
            <a:r>
              <a:rPr lang="en-US" altLang="ja-JP" dirty="0" smtClean="0"/>
              <a:t>Back</a:t>
            </a:r>
            <a:r>
              <a:rPr lang="ja-JP" altLang="en-US" dirty="0" smtClean="0"/>
              <a:t>プランの設計が成否を分けると考えられる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89" y="2681151"/>
            <a:ext cx="4808221" cy="410367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136380" y="5861498"/>
            <a:ext cx="2872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金額をそろえるために、決済通貨が</a:t>
            </a:r>
            <a:r>
              <a:rPr lang="en-US" altLang="ja-JP" dirty="0" smtClean="0"/>
              <a:t>USD</a:t>
            </a:r>
            <a:r>
              <a:rPr lang="ja-JP" altLang="en-US" dirty="0" smtClean="0"/>
              <a:t>のプロジェクトに限定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9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大成功プロジェクト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平均</a:t>
            </a:r>
            <a:r>
              <a:rPr kumimoji="1" lang="en-US" altLang="ja-JP" dirty="0" smtClean="0"/>
              <a:t>Back</a:t>
            </a:r>
            <a:r>
              <a:rPr kumimoji="1" lang="ja-JP" altLang="en-US" dirty="0" smtClean="0"/>
              <a:t>金額は大きく変動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r>
              <a:rPr lang="ja-JP" altLang="en-US" dirty="0" smtClean="0"/>
              <a:t>達成率は基本的に平均</a:t>
            </a:r>
            <a:r>
              <a:rPr lang="en-US" altLang="ja-JP" dirty="0" smtClean="0"/>
              <a:t>Backer</a:t>
            </a:r>
            <a:r>
              <a:rPr lang="ja-JP" altLang="en-US" dirty="0" smtClean="0"/>
              <a:t>人数に依存する</a:t>
            </a:r>
            <a:endParaRPr lang="en-US" altLang="ja-JP" dirty="0" smtClean="0"/>
          </a:p>
          <a:p>
            <a:r>
              <a:rPr lang="ja-JP" altLang="en-US" dirty="0" smtClean="0"/>
              <a:t>高額な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プランを払う人が多いから成功するというわけではない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42475"/>
            <a:ext cx="11795760" cy="40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国</a:t>
            </a:r>
            <a:r>
              <a:rPr kumimoji="1" lang="ja-JP" altLang="en-US" dirty="0" smtClean="0"/>
              <a:t>とプロジェクトの成功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英語が成功のカギを握る</a:t>
            </a:r>
            <a:endParaRPr lang="en-US" altLang="ja-JP" sz="2000" dirty="0" smtClean="0"/>
          </a:p>
          <a:p>
            <a:pPr lvl="1"/>
            <a:r>
              <a:rPr lang="ja-JP" altLang="en-US" sz="1800" dirty="0" smtClean="0"/>
              <a:t>アメリカが他国と比べて成功率が高い（件数の少ない香港を除く）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英語圏と、ロマンス語の中でも英語に近いフランス語、英語がほぼ必須な小国は成功率が高い</a:t>
            </a:r>
            <a:endParaRPr lang="en-US" altLang="ja-JP" sz="1800" dirty="0" smtClean="0"/>
          </a:p>
          <a:p>
            <a:r>
              <a:rPr lang="ja-JP" altLang="en-US" sz="2000" dirty="0" smtClean="0"/>
              <a:t>イタリア、スペインのロマンス語圏は失敗率が高い</a:t>
            </a:r>
            <a:endParaRPr lang="en-US" altLang="ja-JP" sz="2000" dirty="0" smtClean="0"/>
          </a:p>
          <a:p>
            <a:pPr lvl="1"/>
            <a:r>
              <a:rPr kumimoji="1" lang="ja-JP" altLang="en-US" sz="1800" dirty="0" smtClean="0"/>
              <a:t>説明文がイタリア語、スペイン語で書かれたプロジェクトがいくつか存在</a:t>
            </a:r>
            <a:endParaRPr kumimoji="1" lang="ja-JP" alt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15" y="2932826"/>
            <a:ext cx="9459370" cy="38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目標金額と成功率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基本的には目標金額が小さいほど成功確率は増大する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699378"/>
            <a:ext cx="9425940" cy="49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達成率とプロジェクトキャンセル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達成率が</a:t>
            </a:r>
            <a:r>
              <a:rPr lang="en-US" altLang="ja-JP" sz="2400" dirty="0" smtClean="0"/>
              <a:t>100%</a:t>
            </a:r>
            <a:r>
              <a:rPr lang="ja-JP" altLang="en-US" sz="2400" dirty="0" smtClean="0"/>
              <a:t>を超えているにもかかわらず、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自らキャンセルしているプロジェクトがいくつか存在する</a:t>
            </a:r>
            <a:endParaRPr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32" y="1943100"/>
            <a:ext cx="895553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達成後キャンセル事例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工場に発注してみたら、予算オーバー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ロボット系、ドローン系</a:t>
            </a:r>
            <a:endParaRPr lang="en-US" altLang="ja-JP" dirty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価格</a:t>
            </a:r>
            <a:r>
              <a:rPr lang="ja-JP" altLang="en-US" dirty="0"/>
              <a:t>改定のため</a:t>
            </a:r>
            <a:r>
              <a:rPr lang="ja-JP" altLang="en-US" dirty="0" smtClean="0"/>
              <a:t>にプロジェクトを立て直す</a:t>
            </a:r>
            <a:endParaRPr lang="en-US" altLang="ja-JP" dirty="0" smtClean="0"/>
          </a:p>
          <a:p>
            <a:pPr lvl="1"/>
            <a:r>
              <a:rPr lang="ja-JP" altLang="en-US" dirty="0"/>
              <a:t>想定以上の注文に</a:t>
            </a:r>
            <a:r>
              <a:rPr lang="ja-JP" altLang="en-US" dirty="0" smtClean="0"/>
              <a:t>より、量産効果により価格を下げられることが判明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Weather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2.0</a:t>
            </a:r>
            <a:r>
              <a:rPr lang="ja-JP" altLang="en-US" dirty="0"/>
              <a:t>　</a:t>
            </a:r>
            <a:r>
              <a:rPr lang="ja-JP" altLang="en-US" dirty="0" smtClean="0"/>
              <a:t>スマホのイヤホンジャックに付ける気象センサー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AnyTouch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Blue</a:t>
            </a:r>
            <a:r>
              <a:rPr lang="ja-JP" altLang="en-US" dirty="0"/>
              <a:t>　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ドングルを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に刺すと、スマホが仮想キーボード、マウスになる</a:t>
            </a:r>
            <a:endParaRPr lang="en-US" altLang="ja-JP" dirty="0"/>
          </a:p>
          <a:p>
            <a:pPr lvl="3"/>
            <a:r>
              <a:rPr lang="en-US" altLang="ja-JP" dirty="0"/>
              <a:t>9000</a:t>
            </a:r>
            <a:r>
              <a:rPr lang="ja-JP" altLang="en-US" dirty="0"/>
              <a:t>ドルで</a:t>
            </a:r>
            <a:r>
              <a:rPr lang="en-US" altLang="ja-JP" dirty="0"/>
              <a:t>500</a:t>
            </a:r>
            <a:r>
              <a:rPr lang="ja-JP" altLang="en-US" dirty="0"/>
              <a:t>個のプランの</a:t>
            </a:r>
            <a:r>
              <a:rPr lang="en-US" altLang="ja-JP" dirty="0"/>
              <a:t>Backer</a:t>
            </a:r>
            <a:r>
              <a:rPr lang="ja-JP" altLang="en-US" dirty="0"/>
              <a:t>が減っているので、業者に直接取引を持ち掛けたと</a:t>
            </a:r>
            <a:r>
              <a:rPr lang="ja-JP" altLang="en-US" dirty="0" smtClean="0"/>
              <a:t>予想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このプロジェクトは</a:t>
            </a:r>
            <a:r>
              <a:rPr lang="en-US" altLang="ja-JP" dirty="0" err="1" smtClean="0"/>
              <a:t>indiegogo</a:t>
            </a:r>
            <a:r>
              <a:rPr lang="ja-JP" altLang="en-US" dirty="0" smtClean="0"/>
              <a:t>で成功した後に</a:t>
            </a:r>
            <a:r>
              <a:rPr lang="en-US" altLang="ja-JP" dirty="0" err="1" smtClean="0"/>
              <a:t>kickstater</a:t>
            </a:r>
            <a:r>
              <a:rPr lang="ja-JP" altLang="en-US" dirty="0" smtClean="0"/>
              <a:t>に出品するという形で、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クラウドファンディング</a:t>
            </a:r>
            <a:r>
              <a:rPr kumimoji="1" lang="ja-JP" altLang="en-US" dirty="0" smtClean="0"/>
              <a:t> を流通網の一つとして利用しており、大変興味深い</a:t>
            </a:r>
            <a:endParaRPr kumimoji="1"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事故でプロジェクトの継続が一時的に困難になった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Dotlens</a:t>
            </a:r>
            <a:r>
              <a:rPr lang="en-US" altLang="ja-JP" dirty="0" smtClean="0"/>
              <a:t> </a:t>
            </a:r>
            <a:r>
              <a:rPr lang="en-US" altLang="ja-JP" dirty="0"/>
              <a:t>smartphone microscope </a:t>
            </a:r>
            <a:r>
              <a:rPr lang="ja-JP" altLang="en-US" dirty="0" smtClean="0"/>
              <a:t>スマホのカメラに付けるレンズ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テキサス州の洪水にあり、製造設備と在庫を喪失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その後プロジェクトを立て直し、無事成功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30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904220" cy="496799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は衰退はしていないものの横ばい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他のクラウドファンディングサービスや、他国のローカルのクラウドファンディングサービスに顧客を奪われている可能性がある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Technology</a:t>
            </a:r>
            <a:r>
              <a:rPr kumimoji="1" lang="ja-JP" altLang="en-US" dirty="0" smtClean="0"/>
              <a:t>カテゴリに限定しているので、他のカテゴリ次第では成長している可能性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クラウドファンディングの効果を、達成率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付近の歪みとして可視化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最後のひと押しをしてくれる人がいる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プロジェクト関係者が身銭を切っている可能性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「</a:t>
            </a:r>
            <a:r>
              <a:rPr lang="ja-JP" altLang="en-US" dirty="0"/>
              <a:t>俺が育てた</a:t>
            </a:r>
            <a:r>
              <a:rPr lang="ja-JP" altLang="en-US" dirty="0" smtClean="0"/>
              <a:t>感</a:t>
            </a:r>
            <a:r>
              <a:rPr kumimoji="1" lang="ja-JP" altLang="en-US" dirty="0" smtClean="0"/>
              <a:t>」を味わうのが好きな人がいる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最後のひと押しをするには、安い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プランが必要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大成功プロジェクトは、基本的には大多数から支持されるもの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Kickstarter</a:t>
            </a:r>
            <a:r>
              <a:rPr lang="ja-JP" altLang="en-US" dirty="0" smtClean="0"/>
              <a:t>が販売チャネルになっているようなケースが多い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Kickstarter</a:t>
            </a:r>
            <a:r>
              <a:rPr lang="ja-JP" altLang="en-US" dirty="0" smtClean="0"/>
              <a:t>は商流の一種になっている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060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で成功させるコツ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英語でコンテンツを用意する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追加情報を探しに行っても母国語でしか出てこないケースでは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しにくい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目標金額を小さくし、確実に成功できるようにする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プロジェクトが成功したことそのものをニュースにすることができ、広報活動につながる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大成功したら、プロジェクトをいったんキャンセルして、立て直す裏ワザもある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プロジェクト</a:t>
            </a:r>
            <a:r>
              <a:rPr lang="ja-JP" altLang="en-US" dirty="0"/>
              <a:t>を始める前に</a:t>
            </a:r>
            <a:r>
              <a:rPr lang="ja-JP" altLang="en-US" dirty="0" smtClean="0"/>
              <a:t>、最低でも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人は</a:t>
            </a:r>
            <a:r>
              <a:rPr lang="en-US" altLang="ja-JP" dirty="0" smtClean="0"/>
              <a:t>Backer</a:t>
            </a:r>
            <a:r>
              <a:rPr lang="ja-JP" altLang="en-US" dirty="0" smtClean="0"/>
              <a:t>を確保する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盛り上がってる</a:t>
            </a:r>
            <a:r>
              <a:rPr lang="ja-JP" altLang="en-US" dirty="0"/>
              <a:t>感を正しく演出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目標金額の</a:t>
            </a:r>
            <a:r>
              <a:rPr lang="en-US" altLang="ja-JP" dirty="0" smtClean="0"/>
              <a:t>30%</a:t>
            </a:r>
            <a:r>
              <a:rPr lang="ja-JP" altLang="en-US" dirty="0" smtClean="0"/>
              <a:t>を超えれば、「成功しそうだから」という理由で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する人が増え始める可能性が高い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少額でリワードが得られる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プランを用意しておく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</a:t>
            </a:r>
            <a:r>
              <a:rPr lang="ja-JP" altLang="en-US" dirty="0" smtClean="0"/>
              <a:t>ドル程度で何かがもらえる少額の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プランを容易しておく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平均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金額が</a:t>
            </a:r>
            <a:r>
              <a:rPr lang="en-US" altLang="ja-JP" dirty="0" smtClean="0"/>
              <a:t>200</a:t>
            </a:r>
            <a:r>
              <a:rPr lang="ja-JP" altLang="en-US" dirty="0" smtClean="0"/>
              <a:t>ドル未満になるようにする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最後のひと押しのための応援は、少額であれば気軽に行うことができる</a:t>
            </a:r>
            <a:endParaRPr lang="ja-JP" altLang="en-US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5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データ収集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を利用して収集したデータ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Technology</a:t>
            </a:r>
            <a:r>
              <a:rPr kumimoji="1" lang="ja-JP" altLang="en-US" dirty="0" smtClean="0"/>
              <a:t>カテゴリのプロジェクト、</a:t>
            </a:r>
            <a:r>
              <a:rPr kumimoji="1" lang="en-US" altLang="ja-JP" dirty="0" smtClean="0"/>
              <a:t>21404</a:t>
            </a:r>
            <a:r>
              <a:rPr kumimoji="1" lang="ja-JP" altLang="en-US" dirty="0" smtClean="0"/>
              <a:t>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データ収集日、</a:t>
            </a:r>
            <a:r>
              <a:rPr kumimoji="1" lang="en-US" altLang="ja-JP" dirty="0" smtClean="0"/>
              <a:t>2017/03/04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データ収集方法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Kickstarter</a:t>
            </a:r>
            <a:r>
              <a:rPr kumimoji="1" lang="ja-JP" altLang="en-US" dirty="0" smtClean="0"/>
              <a:t>の非公開</a:t>
            </a:r>
            <a:r>
              <a:rPr kumimoji="1" lang="en-US" altLang="ja-JP" dirty="0" smtClean="0"/>
              <a:t>API</a:t>
            </a:r>
            <a:r>
              <a:rPr lang="ja-JP" altLang="en-US" dirty="0" smtClean="0"/>
              <a:t>を利用し、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データを収集</a:t>
            </a:r>
            <a:endParaRPr lang="en-US" altLang="ja-JP" dirty="0"/>
          </a:p>
          <a:p>
            <a:pPr lvl="2"/>
            <a:r>
              <a:rPr lang="ja-JP" altLang="en-US" dirty="0" smtClean="0"/>
              <a:t>通常検索</a:t>
            </a:r>
            <a:endParaRPr lang="en-US" altLang="ja-JP" dirty="0" smtClean="0"/>
          </a:p>
          <a:p>
            <a:pPr lvl="3"/>
            <a:r>
              <a:rPr lang="en-US" altLang="ja-JP" dirty="0" smtClean="0">
                <a:hlinkClick r:id="rId2"/>
              </a:rPr>
              <a:t>https://www.kickstarter.com/projects/search?term=3d+printer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非公開</a:t>
            </a:r>
            <a:r>
              <a:rPr lang="en-US" altLang="ja-JP" dirty="0" smtClean="0"/>
              <a:t>API</a:t>
            </a:r>
          </a:p>
          <a:p>
            <a:pPr lvl="3"/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www.kickstarter.com/projects/search.json?term=3d+printer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ソース</a:t>
            </a:r>
            <a:r>
              <a:rPr lang="ja-JP" altLang="en-US" dirty="0"/>
              <a:t>コード</a:t>
            </a:r>
            <a:endParaRPr kumimoji="1" lang="en-US" altLang="ja-JP" dirty="0" smtClean="0"/>
          </a:p>
          <a:p>
            <a:pPr lvl="2"/>
            <a:r>
              <a:rPr lang="en-US" altLang="ja-JP" dirty="0" smtClean="0">
                <a:hlinkClick r:id="rId4"/>
              </a:rPr>
              <a:t>https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github.com/oreilly-japan/ml-at-work/tree/master/chap08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備考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4000</a:t>
            </a:r>
            <a:r>
              <a:rPr lang="ja-JP" altLang="en-US" dirty="0" smtClean="0"/>
              <a:t>件までしか結果を返さないので、</a:t>
            </a:r>
            <a:r>
              <a:rPr lang="en-US" altLang="ja-JP" dirty="0" smtClean="0"/>
              <a:t>Technology</a:t>
            </a:r>
            <a:r>
              <a:rPr lang="ja-JP" altLang="en-US" dirty="0" smtClean="0"/>
              <a:t>カテゴリの下にあるサブカテゴリを指定して検索件数を抑制し、新しいプロジェクト順でデータ収集を実施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データ欠損の可能性があり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次のクエリで</a:t>
            </a:r>
            <a:r>
              <a:rPr lang="en-US" altLang="ja-JP" dirty="0" smtClean="0"/>
              <a:t>Technology</a:t>
            </a:r>
            <a:r>
              <a:rPr lang="ja-JP" altLang="en-US" dirty="0" smtClean="0"/>
              <a:t>タグ全体を検索した</a:t>
            </a:r>
            <a:r>
              <a:rPr lang="ja-JP" altLang="en-US" dirty="0"/>
              <a:t>際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hit</a:t>
            </a:r>
            <a:r>
              <a:rPr lang="ja-JP" altLang="en-US" dirty="0" smtClean="0"/>
              <a:t>数は</a:t>
            </a:r>
            <a:r>
              <a:rPr lang="en-US" altLang="ja-JP" dirty="0" smtClean="0"/>
              <a:t>27000</a:t>
            </a:r>
            <a:r>
              <a:rPr lang="ja-JP" altLang="en-US" dirty="0" smtClean="0"/>
              <a:t>件であり、データ欠損の可能性がある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5"/>
              </a:rPr>
              <a:t>https://www.kickstarter.com/projects/search.json?term=&amp;category_id=16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70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データ欠損の可能性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カテゴリと年度のデータから、</a:t>
            </a:r>
            <a:r>
              <a:rPr lang="en-US" altLang="ja-JP" sz="2400" dirty="0" smtClean="0"/>
              <a:t>apps</a:t>
            </a:r>
            <a:r>
              <a:rPr lang="ja-JP" altLang="en-US" sz="2400" dirty="0" smtClean="0"/>
              <a:t>カテゴリがデータ欠損の可能性あり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検索オーダーが</a:t>
            </a:r>
            <a:r>
              <a:rPr lang="en-US" altLang="ja-JP" sz="2000" dirty="0" smtClean="0"/>
              <a:t>Newest</a:t>
            </a:r>
            <a:r>
              <a:rPr lang="ja-JP" altLang="en-US" sz="2000" dirty="0" smtClean="0"/>
              <a:t>であるため、時系列を伴わない統計分析については問題ないと判断する。以後、時系列を利用した分析を行う際には</a:t>
            </a:r>
            <a:r>
              <a:rPr lang="en-US" altLang="ja-JP" sz="2000" dirty="0" smtClean="0"/>
              <a:t>apps</a:t>
            </a:r>
            <a:r>
              <a:rPr lang="ja-JP" altLang="en-US" sz="2000" dirty="0" smtClean="0"/>
              <a:t>カテゴリを除外して実施する</a:t>
            </a:r>
            <a:endParaRPr lang="en-US" altLang="ja-JP" sz="20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2" y="2334714"/>
            <a:ext cx="11297416" cy="43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プロジェクト数のトレンド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プロジェクト数は</a:t>
            </a:r>
            <a:r>
              <a:rPr kumimoji="1" lang="en-US" altLang="ja-JP" sz="2400" dirty="0" smtClean="0"/>
              <a:t>2015</a:t>
            </a:r>
            <a:r>
              <a:rPr kumimoji="1" lang="ja-JP" altLang="en-US" sz="2400" dirty="0" smtClean="0"/>
              <a:t>年第二四半期をピークに減少トレンドである</a:t>
            </a:r>
            <a:endParaRPr kumimoji="1" lang="en-US" altLang="ja-JP" sz="2400" dirty="0" smtClean="0"/>
          </a:p>
          <a:p>
            <a:pPr lvl="1"/>
            <a:r>
              <a:rPr lang="ja-JP" altLang="en-US" sz="2000" dirty="0"/>
              <a:t>他</a:t>
            </a:r>
            <a:r>
              <a:rPr lang="ja-JP" altLang="en-US" sz="2000" dirty="0" smtClean="0"/>
              <a:t>のクラウドファンディングサイトをクリエイターが使うようになった可能性</a:t>
            </a:r>
            <a:endParaRPr kumimoji="1" lang="en-US" altLang="ja-JP" sz="2000" dirty="0" smtClean="0"/>
          </a:p>
          <a:p>
            <a:pPr lvl="1"/>
            <a:r>
              <a:rPr lang="en-US" altLang="ja-JP" sz="2000" dirty="0" smtClean="0"/>
              <a:t>Kickstarter</a:t>
            </a:r>
            <a:r>
              <a:rPr lang="ja-JP" altLang="en-US" sz="2000" dirty="0" smtClean="0"/>
              <a:t>内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他のタグにプロジェクトが流れている可能性がある。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決済通貨を</a:t>
            </a:r>
            <a:r>
              <a:rPr lang="en-US" altLang="ja-JP" sz="2000" dirty="0" smtClean="0"/>
              <a:t>USD</a:t>
            </a:r>
            <a:r>
              <a:rPr lang="ja-JP" altLang="en-US" sz="2000" dirty="0" smtClean="0"/>
              <a:t>に限定しても同様の傾向であるため、海外案件が増えたわけではない</a:t>
            </a:r>
            <a:endParaRPr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76" y="2644140"/>
            <a:ext cx="8015648" cy="41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累計</a:t>
            </a:r>
            <a:r>
              <a:rPr lang="ja-JP" altLang="en-US" dirty="0" smtClean="0"/>
              <a:t>調達金額、成功プロジェクト数</a:t>
            </a:r>
            <a:r>
              <a:rPr kumimoji="1" lang="ja-JP" altLang="en-US" dirty="0" smtClean="0"/>
              <a:t>のトレンド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成功プロジェクト、調達金額（</a:t>
            </a:r>
            <a:r>
              <a:rPr lang="en-US" altLang="ja-JP" dirty="0" smtClean="0"/>
              <a:t>USD</a:t>
            </a:r>
            <a:r>
              <a:rPr lang="ja-JP" altLang="en-US" dirty="0" smtClean="0"/>
              <a:t>のプロジェクトに限定）は横ばい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Kickstarter</a:t>
            </a:r>
            <a:r>
              <a:rPr lang="ja-JP" altLang="en-US" dirty="0" smtClean="0"/>
              <a:t>が縮小傾向にあるとは言えない</a:t>
            </a:r>
            <a:endParaRPr lang="en-US" altLang="ja-JP" dirty="0"/>
          </a:p>
          <a:p>
            <a:pPr lvl="1"/>
            <a:r>
              <a:rPr lang="ja-JP" altLang="en-US" dirty="0" smtClean="0"/>
              <a:t>成功率の低いプロジェクトが</a:t>
            </a:r>
            <a:r>
              <a:rPr lang="en-US" altLang="ja-JP" dirty="0" smtClean="0"/>
              <a:t>2014</a:t>
            </a:r>
            <a:r>
              <a:rPr lang="ja-JP" altLang="en-US" dirty="0" smtClean="0"/>
              <a:t>年に多かっただけの模様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80812"/>
            <a:ext cx="853440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達成率に現れる特異点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達成率＝調達金額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目標金額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達成率順に並べて可視化を行う</a:t>
            </a:r>
            <a:r>
              <a:rPr lang="ja-JP" altLang="en-US" dirty="0" smtClean="0"/>
              <a:t>（縦軸：達成率）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近辺に特異点が発生している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06" y="2477311"/>
            <a:ext cx="7386515" cy="4261007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251960" y="499110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46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特異点は終了したプロジェクトに現れる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まだ募集中のプロジェクトに限定して達成率を算出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付近での特異点は消える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プロジェクト終了間際に特異点が生まれると考えられる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25" y="2477312"/>
            <a:ext cx="7381550" cy="398243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352300">
            <a:off x="3741420" y="483108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年度ごとの達成率の分布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フィルター条件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現在募集中のプロジェクトは除外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年度ごとの分析であるため</a:t>
            </a:r>
            <a:r>
              <a:rPr lang="en-US" altLang="ja-JP" sz="2000" dirty="0" smtClean="0"/>
              <a:t>apps</a:t>
            </a:r>
            <a:r>
              <a:rPr lang="ja-JP" altLang="en-US" sz="2000" dirty="0" smtClean="0"/>
              <a:t>カテゴリは除外</a:t>
            </a:r>
            <a:endParaRPr lang="en-US" altLang="ja-JP" sz="2000" dirty="0" smtClean="0"/>
          </a:p>
          <a:p>
            <a:r>
              <a:rPr lang="ja-JP" altLang="en-US" sz="2400" dirty="0" smtClean="0"/>
              <a:t>達成率の状況から、</a:t>
            </a:r>
            <a:r>
              <a:rPr lang="en-US" altLang="ja-JP" sz="2400" dirty="0" smtClean="0"/>
              <a:t>3</a:t>
            </a:r>
            <a:r>
              <a:rPr lang="ja-JP" altLang="en-US" sz="2400" dirty="0" err="1" smtClean="0"/>
              <a:t>つの</a:t>
            </a:r>
            <a:r>
              <a:rPr lang="ja-JP" altLang="en-US" sz="2400" dirty="0" smtClean="0"/>
              <a:t>異なる傾向が存在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2010</a:t>
            </a:r>
            <a:r>
              <a:rPr lang="ja-JP" altLang="en-US" sz="2000" dirty="0" smtClean="0"/>
              <a:t>年まで、</a:t>
            </a:r>
            <a:r>
              <a:rPr lang="en-US" altLang="ja-JP" sz="2000" dirty="0" smtClean="0"/>
              <a:t>2011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2013</a:t>
            </a:r>
            <a:r>
              <a:rPr lang="ja-JP" altLang="en-US" sz="2000" dirty="0" smtClean="0"/>
              <a:t>年、</a:t>
            </a:r>
            <a:r>
              <a:rPr lang="en-US" altLang="ja-JP" sz="2000" dirty="0" smtClean="0"/>
              <a:t>2014</a:t>
            </a:r>
            <a:r>
              <a:rPr lang="ja-JP" altLang="en-US" sz="2000" dirty="0" smtClean="0"/>
              <a:t>年以降</a:t>
            </a:r>
            <a:endParaRPr lang="en-US" altLang="ja-JP" sz="2000" dirty="0" smtClean="0"/>
          </a:p>
          <a:p>
            <a:endParaRPr lang="en-US" altLang="ja-JP" sz="2400" dirty="0"/>
          </a:p>
          <a:p>
            <a:pPr lvl="1"/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6" y="3182561"/>
            <a:ext cx="11759624" cy="35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達成率の分布からわかること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観測された事実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10%</a:t>
            </a:r>
            <a:r>
              <a:rPr lang="ja-JP" altLang="en-US" dirty="0" smtClean="0"/>
              <a:t>未満で終わるプロジェクトが</a:t>
            </a:r>
            <a:r>
              <a:rPr lang="en-US" altLang="ja-JP" dirty="0" smtClean="0"/>
              <a:t>54%</a:t>
            </a:r>
            <a:r>
              <a:rPr lang="ja-JP" altLang="en-US" dirty="0" smtClean="0"/>
              <a:t>存在する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50%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10</a:t>
            </a:r>
            <a:r>
              <a:rPr lang="en-US" altLang="ja-JP" dirty="0"/>
              <a:t>0</a:t>
            </a:r>
            <a:r>
              <a:rPr lang="en-US" altLang="ja-JP" dirty="0" smtClean="0"/>
              <a:t>%</a:t>
            </a:r>
            <a:r>
              <a:rPr lang="ja-JP" altLang="en-US" dirty="0" smtClean="0"/>
              <a:t>で終わるプロジェクトは</a:t>
            </a:r>
            <a:r>
              <a:rPr lang="en-US" altLang="ja-JP" dirty="0" smtClean="0"/>
              <a:t>3%</a:t>
            </a:r>
            <a:r>
              <a:rPr lang="ja-JP" altLang="en-US" dirty="0" smtClean="0"/>
              <a:t>程度と少ない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110%</a:t>
            </a:r>
            <a:r>
              <a:rPr lang="ja-JP" altLang="en-US" dirty="0" smtClean="0"/>
              <a:t>で終わるプロジェクトは</a:t>
            </a:r>
            <a:r>
              <a:rPr lang="en-US" altLang="ja-JP" dirty="0" smtClean="0"/>
              <a:t>5.7%</a:t>
            </a:r>
            <a:r>
              <a:rPr lang="ja-JP" altLang="en-US" dirty="0" smtClean="0"/>
              <a:t>と非常に多い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達成率が</a:t>
            </a:r>
            <a:r>
              <a:rPr lang="en-US" altLang="ja-JP" dirty="0" smtClean="0"/>
              <a:t>200%</a:t>
            </a:r>
            <a:r>
              <a:rPr lang="ja-JP" altLang="en-US" dirty="0" smtClean="0"/>
              <a:t>超で終わるプロジェクトは</a:t>
            </a:r>
            <a:r>
              <a:rPr lang="en-US" altLang="ja-JP" dirty="0" smtClean="0"/>
              <a:t>12%</a:t>
            </a:r>
            <a:r>
              <a:rPr lang="ja-JP" altLang="en-US" dirty="0" smtClean="0"/>
              <a:t>以上ある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達成率の変曲点は、募集中のプロジェクトには存在しない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年度ごとに見ても、達成率に</a:t>
            </a:r>
            <a:r>
              <a:rPr lang="ja-JP" altLang="en-US" dirty="0"/>
              <a:t>変曲点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達成率に応じて、プロジェクトは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種類に大別することができる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50%</a:t>
            </a:r>
            <a:r>
              <a:rPr lang="ja-JP" altLang="en-US" dirty="0" smtClean="0"/>
              <a:t>未満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　典型的な失敗プロジェクト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50%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lang="en-US" altLang="ja-JP" dirty="0"/>
              <a:t>0</a:t>
            </a:r>
            <a:r>
              <a:rPr lang="en-US" altLang="ja-JP" dirty="0" smtClean="0"/>
              <a:t>%	</a:t>
            </a:r>
            <a:r>
              <a:rPr lang="ja-JP" altLang="en-US" dirty="0" smtClean="0"/>
              <a:t>：　終了間際に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されるプロジェクト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達成率</a:t>
            </a:r>
            <a:r>
              <a:rPr lang="en-US" altLang="ja-JP" dirty="0" smtClean="0"/>
              <a:t>200%</a:t>
            </a:r>
            <a:r>
              <a:rPr lang="ja-JP" altLang="en-US" dirty="0" smtClean="0"/>
              <a:t>超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　大成功プロジェクト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9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1281</Words>
  <Application>Microsoft Office PowerPoint</Application>
  <PresentationFormat>ワイド画面</PresentationFormat>
  <Paragraphs>147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テーマ</vt:lpstr>
      <vt:lpstr>Kickstarterの統計分析</vt:lpstr>
      <vt:lpstr>データ収集</vt:lpstr>
      <vt:lpstr>データ欠損の可能性</vt:lpstr>
      <vt:lpstr>プロジェクト数のトレンド</vt:lpstr>
      <vt:lpstr>累計調達金額、成功プロジェクト数のトレンド</vt:lpstr>
      <vt:lpstr>達成率に現れる特異点</vt:lpstr>
      <vt:lpstr>特異点は終了したプロジェクトに現れる</vt:lpstr>
      <vt:lpstr>年度ごとの達成率の分布</vt:lpstr>
      <vt:lpstr>達成率の分布からわかること</vt:lpstr>
      <vt:lpstr>典型的な失敗プロジェクト</vt:lpstr>
      <vt:lpstr>終了間際にBackされるプロジェクト</vt:lpstr>
      <vt:lpstr>ギリギリで失敗したプロジェクトの分析</vt:lpstr>
      <vt:lpstr>大成功プロジェクト</vt:lpstr>
      <vt:lpstr>国とプロジェクトの成功</vt:lpstr>
      <vt:lpstr>目標金額と成功率</vt:lpstr>
      <vt:lpstr>達成率とプロジェクトキャンセル</vt:lpstr>
      <vt:lpstr>達成後キャンセル事例</vt:lpstr>
      <vt:lpstr>まとめ</vt:lpstr>
      <vt:lpstr>Kickstarterで成功させるコツ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KickStarterの統計分析</dc:title>
  <dc:creator>shinta nakayama</dc:creator>
  <cp:lastModifiedBy>shinta nakayama</cp:lastModifiedBy>
  <cp:revision>63</cp:revision>
  <dcterms:created xsi:type="dcterms:W3CDTF">2017-03-16T16:15:39Z</dcterms:created>
  <dcterms:modified xsi:type="dcterms:W3CDTF">2017-10-15T10:17:54Z</dcterms:modified>
</cp:coreProperties>
</file>