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8"/>
  </p:notesMasterIdLst>
  <p:handoutMasterIdLst>
    <p:handoutMasterId r:id="rId9"/>
  </p:handoutMasterIdLst>
  <p:sldIdLst>
    <p:sldId id="552" r:id="rId2"/>
    <p:sldId id="553" r:id="rId3"/>
    <p:sldId id="554" r:id="rId4"/>
    <p:sldId id="557" r:id="rId5"/>
    <p:sldId id="555" r:id="rId6"/>
    <p:sldId id="556" r:id="rId7"/>
  </p:sldIdLst>
  <p:sldSz cx="9144000" cy="6858000" type="screen4x3"/>
  <p:notesSz cx="9296400" cy="70104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FFFF"/>
    <a:srgbClr val="FFFFCC"/>
    <a:srgbClr val="660066"/>
    <a:srgbClr val="FFFF99"/>
    <a:srgbClr val="3333CC"/>
    <a:srgbClr val="6600FF"/>
    <a:srgbClr val="CC3300"/>
    <a:srgbClr val="00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สไตล์สีอ่อน 3 - เน้น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สไตล์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ไม่มีสไตล์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94270" autoAdjust="0"/>
  </p:normalViewPr>
  <p:slideViewPr>
    <p:cSldViewPr snapToGrid="0">
      <p:cViewPr varScale="1">
        <p:scale>
          <a:sx n="99" d="100"/>
          <a:sy n="99" d="100"/>
        </p:scale>
        <p:origin x="-952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803" cy="35175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5265431" y="1"/>
            <a:ext cx="4028801" cy="35175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6C5B5D57-255B-473B-A9E1-840C0CE53882}" type="datetimeFigureOut">
              <a:rPr lang="th-TH" smtClean="0"/>
              <a:pPr/>
              <a:t>29/4/18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6658650"/>
            <a:ext cx="4028803" cy="35175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5265431" y="6658650"/>
            <a:ext cx="4028801" cy="35175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D7655BFF-E57F-4494-8300-C0BE2482116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538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028440" cy="351737"/>
          </a:xfrm>
          <a:prstGeom prst="rect">
            <a:avLst/>
          </a:prstGeom>
        </p:spPr>
        <p:txBody>
          <a:bodyPr vert="horz" lIns="91486" tIns="45742" rIns="91486" bIns="45742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265811" y="2"/>
            <a:ext cx="4028440" cy="351737"/>
          </a:xfrm>
          <a:prstGeom prst="rect">
            <a:avLst/>
          </a:prstGeom>
        </p:spPr>
        <p:txBody>
          <a:bodyPr vert="horz" lIns="91486" tIns="45742" rIns="91486" bIns="45742" rtlCol="0"/>
          <a:lstStyle>
            <a:lvl1pPr algn="r">
              <a:defRPr sz="1200"/>
            </a:lvl1pPr>
          </a:lstStyle>
          <a:p>
            <a:fld id="{B566CB0F-897A-4E8F-8A03-9470D3602ADF}" type="datetimeFigureOut">
              <a:rPr lang="th-TH" smtClean="0"/>
              <a:pPr/>
              <a:t>29/4/18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2" rIns="91486" bIns="45742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29641" y="3373758"/>
            <a:ext cx="7437120" cy="2760345"/>
          </a:xfrm>
          <a:prstGeom prst="rect">
            <a:avLst/>
          </a:prstGeom>
        </p:spPr>
        <p:txBody>
          <a:bodyPr vert="horz" lIns="91486" tIns="45742" rIns="91486" bIns="45742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3" y="6658665"/>
            <a:ext cx="4028440" cy="351737"/>
          </a:xfrm>
          <a:prstGeom prst="rect">
            <a:avLst/>
          </a:prstGeom>
        </p:spPr>
        <p:txBody>
          <a:bodyPr vert="horz" lIns="91486" tIns="45742" rIns="91486" bIns="45742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5265811" y="6658665"/>
            <a:ext cx="4028440" cy="351737"/>
          </a:xfrm>
          <a:prstGeom prst="rect">
            <a:avLst/>
          </a:prstGeom>
        </p:spPr>
        <p:txBody>
          <a:bodyPr vert="horz" lIns="91486" tIns="45742" rIns="91486" bIns="45742" rtlCol="0" anchor="b"/>
          <a:lstStyle>
            <a:lvl1pPr algn="r">
              <a:defRPr sz="1200"/>
            </a:lvl1pPr>
          </a:lstStyle>
          <a:p>
            <a:fld id="{8FA8AA28-CDA5-45E5-A358-B4A537B54A7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20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A28-CDA5-45E5-A358-B4A537B54A74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477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A28-CDA5-45E5-A358-B4A537B54A74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92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A28-CDA5-45E5-A358-B4A537B54A74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92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A28-CDA5-45E5-A358-B4A537B54A74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92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A28-CDA5-45E5-A358-B4A537B54A74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92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A28-CDA5-45E5-A358-B4A537B54A74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92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575D0F-A07F-456E-9735-4B9BFECEA122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3A6EEF4-0113-40A5-A54D-65B84AC87E3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37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F414F3-78A7-4C88-A390-9BE082BDF3D3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FBDA2F-30B6-43A4-B1F5-BAA3E3855F7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296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CB90AD-37CC-4FE7-9014-81272EF261A3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E80826-7323-4BBB-A03C-E89CFA7FEA62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42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001488-ADAE-4014-BD1E-E0067E1B1125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56286C-81C8-4A4C-AF38-4FFD3AFB53D8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50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BA5612-3AC4-4A21-8BF4-243081E98F88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7C95F34-E4A1-4EE3-B874-FF38F978718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00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DDA8366-D95D-45A7-9D67-1D963724FB8C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6C0F5C-8E41-4DF4-B98B-311F9E83339C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82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ACBD6-81E0-4472-8215-A722F2DC1388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0AEE2A-5967-40AB-8E51-51A5E9CEF47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678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C980EB-6B2F-4961-8E37-B94D3B779B98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159CBD-3059-4FD2-B063-632AC4B23B2B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954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2241A-7BF6-4E42-8BBB-DFD3B25810D3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12C9766-6135-4139-931A-74742DF4C30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722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0F7C6C0-AE3E-4463-A75C-4E3634EC5DB8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1E81302-C919-4C24-8F48-F9D1EE433048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7168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th-TH" noProof="0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2A9D15-120C-45AE-AB22-3C9F65CCB60F}" type="datetime1">
              <a:rPr lang="th-TH" smtClean="0"/>
              <a:pPr>
                <a:defRPr/>
              </a:pPr>
              <a:t>29/4/18</a:t>
            </a:fld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5C26FE-996D-4CF2-933F-307440D2B455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761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 defTabSz="685800">
              <a:defRPr/>
            </a:pPr>
            <a:fld id="{A1CBDF92-6C36-4EB4-9698-14A03BF644B3}" type="datetime1">
              <a:rPr lang="th-TH" smtClean="0"/>
              <a:pPr defTabSz="685800">
                <a:defRPr/>
              </a:pPr>
              <a:t>29/4/18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 defTabSz="685800"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 defTabSz="685800">
              <a:defRPr/>
            </a:pPr>
            <a:fld id="{52B8A818-82E7-42BD-BBEB-002AAB9C672E}" type="slidenum">
              <a:rPr lang="th-TH" smtClean="0"/>
              <a:pPr defTabSz="685800"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15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6EEF4-0113-40A5-A54D-65B84AC87E39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="" xmlns:a16="http://schemas.microsoft.com/office/drawing/2014/main" id="{AE9D2B3E-285D-4DF6-A96E-8EFFAD0BC4C5}"/>
              </a:ext>
            </a:extLst>
          </p:cNvPr>
          <p:cNvSpPr/>
          <p:nvPr/>
        </p:nvSpPr>
        <p:spPr>
          <a:xfrm>
            <a:off x="-7863" y="2419768"/>
            <a:ext cx="9144000" cy="206210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tabLst>
                <a:tab pos="1414463" algn="l"/>
                <a:tab pos="1750219" algn="l"/>
              </a:tabLst>
            </a:pPr>
            <a:r>
              <a:rPr lang="th-TH" sz="32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ระเบียบวาระที่ </a:t>
            </a:r>
            <a:r>
              <a:rPr lang="en-US" sz="32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2 </a:t>
            </a:r>
            <a:r>
              <a:rPr lang="th-TH" sz="32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เรื่องเพื่อทราบ</a:t>
            </a:r>
          </a:p>
          <a:p>
            <a:pPr marL="1814513" indent="-1814513" algn="ctr">
              <a:tabLst>
                <a:tab pos="1414463" algn="l"/>
                <a:tab pos="1457325" algn="l"/>
                <a:tab pos="1847850" algn="l"/>
              </a:tabLst>
            </a:pPr>
            <a:r>
              <a:rPr lang="th-TH" sz="32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2.3 การคาดการณ์สภาพภูมิอากาศและการจัดสรรน้ำเพื่อการเพาะปลูก</a:t>
            </a:r>
          </a:p>
          <a:p>
            <a:pPr marL="1814513" indent="-1814513" algn="ctr">
              <a:tabLst>
                <a:tab pos="1414463" algn="l"/>
                <a:tab pos="1457325" algn="l"/>
                <a:tab pos="1847850" algn="l"/>
              </a:tabLst>
            </a:pPr>
            <a:r>
              <a:rPr lang="th-TH" sz="32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ฤดูฝน ปี 2561 (1 พ.ค.- 31 ต.ค. 61)</a:t>
            </a:r>
          </a:p>
          <a:p>
            <a:pPr marL="1814513" indent="-1814513">
              <a:tabLst>
                <a:tab pos="1414463" algn="l"/>
                <a:tab pos="1457325" algn="l"/>
                <a:tab pos="1847850" algn="l"/>
              </a:tabLst>
            </a:pPr>
            <a:endParaRPr lang="th-TH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="" xmlns:a16="http://schemas.microsoft.com/office/drawing/2014/main" id="{A16941B3-B7A4-4B39-A7CA-2C954A2C4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0656"/>
          </a:xfrm>
          <a:prstGeom prst="rect">
            <a:avLst/>
          </a:prstGeom>
          <a:solidFill>
            <a:srgbClr val="26018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r>
              <a:rPr lang="th-TH" altLang="th-TH" sz="40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ระเบียบวาระที่ </a:t>
            </a:r>
            <a:r>
              <a:rPr lang="en-US" altLang="th-TH" sz="40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2</a:t>
            </a:r>
            <a:r>
              <a:rPr lang="th-TH" altLang="th-TH" sz="40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</a:p>
        </p:txBody>
      </p:sp>
      <p:pic>
        <p:nvPicPr>
          <p:cNvPr id="6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44"/>
            <a:ext cx="581943" cy="581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38DF70B-691C-4233-B53B-BC6360ABC3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7" r="6662"/>
          <a:stretch/>
        </p:blipFill>
        <p:spPr>
          <a:xfrm>
            <a:off x="8587497" y="-41285"/>
            <a:ext cx="548640" cy="7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6EEF4-0113-40A5-A54D-65B84AC87E39}" type="slidenum">
              <a:rPr lang="th-TH" smtClean="0"/>
              <a:pPr>
                <a:defRPr/>
              </a:pPr>
              <a:t>2</a:t>
            </a:fld>
            <a:endParaRPr lang="th-TH" dirty="0"/>
          </a:p>
        </p:txBody>
      </p:sp>
      <p:sp>
        <p:nvSpPr>
          <p:cNvPr id="5" name="Rectangle 22">
            <a:extLst>
              <a:ext uri="{FF2B5EF4-FFF2-40B4-BE49-F238E27FC236}">
                <a16:creationId xmlns="" xmlns:a16="http://schemas.microsoft.com/office/drawing/2014/main" id="{F783F900-A593-43E6-AB27-6DCC5767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4041"/>
          </a:xfrm>
          <a:prstGeom prst="rect">
            <a:avLst/>
          </a:prstGeom>
          <a:solidFill>
            <a:srgbClr val="26018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r>
              <a:rPr lang="th-TH" altLang="th-TH" sz="4400" dirty="0" smtClean="0"/>
              <a:t>การคาดหมายปริมาณ </a:t>
            </a:r>
            <a:r>
              <a:rPr lang="th-TH" altLang="th-TH" sz="6600" dirty="0" smtClean="0"/>
              <a:t>ฝน </a:t>
            </a:r>
            <a:r>
              <a:rPr lang="th-TH" altLang="th-TH" sz="4800" dirty="0" smtClean="0"/>
              <a:t>ในแต่ละเดือน</a:t>
            </a:r>
            <a:endParaRPr lang="th-TH" altLang="th-TH" sz="4400" dirty="0"/>
          </a:p>
        </p:txBody>
      </p:sp>
      <p:pic>
        <p:nvPicPr>
          <p:cNvPr id="6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6"/>
            <a:ext cx="694868" cy="69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38DF70B-691C-4233-B53B-BC6360ABC3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7" r="6662"/>
          <a:stretch/>
        </p:blipFill>
        <p:spPr>
          <a:xfrm>
            <a:off x="8458200" y="-26605"/>
            <a:ext cx="685800" cy="91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5E68E6A-61F9-4585-936A-A2F03D449A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1" y="918988"/>
            <a:ext cx="2693026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A35FD69-1A11-4ADE-B41C-59D9B6E0ED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27" y="937364"/>
            <a:ext cx="2693026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78096BC-BDC0-4926-A09B-EB4C100400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56" y="923872"/>
            <a:ext cx="2693026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450629" y="1010852"/>
            <a:ext cx="109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000000"/>
                </a:solidFill>
                <a:latin typeface="TH SarabunPSK"/>
                <a:cs typeface="TH SarabunPSK"/>
              </a:rPr>
              <a:t>พฤษภาคม</a:t>
            </a:r>
            <a:endParaRPr lang="en-US" sz="2400" b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1241" y="987622"/>
            <a:ext cx="92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000000"/>
                </a:solidFill>
                <a:latin typeface="TH SarabunPSK"/>
                <a:cs typeface="TH SarabunPSK"/>
              </a:rPr>
              <a:t>มิถุนายน</a:t>
            </a:r>
            <a:endParaRPr lang="en-US" sz="2400" b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76201" y="1058962"/>
            <a:ext cx="101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000000"/>
                </a:solidFill>
                <a:latin typeface="TH SarabunPSK"/>
                <a:cs typeface="TH SarabunPSK"/>
              </a:rPr>
              <a:t>กรกฎาคม</a:t>
            </a:r>
            <a:endParaRPr lang="en-US" sz="2400" b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21462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6EEF4-0113-40A5-A54D-65B84AC87E39}" type="slidenum">
              <a:rPr lang="th-TH" smtClean="0"/>
              <a:pPr>
                <a:defRPr/>
              </a:pPr>
              <a:t>3</a:t>
            </a:fld>
            <a:endParaRPr lang="th-TH" dirty="0"/>
          </a:p>
        </p:txBody>
      </p:sp>
      <p:sp>
        <p:nvSpPr>
          <p:cNvPr id="5" name="Rectangle 22">
            <a:extLst>
              <a:ext uri="{FF2B5EF4-FFF2-40B4-BE49-F238E27FC236}">
                <a16:creationId xmlns="" xmlns:a16="http://schemas.microsoft.com/office/drawing/2014/main" id="{F783F900-A593-43E6-AB27-6DCC5767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4041"/>
          </a:xfrm>
          <a:prstGeom prst="rect">
            <a:avLst/>
          </a:prstGeom>
          <a:solidFill>
            <a:srgbClr val="26018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r>
              <a:rPr lang="th-TH" altLang="th-TH" sz="4400" dirty="0" smtClean="0"/>
              <a:t>การคาดหมายปริมาณ </a:t>
            </a:r>
            <a:r>
              <a:rPr lang="th-TH" altLang="th-TH" sz="6600" dirty="0" smtClean="0"/>
              <a:t>ฝน </a:t>
            </a:r>
            <a:r>
              <a:rPr lang="th-TH" altLang="th-TH" sz="4800" dirty="0" smtClean="0"/>
              <a:t>ในแต่ละเดือน</a:t>
            </a:r>
            <a:endParaRPr lang="th-TH" altLang="th-TH" sz="4400" dirty="0"/>
          </a:p>
        </p:txBody>
      </p:sp>
      <p:pic>
        <p:nvPicPr>
          <p:cNvPr id="6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6"/>
            <a:ext cx="694868" cy="69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38DF70B-691C-4233-B53B-BC6360ABC3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7" r="6662"/>
          <a:stretch/>
        </p:blipFill>
        <p:spPr>
          <a:xfrm>
            <a:off x="8458200" y="-26605"/>
            <a:ext cx="685800" cy="915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021F1E4-E5CF-46F5-9848-9ADA848A02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18" y="905479"/>
            <a:ext cx="2602309" cy="45120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88922" y="929624"/>
            <a:ext cx="2426220" cy="4447345"/>
            <a:chOff x="134876" y="875585"/>
            <a:chExt cx="2699190" cy="4679998"/>
          </a:xfrm>
        </p:grpSpPr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2207274E-5426-4A9B-934A-33B201E58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76" y="875585"/>
              <a:ext cx="2699190" cy="467999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50629" y="1010852"/>
              <a:ext cx="895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สิงหาคม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36753" y="946014"/>
            <a:ext cx="2557078" cy="4433597"/>
            <a:chOff x="3599747" y="864955"/>
            <a:chExt cx="2699190" cy="4679998"/>
          </a:xfrm>
        </p:grpSpPr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C897BAC7-7D9E-444B-A5B3-86A4D42E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747" y="864955"/>
              <a:ext cx="2699190" cy="467999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62077" y="1082192"/>
              <a:ext cx="912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กันยายน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47114" y="1118932"/>
            <a:ext cx="78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000000"/>
                </a:solidFill>
                <a:latin typeface="TH SarabunPSK"/>
                <a:cs typeface="TH SarabunPSK"/>
              </a:rPr>
              <a:t>ตุลาค</a:t>
            </a:r>
            <a:r>
              <a:rPr lang="th-TH" sz="2400" b="1" dirty="0">
                <a:solidFill>
                  <a:srgbClr val="000000"/>
                </a:solidFill>
                <a:latin typeface="TH SarabunPSK"/>
                <a:cs typeface="TH SarabunPSK"/>
              </a:rPr>
              <a:t>ม</a:t>
            </a:r>
            <a:endParaRPr lang="en-US" sz="2400" b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8317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="" xmlns:a16="http://schemas.microsoft.com/office/drawing/2014/main" id="{F783F900-A593-43E6-AB27-6DCC5767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4041"/>
          </a:xfrm>
          <a:prstGeom prst="rect">
            <a:avLst/>
          </a:prstGeom>
          <a:solidFill>
            <a:srgbClr val="26018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r>
              <a:rPr lang="th-TH" altLang="th-TH" sz="4400" dirty="0" smtClean="0"/>
              <a:t>การคาด</a:t>
            </a:r>
            <a:r>
              <a:rPr lang="th-TH" altLang="th-TH" sz="4400" dirty="0" smtClean="0"/>
              <a:t>หมาย</a:t>
            </a:r>
            <a:r>
              <a:rPr lang="th-TH" altLang="th-TH" sz="4400" dirty="0" smtClean="0"/>
              <a:t>ลักษณะอากาศ ในช่วงฤดูฝน</a:t>
            </a:r>
            <a:endParaRPr lang="th-TH" altLang="th-TH" sz="4400" dirty="0"/>
          </a:p>
        </p:txBody>
      </p:sp>
      <p:pic>
        <p:nvPicPr>
          <p:cNvPr id="6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6"/>
            <a:ext cx="694868" cy="69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38DF70B-691C-4233-B53B-BC6360ABC3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7" r="6662"/>
          <a:stretch/>
        </p:blipFill>
        <p:spPr>
          <a:xfrm>
            <a:off x="8458200" y="-26605"/>
            <a:ext cx="685800" cy="9155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0639" y="960386"/>
            <a:ext cx="1448360" cy="1448360"/>
            <a:chOff x="3236222" y="3644231"/>
            <a:chExt cx="642942" cy="642942"/>
          </a:xfrm>
        </p:grpSpPr>
        <p:pic>
          <p:nvPicPr>
            <p:cNvPr id="24" name="Picture 7" descr="C:\Users\Administrator\Desktop\Rainy_Day-51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6222" y="3644231"/>
              <a:ext cx="642942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4" name="Isosceles Triangle 3"/>
            <p:cNvSpPr/>
            <p:nvPr/>
          </p:nvSpPr>
          <p:spPr>
            <a:xfrm rot="5400000">
              <a:off x="3489544" y="3796994"/>
              <a:ext cx="223201" cy="192415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34" y="2800359"/>
            <a:ext cx="1331138" cy="133113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6" name="Rectangle 25"/>
          <p:cNvSpPr/>
          <p:nvPr/>
        </p:nvSpPr>
        <p:spPr>
          <a:xfrm>
            <a:off x="1699897" y="959218"/>
            <a:ext cx="6104747" cy="1449528"/>
          </a:xfrm>
          <a:prstGeom prst="rect">
            <a:avLst/>
          </a:prstGeom>
          <a:solidFill>
            <a:schemeClr val="bg1"/>
          </a:solidFill>
          <a:effectLst>
            <a:outerShdw blurRad="53975" dist="254000" dir="2820000" sx="96000" sy="96000" rotWithShape="0">
              <a:srgbClr val="000000">
                <a:alpha val="2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12267" y="930506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/>
                <a:cs typeface="TH SarabunPSK"/>
              </a:rPr>
              <a:t>การเข้าสู่ฤดูฝน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9756" y="1486157"/>
            <a:ext cx="5959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/>
                <a:cs typeface="TH SarabunPSK"/>
              </a:rPr>
              <a:t>คาดว่าจะเริ่มต้นประมาณปลายสัปดาห์ที่ 3 ของเดือนพฤษภาคม และจะสิ้นสุดประมาณกลางเดือนตุลาคม</a:t>
            </a:r>
            <a:endParaRPr lang="en-US" sz="2400" dirty="0">
              <a:latin typeface="TH SarabunPSK"/>
              <a:cs typeface="TH SarabunPS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90405" y="2752918"/>
            <a:ext cx="6944462" cy="1449528"/>
          </a:xfrm>
          <a:prstGeom prst="rect">
            <a:avLst/>
          </a:prstGeom>
          <a:solidFill>
            <a:schemeClr val="bg1"/>
          </a:solidFill>
          <a:effectLst>
            <a:outerShdw blurRad="53975" dist="254000" dir="2820000" sx="96000" sy="96000" rotWithShape="0">
              <a:srgbClr val="000000">
                <a:alpha val="2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02775" y="2724206"/>
            <a:ext cx="245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/>
                <a:cs typeface="TH SarabunPSK"/>
              </a:rPr>
              <a:t>การคาดการณ์พายุหมุน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7035" y="3160789"/>
            <a:ext cx="6735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/>
                <a:cs typeface="TH SarabunPSK"/>
              </a:rPr>
              <a:t>ในปีนี้คาดว่า จะเคลื่อนเข้าสู่ประเทศไทย จำนวน 1 ลูก มีโอกาสสูงที่จะเคลื่อนเข้าสู่บริเวณภาคตะวันออกเฉียงเหนือและภาคเหนือในช่วงเดือนสิงหาคมหรือกันยายน</a:t>
            </a:r>
            <a:endParaRPr lang="en-US" sz="2400" dirty="0">
              <a:latin typeface="TH SarabunPSK"/>
              <a:cs typeface="TH SarabunPSK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3950" y="4308076"/>
            <a:ext cx="8854461" cy="2549924"/>
          </a:xfrm>
          <a:prstGeom prst="rect">
            <a:avLst/>
          </a:prstGeom>
          <a:solidFill>
            <a:schemeClr val="bg1"/>
          </a:solidFill>
          <a:effectLst>
            <a:outerShdw blurRad="53975" dist="254000" dir="2820000" sx="96000" sy="96000" rotWithShape="0">
              <a:srgbClr val="000000">
                <a:alpha val="2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80550" y="4279364"/>
            <a:ext cx="15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/>
                <a:cs typeface="TH SarabunPSK"/>
              </a:rPr>
              <a:t>ปริมาณน้ำฝน</a:t>
            </a:r>
            <a:endParaRPr lang="en-US" b="1" dirty="0">
              <a:latin typeface="TH SarabunPSK"/>
              <a:cs typeface="TH SarabunPSK"/>
            </a:endParaRPr>
          </a:p>
        </p:txBody>
      </p:sp>
      <p:pic>
        <p:nvPicPr>
          <p:cNvPr id="35" name="Picture 7" descr="C:\Users\Administrator\Desktop\Rainy_Day-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681" y="4529341"/>
            <a:ext cx="1435532" cy="1435532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1710951" y="4795322"/>
            <a:ext cx="6953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i="1" dirty="0" smtClean="0">
                <a:latin typeface="TH SarabunPSK"/>
                <a:cs typeface="TH SarabunPSK"/>
              </a:rPr>
              <a:t>กรมอุตุนิยมวิทยา</a:t>
            </a:r>
            <a:r>
              <a:rPr lang="th-TH" sz="2400" dirty="0" smtClean="0">
                <a:latin typeface="TH SarabunPSK"/>
                <a:cs typeface="TH SarabunPSK"/>
              </a:rPr>
              <a:t>คาดหมายปริมาณ</a:t>
            </a:r>
            <a:r>
              <a:rPr lang="th-TH" sz="2400" dirty="0">
                <a:latin typeface="TH SarabunPSK"/>
                <a:cs typeface="TH SarabunPSK"/>
              </a:rPr>
              <a:t>ฝนรวมของทั้งประเทศช่วงฤดูฝนปีนี้ จะน้อยกว่าค่าปกติ 5–10 เปอร์เซนต์ และจะน้อยกว่าปีที่แล้ว (ปีที่แล้วสูงกว่าค่าปกติประมาณ 20 เปอร์เซนต์</a:t>
            </a:r>
            <a:r>
              <a:rPr lang="th-TH" sz="2400" dirty="0" smtClean="0">
                <a:latin typeface="TH SarabunPSK"/>
                <a:cs typeface="TH SarabunPSK"/>
              </a:rPr>
              <a:t>)</a:t>
            </a:r>
            <a:endParaRPr lang="en-US" sz="2400" dirty="0" smtClean="0">
              <a:latin typeface="TH SarabunPSK"/>
              <a:cs typeface="TH SarabunPSK"/>
            </a:endParaRPr>
          </a:p>
          <a:p>
            <a:r>
              <a:rPr lang="th-TH" sz="2400" dirty="0" smtClean="0">
                <a:latin typeface="TH SarabunPSK"/>
                <a:cs typeface="TH SarabunPSK"/>
              </a:rPr>
              <a:t>สอดคล้อง</a:t>
            </a:r>
            <a:r>
              <a:rPr lang="th-TH" sz="2400" dirty="0">
                <a:latin typeface="TH SarabunPSK"/>
                <a:cs typeface="TH SarabunPSK"/>
              </a:rPr>
              <a:t>กับ </a:t>
            </a:r>
            <a:r>
              <a:rPr lang="th-TH" sz="3200" i="1" dirty="0">
                <a:latin typeface="TH SarabunPSK"/>
                <a:cs typeface="TH SarabunPSK"/>
              </a:rPr>
              <a:t>สสนก.</a:t>
            </a:r>
            <a:r>
              <a:rPr lang="th-TH" sz="2400" dirty="0">
                <a:latin typeface="TH SarabunPSK"/>
                <a:cs typeface="TH SarabunPSK"/>
              </a:rPr>
              <a:t> คาดหมายปริมาณฝนปี 2561 ลักษณะใกล้เคียงกับปี </a:t>
            </a:r>
            <a:r>
              <a:rPr lang="th-TH" sz="2400" dirty="0" smtClean="0">
                <a:latin typeface="TH SarabunPSK"/>
                <a:cs typeface="TH SarabunPSK"/>
              </a:rPr>
              <a:t>2528 ซึ่งมีปริมาณฝนใกล้เคียงค่าปกติ</a:t>
            </a:r>
            <a:endParaRPr lang="en-US" sz="2400" dirty="0"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101204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6EEF4-0113-40A5-A54D-65B84AC87E39}" type="slidenum">
              <a:rPr lang="th-TH" smtClean="0"/>
              <a:pPr>
                <a:defRPr/>
              </a:pPr>
              <a:t>5</a:t>
            </a:fld>
            <a:endParaRPr lang="th-TH" dirty="0"/>
          </a:p>
        </p:txBody>
      </p:sp>
      <p:sp>
        <p:nvSpPr>
          <p:cNvPr id="5" name="Rectangle 22">
            <a:extLst>
              <a:ext uri="{FF2B5EF4-FFF2-40B4-BE49-F238E27FC236}">
                <a16:creationId xmlns="" xmlns:a16="http://schemas.microsoft.com/office/drawing/2014/main" id="{F783F900-A593-43E6-AB27-6DCC5767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4041"/>
          </a:xfrm>
          <a:prstGeom prst="rect">
            <a:avLst/>
          </a:prstGeom>
          <a:solidFill>
            <a:srgbClr val="26018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r>
              <a:rPr lang="th-TH" altLang="th-TH" sz="4400" dirty="0" smtClean="0"/>
              <a:t>การคาดหมายปริมาณ </a:t>
            </a:r>
            <a:r>
              <a:rPr lang="th-TH" altLang="th-TH" sz="6600" dirty="0" smtClean="0"/>
              <a:t>ฝน </a:t>
            </a:r>
            <a:r>
              <a:rPr lang="th-TH" altLang="th-TH" sz="4800" dirty="0" smtClean="0"/>
              <a:t>ในแต่ละเดือน</a:t>
            </a:r>
            <a:endParaRPr lang="th-TH" altLang="th-TH" sz="4400" dirty="0"/>
          </a:p>
        </p:txBody>
      </p:sp>
      <p:pic>
        <p:nvPicPr>
          <p:cNvPr id="6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6"/>
            <a:ext cx="694868" cy="69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38DF70B-691C-4233-B53B-BC6360ABC3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7" r="6662"/>
          <a:stretch/>
        </p:blipFill>
        <p:spPr>
          <a:xfrm>
            <a:off x="8458200" y="-26605"/>
            <a:ext cx="685800" cy="915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6888" y="916622"/>
            <a:ext cx="2696184" cy="4707247"/>
            <a:chOff x="156888" y="916622"/>
            <a:chExt cx="2696184" cy="470724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5FCA233B-9ACC-496D-84E5-77773688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88" y="916622"/>
              <a:ext cx="2696184" cy="46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450629" y="1010852"/>
              <a:ext cx="109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พฤษภาคม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284" y="5162204"/>
              <a:ext cx="1713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ผลต่างจากค่าปกติ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74150" y="907979"/>
            <a:ext cx="2710705" cy="4733191"/>
            <a:chOff x="3174150" y="907979"/>
            <a:chExt cx="2710705" cy="4733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5F60B5A2-7FA1-4A45-91F5-069EF9B4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671" y="907979"/>
              <a:ext cx="2696184" cy="4680000"/>
            </a:xfrm>
            <a:prstGeom prst="rect">
              <a:avLst/>
            </a:prstGeom>
            <a:ln w="47625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4751241" y="987622"/>
              <a:ext cx="922088" cy="461665"/>
            </a:xfrm>
            <a:prstGeom prst="rect">
              <a:avLst/>
            </a:prstGeom>
            <a:noFill/>
            <a:ln w="476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มิถุนายน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74150" y="5179505"/>
              <a:ext cx="1713987" cy="461665"/>
            </a:xfrm>
            <a:prstGeom prst="rect">
              <a:avLst/>
            </a:prstGeom>
            <a:noFill/>
            <a:ln w="476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ผลต่างจากค่าปกติ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25107" y="894485"/>
            <a:ext cx="2796721" cy="4733175"/>
            <a:chOff x="6025107" y="894485"/>
            <a:chExt cx="2796721" cy="47331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68A51EDE-2A0D-4DBA-A396-F4F1D1477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959" y="894485"/>
              <a:ext cx="2696184" cy="46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7808641" y="1004922"/>
              <a:ext cx="1013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กรกฎาคม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5107" y="5165995"/>
              <a:ext cx="1713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ผลต่างจากค่าปกติ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5701209"/>
            <a:ext cx="8769052" cy="5232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อาจเกิดภาวะฝนทิ้งช่วงในระยะสั้น ๆ  ช่วง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1 – 2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สัปดาห์ ในเดือนมิถุนายน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8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B793F22-6F8C-4279-9C15-4E403B855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67" y="903119"/>
            <a:ext cx="2699190" cy="4679998"/>
          </a:xfrm>
          <a:prstGeom prst="rect">
            <a:avLst/>
          </a:prstGeom>
        </p:spPr>
      </p:pic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6EEF4-0113-40A5-A54D-65B84AC87E39}" type="slidenum">
              <a:rPr lang="th-TH" smtClean="0"/>
              <a:pPr>
                <a:defRPr/>
              </a:pPr>
              <a:t>6</a:t>
            </a:fld>
            <a:endParaRPr lang="th-TH" dirty="0"/>
          </a:p>
        </p:txBody>
      </p:sp>
      <p:sp>
        <p:nvSpPr>
          <p:cNvPr id="5" name="Rectangle 22">
            <a:extLst>
              <a:ext uri="{FF2B5EF4-FFF2-40B4-BE49-F238E27FC236}">
                <a16:creationId xmlns="" xmlns:a16="http://schemas.microsoft.com/office/drawing/2014/main" id="{F783F900-A593-43E6-AB27-6DCC5767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4041"/>
          </a:xfrm>
          <a:prstGeom prst="rect">
            <a:avLst/>
          </a:prstGeom>
          <a:solidFill>
            <a:srgbClr val="26018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r>
              <a:rPr lang="th-TH" altLang="th-TH" sz="4400" dirty="0" smtClean="0"/>
              <a:t>การคาดหมายปริมาณ </a:t>
            </a:r>
            <a:r>
              <a:rPr lang="th-TH" altLang="th-TH" sz="6600" dirty="0" smtClean="0"/>
              <a:t>ฝน </a:t>
            </a:r>
            <a:r>
              <a:rPr lang="th-TH" altLang="th-TH" sz="4800" dirty="0" smtClean="0"/>
              <a:t>ในแต่ละเดือน</a:t>
            </a:r>
            <a:endParaRPr lang="th-TH" altLang="th-TH" sz="4400" dirty="0"/>
          </a:p>
        </p:txBody>
      </p:sp>
      <p:pic>
        <p:nvPicPr>
          <p:cNvPr id="6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6"/>
            <a:ext cx="694868" cy="69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38DF70B-691C-4233-B53B-BC6360ABC32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7" r="6662"/>
          <a:stretch/>
        </p:blipFill>
        <p:spPr>
          <a:xfrm>
            <a:off x="8458200" y="-26605"/>
            <a:ext cx="685800" cy="915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7284" y="913749"/>
            <a:ext cx="2739824" cy="4710120"/>
            <a:chOff x="157284" y="913749"/>
            <a:chExt cx="2739824" cy="4710120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34F6468F-198D-4099-8E25-04108FCD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18" y="913749"/>
              <a:ext cx="2699190" cy="467999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50629" y="1010852"/>
              <a:ext cx="895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สิงหาคม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284" y="5162204"/>
              <a:ext cx="1713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ผลต่างจากค่าปกติ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74149" y="5111955"/>
            <a:ext cx="171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000000"/>
                </a:solidFill>
                <a:latin typeface="TH SarabunPSK"/>
                <a:cs typeface="TH SarabunPSK"/>
              </a:rPr>
              <a:t>ผลต่างจากค่าปกติ</a:t>
            </a:r>
            <a:endParaRPr lang="en-US" sz="2400" b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3057" y="1031464"/>
            <a:ext cx="642704" cy="325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000000"/>
                </a:solidFill>
                <a:latin typeface="TH SarabunPSK"/>
                <a:cs typeface="TH SarabunPSK"/>
              </a:rPr>
              <a:t>กันยายน</a:t>
            </a:r>
            <a:endParaRPr lang="en-US" sz="2400" b="1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61968" y="876093"/>
            <a:ext cx="2699190" cy="4679998"/>
            <a:chOff x="6061968" y="876093"/>
            <a:chExt cx="2699190" cy="4679998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6C68C1C5-B9DA-4461-AC9F-BB2E5CC4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968" y="876093"/>
              <a:ext cx="2699190" cy="46799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720035" y="983832"/>
              <a:ext cx="787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ตุลาค</a:t>
              </a:r>
              <a:r>
                <a:rPr lang="th-TH" sz="2400" b="1" dirty="0">
                  <a:solidFill>
                    <a:srgbClr val="000000"/>
                  </a:solidFill>
                  <a:latin typeface="TH SarabunPSK"/>
                  <a:cs typeface="TH SarabunPSK"/>
                </a:rPr>
                <a:t>ม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58574" y="5007665"/>
              <a:ext cx="1713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>
                  <a:solidFill>
                    <a:srgbClr val="000000"/>
                  </a:solidFill>
                  <a:latin typeface="TH SarabunPSK"/>
                  <a:cs typeface="TH SarabunPSK"/>
                </a:rPr>
                <a:t>ผลต่างจากค่าปกติ</a:t>
              </a:r>
              <a:endParaRPr lang="en-US" sz="2400" b="1" dirty="0">
                <a:solidFill>
                  <a:srgbClr val="000000"/>
                </a:solidFill>
                <a:latin typeface="TH SarabunPSK"/>
                <a:cs typeface="TH SarabunPS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16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7_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11466</TotalTime>
  <Words>288</Words>
  <Application>Microsoft Macintosh PowerPoint</Application>
  <PresentationFormat>On-screen Show (4:3)</PresentationFormat>
  <Paragraphs>46</Paragraphs>
  <Slides>6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7_ชุดรูปแบบของ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คณะทำงานทบทวนแผนปฏิบัติการ ยุทธศาสตร์ที่ 6 ภายใต้แผนยุทธศาสตร์การบริหารจัดการทรัพยากรน้ำ</dc:title>
  <dc:creator>ADMIN</dc:creator>
  <cp:lastModifiedBy>Plan RID</cp:lastModifiedBy>
  <cp:revision>851</cp:revision>
  <cp:lastPrinted>2018-04-23T08:00:27Z</cp:lastPrinted>
  <dcterms:created xsi:type="dcterms:W3CDTF">2017-03-02T08:08:54Z</dcterms:created>
  <dcterms:modified xsi:type="dcterms:W3CDTF">2018-04-29T16:58:58Z</dcterms:modified>
</cp:coreProperties>
</file>