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59" r:id="rId6"/>
    <p:sldId id="279" r:id="rId7"/>
    <p:sldId id="261" r:id="rId8"/>
    <p:sldId id="274" r:id="rId9"/>
    <p:sldId id="275" r:id="rId10"/>
    <p:sldId id="262" r:id="rId11"/>
    <p:sldId id="260" r:id="rId12"/>
    <p:sldId id="271" r:id="rId13"/>
    <p:sldId id="276" r:id="rId14"/>
    <p:sldId id="277" r:id="rId15"/>
    <p:sldId id="272" r:id="rId16"/>
    <p:sldId id="273" r:id="rId17"/>
    <p:sldId id="265" r:id="rId18"/>
    <p:sldId id="266" r:id="rId19"/>
    <p:sldId id="267" r:id="rId20"/>
    <p:sldId id="268" r:id="rId21"/>
    <p:sldId id="269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  <a:srgbClr val="FFD757"/>
    <a:srgbClr val="FFF7E1"/>
    <a:srgbClr val="CC9900"/>
    <a:srgbClr val="BCF363"/>
    <a:srgbClr val="F7F7F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02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A27DC-2C38-854E-854B-50B86FBE8413}" type="doc">
      <dgm:prSet loTypeId="urn:microsoft.com/office/officeart/2005/8/layout/cycle7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B297CD-3C0D-724A-818E-14EB8A38C183}">
      <dgm:prSet phldrT="[Text]" custT="1"/>
      <dgm:spPr/>
      <dgm:t>
        <a:bodyPr/>
        <a:lstStyle/>
        <a:p>
          <a:r>
            <a:rPr lang="en-US" sz="3200" dirty="0" smtClean="0">
              <a:latin typeface="TH SarabunPSK"/>
              <a:cs typeface="TH SarabunPSK"/>
            </a:rPr>
            <a:t>1) </a:t>
          </a:r>
          <a:r>
            <a:rPr lang="th-TH" sz="3200" dirty="0" smtClean="0">
              <a:latin typeface="TH SarabunPSK"/>
              <a:cs typeface="TH SarabunPSK"/>
            </a:rPr>
            <a:t>ฝน และพายุ</a:t>
          </a:r>
          <a:endParaRPr lang="en-US" sz="3200" dirty="0">
            <a:latin typeface="TH SarabunPSK"/>
            <a:cs typeface="TH SarabunPSK"/>
          </a:endParaRPr>
        </a:p>
      </dgm:t>
    </dgm:pt>
    <dgm:pt modelId="{3D2BC646-20DA-9A42-90DC-C784EA736D63}" type="parTrans" cxnId="{639513D3-65C9-6D47-BD85-C76E8149316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390D320-AE3D-264D-A034-ABD4C222EF77}" type="sibTrans" cxnId="{639513D3-65C9-6D47-BD85-C76E8149316E}">
      <dgm:prSet custT="1"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5D9866A-4292-AE46-AD4D-3876D57406E9}">
      <dgm:prSet phldrT="[Text]" custT="1"/>
      <dgm:spPr/>
      <dgm:t>
        <a:bodyPr/>
        <a:lstStyle/>
        <a:p>
          <a:r>
            <a:rPr lang="en-US" sz="2800" dirty="0" smtClean="0">
              <a:latin typeface="TH SarabunPSK"/>
              <a:cs typeface="TH SarabunPSK"/>
            </a:rPr>
            <a:t>2) </a:t>
          </a:r>
          <a:r>
            <a:rPr lang="th-TH" sz="2800" dirty="0" smtClean="0">
              <a:latin typeface="TH SarabunPSK"/>
              <a:cs typeface="TH SarabunPSK"/>
            </a:rPr>
            <a:t>น้ำท่วม น้ำหลาก </a:t>
          </a:r>
          <a:endParaRPr lang="en-US" sz="2800" dirty="0" smtClean="0">
            <a:latin typeface="TH SarabunPSK"/>
            <a:cs typeface="TH SarabunPSK"/>
          </a:endParaRPr>
        </a:p>
        <a:p>
          <a:r>
            <a:rPr lang="th-TH" sz="2800" dirty="0" smtClean="0">
              <a:latin typeface="TH SarabunPSK"/>
              <a:cs typeface="TH SarabunPSK"/>
            </a:rPr>
            <a:t>น้ำล้นตลิ่ง</a:t>
          </a:r>
          <a:r>
            <a:rPr lang="en-US" sz="2800" dirty="0" smtClean="0">
              <a:latin typeface="TH SarabunPSK"/>
              <a:cs typeface="TH SarabunPSK"/>
            </a:rPr>
            <a:t> </a:t>
          </a:r>
          <a:r>
            <a:rPr lang="th-TH" sz="2800" dirty="0" smtClean="0">
              <a:latin typeface="TH SarabunPSK"/>
              <a:cs typeface="TH SarabunPSK"/>
            </a:rPr>
            <a:t>ดินโคลนถล่ม </a:t>
          </a:r>
          <a:r>
            <a:rPr lang="th-TH" sz="2000" dirty="0" smtClean="0">
              <a:latin typeface="TH SarabunPSK"/>
              <a:cs typeface="TH SarabunPSK"/>
            </a:rPr>
            <a:t>คุณภาพน้ำ</a:t>
          </a:r>
          <a:endParaRPr lang="en-US" sz="2800" dirty="0">
            <a:latin typeface="TH SarabunPSK"/>
            <a:cs typeface="TH SarabunPSK"/>
          </a:endParaRPr>
        </a:p>
      </dgm:t>
    </dgm:pt>
    <dgm:pt modelId="{A1777D7F-595C-A441-A282-415D1CCB5610}" type="parTrans" cxnId="{CB29058B-F022-494F-B8FB-639C29AECB20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DEAE2E9F-70F1-9D4F-89A7-AF85F959D7C6}" type="sibTrans" cxnId="{CB29058B-F022-494F-B8FB-639C29AECB20}">
      <dgm:prSet custT="1"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281A1768-3489-0445-968A-8C1C561B6F27}">
      <dgm:prSet phldrT="[Text]" custT="1"/>
      <dgm:spPr/>
      <dgm:t>
        <a:bodyPr/>
        <a:lstStyle/>
        <a:p>
          <a:r>
            <a:rPr lang="th-TH" sz="2800" dirty="0" smtClean="0">
              <a:latin typeface="TH SarabunPSK"/>
              <a:cs typeface="TH SarabunPSK"/>
            </a:rPr>
            <a:t>ระดับลุ่มน้ำ</a:t>
          </a:r>
          <a:endParaRPr lang="en-US" sz="2800" dirty="0">
            <a:latin typeface="TH SarabunPSK"/>
            <a:cs typeface="TH SarabunPSK"/>
          </a:endParaRPr>
        </a:p>
      </dgm:t>
    </dgm:pt>
    <dgm:pt modelId="{CEC0BF83-7ABC-8B43-B7C9-1CFCB8BD5236}" type="parTrans" cxnId="{DC221F73-2278-584F-BBAC-66DC1C13E8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AC3E1D57-C714-2B44-BF20-2D95C75570B2}" type="sibTrans" cxnId="{DC221F73-2278-584F-BBAC-66DC1C13E83B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C6FC4C87-EACB-B748-B88C-F6011725D2D9}">
      <dgm:prSet phldrT="[Text]" custT="1"/>
      <dgm:spPr/>
      <dgm:t>
        <a:bodyPr/>
        <a:lstStyle/>
        <a:p>
          <a:r>
            <a:rPr lang="en-US" sz="3200" dirty="0" smtClean="0">
              <a:latin typeface="TH SarabunPSK"/>
              <a:cs typeface="TH SarabunPSK"/>
            </a:rPr>
            <a:t>3) </a:t>
          </a:r>
          <a:r>
            <a:rPr lang="th-TH" sz="3200" dirty="0" smtClean="0">
              <a:latin typeface="TH SarabunPSK"/>
              <a:cs typeface="TH SarabunPSK"/>
            </a:rPr>
            <a:t>แผนการบริหารจัดการ</a:t>
          </a:r>
          <a:endParaRPr lang="en-US" sz="3200" dirty="0">
            <a:latin typeface="TH SarabunPSK"/>
            <a:cs typeface="TH SarabunPSK"/>
          </a:endParaRPr>
        </a:p>
      </dgm:t>
    </dgm:pt>
    <dgm:pt modelId="{8969E52F-D389-6345-A7A4-00FC05E67B12}" type="parTrans" cxnId="{280FBB85-3137-1F41-8F78-EDA449C3701F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A2BA2A2-2E61-9948-86D6-6A6C6AED3274}" type="sibTrans" cxnId="{280FBB85-3137-1F41-8F78-EDA449C3701F}">
      <dgm:prSet custT="1"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30ACFC8E-CA7A-1D4E-8C9E-0427908FFB06}">
      <dgm:prSet phldrT="[Text]" custT="1"/>
      <dgm:spPr/>
      <dgm:t>
        <a:bodyPr/>
        <a:lstStyle/>
        <a:p>
          <a:r>
            <a:rPr lang="th-TH" sz="2800" dirty="0" smtClean="0">
              <a:latin typeface="TH SarabunPSK"/>
              <a:cs typeface="TH SarabunPSK"/>
            </a:rPr>
            <a:t>ระดับจังหวัด</a:t>
          </a:r>
          <a:endParaRPr lang="en-US" sz="2800" dirty="0">
            <a:latin typeface="TH SarabunPSK"/>
            <a:cs typeface="TH SarabunPSK"/>
          </a:endParaRPr>
        </a:p>
      </dgm:t>
    </dgm:pt>
    <dgm:pt modelId="{228D1B5C-FBDE-1746-A5DB-7789B2E889D6}" type="parTrans" cxnId="{8626CDE4-DC01-C54B-BFCC-C8D17FC68C61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D6A58D3F-E12B-8D45-B578-9082BDC319ED}" type="sibTrans" cxnId="{8626CDE4-DC01-C54B-BFCC-C8D17FC68C61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C6C2C2DA-8604-A341-AD5D-6394339F8ACA}">
      <dgm:prSet phldrT="[Text]" custT="1"/>
      <dgm:spPr/>
      <dgm:t>
        <a:bodyPr/>
        <a:lstStyle/>
        <a:p>
          <a:r>
            <a:rPr lang="th-TH" sz="2800" dirty="0" smtClean="0">
              <a:latin typeface="TH SarabunPSK"/>
              <a:cs typeface="TH SarabunPSK"/>
            </a:rPr>
            <a:t>อ่างเก็บน้ำ</a:t>
          </a:r>
          <a:r>
            <a:rPr lang="en-US" sz="2800" dirty="0" smtClean="0">
              <a:latin typeface="TH SarabunPSK"/>
              <a:cs typeface="TH SarabunPSK"/>
            </a:rPr>
            <a:t>/</a:t>
          </a:r>
          <a:r>
            <a:rPr lang="th-TH" sz="2800" dirty="0" smtClean="0">
              <a:latin typeface="TH SarabunPSK"/>
              <a:cs typeface="TH SarabunPSK"/>
            </a:rPr>
            <a:t>แหล่งน้ำ</a:t>
          </a:r>
          <a:r>
            <a:rPr lang="en-US" sz="2800" dirty="0" smtClean="0">
              <a:latin typeface="TH SarabunPSK"/>
              <a:cs typeface="TH SarabunPSK"/>
            </a:rPr>
            <a:t> </a:t>
          </a:r>
          <a:r>
            <a:rPr lang="th-TH" sz="2800" dirty="0" smtClean="0">
              <a:latin typeface="TH SarabunPSK"/>
              <a:cs typeface="TH SarabunPSK"/>
            </a:rPr>
            <a:t>ที่มีปริมาณน้ำสูงกว่าเกณฑ์</a:t>
          </a:r>
          <a:endParaRPr lang="en-US" sz="2800" dirty="0">
            <a:latin typeface="TH SarabunPSK"/>
            <a:cs typeface="TH SarabunPSK"/>
          </a:endParaRPr>
        </a:p>
      </dgm:t>
    </dgm:pt>
    <dgm:pt modelId="{F2B896B5-14FB-BD4C-A521-DFE1CFDC9CD7}" type="parTrans" cxnId="{9F24FBC3-8687-8D40-B767-8B46BC73A76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09FACFF3-AF93-5945-A7F7-135C0BB8333E}" type="sibTrans" cxnId="{9F24FBC3-8687-8D40-B767-8B46BC73A767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7738B52F-46DB-9043-929A-5C31C3825E72}">
      <dgm:prSet phldrT="[Text]" custT="1"/>
      <dgm:spPr/>
      <dgm:t>
        <a:bodyPr/>
        <a:lstStyle/>
        <a:p>
          <a:r>
            <a:rPr lang="th-TH" sz="2800" dirty="0" smtClean="0">
              <a:latin typeface="TH SarabunPSK"/>
              <a:cs typeface="TH SarabunPSK"/>
            </a:rPr>
            <a:t>ชุมชนเมือง</a:t>
          </a:r>
          <a:endParaRPr lang="en-US" sz="2800" dirty="0">
            <a:latin typeface="TH SarabunPSK"/>
            <a:cs typeface="TH SarabunPSK"/>
          </a:endParaRPr>
        </a:p>
      </dgm:t>
    </dgm:pt>
    <dgm:pt modelId="{26D0C28A-8375-0249-B0FD-651534889F5E}" type="parTrans" cxnId="{F6D9F42D-0061-9E48-92CF-BA0DA7E9B29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0C8A92B3-2D3D-D348-B19D-AFB7763A0CA3}" type="sibTrans" cxnId="{F6D9F42D-0061-9E48-92CF-BA0DA7E9B29E}">
      <dgm:prSet/>
      <dgm:spPr/>
      <dgm:t>
        <a:bodyPr/>
        <a:lstStyle/>
        <a:p>
          <a:endParaRPr lang="en-US" sz="2800">
            <a:latin typeface="TH SarabunPSK"/>
            <a:cs typeface="TH SarabunPSK"/>
          </a:endParaRPr>
        </a:p>
      </dgm:t>
    </dgm:pt>
    <dgm:pt modelId="{639820E0-362A-D548-909E-2120D09EB630}" type="pres">
      <dgm:prSet presAssocID="{188A27DC-2C38-854E-854B-50B86FBE8413}" presName="Name0" presStyleCnt="0">
        <dgm:presLayoutVars>
          <dgm:dir/>
          <dgm:resizeHandles val="exact"/>
        </dgm:presLayoutVars>
      </dgm:prSet>
      <dgm:spPr/>
    </dgm:pt>
    <dgm:pt modelId="{CB257878-5AC3-394E-A34C-6981AEBFE911}" type="pres">
      <dgm:prSet presAssocID="{26B297CD-3C0D-724A-818E-14EB8A38C183}" presName="node" presStyleLbl="node1" presStyleIdx="0" presStyleCnt="3" custRadScaleRad="93887" custRadScaleInc="-1627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F776740-971B-0747-B200-82D8F0A65315}" type="pres">
      <dgm:prSet presAssocID="{2390D320-AE3D-264D-A034-ABD4C222EF77}" presName="sibTrans" presStyleLbl="sibTrans2D1" presStyleIdx="0" presStyleCnt="3"/>
      <dgm:spPr/>
    </dgm:pt>
    <dgm:pt modelId="{DE8C57BF-6619-2647-A4D0-913F09AB41CD}" type="pres">
      <dgm:prSet presAssocID="{2390D320-AE3D-264D-A034-ABD4C222EF77}" presName="connectorText" presStyleLbl="sibTrans2D1" presStyleIdx="0" presStyleCnt="3"/>
      <dgm:spPr/>
    </dgm:pt>
    <dgm:pt modelId="{7BDF1668-D265-C246-A3C2-858CEAFFB39A}" type="pres">
      <dgm:prSet presAssocID="{A5D9866A-4292-AE46-AD4D-3876D57406E9}" presName="node" presStyleLbl="node1" presStyleIdx="1" presStyleCnt="3" custScaleX="129314" custRadScaleRad="95754" custRadScaleInc="-670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3798B8B-BBE2-BC4C-81B4-E63A5B7F084C}" type="pres">
      <dgm:prSet presAssocID="{DEAE2E9F-70F1-9D4F-89A7-AF85F959D7C6}" presName="sibTrans" presStyleLbl="sibTrans2D1" presStyleIdx="1" presStyleCnt="3"/>
      <dgm:spPr/>
    </dgm:pt>
    <dgm:pt modelId="{8018F2F3-62FD-B74A-9F2A-7AC83D71C0D0}" type="pres">
      <dgm:prSet presAssocID="{DEAE2E9F-70F1-9D4F-89A7-AF85F959D7C6}" presName="connectorText" presStyleLbl="sibTrans2D1" presStyleIdx="1" presStyleCnt="3"/>
      <dgm:spPr/>
    </dgm:pt>
    <dgm:pt modelId="{2BADCD4B-3531-F249-916A-FA7A41ABB84B}" type="pres">
      <dgm:prSet presAssocID="{C6FC4C87-EACB-B748-B88C-F6011725D2D9}" presName="node" presStyleLbl="node1" presStyleIdx="2" presStyleCnt="3" custScaleX="113650" custScaleY="219227" custRadScaleRad="87224" custRadScaleInc="11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63E40-E936-A24E-AE63-D53DC8865DF4}" type="pres">
      <dgm:prSet presAssocID="{3A2BA2A2-2E61-9948-86D6-6A6C6AED3274}" presName="sibTrans" presStyleLbl="sibTrans2D1" presStyleIdx="2" presStyleCnt="3"/>
      <dgm:spPr/>
    </dgm:pt>
    <dgm:pt modelId="{8BD347DC-5238-9D4E-B7D8-01A839BD480E}" type="pres">
      <dgm:prSet presAssocID="{3A2BA2A2-2E61-9948-86D6-6A6C6AED3274}" presName="connectorText" presStyleLbl="sibTrans2D1" presStyleIdx="2" presStyleCnt="3"/>
      <dgm:spPr/>
    </dgm:pt>
  </dgm:ptLst>
  <dgm:cxnLst>
    <dgm:cxn modelId="{CB29058B-F022-494F-B8FB-639C29AECB20}" srcId="{188A27DC-2C38-854E-854B-50B86FBE8413}" destId="{A5D9866A-4292-AE46-AD4D-3876D57406E9}" srcOrd="1" destOrd="0" parTransId="{A1777D7F-595C-A441-A282-415D1CCB5610}" sibTransId="{DEAE2E9F-70F1-9D4F-89A7-AF85F959D7C6}"/>
    <dgm:cxn modelId="{00BD6304-1799-F644-9518-56E7B53DE3B2}" type="presOf" srcId="{A5D9866A-4292-AE46-AD4D-3876D57406E9}" destId="{7BDF1668-D265-C246-A3C2-858CEAFFB39A}" srcOrd="0" destOrd="0" presId="urn:microsoft.com/office/officeart/2005/8/layout/cycle7"/>
    <dgm:cxn modelId="{DB359C88-79FF-3D48-B33F-0B826CC63984}" type="presOf" srcId="{7738B52F-46DB-9043-929A-5C31C3825E72}" destId="{2BADCD4B-3531-F249-916A-FA7A41ABB84B}" srcOrd="0" destOrd="4" presId="urn:microsoft.com/office/officeart/2005/8/layout/cycle7"/>
    <dgm:cxn modelId="{F6D9F42D-0061-9E48-92CF-BA0DA7E9B29E}" srcId="{C6FC4C87-EACB-B748-B88C-F6011725D2D9}" destId="{7738B52F-46DB-9043-929A-5C31C3825E72}" srcOrd="3" destOrd="0" parTransId="{26D0C28A-8375-0249-B0FD-651534889F5E}" sibTransId="{0C8A92B3-2D3D-D348-B19D-AFB7763A0CA3}"/>
    <dgm:cxn modelId="{ED10C277-2745-2B4F-A275-B8B6780DD119}" type="presOf" srcId="{DEAE2E9F-70F1-9D4F-89A7-AF85F959D7C6}" destId="{A3798B8B-BBE2-BC4C-81B4-E63A5B7F084C}" srcOrd="0" destOrd="0" presId="urn:microsoft.com/office/officeart/2005/8/layout/cycle7"/>
    <dgm:cxn modelId="{BA63D7EE-24D8-6543-BD61-2472B172D2D4}" type="presOf" srcId="{30ACFC8E-CA7A-1D4E-8C9E-0427908FFB06}" destId="{2BADCD4B-3531-F249-916A-FA7A41ABB84B}" srcOrd="0" destOrd="2" presId="urn:microsoft.com/office/officeart/2005/8/layout/cycle7"/>
    <dgm:cxn modelId="{C72B2A60-865B-E143-9EC2-30F84C25A326}" type="presOf" srcId="{3A2BA2A2-2E61-9948-86D6-6A6C6AED3274}" destId="{F2563E40-E936-A24E-AE63-D53DC8865DF4}" srcOrd="0" destOrd="0" presId="urn:microsoft.com/office/officeart/2005/8/layout/cycle7"/>
    <dgm:cxn modelId="{280FBB85-3137-1F41-8F78-EDA449C3701F}" srcId="{188A27DC-2C38-854E-854B-50B86FBE8413}" destId="{C6FC4C87-EACB-B748-B88C-F6011725D2D9}" srcOrd="2" destOrd="0" parTransId="{8969E52F-D389-6345-A7A4-00FC05E67B12}" sibTransId="{3A2BA2A2-2E61-9948-86D6-6A6C6AED3274}"/>
    <dgm:cxn modelId="{8626CDE4-DC01-C54B-BFCC-C8D17FC68C61}" srcId="{C6FC4C87-EACB-B748-B88C-F6011725D2D9}" destId="{30ACFC8E-CA7A-1D4E-8C9E-0427908FFB06}" srcOrd="1" destOrd="0" parTransId="{228D1B5C-FBDE-1746-A5DB-7789B2E889D6}" sibTransId="{D6A58D3F-E12B-8D45-B578-9082BDC319ED}"/>
    <dgm:cxn modelId="{89809D62-549C-3E4D-A0D7-1937AE17247A}" type="presOf" srcId="{C6C2C2DA-8604-A341-AD5D-6394339F8ACA}" destId="{2BADCD4B-3531-F249-916A-FA7A41ABB84B}" srcOrd="0" destOrd="3" presId="urn:microsoft.com/office/officeart/2005/8/layout/cycle7"/>
    <dgm:cxn modelId="{AD040469-A84C-864B-8A8D-189A044B4C07}" type="presOf" srcId="{C6FC4C87-EACB-B748-B88C-F6011725D2D9}" destId="{2BADCD4B-3531-F249-916A-FA7A41ABB84B}" srcOrd="0" destOrd="0" presId="urn:microsoft.com/office/officeart/2005/8/layout/cycle7"/>
    <dgm:cxn modelId="{DC221F73-2278-584F-BBAC-66DC1C13E83B}" srcId="{C6FC4C87-EACB-B748-B88C-F6011725D2D9}" destId="{281A1768-3489-0445-968A-8C1C561B6F27}" srcOrd="0" destOrd="0" parTransId="{CEC0BF83-7ABC-8B43-B7C9-1CFCB8BD5236}" sibTransId="{AC3E1D57-C714-2B44-BF20-2D95C75570B2}"/>
    <dgm:cxn modelId="{177A6937-33B2-FD4D-A6E1-049175BD3C29}" type="presOf" srcId="{DEAE2E9F-70F1-9D4F-89A7-AF85F959D7C6}" destId="{8018F2F3-62FD-B74A-9F2A-7AC83D71C0D0}" srcOrd="1" destOrd="0" presId="urn:microsoft.com/office/officeart/2005/8/layout/cycle7"/>
    <dgm:cxn modelId="{639513D3-65C9-6D47-BD85-C76E8149316E}" srcId="{188A27DC-2C38-854E-854B-50B86FBE8413}" destId="{26B297CD-3C0D-724A-818E-14EB8A38C183}" srcOrd="0" destOrd="0" parTransId="{3D2BC646-20DA-9A42-90DC-C784EA736D63}" sibTransId="{2390D320-AE3D-264D-A034-ABD4C222EF77}"/>
    <dgm:cxn modelId="{C5D42A95-0623-9041-95E9-52BBDA997A21}" type="presOf" srcId="{281A1768-3489-0445-968A-8C1C561B6F27}" destId="{2BADCD4B-3531-F249-916A-FA7A41ABB84B}" srcOrd="0" destOrd="1" presId="urn:microsoft.com/office/officeart/2005/8/layout/cycle7"/>
    <dgm:cxn modelId="{9F24FBC3-8687-8D40-B767-8B46BC73A767}" srcId="{C6FC4C87-EACB-B748-B88C-F6011725D2D9}" destId="{C6C2C2DA-8604-A341-AD5D-6394339F8ACA}" srcOrd="2" destOrd="0" parTransId="{F2B896B5-14FB-BD4C-A521-DFE1CFDC9CD7}" sibTransId="{09FACFF3-AF93-5945-A7F7-135C0BB8333E}"/>
    <dgm:cxn modelId="{B3C00C1E-69DA-364D-9399-36AE55FE9053}" type="presOf" srcId="{188A27DC-2C38-854E-854B-50B86FBE8413}" destId="{639820E0-362A-D548-909E-2120D09EB630}" srcOrd="0" destOrd="0" presId="urn:microsoft.com/office/officeart/2005/8/layout/cycle7"/>
    <dgm:cxn modelId="{CE1BE0AB-E203-7D40-8715-0ABDA16ACDA7}" type="presOf" srcId="{26B297CD-3C0D-724A-818E-14EB8A38C183}" destId="{CB257878-5AC3-394E-A34C-6981AEBFE911}" srcOrd="0" destOrd="0" presId="urn:microsoft.com/office/officeart/2005/8/layout/cycle7"/>
    <dgm:cxn modelId="{333F889F-9FC1-D04B-83D9-CDA1D19266CC}" type="presOf" srcId="{3A2BA2A2-2E61-9948-86D6-6A6C6AED3274}" destId="{8BD347DC-5238-9D4E-B7D8-01A839BD480E}" srcOrd="1" destOrd="0" presId="urn:microsoft.com/office/officeart/2005/8/layout/cycle7"/>
    <dgm:cxn modelId="{EBF18F20-3B89-134B-801C-EFE83F2C34B5}" type="presOf" srcId="{2390D320-AE3D-264D-A034-ABD4C222EF77}" destId="{DF776740-971B-0747-B200-82D8F0A65315}" srcOrd="0" destOrd="0" presId="urn:microsoft.com/office/officeart/2005/8/layout/cycle7"/>
    <dgm:cxn modelId="{AC770A66-306D-1D49-A737-561F29C24E7B}" type="presOf" srcId="{2390D320-AE3D-264D-A034-ABD4C222EF77}" destId="{DE8C57BF-6619-2647-A4D0-913F09AB41CD}" srcOrd="1" destOrd="0" presId="urn:microsoft.com/office/officeart/2005/8/layout/cycle7"/>
    <dgm:cxn modelId="{65837482-B7AE-DA46-BD50-1A028A33A68B}" type="presParOf" srcId="{639820E0-362A-D548-909E-2120D09EB630}" destId="{CB257878-5AC3-394E-A34C-6981AEBFE911}" srcOrd="0" destOrd="0" presId="urn:microsoft.com/office/officeart/2005/8/layout/cycle7"/>
    <dgm:cxn modelId="{A0D9BC11-E7F7-8D42-9ED8-18CB6BB5B00D}" type="presParOf" srcId="{639820E0-362A-D548-909E-2120D09EB630}" destId="{DF776740-971B-0747-B200-82D8F0A65315}" srcOrd="1" destOrd="0" presId="urn:microsoft.com/office/officeart/2005/8/layout/cycle7"/>
    <dgm:cxn modelId="{645221BA-D059-6840-BF3F-A96631B34CAC}" type="presParOf" srcId="{DF776740-971B-0747-B200-82D8F0A65315}" destId="{DE8C57BF-6619-2647-A4D0-913F09AB41CD}" srcOrd="0" destOrd="0" presId="urn:microsoft.com/office/officeart/2005/8/layout/cycle7"/>
    <dgm:cxn modelId="{CB9C36B8-57C9-8445-8CEB-A242EC4FB870}" type="presParOf" srcId="{639820E0-362A-D548-909E-2120D09EB630}" destId="{7BDF1668-D265-C246-A3C2-858CEAFFB39A}" srcOrd="2" destOrd="0" presId="urn:microsoft.com/office/officeart/2005/8/layout/cycle7"/>
    <dgm:cxn modelId="{8CBC2B3F-9C04-334F-BDCD-5A6CF6CE14FC}" type="presParOf" srcId="{639820E0-362A-D548-909E-2120D09EB630}" destId="{A3798B8B-BBE2-BC4C-81B4-E63A5B7F084C}" srcOrd="3" destOrd="0" presId="urn:microsoft.com/office/officeart/2005/8/layout/cycle7"/>
    <dgm:cxn modelId="{440D127B-5FEF-DF45-BF69-85A0D8F93E93}" type="presParOf" srcId="{A3798B8B-BBE2-BC4C-81B4-E63A5B7F084C}" destId="{8018F2F3-62FD-B74A-9F2A-7AC83D71C0D0}" srcOrd="0" destOrd="0" presId="urn:microsoft.com/office/officeart/2005/8/layout/cycle7"/>
    <dgm:cxn modelId="{637705B8-8DDA-534A-BB31-8AFDDAF6BC3B}" type="presParOf" srcId="{639820E0-362A-D548-909E-2120D09EB630}" destId="{2BADCD4B-3531-F249-916A-FA7A41ABB84B}" srcOrd="4" destOrd="0" presId="urn:microsoft.com/office/officeart/2005/8/layout/cycle7"/>
    <dgm:cxn modelId="{9F4E5A55-D6EF-E243-B32C-980B6D182602}" type="presParOf" srcId="{639820E0-362A-D548-909E-2120D09EB630}" destId="{F2563E40-E936-A24E-AE63-D53DC8865DF4}" srcOrd="5" destOrd="0" presId="urn:microsoft.com/office/officeart/2005/8/layout/cycle7"/>
    <dgm:cxn modelId="{EA2CE985-30AA-5D4F-A6D5-71B50F7574EE}" type="presParOf" srcId="{F2563E40-E936-A24E-AE63-D53DC8865DF4}" destId="{8BD347DC-5238-9D4E-B7D8-01A839BD480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57878-5AC3-394E-A34C-6981AEBFE911}">
      <dsp:nvSpPr>
        <dsp:cNvPr id="0" name=""/>
        <dsp:cNvSpPr/>
      </dsp:nvSpPr>
      <dsp:spPr>
        <a:xfrm>
          <a:off x="1879843" y="-152734"/>
          <a:ext cx="2958554" cy="147927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H SarabunPSK"/>
              <a:cs typeface="TH SarabunPSK"/>
            </a:rPr>
            <a:t>1) </a:t>
          </a:r>
          <a:r>
            <a:rPr lang="th-TH" sz="3200" kern="1200" dirty="0" smtClean="0">
              <a:latin typeface="TH SarabunPSK"/>
              <a:cs typeface="TH SarabunPSK"/>
            </a:rPr>
            <a:t>ฝน และพายุ</a:t>
          </a:r>
          <a:endParaRPr lang="en-US" sz="3200" kern="1200" dirty="0">
            <a:latin typeface="TH SarabunPSK"/>
            <a:cs typeface="TH SarabunPSK"/>
          </a:endParaRPr>
        </a:p>
      </dsp:txBody>
      <dsp:txXfrm>
        <a:off x="2313113" y="63901"/>
        <a:ext cx="2092014" cy="1046007"/>
      </dsp:txXfrm>
    </dsp:sp>
    <dsp:sp modelId="{DF776740-971B-0747-B200-82D8F0A65315}">
      <dsp:nvSpPr>
        <dsp:cNvPr id="0" name=""/>
        <dsp:cNvSpPr/>
      </dsp:nvSpPr>
      <dsp:spPr>
        <a:xfrm rot="2181843">
          <a:off x="4366552" y="1393290"/>
          <a:ext cx="878700" cy="51774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H SarabunPSK"/>
            <a:cs typeface="TH SarabunPSK"/>
          </a:endParaRPr>
        </a:p>
      </dsp:txBody>
      <dsp:txXfrm>
        <a:off x="4521876" y="1496839"/>
        <a:ext cx="568052" cy="310649"/>
      </dsp:txXfrm>
    </dsp:sp>
    <dsp:sp modelId="{7BDF1668-D265-C246-A3C2-858CEAFFB39A}">
      <dsp:nvSpPr>
        <dsp:cNvPr id="0" name=""/>
        <dsp:cNvSpPr/>
      </dsp:nvSpPr>
      <dsp:spPr>
        <a:xfrm>
          <a:off x="4339772" y="1977784"/>
          <a:ext cx="3825824" cy="1479277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H SarabunPSK"/>
              <a:cs typeface="TH SarabunPSK"/>
            </a:rPr>
            <a:t>2) </a:t>
          </a:r>
          <a:r>
            <a:rPr lang="th-TH" sz="2800" kern="1200" dirty="0" smtClean="0">
              <a:latin typeface="TH SarabunPSK"/>
              <a:cs typeface="TH SarabunPSK"/>
            </a:rPr>
            <a:t>น้ำท่วม น้ำหลาก </a:t>
          </a:r>
          <a:endParaRPr lang="en-US" sz="2800" kern="1200" dirty="0" smtClean="0">
            <a:latin typeface="TH SarabunPSK"/>
            <a:cs typeface="TH SarabunPSK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kern="1200" dirty="0" smtClean="0">
              <a:latin typeface="TH SarabunPSK"/>
              <a:cs typeface="TH SarabunPSK"/>
            </a:rPr>
            <a:t>น้ำล้นตลิ่ง</a:t>
          </a:r>
          <a:r>
            <a:rPr lang="en-US" sz="2800" kern="1200" dirty="0" smtClean="0">
              <a:latin typeface="TH SarabunPSK"/>
              <a:cs typeface="TH SarabunPSK"/>
            </a:rPr>
            <a:t> </a:t>
          </a:r>
          <a:r>
            <a:rPr lang="th-TH" sz="2800" kern="1200" dirty="0" smtClean="0">
              <a:latin typeface="TH SarabunPSK"/>
              <a:cs typeface="TH SarabunPSK"/>
            </a:rPr>
            <a:t>ดินโคลนถล่ม </a:t>
          </a:r>
          <a:r>
            <a:rPr lang="th-TH" sz="2000" kern="1200" dirty="0" smtClean="0">
              <a:latin typeface="TH SarabunPSK"/>
              <a:cs typeface="TH SarabunPSK"/>
            </a:rPr>
            <a:t>คุณภาพน้ำ</a:t>
          </a:r>
          <a:endParaRPr lang="en-US" sz="2800" kern="1200" dirty="0">
            <a:latin typeface="TH SarabunPSK"/>
            <a:cs typeface="TH SarabunPSK"/>
          </a:endParaRPr>
        </a:p>
      </dsp:txBody>
      <dsp:txXfrm>
        <a:off x="4900051" y="2194419"/>
        <a:ext cx="2705266" cy="1046007"/>
      </dsp:txXfrm>
    </dsp:sp>
    <dsp:sp modelId="{A3798B8B-BBE2-BC4C-81B4-E63A5B7F084C}">
      <dsp:nvSpPr>
        <dsp:cNvPr id="0" name=""/>
        <dsp:cNvSpPr/>
      </dsp:nvSpPr>
      <dsp:spPr>
        <a:xfrm rot="9782019">
          <a:off x="3341234" y="3212759"/>
          <a:ext cx="878700" cy="51774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H SarabunPSK"/>
            <a:cs typeface="TH SarabunPSK"/>
          </a:endParaRPr>
        </a:p>
      </dsp:txBody>
      <dsp:txXfrm rot="10800000">
        <a:off x="3496558" y="3316308"/>
        <a:ext cx="568052" cy="310649"/>
      </dsp:txXfrm>
    </dsp:sp>
    <dsp:sp modelId="{2BADCD4B-3531-F249-916A-FA7A41ABB84B}">
      <dsp:nvSpPr>
        <dsp:cNvPr id="0" name=""/>
        <dsp:cNvSpPr/>
      </dsp:nvSpPr>
      <dsp:spPr>
        <a:xfrm>
          <a:off x="-141000" y="2533662"/>
          <a:ext cx="3362396" cy="3242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H SarabunPSK"/>
              <a:cs typeface="TH SarabunPSK"/>
            </a:rPr>
            <a:t>3) </a:t>
          </a:r>
          <a:r>
            <a:rPr lang="th-TH" sz="3200" kern="1200" dirty="0" smtClean="0">
              <a:latin typeface="TH SarabunPSK"/>
              <a:cs typeface="TH SarabunPSK"/>
            </a:rPr>
            <a:t>แผนการบริหารจัดการ</a:t>
          </a:r>
          <a:endParaRPr lang="en-US" sz="3200" kern="1200" dirty="0">
            <a:latin typeface="TH SarabunPSK"/>
            <a:cs typeface="TH SarabunPSK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kern="1200" dirty="0" smtClean="0">
              <a:latin typeface="TH SarabunPSK"/>
              <a:cs typeface="TH SarabunPSK"/>
            </a:rPr>
            <a:t>ระดับลุ่มน้ำ</a:t>
          </a:r>
          <a:endParaRPr lang="en-US" sz="2800" kern="1200" dirty="0">
            <a:latin typeface="TH SarabunPSK"/>
            <a:cs typeface="TH SarabunPSK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kern="1200" dirty="0" smtClean="0">
              <a:latin typeface="TH SarabunPSK"/>
              <a:cs typeface="TH SarabunPSK"/>
            </a:rPr>
            <a:t>ระดับจังหวัด</a:t>
          </a:r>
          <a:endParaRPr lang="en-US" sz="2800" kern="1200" dirty="0">
            <a:latin typeface="TH SarabunPSK"/>
            <a:cs typeface="TH SarabunPSK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kern="1200" dirty="0" smtClean="0">
              <a:latin typeface="TH SarabunPSK"/>
              <a:cs typeface="TH SarabunPSK"/>
            </a:rPr>
            <a:t>อ่างเก็บน้ำ</a:t>
          </a:r>
          <a:r>
            <a:rPr lang="en-US" sz="2800" kern="1200" dirty="0" smtClean="0">
              <a:latin typeface="TH SarabunPSK"/>
              <a:cs typeface="TH SarabunPSK"/>
            </a:rPr>
            <a:t>/</a:t>
          </a:r>
          <a:r>
            <a:rPr lang="th-TH" sz="2800" kern="1200" dirty="0" smtClean="0">
              <a:latin typeface="TH SarabunPSK"/>
              <a:cs typeface="TH SarabunPSK"/>
            </a:rPr>
            <a:t>แหล่งน้ำ</a:t>
          </a:r>
          <a:r>
            <a:rPr lang="en-US" sz="2800" kern="1200" dirty="0" smtClean="0">
              <a:latin typeface="TH SarabunPSK"/>
              <a:cs typeface="TH SarabunPSK"/>
            </a:rPr>
            <a:t> </a:t>
          </a:r>
          <a:r>
            <a:rPr lang="th-TH" sz="2800" kern="1200" dirty="0" smtClean="0">
              <a:latin typeface="TH SarabunPSK"/>
              <a:cs typeface="TH SarabunPSK"/>
            </a:rPr>
            <a:t>ที่มีปริมาณน้ำสูงกว่าเกณฑ์</a:t>
          </a:r>
          <a:endParaRPr lang="en-US" sz="2800" kern="1200" dirty="0">
            <a:latin typeface="TH SarabunPSK"/>
            <a:cs typeface="TH SarabunPSK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kern="1200" dirty="0" smtClean="0">
              <a:latin typeface="TH SarabunPSK"/>
              <a:cs typeface="TH SarabunPSK"/>
            </a:rPr>
            <a:t>ชุมชนเมือง</a:t>
          </a:r>
          <a:endParaRPr lang="en-US" sz="2800" kern="1200" dirty="0">
            <a:latin typeface="TH SarabunPSK"/>
            <a:cs typeface="TH SarabunPSK"/>
          </a:endParaRPr>
        </a:p>
      </dsp:txBody>
      <dsp:txXfrm>
        <a:off x="-46017" y="2628645"/>
        <a:ext cx="3172430" cy="3053008"/>
      </dsp:txXfrm>
    </dsp:sp>
    <dsp:sp modelId="{F2563E40-E936-A24E-AE63-D53DC8865DF4}">
      <dsp:nvSpPr>
        <dsp:cNvPr id="0" name=""/>
        <dsp:cNvSpPr/>
      </dsp:nvSpPr>
      <dsp:spPr>
        <a:xfrm rot="17820620">
          <a:off x="2235071" y="1671229"/>
          <a:ext cx="878700" cy="51774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TH SarabunPSK"/>
            <a:cs typeface="TH SarabunPSK"/>
          </a:endParaRPr>
        </a:p>
      </dsp:txBody>
      <dsp:txXfrm>
        <a:off x="2390395" y="1774778"/>
        <a:ext cx="568052" cy="310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7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4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03494-2843-4629-ACA4-42A990ED5CF4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8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65014-191B-44F4-A027-EB821852E629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6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C7204-B3C3-4FCA-A869-BEA9558CB98D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3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54519-14A6-47A6-8A08-DF602AB8BD83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2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99555-8C7B-40CF-94AE-C02BF400CD55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5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C077E-553E-4D4D-8060-F838395C002F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0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CD415-924E-41F7-87F4-CE2B14EDD873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95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7727B-9CF4-41D1-8002-9652B602B7BE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02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72E36-F22D-4B7E-BF92-733F63934721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13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C22F6-CCB3-441B-9511-5EDFB78CCA8D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70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A988E-33DB-4F60-9A6B-9B66ECEC2C30}" type="slidenum">
              <a:rPr lang="es-ES" altLang="en-US">
                <a:solidFill>
                  <a:srgbClr val="000000"/>
                </a:solidFill>
              </a:rPr>
              <a:pPr/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3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0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16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85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56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5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56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3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78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2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5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4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FD4B6D-C3CD-4CEF-A17F-57BA0B90B91B}" type="slidenum">
              <a:rPr lang="es-E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866F-96C1-46CB-9AC5-66BACC4BD5CB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14/5/18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FD5B-F7BA-45B5-998F-963471E73DB6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5.gif"/><Relationship Id="rId5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1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898" cy="5144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2"/>
          <a:stretch/>
        </p:blipFill>
        <p:spPr>
          <a:xfrm>
            <a:off x="0" y="4443813"/>
            <a:ext cx="9144000" cy="2414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538476"/>
            <a:ext cx="9144000" cy="1569660"/>
          </a:xfrm>
          <a:prstGeom prst="rect">
            <a:avLst/>
          </a:prstGeom>
          <a:solidFill>
            <a:srgbClr val="BDF2FF">
              <a:alpha val="74902"/>
            </a:srgbClr>
          </a:solidFill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วันอังคาร ที่ 8 เมษายน 2561  เวลา 13.00 น.</a:t>
            </a:r>
          </a:p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ณ ห้องประชุม 1 ชั้น 2 อาคาร สำนักงาน ก.พ. (เดิม) </a:t>
            </a: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1" y="1499564"/>
            <a:ext cx="9144000" cy="1472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h-TH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>การประชุม</a:t>
            </a:r>
          </a:p>
          <a:p>
            <a:pPr>
              <a:defRPr/>
            </a:pPr>
            <a:r>
              <a:rPr lang="th-TH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>ติดตามเพื่อรวบรวม</a:t>
            </a: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>และ</a:t>
            </a:r>
            <a:r>
              <a:rPr lang="th-TH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anose="020B0604020202020204" pitchFamily="34" charset="-34"/>
                <a:cs typeface="BrowalliaUPC" panose="020B0604020202020204" pitchFamily="34" charset="-34"/>
              </a:rPr>
              <a:t>เตรียมการรับสถานการณ์น้ำหลาก</a:t>
            </a:r>
          </a:p>
        </p:txBody>
      </p:sp>
      <p:pic>
        <p:nvPicPr>
          <p:cNvPr id="10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71" y="220182"/>
            <a:ext cx="1080000" cy="1080000"/>
          </a:xfrm>
          <a:prstGeom prst="rect">
            <a:avLst/>
          </a:prstGeom>
        </p:spPr>
      </p:pic>
      <p:pic>
        <p:nvPicPr>
          <p:cNvPr id="2050" name="Picture 2" descr="C:\ONWR\NWMC\Template_logo\NEW\logo สทนชThai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0" y="31151"/>
            <a:ext cx="1463040" cy="15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0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</a:t>
            </a:r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 การจัดทำแผนปฏิบัติและปฏิทินการรับ</a:t>
            </a:r>
            <a:r>
              <a:rPr lang="th-TH" altLang="th-TH" sz="28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อุทกภัย (ต่อ)</a:t>
            </a:r>
            <a:endParaRPr lang="th-TH" altLang="th-TH" sz="2800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2767150" y="533400"/>
            <a:ext cx="3616442" cy="848334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แผนปฏิบัติการรับ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อุทกภัย</a:t>
            </a:r>
            <a:endParaRPr lang="th-TH" alt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9" name="Isosceles Triangle 75">
            <a:hlinkClick r:id="rId3" action="ppaction://hlinksldjump"/>
          </p:cNvPr>
          <p:cNvSpPr/>
          <p:nvPr/>
        </p:nvSpPr>
        <p:spPr>
          <a:xfrm rot="16200000">
            <a:off x="8553785" y="6260893"/>
            <a:ext cx="548640" cy="640080"/>
          </a:xfrm>
          <a:custGeom>
            <a:avLst/>
            <a:gdLst>
              <a:gd name="connsiteX0" fmla="*/ 0 w 533023"/>
              <a:gd name="connsiteY0" fmla="*/ 424591 h 424591"/>
              <a:gd name="connsiteX1" fmla="*/ 266512 w 533023"/>
              <a:gd name="connsiteY1" fmla="*/ 0 h 424591"/>
              <a:gd name="connsiteX2" fmla="*/ 533023 w 533023"/>
              <a:gd name="connsiteY2" fmla="*/ 424591 h 424591"/>
              <a:gd name="connsiteX3" fmla="*/ 0 w 533023"/>
              <a:gd name="connsiteY3" fmla="*/ 424591 h 424591"/>
              <a:gd name="connsiteX0" fmla="*/ 9713 w 542736"/>
              <a:gd name="connsiteY0" fmla="*/ 481741 h 481741"/>
              <a:gd name="connsiteX1" fmla="*/ 0 w 542736"/>
              <a:gd name="connsiteY1" fmla="*/ 0 h 481741"/>
              <a:gd name="connsiteX2" fmla="*/ 542736 w 542736"/>
              <a:gd name="connsiteY2" fmla="*/ 481741 h 481741"/>
              <a:gd name="connsiteX3" fmla="*/ 9713 w 542736"/>
              <a:gd name="connsiteY3" fmla="*/ 481741 h 481741"/>
              <a:gd name="connsiteX0" fmla="*/ 188 w 533211"/>
              <a:gd name="connsiteY0" fmla="*/ 853213 h 853213"/>
              <a:gd name="connsiteX1" fmla="*/ 0 w 533211"/>
              <a:gd name="connsiteY1" fmla="*/ 0 h 853213"/>
              <a:gd name="connsiteX2" fmla="*/ 533211 w 533211"/>
              <a:gd name="connsiteY2" fmla="*/ 853213 h 853213"/>
              <a:gd name="connsiteX3" fmla="*/ 188 w 533211"/>
              <a:gd name="connsiteY3" fmla="*/ 853213 h 85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" h="853213">
                <a:moveTo>
                  <a:pt x="188" y="853213"/>
                </a:moveTo>
                <a:cubicBezTo>
                  <a:pt x="125" y="568809"/>
                  <a:pt x="63" y="284404"/>
                  <a:pt x="0" y="0"/>
                </a:cubicBezTo>
                <a:lnTo>
                  <a:pt x="533211" y="853213"/>
                </a:lnTo>
                <a:lnTo>
                  <a:pt x="188" y="8532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xmlns="" id="{993E45BD-23FC-453A-A1A6-5B0480503E0A}"/>
              </a:ext>
            </a:extLst>
          </p:cNvPr>
          <p:cNvSpPr txBox="1">
            <a:spLocks/>
          </p:cNvSpPr>
          <p:nvPr/>
        </p:nvSpPr>
        <p:spPr>
          <a:xfrm>
            <a:off x="7639050" y="6487062"/>
            <a:ext cx="1433544" cy="415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64B182-28F1-4CF7-B242-E9E53A180CBC}" type="slidenum">
              <a:rPr lang="en-US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th-TH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5452"/>
              </p:ext>
            </p:extLst>
          </p:nvPr>
        </p:nvGraphicFramePr>
        <p:xfrm>
          <a:off x="228600" y="1143000"/>
          <a:ext cx="8686800" cy="59156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4072"/>
                <a:gridCol w="3892313"/>
                <a:gridCol w="1770122"/>
                <a:gridCol w="2650293"/>
              </a:tblGrid>
              <a:tr h="1868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ประเด็น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ผู้รับผิดชอบ</a:t>
                      </a:r>
                      <a:endParaRPr lang="th-TH" sz="1800" b="1" i="0" u="none" strike="noStrike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ดำเนินการ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868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20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ให้</a:t>
                      </a:r>
                      <a:r>
                        <a:rPr lang="th-TH" sz="20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หน่วยงานที่เกี่ยวข้องจัดทำแผนปฏิบัติการการจัดการน้ำหลากรายพื้นที่ ระดับจังหวัด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กรมชลประทานและกรมทรัพยากรน้ำ</a:t>
                      </a:r>
                      <a:endParaRPr lang="th-TH" sz="20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เป็นผู้จัดทำ/รวบรวม ส่งให้ สทนช. เพื่อเสนอต่อ กนช.ต่อไป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จัดทำแผนที่ระบุปริมาณฝนวิกฤติที่ต้องเฝ้าระวัง และการคาดการพายุ ตามช่วงเวลา ในฤดูฝน ปี 2561</a:t>
                      </a:r>
                      <a:endParaRPr lang="th-TH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กรมอุตุ/สสนก./กทม.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มอบหมายเจ้าหน้าที่เฝ้าระวังพื้นที่จุดเสี่ยงและเตรียมการป้องกันอุทกภัย ส่ง</a:t>
                      </a:r>
                      <a:r>
                        <a:rPr lang="th-TH" sz="1600" b="1" u="none" strike="noStrike" dirty="0">
                          <a:solidFill>
                            <a:srgbClr val="00B05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รายชื่อผู้รับผิดชอบพร้อมเบอร์ติดต่อตาม</a:t>
                      </a:r>
                      <a:r>
                        <a:rPr lang="th-TH" sz="16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แบบฟอร์ม</a:t>
                      </a:r>
                      <a:br>
                        <a:rPr lang="th-TH" sz="16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ที่</a:t>
                      </a:r>
                      <a:r>
                        <a:rPr lang="th-TH" sz="1600" b="1" u="none" strike="noStrike" dirty="0">
                          <a:solidFill>
                            <a:srgbClr val="00B05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แนบ</a:t>
                      </a:r>
                      <a:endParaRPr lang="th-TH" sz="1600" b="1" i="0" u="none" strike="noStrike" dirty="0">
                        <a:solidFill>
                          <a:srgbClr val="00B05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ชป./ทน./ปภ./อปท./ฝ่ายทหาร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</a:t>
                      </a:r>
                      <a:r>
                        <a:rPr lang="th-TH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ดูตัวอย่างแผนที่และ ตารางแบบฟอร์ม</a:t>
                      </a:r>
                      <a:br>
                        <a:rPr lang="th-TH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(หน้าถัดไป)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10848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เตรียมความพร้อมของเครื่องจักร เครื่องมือ รถแบคโฮ/รถขุด </a:t>
                      </a: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/>
                      </a:r>
                      <a:b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รถ</a:t>
                      </a:r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เทรลเลอร์ เครื่องสูบน้ำเคลื่อนที่ เครื่องผลักดันน้ำในบริเวณพื้นที่เสี่ยงที่จะเกิดน้ำท่วมเป็นประจำ ให้สามารถนำไปช่วยเหลือได้ทันที</a:t>
                      </a:r>
                      <a:b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เมื่อเกิดปัญหาน้ำท่วม และมอบหมายเจ้าหน้าที่ในพื้นที่ให้เฝ้าระวังและติดตามสถานการณ์น้ำอย่างใกล้ชิดตลอดเวลา </a:t>
                      </a: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ตลอดจนประสานงาน</a:t>
                      </a:r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กับผู้ว่าราชการจังหวัด เพื่อรายงานสถานการณ์</a:t>
                      </a: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น้ำ</a:t>
                      </a:r>
                      <a:b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อย่าง</a:t>
                      </a:r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ใกล้ชิด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ชป./ทน./ปภ./อปท./กทม./ฝ่ายทหาร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1808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(10)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จัดทำแผนการสร้างการรับรู้ของประชาชน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ชป./ทน./ปภ./อปท.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</a:tbl>
          </a:graphicData>
        </a:graphic>
      </p:graphicFrame>
      <p:sp>
        <p:nvSpPr>
          <p:cNvPr id="3" name="Flowchart: Extract 2">
            <a:hlinkClick r:id="rId5" action="ppaction://hlinksldjump"/>
          </p:cNvPr>
          <p:cNvSpPr/>
          <p:nvPr/>
        </p:nvSpPr>
        <p:spPr>
          <a:xfrm rot="5400000">
            <a:off x="8428354" y="2773681"/>
            <a:ext cx="365760" cy="457200"/>
          </a:xfrm>
          <a:prstGeom prst="flowChartExtra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การเฝ้าระวังจุดเสี่ยงประสบภัยน้ำ</a:t>
            </a:r>
            <a:r>
              <a:rPr lang="th-TH" altLang="th-TH" sz="28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หลาก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11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4992" r="49993" b="50611"/>
          <a:stretch/>
        </p:blipFill>
        <p:spPr bwMode="auto">
          <a:xfrm>
            <a:off x="2514600" y="685800"/>
            <a:ext cx="4149213" cy="6061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553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การเฝ้าระวังจุดเสี่ยงประสบภัยน้ำ</a:t>
            </a:r>
            <a:r>
              <a:rPr lang="th-TH" altLang="th-TH" sz="28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หลาก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12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55199"/>
              </p:ext>
            </p:extLst>
          </p:nvPr>
        </p:nvGraphicFramePr>
        <p:xfrm>
          <a:off x="171743" y="731783"/>
          <a:ext cx="8727083" cy="8238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189"/>
                <a:gridCol w="2031060"/>
                <a:gridCol w="679916"/>
                <a:gridCol w="820594"/>
                <a:gridCol w="904189"/>
                <a:gridCol w="1464478"/>
                <a:gridCol w="1236223"/>
                <a:gridCol w="686434"/>
              </a:tblGrid>
              <a:tr h="41121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ลำดับที่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จุดเฝ้าระวัง เกิดภัย (อำเภอ)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Latitude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Longitude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เจ้าหน้าที่ผู้รับผิดชอบในการเฝ้าระวัง</a:t>
                      </a:r>
                      <a:endParaRPr lang="en-US" sz="1600" b="1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หมายเหตุ</a:t>
                      </a:r>
                      <a:endParaRPr lang="en-US" sz="1600" b="1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3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ชื่อ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หน่วยงาน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solidFill>
                            <a:srgbClr val="00206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เบอร์โทรติดต่อ</a:t>
                      </a:r>
                      <a:endParaRPr lang="en-US" sz="1600" b="1" dirty="0">
                        <a:solidFill>
                          <a:srgbClr val="002060"/>
                        </a:solidFill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ฝายบ้านเขว้า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อ.คูเมือง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แม่น้ำมูล (สถานี</a:t>
                      </a: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M104)   </a:t>
                      </a: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</a:t>
                      </a: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คูเมือง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ปตร.ลำพังชู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อ.นาโพธิ์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4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ลำพังชู (สถานี 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M108)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อ.นาโพธิ์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5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ลำละแทค</a:t>
                      </a: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(</a:t>
                      </a: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ฝายบุ่งเบา)</a:t>
                      </a: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 </a:t>
                      </a: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</a:t>
                      </a: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พุทไธสง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6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ลำแอก (สถานี</a:t>
                      </a: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M125)  </a:t>
                      </a: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</a:t>
                      </a: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บ้านใหม่ไชยพจน์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31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7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ห้วยตะกั่ว (สถานี</a:t>
                      </a: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M124)  </a:t>
                      </a: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/>
                      </a:r>
                      <a:b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</a:br>
                      <a:r>
                        <a:rPr lang="th-TH" sz="1600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</a:t>
                      </a:r>
                      <a:r>
                        <a:rPr lang="th-TH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บ้านใหม่ไชยพจน์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8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ลำปะเทีย อ.สะพานทราย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326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9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ลำปลายมาศ ตรงทางหลวงหมายเลข 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2119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ถ.ปะคำ-เสิงสาง ที่ กม.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61+010 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อ.ปะคำ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31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10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ลำนางรอง ตรงถนนโนนดินแดง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อ.โนนดินแดง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11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ลำปะเทีย</a:t>
                      </a: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th-TH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อ.เฉลิมพระเกียรติ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  <a:tr h="163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12</a:t>
                      </a:r>
                      <a:endParaRPr lang="en-US" sz="16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…</a:t>
                      </a:r>
                      <a:endParaRPr lang="en-US" sz="16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2446" marR="62446" marT="0" marB="0"/>
                </a:tc>
              </a:tr>
            </a:tbl>
          </a:graphicData>
        </a:graphic>
      </p:graphicFrame>
      <p:sp>
        <p:nvSpPr>
          <p:cNvPr id="16" name="Flowchart: Extract 15">
            <a:hlinkClick r:id="rId4" action="ppaction://hlinksldjump"/>
          </p:cNvPr>
          <p:cNvSpPr/>
          <p:nvPr/>
        </p:nvSpPr>
        <p:spPr>
          <a:xfrm rot="5400000">
            <a:off x="8325185" y="5895133"/>
            <a:ext cx="365760" cy="457200"/>
          </a:xfrm>
          <a:prstGeom prst="flowChartExtra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2767150" y="533400"/>
            <a:ext cx="3616442" cy="848334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แผนปฏิบัติการรับ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อุทกภัย</a:t>
            </a:r>
            <a:endParaRPr lang="th-TH" alt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88514"/>
              </p:ext>
            </p:extLst>
          </p:nvPr>
        </p:nvGraphicFramePr>
        <p:xfrm>
          <a:off x="228600" y="1143000"/>
          <a:ext cx="8686800" cy="780065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4072"/>
                <a:gridCol w="3892313"/>
                <a:gridCol w="1770122"/>
                <a:gridCol w="2650293"/>
              </a:tblGrid>
              <a:tr h="1868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ประเด็น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ผู้รับผิดชอบ</a:t>
                      </a:r>
                      <a:endParaRPr lang="th-TH" sz="1800" b="1" i="0" u="none" strike="noStrike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ดำเนินการ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868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อ่างเก็บน้ำขนาดใหญ่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160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อ่างเก็บน้ำขนาดใหญ่ที่มีปริมาณน้ำ ณ วันที่ 1 พ.ค. 2561 สูงกว่าเกณฑ์การเก็บกักน้ำสูงสุด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URC) </a:t>
                      </a:r>
                      <a:r>
                        <a:rPr lang="th-TH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ควบคุมให้อยู่ในเกณฑ์การบริหารจัดการน้ำตามช่วงเวลา ให้สอดคล้องกับช่วงเวลาการเพาะปลูก </a:t>
                      </a:r>
                      <a:r>
                        <a:rPr lang="th-TH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พร้อมแผนประชาสัมพันธ์และแจ้งเตือนประชาชนในพื้นที่ล่วงหน้า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ชป./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EGAT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/>
                </a:tc>
              </a:tr>
              <a:tr h="3616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อ่างเก็บน้ำขนาดกลาง/เล็ก และ แหล่งน้ำอื่น ๆ (บึงต่าง ๆ)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848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(1)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อ่างเก็บน้ำขนาดกลางที่มีปริมาณน้ำมากกว่าร้อยละ 80 ของความจุอ่าง </a:t>
                      </a:r>
                      <a:r>
                        <a:rPr lang="th-TH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ควบคุมปริมาณน้ำให้อยู่ในเกณฑ์การบริหารจัดการน้ำ (</a:t>
                      </a:r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Rule Curve) </a:t>
                      </a:r>
                      <a:r>
                        <a:rPr lang="th-TH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ตามช่วงเวลา ให้สอดคล้องกับช่วงเวลาการเพาะปลูก และควบคุมการระบายน้ำ</a:t>
                      </a: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ที่ไม่ทำให้เกิดอุทกภัยทางด้านท้ายน้ำอย่างเคร่งครัด สำหรับอ่างเก็บน้ำขนาดกลาง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16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ข้อแนะนำ</a:t>
                      </a:r>
                      <a:r>
                        <a:rPr lang="th-TH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ให้</a:t>
                      </a: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ลดระดับน้ำและควบคุมปริมาณน้ำให้อยู่ในเกณฑ์ประมาณร้อยละ 70 ของความจุอ่าง </a:t>
                      </a:r>
                      <a:r>
                        <a:rPr lang="th-TH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ภายในวันที่ 30 มิ.ย. 2561 </a:t>
                      </a: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เพื่อสามารถรองรับปริมาณน้ำฝนค่าเฉลี่ยได้ตามที่กรมอุตุนิยมวิทยาได้คาดการณ์ไว้ </a:t>
                      </a:r>
                      <a:r>
                        <a:rPr lang="th-TH" sz="16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พร้อมแผนประชาสัมพันธ์และแจ้งเตือนประชาชนในพื้นที่ล่วงหน้า</a:t>
                      </a:r>
                      <a:endParaRPr lang="th-TH" sz="1600" b="0" i="0" u="sng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ชป./ทน.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/>
                </a:tc>
              </a:tr>
              <a:tr h="1808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(2)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ขอให้ กรมชลประทาน และกรมทรัพยากรน้ำ ประเมินความเสี่ยงของ</a:t>
                      </a:r>
                      <a:r>
                        <a:rPr lang="th-TH" sz="16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อ่างเก็บน้ำขนาดกลางและขนาดเล็ก</a:t>
                      </a: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กรณีน้ำล้นอ่าง และประเมินตามเกณฑ์ความปลอดภัยเขื่อน โดยสรุปรายชื่ออ่างเก็บน้ำที่มีความเสี่ยงดังกล่าว จัดทำแผนการบริหารจัดการและระบุผู้รับผิดชอบในการติดตามเฝ้าระวังพร้อม</a:t>
                      </a:r>
                      <a:r>
                        <a:rPr lang="th-TH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BrowalliaUPC"/>
                        </a:rPr>
                        <a:t>เบอร์ติดต่อตามแบบฟอร์มที่แนบให้กับ สทนช. </a:t>
                      </a:r>
                      <a:endParaRPr lang="th-TH" sz="1600" b="1" i="0" u="none" strike="noStrike" dirty="0">
                        <a:solidFill>
                          <a:srgbClr val="00B05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ชป./ทน.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13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8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2767150" y="533400"/>
            <a:ext cx="3616442" cy="848334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แผนปฏิบัติการรับ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อุทกภัย</a:t>
            </a:r>
            <a:endParaRPr lang="th-TH" alt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14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89917"/>
              </p:ext>
            </p:extLst>
          </p:nvPr>
        </p:nvGraphicFramePr>
        <p:xfrm>
          <a:off x="228600" y="1143000"/>
          <a:ext cx="8686800" cy="574103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4072"/>
                <a:gridCol w="3892313"/>
                <a:gridCol w="1770122"/>
                <a:gridCol w="2650293"/>
              </a:tblGrid>
              <a:tr h="1868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ประเด็น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ผู้รับผิดชอบ</a:t>
                      </a:r>
                      <a:endParaRPr lang="th-TH" sz="1800" b="1" i="0" u="none" strike="noStrike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ดำเนินการ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86830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อ่างเก็บน้ำขนาดกลาง/เล็ก และ แหล่งน้ำอื่น ๆ (บึงต่าง ๆ)</a:t>
                      </a:r>
                      <a:endParaRPr lang="th-TH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ขอให้ กรมชลประทาน และกรมทรัพยากรน้ำ ประเมินความเสี่ยงแหล่งน้ำหรือบึงต่าง ๆ กรณีน้ำล้น โดยสรุปรายชื่อแหล่งน้ำ ที่มีความเสี่ยงดังกล่าว และระบุผู้รับผิดชอบในการติดตามเฝ้าระวังพร้อม</a:t>
                      </a:r>
                      <a:r>
                        <a:rPr lang="th-TH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BrowalliaUPC"/>
                        </a:rPr>
                        <a:t>เบอร์ติดต่อตามแบบฟอร์มที่แนบให้กับ สทนช. </a:t>
                      </a:r>
                      <a:endParaRPr lang="th-TH" sz="1600" b="1" i="0" u="none" strike="noStrike" dirty="0">
                        <a:solidFill>
                          <a:srgbClr val="00B05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ชป./ทน.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</a:tr>
              <a:tr h="1868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พื้นที่ลุ่มต่ำ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(1)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ให้เสนอแผนการบริหารจัดการน้ำในพื้นที่ลุ่มต่ำในเขตลุ่มน้ำเจ้าพระยา จำนวน 13 ทุ่ง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/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(2)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พื้นที่ลุ่มต่ำมอบหมายให้กรมชลประทานเป็นเจ้าภาพหลักร่วมกับกรมทางหลวงและกรมทางหลวงชนบท แก้ไขปัญหาและผลกระทบที่เกิดขึ้นในพื้นที่ที่กำหนดให้เป็นพื้นที่ลุ่มต่ำรองรับน้ำหลากเมื่อปี 2560 ไม่ให้เกิดขึ้นอีก ให้ทันก่อนการรับน้ำเข้าทุ่ง โดยให้เสนอปรับแผนงาน</a:t>
                      </a: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หรือ</a:t>
                      </a:r>
                      <a:b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</a:br>
                      <a:r>
                        <a:rPr lang="th-TH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ขอ งบ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กลาง </a:t>
                      </a:r>
                      <a:r>
                        <a:rPr lang="th-TH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ภายในวันที่ 20 พฤษภาคม 2561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ชป./ทช.</a:t>
                      </a: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</a:tr>
              <a:tr h="331158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ชุมชนเมือง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08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ให้จัดทำแผนปฏิบัติการป้องกันและแก้ไขปัญหาน้ำท่วม สำหรับชุมชนเมืองหรือพื้นที่เศรษฐกิจ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BrowalliaUPC"/>
                        </a:rPr>
                        <a:t> [ชื่อหน่วยงาน]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ตัวแทนเนื้อหา 2"/>
          <p:cNvSpPr txBox="1">
            <a:spLocks/>
          </p:cNvSpPr>
          <p:nvPr/>
        </p:nvSpPr>
        <p:spPr>
          <a:xfrm>
            <a:off x="1324896" y="5799053"/>
            <a:ext cx="6462252" cy="6779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แผนกรอบงาน </a:t>
            </a: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กำหนดส่ง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ภายในวันอังคารที่ </a:t>
            </a:r>
            <a:r>
              <a:rPr lang="en-US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15 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พฤษภาคม </a:t>
            </a:r>
            <a:r>
              <a:rPr lang="en-US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2561</a:t>
            </a:r>
            <a:endParaRPr lang="th-TH" alt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7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56304"/>
            <a:ext cx="8233745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ปฏิทินการเกิดอุทกภัยในประเทศไทย</a:t>
            </a:r>
            <a:endParaRPr lang="en-US" sz="24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15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2868"/>
              </p:ext>
            </p:extLst>
          </p:nvPr>
        </p:nvGraphicFramePr>
        <p:xfrm>
          <a:off x="122904" y="1447800"/>
          <a:ext cx="8916035" cy="4377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3529"/>
                <a:gridCol w="2685727"/>
                <a:gridCol w="4086779"/>
              </a:tblGrid>
              <a:tr h="31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ช่วงเวลา</a:t>
                      </a:r>
                      <a:endParaRPr lang="en-US" sz="28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พายุ</a:t>
                      </a:r>
                      <a:endParaRPr lang="en-US" sz="28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สถานที่ (พื้นที่)</a:t>
                      </a:r>
                      <a:endParaRPr lang="en-US" sz="28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18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มี.ค.-พ.ค.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พายุฤดูร้อน ลมเย็นจากจีน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ภาคเหนือ และภาคตะวันออกเฉียงเหนือ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18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พ.ค.-ต.ค.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(พายุหมุนเขตร้อน)</a:t>
                      </a:r>
                      <a:endParaRPr lang="en-US" sz="20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ครอบคลุมพื้นที่บริเวณกว้าง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18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th-TH" sz="20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1. พ.ค. (เข้าสู่ฤดูฝน)</a:t>
                      </a:r>
                      <a:endParaRPr lang="en-US" sz="20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พายุไซโคลน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ภาคตะวันตก ภาคตะวันออก และภาคเหนือ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2. ก.ค.-ก.ย.	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พายุไต้ฝุ่น		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spc="-6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ภาคตะวันออกเฉียงเหนือตอนบน และภาคเหนือตอนบน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955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</a:t>
                      </a:r>
                      <a:r>
                        <a:rPr lang="en-US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3. </a:t>
                      </a: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ก.ย.-ต.ค.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พายุหมุนเขตร้อน จากมหาสมุทรแปซิฟิก (ในทะเลจีนใต้)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ภาคตะวันออกเฉียงเหนือตอนล่าง ภาคตะวันออก และภาคเหนือตอนล่าง ภาคกลาง (กทม.)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4. ฤดูหนาว (พ.ย.-ม.ค.)</a:t>
                      </a:r>
                      <a:endParaRPr lang="en-US" sz="20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ความกดอากาศต่ำในทะเลจีนใต้</a:t>
                      </a:r>
                      <a:endParaRPr lang="en-US" sz="200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ฝนตกชุกในภาคใต้ ตั้งแต่จังหวัดชุมพรลงไป</a:t>
                      </a:r>
                      <a:endParaRPr lang="en-US" sz="2000" dirty="0">
                        <a:effectLst/>
                        <a:latin typeface="BrowalliaUPC" panose="020B0604020202020204" pitchFamily="34" charset="-34"/>
                        <a:ea typeface="Calibri"/>
                        <a:cs typeface="BrowalliaUPC" panose="020B06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Pentagon 2"/>
          <p:cNvSpPr/>
          <p:nvPr/>
        </p:nvSpPr>
        <p:spPr>
          <a:xfrm>
            <a:off x="0" y="764460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08225" y="649947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th-TH" sz="36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</a:t>
            </a:r>
            <a:endParaRPr lang="en-US" sz="36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06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64" y="4663932"/>
            <a:ext cx="9148145" cy="1188720"/>
          </a:xfrm>
          <a:prstGeom prst="rect">
            <a:avLst/>
          </a:prstGeom>
          <a:solidFill>
            <a:srgbClr val="CC99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92" y="2075474"/>
            <a:ext cx="9148145" cy="13331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429000"/>
            <a:ext cx="9148145" cy="1188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56304"/>
            <a:ext cx="8233745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พื้นที่เฉพาะ </a:t>
            </a:r>
            <a:r>
              <a:rPr lang="th-TH" altLang="th-TH" sz="24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(จากเล่มแผนยุทธศาสตร์การบริหารจัดการทรัพยากรน้ำ, 2558)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16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>
            <a:off x="0" y="764460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08225" y="649947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th-TH" sz="36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endParaRPr lang="en-US" sz="36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336755" y="1472250"/>
            <a:ext cx="3254795" cy="53340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ตัวแทนเนื้อหา 2"/>
          <p:cNvSpPr txBox="1">
            <a:spLocks/>
          </p:cNvSpPr>
          <p:nvPr/>
        </p:nvSpPr>
        <p:spPr>
          <a:xfrm>
            <a:off x="460992" y="1371600"/>
            <a:ext cx="365380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</a:t>
            </a: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วิกฤตพื้นที่เศรษฐกิจหลัก 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457198" y="2075474"/>
            <a:ext cx="8229601" cy="1734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1. 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พื้นที่วิกฤตสูง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จำนวน 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13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พื้นที่ ได้แก่ 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เทศบาลนครเชียงใหม่ จ.เชียงใหม่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เชียงราย </a:t>
            </a:r>
            <a:r>
              <a:rPr lang="th-TH" altLang="th-TH" sz="2000" b="1" dirty="0" smtClean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เมือง และ </a:t>
            </a:r>
            <a:r>
              <a:rPr lang="th-TH" altLang="th-TH" sz="2000" b="1" dirty="0" smtClean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altLang="th-TH" sz="2000" b="1" dirty="0" smtClean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2000" b="1" dirty="0" smtClean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สวรรคโลก จ.สุโขทัย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อ.บางระกำ อ.บางกระทุ่ม อ.พรหมพิราม จ.พิษณุโลก อ.เมือง จ.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พิจิตร </a:t>
            </a:r>
            <a:b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เมือง จ.นครสวรรค์ 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จ.อยุธยา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กรุงเทพมหานคร และปริมณฑล อ.เมือง จ.สมุทรสาคร 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เมือง จ.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อุดรธานี อ.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เมือง จ.จันทบุรี </a:t>
            </a:r>
            <a:r>
              <a:rPr lang="th-TH" altLang="th-TH" sz="20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จ.นครศรีธรรมราช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และ อ.เมืองหาดใหญ่ จ.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สงขลา</a:t>
            </a:r>
            <a:endParaRPr lang="th-TH" altLang="th-TH" sz="1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3" name="ตัวแทนเนื้อหา 2"/>
          <p:cNvSpPr txBox="1">
            <a:spLocks/>
          </p:cNvSpPr>
          <p:nvPr/>
        </p:nvSpPr>
        <p:spPr>
          <a:xfrm>
            <a:off x="426720" y="3073376"/>
            <a:ext cx="8229601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endParaRPr lang="th-TH" altLang="th-TH" sz="1800" b="1" dirty="0" smtClean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altLang="th-TH" sz="2000" b="1" dirty="0">
                <a:solidFill>
                  <a:schemeClr val="accent6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พื้นที่วิกฤตปานกลาง จำนวน 10 พื้นที่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ได้แก่ อ.เมือง จ.ล้ำพูน อ.เมือง จ.อุตรดิตถ์ อ.เมือง จ.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แพร่</a:t>
            </a:r>
            <a:b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เมือง จ.สิงห์บุรี </a:t>
            </a:r>
            <a:r>
              <a:rPr lang="th-TH" altLang="th-TH" sz="2000" b="1" dirty="0">
                <a:solidFill>
                  <a:schemeClr val="accent6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จ.อ่างทอง 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จ.สุพรรณบุรี อ.เมือง จ.หนองคาย อ.เมือง จ.สุราษฎร์ธานี 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อ.เมือง จ.</a:t>
            </a:r>
            <a:r>
              <a:rPr lang="th-TH" altLang="th-TH" sz="18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ชุมพร และ </a:t>
            </a:r>
            <a:r>
              <a:rPr lang="th-TH" altLang="th-TH" sz="2000" b="1" dirty="0">
                <a:solidFill>
                  <a:schemeClr val="accent6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</a:t>
            </a:r>
            <a:r>
              <a:rPr lang="th-TH" altLang="th-TH" sz="2000" b="1" dirty="0" smtClean="0">
                <a:solidFill>
                  <a:schemeClr val="accent6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ตรัง</a:t>
            </a:r>
          </a:p>
        </p:txBody>
      </p:sp>
      <p:sp>
        <p:nvSpPr>
          <p:cNvPr id="24" name="ตัวแทนเนื้อหา 2"/>
          <p:cNvSpPr txBox="1">
            <a:spLocks/>
          </p:cNvSpPr>
          <p:nvPr/>
        </p:nvSpPr>
        <p:spPr>
          <a:xfrm>
            <a:off x="381000" y="4767503"/>
            <a:ext cx="8229601" cy="1099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th-TH" altLang="th-TH" sz="2000" b="1" dirty="0" smtClean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. พื้นที่วิกฤตต่ำ จำนวน 8 พื้นที่ 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ได้แก่ อ.เมือง จ.น่าน อ.เมือง จ.ชัยนาท อ.เมือง จ.นครพนม </a:t>
            </a:r>
            <a:b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อ.เมืองจ.มุกดาหาร อ.เมือง และ อ.วารินชำราบ จ.อุบลราชธานี </a:t>
            </a:r>
            <a:r>
              <a:rPr lang="th-TH" altLang="th-TH" sz="2000" b="1" dirty="0" smtClean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อ.บางสะพาน จ.ประจวบคีรีขันธ์ </a:t>
            </a:r>
            <a:br>
              <a:rPr lang="th-TH" altLang="th-TH" sz="2000" b="1" dirty="0" smtClean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2000" b="1" dirty="0" smtClean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altLang="th-TH" sz="18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อ.เมือง จ.ยะลา และ อ.ตะกั่วป่า จ.พังงา</a:t>
            </a:r>
            <a:endParaRPr lang="th-TH" altLang="th-TH" sz="18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142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4145" y="2090222"/>
            <a:ext cx="9148145" cy="2862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56304"/>
            <a:ext cx="8233745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พื้นที่เฉพาะ </a:t>
            </a:r>
            <a:r>
              <a:rPr lang="th-TH" altLang="th-TH" sz="24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(จากเล่มแผนยุทธศาสตร์การบริหารจัดการทรัพยากรน้ำ, 2558)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17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>
            <a:off x="0" y="764460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08225" y="649947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th-TH" sz="36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endParaRPr lang="en-US" sz="36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336755" y="1472250"/>
            <a:ext cx="2101645" cy="533400"/>
          </a:xfrm>
          <a:prstGeom prst="round2SameRect">
            <a:avLst/>
          </a:prstGeom>
          <a:solidFill>
            <a:srgbClr val="BCF36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ตัวแทนเนื้อหา 2"/>
          <p:cNvSpPr txBox="1">
            <a:spLocks/>
          </p:cNvSpPr>
          <p:nvPr/>
        </p:nvSpPr>
        <p:spPr>
          <a:xfrm>
            <a:off x="460992" y="1371600"/>
            <a:ext cx="365380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</a:t>
            </a: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การเกษตร</a:t>
            </a:r>
            <a:endParaRPr lang="en-US" sz="2400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275304" y="2075474"/>
            <a:ext cx="8611237" cy="2725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defRPr/>
            </a:pPr>
            <a:r>
              <a:rPr lang="th-TH" altLang="th-TH" sz="2000" dirty="0" smtClean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ลุ่มน้ำที่</a:t>
            </a:r>
            <a:r>
              <a:rPr lang="th-TH" altLang="th-TH" sz="2000" dirty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มีพื้นที่น้ำท่วม มากที่สุด 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ได้แก่ </a:t>
            </a:r>
            <a:r>
              <a:rPr lang="th-TH" altLang="th-TH" sz="2400" b="1" dirty="0">
                <a:solidFill>
                  <a:srgbClr val="0070C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ลุ่มน้ำเจ้าพระยา ท่าจีน ชี-มูล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ยม และน่าน </a:t>
            </a:r>
            <a:b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		ซึ่ง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ส่วนใหญ่แล้วเป็นการท่วมพื้นที่การเกษตร </a:t>
            </a:r>
            <a:endParaRPr lang="en-US" altLang="th-TH" sz="2000" dirty="0" smtClean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เมื่อวิเคราะห์ไปถึงลำดับความสำคัญ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ของพื้นที่เศรษฐกิจ </a:t>
            </a:r>
            <a:endParaRPr lang="th-TH" altLang="th-TH" sz="2000" dirty="0" smtClean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พบว่า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มี</a:t>
            </a:r>
            <a:r>
              <a:rPr lang="th-TH" altLang="th-TH" sz="2000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พื้นที่น้ำท่วมในกลุ่มภาคมหานคร 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ได้แก่ </a:t>
            </a:r>
            <a:r>
              <a:rPr lang="th-TH" altLang="th-TH" sz="24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ลุ่มน้ำเจ้าพระยา ท่าจีน 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แม่กลอง และบางปะกง </a:t>
            </a: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กลุ่ม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เศรษฐกิจพิเศษ ได้แก่ ลุ่มน้ำสาละวิน โขงอีสาน ภาคใต้ฝั่งตะวันออก และโตนเลสาป </a:t>
            </a: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altLang="th-TH" sz="20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กลุ่ม</a:t>
            </a:r>
            <a:r>
              <a:rPr lang="th-TH" altLang="th-TH" sz="20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เทศบาล/เมือง ได้แก่ ลุ่มน้ำเจ้าพระยา ท่าจีน</a:t>
            </a:r>
          </a:p>
        </p:txBody>
      </p:sp>
    </p:spTree>
    <p:extLst>
      <p:ext uri="{BB962C8B-B14F-4D97-AF65-F5344CB8AC3E}">
        <p14:creationId xmlns:p14="http://schemas.microsoft.com/office/powerpoint/2010/main" val="350685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4145" y="2090222"/>
            <a:ext cx="9148145" cy="1033978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56304"/>
            <a:ext cx="8233745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พื้นที่เฉพาะ </a:t>
            </a:r>
            <a:r>
              <a:rPr lang="th-TH" altLang="th-TH" sz="24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(จากเล่มแผนยุทธศาสตร์การบริหารจัดการทรัพยากรน้ำ, 2558)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18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>
            <a:off x="0" y="764460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08225" y="649947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th-TH" sz="36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endParaRPr lang="en-US" sz="36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336755" y="1472250"/>
            <a:ext cx="3397045" cy="533400"/>
          </a:xfrm>
          <a:prstGeom prst="round2SameRect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ตัวแทนเนื้อหา 2"/>
          <p:cNvSpPr txBox="1">
            <a:spLocks/>
          </p:cNvSpPr>
          <p:nvPr/>
        </p:nvSpPr>
        <p:spPr>
          <a:xfrm>
            <a:off x="460992" y="1371600"/>
            <a:ext cx="365380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พื้นที่วิกฤตพื้นที่น้ำหลากดินถล่ม</a:t>
            </a:r>
            <a:endParaRPr lang="en-US" sz="2400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142572" y="2075474"/>
            <a:ext cx="8868696" cy="1362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จาก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แผนที่พื้นที่วิกฤตอุทกภัยได้จำแนกพื้นที่เสี่ยงภัยน้ำหลาก-ดินถล่ม ส่วนใหญ่จะเป็นพื้นที่ลาดเชิงเขา ครอบคลุมพื้นที่รวมทั้งสิ้น 6,042 หมู่บ้าน (</a:t>
            </a:r>
            <a:r>
              <a:rPr lang="th-TH" altLang="th-TH" sz="24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ขอข้อมูล </a:t>
            </a:r>
            <a:r>
              <a:rPr lang="en-US" altLang="th-TH" sz="24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Update </a:t>
            </a:r>
            <a:r>
              <a:rPr lang="th-TH" altLang="th-TH" sz="24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จาก กรมทรัพยากร</a:t>
            </a:r>
            <a:r>
              <a:rPr lang="th-TH" altLang="th-TH" sz="2400" b="1" dirty="0" smtClean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ธรณี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8" y="3986184"/>
            <a:ext cx="9148145" cy="1347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>
            <a:off x="342439" y="3368213"/>
            <a:ext cx="2553162" cy="533400"/>
          </a:xfrm>
          <a:prstGeom prst="round2SameRect">
            <a:avLst/>
          </a:prstGeom>
          <a:solidFill>
            <a:srgbClr val="00B0F0">
              <a:alpha val="44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ตัวแทนเนื้อหา 2"/>
          <p:cNvSpPr txBox="1">
            <a:spLocks/>
          </p:cNvSpPr>
          <p:nvPr/>
        </p:nvSpPr>
        <p:spPr>
          <a:xfrm>
            <a:off x="466675" y="3267563"/>
            <a:ext cx="2809925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พื้นที่กรุงเทพมหานคร</a:t>
            </a:r>
            <a:endParaRPr lang="en-US" sz="2400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6" name="ตัวแทนเนื้อหา 2"/>
          <p:cNvSpPr txBox="1">
            <a:spLocks/>
          </p:cNvSpPr>
          <p:nvPr/>
        </p:nvSpPr>
        <p:spPr>
          <a:xfrm>
            <a:off x="148255" y="3971437"/>
            <a:ext cx="8868696" cy="1362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ประสิทธิภาพระบบระบายน้ำและระบบป้องกันน้ำท่วมกรุงเทพมหานคร ที่มีอยู่เป็นระบบระบายเพื่อแก้ไขปัญหาน้ำท่วมขัง สามารถระบายน้ำท่วมขังเนื่องจากฝนตกในระยะเวลา 2 ชั่วโมง กรณีความเข้มของฝน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Rainfall Intensity)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ไม่เกิน 60 มิลลิเมตรต่อชั่วโมง </a:t>
            </a:r>
            <a:r>
              <a:rPr lang="th-TH" altLang="th-TH" sz="2400" b="1" dirty="0">
                <a:solidFill>
                  <a:srgbClr val="C0000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(ระดับน้ำทะเลหนุน กรมอุทกศาสตร์)</a:t>
            </a:r>
            <a:endParaRPr lang="th-TH" altLang="th-TH" sz="2000" b="1" dirty="0">
              <a:solidFill>
                <a:srgbClr val="C00000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20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entagon 43"/>
          <p:cNvSpPr/>
          <p:nvPr/>
        </p:nvSpPr>
        <p:spPr>
          <a:xfrm>
            <a:off x="1580051" y="4008139"/>
            <a:ext cx="3901017" cy="515901"/>
          </a:xfrm>
          <a:prstGeom prst="homePlate">
            <a:avLst/>
          </a:prstGeom>
          <a:solidFill>
            <a:srgbClr val="00B050">
              <a:alpha val="7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438931" y="1503379"/>
            <a:ext cx="3901017" cy="1255061"/>
          </a:xfrm>
          <a:prstGeom prst="homePlate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386303" y="1411939"/>
            <a:ext cx="4419600" cy="1895963"/>
          </a:xfrm>
          <a:prstGeom prst="roundRect">
            <a:avLst>
              <a:gd name="adj" fmla="val 1044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 (ต่อ)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56304"/>
            <a:ext cx="8233745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เตรียมการ 2</a:t>
            </a:r>
            <a:r>
              <a:rPr lang="en-US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P2R (</a:t>
            </a: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หน่วยงานในแต่ละพื้นที่)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19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>
            <a:off x="0" y="764460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08225" y="649947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</a:p>
        </p:txBody>
      </p: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514708" y="1516113"/>
            <a:ext cx="3581401" cy="1272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defRPr/>
            </a:pPr>
            <a:r>
              <a:rPr lang="th-TH" altLang="th-TH" sz="2000" b="1" dirty="0">
                <a:solidFill>
                  <a:srgbClr val="00206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ขับเคลื่อนภายใต้คณะอนุกรรมกรรมการวิเคราะห์ติดตามสถานการณ์และการบริหารจัดการทรัพยากรน้ำ</a:t>
            </a:r>
          </a:p>
        </p:txBody>
      </p:sp>
      <p:sp>
        <p:nvSpPr>
          <p:cNvPr id="26" name="ตัวแทนเนื้อหา 2"/>
          <p:cNvSpPr txBox="1">
            <a:spLocks/>
          </p:cNvSpPr>
          <p:nvPr/>
        </p:nvSpPr>
        <p:spPr>
          <a:xfrm>
            <a:off x="4562937" y="1488139"/>
            <a:ext cx="4809663" cy="189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1. Preparation (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การเตรียมความพร้อม)</a:t>
            </a:r>
          </a:p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th-TH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Prevention (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การป้องกัน)</a:t>
            </a:r>
          </a:p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th-TH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Response (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การจัดการตอบสนองต่อภัย/ผจญภัย)</a:t>
            </a:r>
          </a:p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th-TH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Recovery (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การฟื้นฟู)</a:t>
            </a:r>
          </a:p>
        </p:txBody>
      </p:sp>
      <p:sp>
        <p:nvSpPr>
          <p:cNvPr id="34" name="ตัวแทนเนื้อหา 2"/>
          <p:cNvSpPr txBox="1">
            <a:spLocks/>
          </p:cNvSpPr>
          <p:nvPr/>
        </p:nvSpPr>
        <p:spPr>
          <a:xfrm>
            <a:off x="843117" y="3291840"/>
            <a:ext cx="8233745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การบริหารจัดการภัย/อุทกภัย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0" y="3444259"/>
            <a:ext cx="762000" cy="533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7" name="ตัวแทนเนื้อหา 2"/>
          <p:cNvSpPr txBox="1">
            <a:spLocks/>
          </p:cNvSpPr>
          <p:nvPr/>
        </p:nvSpPr>
        <p:spPr>
          <a:xfrm>
            <a:off x="108225" y="3329746"/>
            <a:ext cx="48655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6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endParaRPr lang="en-US" sz="36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1" name="ตัวแทนเนื้อหา 2"/>
          <p:cNvSpPr txBox="1">
            <a:spLocks/>
          </p:cNvSpPr>
          <p:nvPr/>
        </p:nvSpPr>
        <p:spPr>
          <a:xfrm>
            <a:off x="3811556" y="3492238"/>
            <a:ext cx="3430464" cy="681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defRPr/>
            </a:pPr>
            <a:r>
              <a:rPr lang="th-TH" altLang="th-TH" sz="2000" b="1" dirty="0">
                <a:solidFill>
                  <a:srgbClr val="002060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ระดับการวางแผนการเตือนภัยเป็น 4 ระดับ</a:t>
            </a:r>
          </a:p>
        </p:txBody>
      </p:sp>
      <p:sp>
        <p:nvSpPr>
          <p:cNvPr id="43" name="ตัวแทนเนื้อหา 2"/>
          <p:cNvSpPr txBox="1">
            <a:spLocks/>
          </p:cNvSpPr>
          <p:nvPr/>
        </p:nvSpPr>
        <p:spPr>
          <a:xfrm>
            <a:off x="1319634" y="4105739"/>
            <a:ext cx="4809663" cy="40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1. ภาวะปกติ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All Clear)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สีเขียว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P1</a:t>
            </a: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altLang="th-TH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5" name="Pentagon 44"/>
          <p:cNvSpPr/>
          <p:nvPr/>
        </p:nvSpPr>
        <p:spPr>
          <a:xfrm>
            <a:off x="1580050" y="4553059"/>
            <a:ext cx="3901017" cy="515901"/>
          </a:xfrm>
          <a:prstGeom prst="homePlate">
            <a:avLst/>
          </a:prstGeom>
          <a:solidFill>
            <a:srgbClr val="FFFF00">
              <a:alpha val="7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ตัวแทนเนื้อหา 2"/>
          <p:cNvSpPr txBox="1">
            <a:spLocks/>
          </p:cNvSpPr>
          <p:nvPr/>
        </p:nvSpPr>
        <p:spPr>
          <a:xfrm>
            <a:off x="1319634" y="4641400"/>
            <a:ext cx="4809663" cy="502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เฝ้าระวังจะเกิด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Watching)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สีเหลือง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P2</a:t>
            </a: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altLang="th-TH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1595291" y="5113349"/>
            <a:ext cx="3901017" cy="515901"/>
          </a:xfrm>
          <a:prstGeom prst="homePlate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ตัวแทนเนื้อหา 2"/>
          <p:cNvSpPr txBox="1">
            <a:spLocks/>
          </p:cNvSpPr>
          <p:nvPr/>
        </p:nvSpPr>
        <p:spPr>
          <a:xfrm>
            <a:off x="1330524" y="5169768"/>
            <a:ext cx="4809663" cy="403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เตือนเริ่มเกิด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Flood Warning)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สีน้ำทะเล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R1</a:t>
            </a: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</a:t>
            </a:r>
            <a:endParaRPr lang="en-US" altLang="th-TH" sz="2000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1607078" y="5656299"/>
            <a:ext cx="4641321" cy="515901"/>
          </a:xfrm>
          <a:prstGeom prst="homePlate">
            <a:avLst/>
          </a:prstGeom>
          <a:solidFill>
            <a:srgbClr val="FF0000">
              <a:alpha val="7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ตัวแทนเนื้อหา 2"/>
          <p:cNvSpPr txBox="1">
            <a:spLocks/>
          </p:cNvSpPr>
          <p:nvPr/>
        </p:nvSpPr>
        <p:spPr>
          <a:xfrm>
            <a:off x="1330524" y="5722770"/>
            <a:ext cx="4809663" cy="443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00000"/>
              </a:lnSpc>
              <a:buNone/>
              <a:defRPr/>
            </a:pPr>
            <a:r>
              <a:rPr lang="en-US" altLang="th-TH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เตือนเกิดระดับรุนแรง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Sever Flood Warning) </a:t>
            </a:r>
            <a:r>
              <a:rPr lang="th-TH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สีแดง (</a:t>
            </a:r>
            <a:r>
              <a:rPr lang="en-US" altLang="th-TH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R2)</a:t>
            </a:r>
          </a:p>
        </p:txBody>
      </p:sp>
    </p:spTree>
    <p:extLst>
      <p:ext uri="{BB962C8B-B14F-4D97-AF65-F5344CB8AC3E}">
        <p14:creationId xmlns:p14="http://schemas.microsoft.com/office/powerpoint/2010/main" val="175007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6976"/>
            <a:ext cx="75763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</a:t>
            </a:r>
            <a:r>
              <a:rPr lang="th-TH" altLang="th-TH" sz="36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วาระการประชุม</a:t>
            </a:r>
            <a:endParaRPr lang="th-TH" altLang="th-TH" sz="3600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552753" y="762000"/>
            <a:ext cx="8214609" cy="84833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  <a:defRPr/>
            </a:pPr>
            <a: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1	</a:t>
            </a: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  <a:r>
              <a:rPr lang="th-TH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</a:t>
            </a:r>
            <a:r>
              <a:rPr lang="th-TH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ที่ประธานแจ้งให้ที่ประชุมทราบ</a:t>
            </a:r>
            <a:endParaRPr lang="en-US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4" name="ตัวแทนเนื้อหา 2"/>
          <p:cNvSpPr txBox="1">
            <a:spLocks/>
          </p:cNvSpPr>
          <p:nvPr/>
        </p:nvSpPr>
        <p:spPr>
          <a:xfrm>
            <a:off x="566853" y="1295400"/>
            <a:ext cx="7896263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2	</a:t>
            </a:r>
            <a:r>
              <a:rPr lang="en-US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</a:t>
            </a:r>
            <a:r>
              <a:rPr lang="th-TH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</a:t>
            </a: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เพื่อทราบ</a:t>
            </a:r>
            <a:endParaRPr lang="th-TH" b="1" dirty="0" smtClean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6" name="ตัวแทนเนื้อหา 2"/>
          <p:cNvSpPr txBox="1">
            <a:spLocks/>
          </p:cNvSpPr>
          <p:nvPr/>
        </p:nvSpPr>
        <p:spPr>
          <a:xfrm>
            <a:off x="533400" y="3542847"/>
            <a:ext cx="4661520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3	</a:t>
            </a:r>
            <a:r>
              <a:rPr lang="en-US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</a:t>
            </a:r>
            <a:r>
              <a:rPr lang="th-TH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</a:t>
            </a: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เพื่อพิจารณา</a:t>
            </a:r>
            <a:endParaRPr lang="th-TH" b="1" dirty="0" smtClean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2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2577695" y="1767348"/>
            <a:ext cx="6337705" cy="2014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ข้อ</a:t>
            </a:r>
            <a:r>
              <a:rPr lang="th-TH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สั่งการตามมติที่ประชุมคณะอนุกรรมการวิเคราะห์ติดตามสถานการณ์และการบริหารจัดการทรัพยากรน้ำ ครั้งที่ 1/2561 เมื่อวันพฤหัสบดีที่ 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พฤษภาคม 2561 เวลา  09.00 น. ณ ห้องประชุมศูนย์ปฏิบัติการน้ำอัจฉริยะ ชั้น 3 อาคาร 99 ปี หม่อมหลวงชูชาติ กำภู กรมชลประทาน</a:t>
            </a:r>
            <a:endParaRPr lang="en-US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5" name="ตัวแทนเนื้อหา 2"/>
          <p:cNvSpPr txBox="1">
            <a:spLocks/>
          </p:cNvSpPr>
          <p:nvPr/>
        </p:nvSpPr>
        <p:spPr>
          <a:xfrm>
            <a:off x="2590800" y="4228647"/>
            <a:ext cx="6337705" cy="1453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3.1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  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</a:t>
            </a:r>
            <a:r>
              <a:rPr lang="th-TH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จัดทำแผนปฏิบัติและปฏิทินการรับอุทกภัย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3.2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  </a:t>
            </a:r>
            <a:r>
              <a:rPr lang="th-TH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แนวทาง</a:t>
            </a:r>
            <a:r>
              <a:rPr lang="th-TH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สร้างการรับรู้รับภาคประชาชนเพื่อรับมืออุทกภัยและเผยแพร่ประชาสัมพันธ์</a:t>
            </a:r>
          </a:p>
        </p:txBody>
      </p:sp>
      <p:sp>
        <p:nvSpPr>
          <p:cNvPr id="26" name="ตัวแทนเนื้อหา 2"/>
          <p:cNvSpPr txBox="1">
            <a:spLocks/>
          </p:cNvSpPr>
          <p:nvPr/>
        </p:nvSpPr>
        <p:spPr>
          <a:xfrm>
            <a:off x="566853" y="5371647"/>
            <a:ext cx="4661520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</a:t>
            </a:r>
            <a:r>
              <a:rPr lang="en-US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r>
              <a:rPr lang="th-TH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en-US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</a:t>
            </a:r>
            <a:r>
              <a:rPr lang="th-TH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เรื่องอื่นๆ</a:t>
            </a:r>
          </a:p>
        </p:txBody>
      </p:sp>
      <p:pic>
        <p:nvPicPr>
          <p:cNvPr id="4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"/>
            <a:ext cx="9144000" cy="5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7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" y="86976"/>
            <a:ext cx="8454408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4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en-US" altLang="th-TH" sz="24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th-TH" altLang="th-TH" sz="24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</a:t>
            </a:r>
            <a:r>
              <a:rPr lang="th-TH" altLang="th-TH" sz="24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แนวทางสร้างการรับรู้รับภาค</a:t>
            </a:r>
            <a:r>
              <a:rPr lang="th-TH" altLang="th-TH" sz="24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ประชาชนเพื่อ</a:t>
            </a:r>
            <a:r>
              <a:rPr lang="th-TH" altLang="th-TH" sz="24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รับมืออุทกภัยและเผยแพร่ประชาสัมพันธ์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20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6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15749"/>
            <a:ext cx="7886700" cy="4218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505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owerPoint Template about festival, communication, events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7"/>
          <a:stretch>
            <a:fillRect/>
          </a:stretch>
        </p:blipFill>
        <p:spPr bwMode="auto">
          <a:xfrm>
            <a:off x="0" y="1782763"/>
            <a:ext cx="91440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99" y="456729"/>
            <a:ext cx="1284047" cy="12840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84899" y="3375881"/>
            <a:ext cx="3492501" cy="1196119"/>
            <a:chOff x="165099" y="5486400"/>
            <a:chExt cx="3492501" cy="1196119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21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8" r="-1"/>
            <a:stretch/>
          </p:blipFill>
          <p:spPr bwMode="auto">
            <a:xfrm>
              <a:off x="165099" y="5486400"/>
              <a:ext cx="381130" cy="343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6230" y="5531592"/>
              <a:ext cx="311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http://</a:t>
              </a:r>
              <a:r>
                <a:rPr lang="en-US" sz="1600" dirty="0" smtClean="0">
                  <a:solidFill>
                    <a:prstClr val="black"/>
                  </a:solidFill>
                </a:rPr>
                <a:t>www.onwr.go.th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747" y="5945990"/>
              <a:ext cx="311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nwcc@onwr.go.th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pic>
          <p:nvPicPr>
            <p:cNvPr id="11268" name="Picture 4" descr="à¸à¸¥à¸à¸²à¸£à¸à¹à¸à¸«à¸²à¸£à¸¹à¸à¸ à¸²à¸à¸ªà¸³à¸«à¸£à¸±à¸ icon emai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64" y="587945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à¸à¸¥à¸à¸²à¸£à¸à¹à¸à¸«à¸²à¸£à¸¹à¸à¸ à¸²à¸à¸ªà¸³à¸«à¸£à¸±à¸ à¹à¸­à¸à¸­à¸ à¹à¸¥à¸à¹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48" y="631675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35860" y="6320687"/>
              <a:ext cx="311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REP-NWCC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3" name="Picture 2" descr="C:\ONWR\NWMC\Template_logo\NEW\logo สทนชThai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80" y="267759"/>
            <a:ext cx="153037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5882" y="673329"/>
            <a:ext cx="8467344" cy="4352544"/>
          </a:xfrm>
          <a:prstGeom prst="roundRect">
            <a:avLst>
              <a:gd name="adj" fmla="val 3366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  <a:latin typeface="TH SarabunPSK"/>
              <a:cs typeface="TH SarabunPSK"/>
            </a:endParaRP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404815" y="0"/>
            <a:ext cx="2743201" cy="2743200"/>
          </a:xfrm>
          <a:custGeom>
            <a:avLst/>
            <a:gdLst>
              <a:gd name="connsiteX0" fmla="*/ 0 w 1924050"/>
              <a:gd name="connsiteY0" fmla="*/ 1313199 h 1313199"/>
              <a:gd name="connsiteX1" fmla="*/ 962025 w 1924050"/>
              <a:gd name="connsiteY1" fmla="*/ 0 h 1313199"/>
              <a:gd name="connsiteX2" fmla="*/ 1924050 w 1924050"/>
              <a:gd name="connsiteY2" fmla="*/ 1313199 h 1313199"/>
              <a:gd name="connsiteX3" fmla="*/ 0 w 1924050"/>
              <a:gd name="connsiteY3" fmla="*/ 1313199 h 1313199"/>
              <a:gd name="connsiteX0" fmla="*/ 0 w 971552"/>
              <a:gd name="connsiteY0" fmla="*/ 1313199 h 1313199"/>
              <a:gd name="connsiteX1" fmla="*/ 962025 w 971552"/>
              <a:gd name="connsiteY1" fmla="*/ 0 h 1313199"/>
              <a:gd name="connsiteX2" fmla="*/ 971552 w 971552"/>
              <a:gd name="connsiteY2" fmla="*/ 1303677 h 1313199"/>
              <a:gd name="connsiteX3" fmla="*/ 0 w 971552"/>
              <a:gd name="connsiteY3" fmla="*/ 1313199 h 131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2" h="1313199">
                <a:moveTo>
                  <a:pt x="0" y="1313199"/>
                </a:moveTo>
                <a:lnTo>
                  <a:pt x="962025" y="0"/>
                </a:lnTo>
                <a:cubicBezTo>
                  <a:pt x="965201" y="434559"/>
                  <a:pt x="968376" y="869118"/>
                  <a:pt x="971552" y="1303677"/>
                </a:cubicBezTo>
                <a:lnTo>
                  <a:pt x="0" y="131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>
            <a:off x="769707" y="676265"/>
            <a:ext cx="457200" cy="9144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2700000">
            <a:off x="6297939" y="1311743"/>
            <a:ext cx="2615184" cy="1063723"/>
          </a:xfrm>
          <a:prstGeom prst="round2SameRect">
            <a:avLst>
              <a:gd name="adj1" fmla="val 29330"/>
              <a:gd name="adj2" fmla="val 0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43" name="ตัวแทนเนื้อหา 2"/>
          <p:cNvSpPr txBox="1">
            <a:spLocks/>
          </p:cNvSpPr>
          <p:nvPr/>
        </p:nvSpPr>
        <p:spPr>
          <a:xfrm>
            <a:off x="827908" y="1981200"/>
            <a:ext cx="803837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prstClr val="white"/>
                </a:solidFill>
                <a:latin typeface="TH SarabunPSK"/>
                <a:cs typeface="TH SarabunPSK"/>
              </a:rPr>
              <a:t>3</a:t>
            </a:r>
            <a:r>
              <a:rPr lang="en-US" sz="3200" b="1" dirty="0">
                <a:solidFill>
                  <a:prstClr val="white"/>
                </a:solidFill>
                <a:latin typeface="TH SarabunPSK"/>
                <a:cs typeface="TH SarabunPSK"/>
              </a:rPr>
              <a:t>)</a:t>
            </a:r>
            <a:r>
              <a:rPr lang="en-US" sz="3200" b="1" dirty="0" smtClean="0">
                <a:solidFill>
                  <a:prstClr val="white"/>
                </a:solidFill>
                <a:latin typeface="TH SarabunPSK"/>
                <a:cs typeface="TH SarabunPSK"/>
              </a:rPr>
              <a:t> </a:t>
            </a:r>
            <a:r>
              <a:rPr lang="th-TH" sz="3200" b="1" dirty="0" smtClean="0">
                <a:solidFill>
                  <a:prstClr val="white"/>
                </a:solidFill>
                <a:latin typeface="TH SarabunPSK"/>
                <a:cs typeface="TH SarabunPSK"/>
              </a:rPr>
              <a:t>การเต</a:t>
            </a:r>
            <a:r>
              <a:rPr lang="th-TH" sz="3200" b="1" dirty="0">
                <a:solidFill>
                  <a:prstClr val="white"/>
                </a:solidFill>
                <a:latin typeface="TH SarabunPSK"/>
                <a:cs typeface="TH SarabunPSK"/>
              </a:rPr>
              <a:t>รียมการรับน้ำหลากปี 2561</a:t>
            </a:r>
            <a:endParaRPr lang="th-TH" sz="3200" b="1" dirty="0">
              <a:solidFill>
                <a:prstClr val="white"/>
              </a:solidFill>
              <a:latin typeface="TH SarabunPSK"/>
              <a:cs typeface="TH SarabunPSK"/>
            </a:endParaRPr>
          </a:p>
        </p:txBody>
      </p:sp>
      <p:pic>
        <p:nvPicPr>
          <p:cNvPr id="13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685800"/>
            <a:ext cx="292100" cy="42799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06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898" cy="5144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2"/>
          <a:stretch/>
        </p:blipFill>
        <p:spPr>
          <a:xfrm>
            <a:off x="0" y="4443813"/>
            <a:ext cx="9144000" cy="2414188"/>
          </a:xfrm>
          <a:prstGeom prst="rect">
            <a:avLst/>
          </a:prstGeom>
        </p:spPr>
      </p:pic>
      <p:pic>
        <p:nvPicPr>
          <p:cNvPr id="10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71" y="1130134"/>
            <a:ext cx="1080000" cy="1080000"/>
          </a:xfrm>
          <a:prstGeom prst="rect">
            <a:avLst/>
          </a:prstGeom>
        </p:spPr>
      </p:pic>
      <p:pic>
        <p:nvPicPr>
          <p:cNvPr id="2050" name="Picture 2" descr="C:\ONWR\NWMC\Template_logo\NEW\logo สทนชThai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0" y="941103"/>
            <a:ext cx="1463040" cy="15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57116785"/>
              </p:ext>
            </p:extLst>
          </p:nvPr>
        </p:nvGraphicFramePr>
        <p:xfrm>
          <a:off x="457200" y="990600"/>
          <a:ext cx="7848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25" y="86976"/>
            <a:ext cx="75763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en-US" altLang="th-TH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/>
                <a:cs typeface="TH SarabunPSK"/>
              </a:rPr>
              <a:t>3) </a:t>
            </a:r>
            <a:r>
              <a:rPr lang="th-TH" altLang="th-TH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/>
                <a:cs typeface="TH SarabunPSK"/>
              </a:rPr>
              <a:t>การเต</a:t>
            </a:r>
            <a:r>
              <a:rPr lang="th-TH" altLang="th-TH" sz="36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/>
                <a:cs typeface="TH SarabunPSK"/>
              </a:rPr>
              <a:t>รียมการรับน้ำหลากปี </a:t>
            </a:r>
            <a:r>
              <a:rPr lang="th-TH" altLang="th-TH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/>
                <a:cs typeface="TH SarabunPSK"/>
              </a:rPr>
              <a:t>2561</a:t>
            </a:r>
            <a:endParaRPr lang="th-TH" altLang="th-TH" sz="36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/>
              <a:cs typeface="TH SarabunPSK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62000"/>
            <a:ext cx="9144000" cy="5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52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5882" y="673330"/>
            <a:ext cx="8467344" cy="4355870"/>
          </a:xfrm>
          <a:prstGeom prst="roundRect">
            <a:avLst>
              <a:gd name="adj" fmla="val 3366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404815" y="0"/>
            <a:ext cx="2743201" cy="2743200"/>
          </a:xfrm>
          <a:custGeom>
            <a:avLst/>
            <a:gdLst>
              <a:gd name="connsiteX0" fmla="*/ 0 w 1924050"/>
              <a:gd name="connsiteY0" fmla="*/ 1313199 h 1313199"/>
              <a:gd name="connsiteX1" fmla="*/ 962025 w 1924050"/>
              <a:gd name="connsiteY1" fmla="*/ 0 h 1313199"/>
              <a:gd name="connsiteX2" fmla="*/ 1924050 w 1924050"/>
              <a:gd name="connsiteY2" fmla="*/ 1313199 h 1313199"/>
              <a:gd name="connsiteX3" fmla="*/ 0 w 1924050"/>
              <a:gd name="connsiteY3" fmla="*/ 1313199 h 1313199"/>
              <a:gd name="connsiteX0" fmla="*/ 0 w 971552"/>
              <a:gd name="connsiteY0" fmla="*/ 1313199 h 1313199"/>
              <a:gd name="connsiteX1" fmla="*/ 962025 w 971552"/>
              <a:gd name="connsiteY1" fmla="*/ 0 h 1313199"/>
              <a:gd name="connsiteX2" fmla="*/ 971552 w 971552"/>
              <a:gd name="connsiteY2" fmla="*/ 1303677 h 1313199"/>
              <a:gd name="connsiteX3" fmla="*/ 0 w 971552"/>
              <a:gd name="connsiteY3" fmla="*/ 1313199 h 131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2" h="1313199">
                <a:moveTo>
                  <a:pt x="0" y="1313199"/>
                </a:moveTo>
                <a:lnTo>
                  <a:pt x="962025" y="0"/>
                </a:lnTo>
                <a:cubicBezTo>
                  <a:pt x="965201" y="434559"/>
                  <a:pt x="968376" y="869118"/>
                  <a:pt x="971552" y="1303677"/>
                </a:cubicBezTo>
                <a:lnTo>
                  <a:pt x="0" y="131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>
            <a:off x="769707" y="676265"/>
            <a:ext cx="457200" cy="9144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2700000">
            <a:off x="6297939" y="1311743"/>
            <a:ext cx="2615184" cy="1063723"/>
          </a:xfrm>
          <a:prstGeom prst="round2SameRect">
            <a:avLst>
              <a:gd name="adj1" fmla="val 29330"/>
              <a:gd name="adj2" fmla="val 0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43" name="ตัวแทนเนื้อหา 2"/>
          <p:cNvSpPr txBox="1">
            <a:spLocks/>
          </p:cNvSpPr>
          <p:nvPr/>
        </p:nvSpPr>
        <p:spPr>
          <a:xfrm>
            <a:off x="827908" y="1981200"/>
            <a:ext cx="803837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sz="32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</a:t>
            </a:r>
            <a:r>
              <a:rPr lang="th-TH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en-US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</a:t>
            </a:r>
            <a:r>
              <a:rPr lang="th-TH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</a:t>
            </a:r>
            <a:r>
              <a:rPr lang="th-TH" sz="32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เพื่อทราบ</a:t>
            </a:r>
          </a:p>
        </p:txBody>
      </p:sp>
      <p:sp>
        <p:nvSpPr>
          <p:cNvPr id="14" name="ตัวแทนเนื้อหา 2"/>
          <p:cNvSpPr txBox="1">
            <a:spLocks/>
          </p:cNvSpPr>
          <p:nvPr/>
        </p:nvSpPr>
        <p:spPr>
          <a:xfrm>
            <a:off x="3015409" y="2700034"/>
            <a:ext cx="5595191" cy="2014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th-TH" sz="23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ข้อ</a:t>
            </a:r>
            <a:r>
              <a:rPr lang="th-TH" sz="23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สั่งการตามมติที่ประชุมคณะอนุกรรมการวิเคราะห์ติดตามสถานการณ์และการบริหารจัดการทรัพยากรน้ำ ครั้งที่ 1/2561 เมื่อวันพฤหัสบดีที่ </a:t>
            </a:r>
            <a:r>
              <a:rPr lang="en-US" sz="23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th-TH" sz="2300" b="1" dirty="0" smtClean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300" b="1" dirty="0">
                <a:solidFill>
                  <a:schemeClr val="bg1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พฤษภาคม 2561 เวลา  09.00 น. ณ ห้องประชุมศูนย์ปฏิบัติการน้ำอัจฉริยะ ชั้น 3 อาคาร 99 ปี หม่อมหลวงชูชาติ กำภู กรมชลประทาน</a:t>
            </a:r>
            <a:endParaRPr lang="en-US" sz="2300" b="1" dirty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7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685800"/>
            <a:ext cx="292100" cy="42799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74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25" y="86976"/>
            <a:ext cx="75763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</a:t>
            </a:r>
            <a:r>
              <a:rPr lang="en-US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 </a:t>
            </a:r>
            <a:r>
              <a:rPr lang="th-TH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เรื่องเพื่อทราบ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2400" y="599466"/>
            <a:ext cx="8214609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b="1" dirty="0">
                <a:solidFill>
                  <a:schemeClr val="accent6">
                    <a:lumMod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สรุปข้อสั่งการประธาน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="" xmlns:a16="http://schemas.microsoft.com/office/drawing/2014/main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6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7A0472-C454-4F6F-858E-E3B4E51A1D4B}"/>
              </a:ext>
            </a:extLst>
          </p:cNvPr>
          <p:cNvSpPr txBox="1"/>
          <p:nvPr/>
        </p:nvSpPr>
        <p:spPr>
          <a:xfrm>
            <a:off x="197297" y="1197888"/>
            <a:ext cx="8747599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 สทนช. และคณะทำงาน จัดทำแผนเตรียมการป้องกันอุทกภัย ปี </a:t>
            </a:r>
            <a:r>
              <a:rPr lang="en-US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2561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ซึ่งเป็นการบูรณาการร่วมกันระหว่างหน่วยงาน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โดยขอให้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ลงรายละเอียด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จุดเสี่ยงเกิดอุทกภัย ระบุรายอำเภอ จังหวัด แสดงขอบเขตพื้นที่ความรับผิดชอบของหน่วยงาน เจ้าหน้าที่ที่</a:t>
            </a:r>
            <a:r>
              <a:rPr lang="th-TH" sz="2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ติดต่อได้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และความพร้อมเครื่องจักรเครื่องมือให้ชัดเจน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ถ้าอยู่ในเขตชลประทานมอบหมายให้ ชป รับผิดชอบ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อยู่นอกเขตชลประทานให้มี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การบูร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ณาการกับหน่วยงานอื่น เช่น ทหาร มท.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ทั้งนี้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หากหน่วยงานใดต้องการขอรับการสนับสนุนเครื่องจักรเครือ่งมือเพิ่มเติมให้แจ้ง ความ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ประสงค์ เพื่อ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จะได้จัดอยู่ในแผนเตรียมการฯ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ดังกล่าว</a:t>
            </a:r>
          </a:p>
          <a:p>
            <a:endParaRPr lang="th-TH" sz="2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กรณีอ่างเก็บน้ำขนาดกลางที่มีปริมาณน้ำเก็บกักเกิน </a:t>
            </a:r>
            <a:r>
              <a:rPr lang="en-US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80 %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ของความจุ ข้อให้มีการ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บริหารจัดการน้ำให้อยู่ในเกณฑ์ปฏิบัติการอ่างเก็บ</a:t>
            </a:r>
            <a:r>
              <a:rPr lang="th-TH" sz="2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น้ำ(</a:t>
            </a:r>
            <a:r>
              <a:rPr lang="en-US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Rule Curve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ที่เหมาะสมและสอดคล้องกับการปฏิบัติเชิง</a:t>
            </a:r>
            <a:r>
              <a:rPr lang="th-TH" sz="2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 (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ควรควบคุมให้ต่ำกว่า </a:t>
            </a:r>
            <a:r>
              <a:rPr lang="en-US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80%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ในช่วงจากนี้ไป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</a:t>
            </a:r>
            <a:r>
              <a:rPr lang="th-TH" sz="22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มั่นคงแข็งแรง</a:t>
            </a:r>
            <a:r>
              <a:rPr lang="th-TH" sz="2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ของอ่างเก็บน้ำและความพร้อมของอาคารระบายน้ำต่างๆ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ตลอดจนสำรวจพื้นที่ด้านท้ายอ่างที่อาจจะได้รับผลกระทบหากมีน้ำ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ล้นหรือ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ระบายน้ำด้านท้ายน้ำในปริมาณ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</a:t>
            </a:r>
            <a:endParaRPr lang="th-TH" sz="2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50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25" y="86976"/>
            <a:ext cx="75763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</a:t>
            </a:r>
            <a:r>
              <a:rPr lang="en-US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 </a:t>
            </a:r>
            <a:r>
              <a:rPr lang="th-TH" altLang="th-TH" sz="36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เรื่องเพื่อทราบ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2400" y="599466"/>
            <a:ext cx="8214609" cy="848334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th-TH" b="1" dirty="0">
                <a:solidFill>
                  <a:schemeClr val="accent6">
                    <a:lumMod val="50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สรุปข้อสั่งการประธาน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="" xmlns:a16="http://schemas.microsoft.com/office/drawing/2014/main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7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7A0472-C454-4F6F-858E-E3B4E51A1D4B}"/>
              </a:ext>
            </a:extLst>
          </p:cNvPr>
          <p:cNvSpPr txBox="1"/>
          <p:nvPr/>
        </p:nvSpPr>
        <p:spPr>
          <a:xfrm>
            <a:off x="197297" y="1197888"/>
            <a:ext cx="8747599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ในราว</a:t>
            </a:r>
            <a:r>
              <a:rPr lang="th-TH" sz="2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ปลายเดือนพฤษภาคมถึงต้นเดือนมิถุนายน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จะมีการประชุมคณะอนุกรรมการฯ เพื่อให้ฝ่ายเลขานุการฯ นำ</a:t>
            </a:r>
            <a:r>
              <a:rPr lang="th-TH" sz="2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เสนอแผน</a:t>
            </a:r>
            <a:r>
              <a:rPr lang="th-TH" sz="2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เตรียมการ</a:t>
            </a:r>
            <a:r>
              <a:rPr lang="th-TH" sz="2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ป้องกันอุทกภัย ปี </a:t>
            </a:r>
            <a:r>
              <a:rPr lang="en-US" sz="22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2561</a:t>
            </a:r>
          </a:p>
          <a:p>
            <a:endParaRPr lang="en-US" sz="2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</a:t>
            </a:r>
            <a:r>
              <a:rPr lang="th-TH" sz="2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จัดทีมงาน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ผู้แทนหน่วยงานที่เกี่ยวข้อง เช่น สทนช. ชป. อต. สทอภ. สสนก. เป็นต้น </a:t>
            </a:r>
            <a:r>
              <a:rPr lang="th-TH" sz="2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ลงพื้นที่ในภูมิภาคต่างๆ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โดยเฉพาะจังหวัดที่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มีพื้นที่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ที่เสี่ยงภัย </a:t>
            </a:r>
            <a:r>
              <a:rPr lang="th-TH" sz="2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เพื่อสร้างความรับรู้ การเฝ้าระวังให้กับประชาชนในพื้นที่ เพื่อเตรียมรับสถานการณ์อุทกภัยที่จะ</a:t>
            </a:r>
            <a:r>
              <a:rPr lang="th-TH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</a:t>
            </a:r>
            <a:endParaRPr lang="en-US" sz="22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</a:t>
            </a:r>
            <a:r>
              <a:rPr lang="th-TH" sz="2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หน่วยงานต่างๆ ที่เกี่ยวข้องเตรียมคน เครื่องจักรและเครื่องมือ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ให้พร้อมรับมือกับสถานการณ์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อุทกภัย</a:t>
            </a:r>
            <a:endParaRPr lang="en-US" sz="2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</a:t>
            </a:r>
            <a:r>
              <a:rPr lang="th-TH" sz="2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สิ่งกีดขวงทางน้ำ ขอให้สำรวจตรวจสอบว่าได้ดำเนินการไปถึงขั้นตอนใด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ส่วนกรมทางหลวง (ทล.)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ผู้แทน ทล. 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ไปติดตามเรื่อง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งบประมาณเพื่อที่จะให้สามารถดำเนินการได้ทันในปี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  <a:endParaRPr lang="en-US" sz="2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ขอให้</a:t>
            </a:r>
            <a:r>
              <a:rPr lang="th-TH" sz="2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จัดหาประชาสัมพันธ์มืออาชีพในการจัดทำสื่อประชาสัมพันธ์ให้ประชาชนรับรู้ถึงสถานการณ์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</a:t>
            </a:r>
            <a:b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เข้าใจได้ง่าย</a:t>
            </a:r>
            <a:r>
              <a:rPr lang="th-TH" sz="2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โดยเฉพาะพื้นที่</a:t>
            </a: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ที่อยู่นอกคันกั้นน้ำ ซี่งจะได้รับผลกระทบอยู่เสมอ</a:t>
            </a:r>
          </a:p>
        </p:txBody>
      </p:sp>
    </p:spTree>
    <p:extLst>
      <p:ext uri="{BB962C8B-B14F-4D97-AF65-F5344CB8AC3E}">
        <p14:creationId xmlns:p14="http://schemas.microsoft.com/office/powerpoint/2010/main" val="41340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5882" y="673330"/>
            <a:ext cx="8467344" cy="4355870"/>
          </a:xfrm>
          <a:prstGeom prst="roundRect">
            <a:avLst>
              <a:gd name="adj" fmla="val 3366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6200000">
            <a:off x="6404815" y="0"/>
            <a:ext cx="2743201" cy="2743200"/>
          </a:xfrm>
          <a:custGeom>
            <a:avLst/>
            <a:gdLst>
              <a:gd name="connsiteX0" fmla="*/ 0 w 1924050"/>
              <a:gd name="connsiteY0" fmla="*/ 1313199 h 1313199"/>
              <a:gd name="connsiteX1" fmla="*/ 962025 w 1924050"/>
              <a:gd name="connsiteY1" fmla="*/ 0 h 1313199"/>
              <a:gd name="connsiteX2" fmla="*/ 1924050 w 1924050"/>
              <a:gd name="connsiteY2" fmla="*/ 1313199 h 1313199"/>
              <a:gd name="connsiteX3" fmla="*/ 0 w 1924050"/>
              <a:gd name="connsiteY3" fmla="*/ 1313199 h 1313199"/>
              <a:gd name="connsiteX0" fmla="*/ 0 w 971552"/>
              <a:gd name="connsiteY0" fmla="*/ 1313199 h 1313199"/>
              <a:gd name="connsiteX1" fmla="*/ 962025 w 971552"/>
              <a:gd name="connsiteY1" fmla="*/ 0 h 1313199"/>
              <a:gd name="connsiteX2" fmla="*/ 971552 w 971552"/>
              <a:gd name="connsiteY2" fmla="*/ 1303677 h 1313199"/>
              <a:gd name="connsiteX3" fmla="*/ 0 w 971552"/>
              <a:gd name="connsiteY3" fmla="*/ 1313199 h 131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2" h="1313199">
                <a:moveTo>
                  <a:pt x="0" y="1313199"/>
                </a:moveTo>
                <a:lnTo>
                  <a:pt x="962025" y="0"/>
                </a:lnTo>
                <a:cubicBezTo>
                  <a:pt x="965201" y="434559"/>
                  <a:pt x="968376" y="869118"/>
                  <a:pt x="971552" y="1303677"/>
                </a:cubicBezTo>
                <a:lnTo>
                  <a:pt x="0" y="1313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1008023" y="3193269"/>
            <a:ext cx="3397536" cy="27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>
            <a:off x="769707" y="676265"/>
            <a:ext cx="457200" cy="91440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 rot="10800000">
            <a:off x="553587" y="1026677"/>
            <a:ext cx="274320" cy="457200"/>
          </a:xfrm>
          <a:prstGeom prst="rect">
            <a:avLst/>
          </a:prstGeom>
          <a:solidFill>
            <a:srgbClr val="75B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>
            <a:off x="553587" y="758185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>
            <a:off x="553588" y="1485248"/>
            <a:ext cx="274320" cy="640080"/>
          </a:xfrm>
          <a:prstGeom prst="rect">
            <a:avLst/>
          </a:prstGeom>
          <a:solidFill>
            <a:srgbClr val="799AD5"/>
          </a:solidFill>
        </p:spPr>
        <p:txBody>
          <a:bodyPr wrap="square" rtlCol="0">
            <a:spAutoFit/>
          </a:bodyPr>
          <a:lstStyle/>
          <a:p>
            <a:pPr algn="ctr"/>
            <a:endParaRPr lang="th-TH" sz="3200" b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2700000">
            <a:off x="6297939" y="1311743"/>
            <a:ext cx="2615184" cy="1063723"/>
          </a:xfrm>
          <a:prstGeom prst="round2SameRect">
            <a:avLst>
              <a:gd name="adj1" fmla="val 29330"/>
              <a:gd name="adj2" fmla="val 0"/>
            </a:avLst>
          </a:prstGeom>
          <a:solidFill>
            <a:srgbClr val="002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43" name="ตัวแทนเนื้อหา 2"/>
          <p:cNvSpPr txBox="1">
            <a:spLocks/>
          </p:cNvSpPr>
          <p:nvPr/>
        </p:nvSpPr>
        <p:spPr>
          <a:xfrm>
            <a:off x="827908" y="1981200"/>
            <a:ext cx="8038378" cy="8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h-TH" sz="32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ระเบียบวาระที่ </a:t>
            </a:r>
            <a:r>
              <a:rPr lang="th-TH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</a:t>
            </a:r>
            <a:r>
              <a:rPr lang="en-US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  </a:t>
            </a:r>
            <a:r>
              <a:rPr lang="th-TH" sz="3200" b="1" dirty="0" smtClean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เรื่อง</a:t>
            </a:r>
            <a:r>
              <a:rPr lang="th-TH" sz="32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เพื่อพิจารณา</a:t>
            </a:r>
          </a:p>
        </p:txBody>
      </p:sp>
      <p:sp>
        <p:nvSpPr>
          <p:cNvPr id="14" name="ตัวแทนเนื้อหา 2"/>
          <p:cNvSpPr txBox="1">
            <a:spLocks/>
          </p:cNvSpPr>
          <p:nvPr/>
        </p:nvSpPr>
        <p:spPr>
          <a:xfrm>
            <a:off x="3015409" y="2700034"/>
            <a:ext cx="5595191" cy="2014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th-TH" sz="23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3.1)  การจัดทำแผนปฏิบัติและปฏิทินการรับอุทกภัย</a:t>
            </a:r>
          </a:p>
          <a:p>
            <a:pPr marL="0" indent="0" algn="thaiDist">
              <a:lnSpc>
                <a:spcPct val="120000"/>
              </a:lnSpc>
              <a:buNone/>
              <a:defRPr/>
            </a:pPr>
            <a:r>
              <a:rPr lang="th-TH" sz="2300" b="1" dirty="0">
                <a:solidFill>
                  <a:prstClr val="white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3.2)  แนวทางสร้างการรับรู้รับภาคประชาชนเพื่อรับมืออุทกภัยและเผยแพร่ประชาสัมพันธ์</a:t>
            </a:r>
            <a:endParaRPr lang="th-TH" sz="2300" b="1" dirty="0" smtClean="0">
              <a:solidFill>
                <a:prstClr val="white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pic>
        <p:nvPicPr>
          <p:cNvPr id="17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0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BC121A34-0222-434E-B474-F993EAD1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76"/>
            <a:ext cx="7881191" cy="6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lIns="91436" tIns="45718" rIns="91436" bIns="45718" anchor="ctr"/>
          <a:lstStyle>
            <a:defPPr>
              <a:defRPr lang="th-TH"/>
            </a:defPPr>
            <a:lvl1pPr algn="ctr" defTabSz="121917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prstClr val="white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defRPr>
            </a:lvl1pPr>
          </a:lstStyle>
          <a:p>
            <a:pPr algn="l"/>
            <a:r>
              <a:rPr lang="th-TH" altLang="th-TH" sz="2800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3.1</a:t>
            </a:r>
            <a:r>
              <a:rPr lang="th-TH" altLang="th-TH" sz="2800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  การจัดทำแผนปฏิบัติและปฏิทินการรับอุทกภัย</a:t>
            </a:r>
          </a:p>
        </p:txBody>
      </p:sp>
      <p:pic>
        <p:nvPicPr>
          <p:cNvPr id="11" name="รูปภาพ 9">
            <a:extLst>
              <a:ext uri="{FF2B5EF4-FFF2-40B4-BE49-F238E27FC236}">
                <a16:creationId xmlns="" xmlns:a16="http://schemas.microsoft.com/office/drawing/2014/main" id="{C3881FC5-3A7A-4801-98CC-EDA60FD3B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91" y="86976"/>
            <a:ext cx="457200" cy="457200"/>
          </a:xfrm>
          <a:prstGeom prst="rect">
            <a:avLst/>
          </a:prstGeom>
        </p:spPr>
      </p:pic>
      <p:sp>
        <p:nvSpPr>
          <p:cNvPr id="8" name="ตัวแทนเนื้อหา 2"/>
          <p:cNvSpPr>
            <a:spLocks noGrp="1"/>
          </p:cNvSpPr>
          <p:nvPr>
            <p:ph idx="1"/>
          </p:nvPr>
        </p:nvSpPr>
        <p:spPr>
          <a:xfrm>
            <a:off x="2767150" y="533400"/>
            <a:ext cx="3616442" cy="848334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th-TH" altLang="th-TH" sz="2400" b="1" dirty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แผนปฏิบัติการรับ</a:t>
            </a:r>
            <a:r>
              <a:rPr lang="th-TH" altLang="th-TH" sz="2400" b="1" dirty="0" smtClean="0">
                <a:solidFill>
                  <a:prstClr val="black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อุทกภัย</a:t>
            </a:r>
            <a:endParaRPr lang="th-TH" altLang="th-TH" sz="2400" b="1" dirty="0">
              <a:solidFill>
                <a:prstClr val="black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2" y="613719"/>
            <a:ext cx="9140208" cy="46100"/>
            <a:chOff x="3792" y="756594"/>
            <a:chExt cx="9140208" cy="46100"/>
          </a:xfrm>
        </p:grpSpPr>
        <p:sp>
          <p:nvSpPr>
            <p:cNvPr id="28" name="TextBox 27"/>
            <p:cNvSpPr txBox="1"/>
            <p:nvPr/>
          </p:nvSpPr>
          <p:spPr>
            <a:xfrm>
              <a:off x="3792" y="756594"/>
              <a:ext cx="6949440" cy="4572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86800" y="756974"/>
              <a:ext cx="457200" cy="45720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9077" y="756974"/>
              <a:ext cx="457200" cy="45720"/>
            </a:xfrm>
            <a:prstGeom prst="rect">
              <a:avLst/>
            </a:prstGeom>
            <a:solidFill>
              <a:srgbClr val="799AD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6277" y="756974"/>
              <a:ext cx="457200" cy="45720"/>
            </a:xfrm>
            <a:prstGeom prst="rect">
              <a:avLst/>
            </a:prstGeom>
            <a:solidFill>
              <a:srgbClr val="002A54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8228" y="756974"/>
              <a:ext cx="457200" cy="45720"/>
            </a:xfrm>
            <a:prstGeom prst="rect">
              <a:avLst/>
            </a:prstGeom>
            <a:solidFill>
              <a:srgbClr val="75BA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29600" y="756974"/>
              <a:ext cx="457200" cy="45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th-TH" sz="32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39050" y="6306613"/>
            <a:ext cx="1509095" cy="596266"/>
            <a:chOff x="7639050" y="6306613"/>
            <a:chExt cx="1509095" cy="596266"/>
          </a:xfrm>
        </p:grpSpPr>
        <p:sp>
          <p:nvSpPr>
            <p:cNvPr id="39" name="Isosceles Triangle 75"/>
            <p:cNvSpPr/>
            <p:nvPr/>
          </p:nvSpPr>
          <p:spPr>
            <a:xfrm rot="16200000">
              <a:off x="8553785" y="6260893"/>
              <a:ext cx="548640" cy="640080"/>
            </a:xfrm>
            <a:custGeom>
              <a:avLst/>
              <a:gdLst>
                <a:gd name="connsiteX0" fmla="*/ 0 w 533023"/>
                <a:gd name="connsiteY0" fmla="*/ 424591 h 424591"/>
                <a:gd name="connsiteX1" fmla="*/ 266512 w 533023"/>
                <a:gd name="connsiteY1" fmla="*/ 0 h 424591"/>
                <a:gd name="connsiteX2" fmla="*/ 533023 w 533023"/>
                <a:gd name="connsiteY2" fmla="*/ 424591 h 424591"/>
                <a:gd name="connsiteX3" fmla="*/ 0 w 533023"/>
                <a:gd name="connsiteY3" fmla="*/ 424591 h 424591"/>
                <a:gd name="connsiteX0" fmla="*/ 9713 w 542736"/>
                <a:gd name="connsiteY0" fmla="*/ 481741 h 481741"/>
                <a:gd name="connsiteX1" fmla="*/ 0 w 542736"/>
                <a:gd name="connsiteY1" fmla="*/ 0 h 481741"/>
                <a:gd name="connsiteX2" fmla="*/ 542736 w 542736"/>
                <a:gd name="connsiteY2" fmla="*/ 481741 h 481741"/>
                <a:gd name="connsiteX3" fmla="*/ 9713 w 542736"/>
                <a:gd name="connsiteY3" fmla="*/ 481741 h 481741"/>
                <a:gd name="connsiteX0" fmla="*/ 188 w 533211"/>
                <a:gd name="connsiteY0" fmla="*/ 853213 h 853213"/>
                <a:gd name="connsiteX1" fmla="*/ 0 w 533211"/>
                <a:gd name="connsiteY1" fmla="*/ 0 h 853213"/>
                <a:gd name="connsiteX2" fmla="*/ 533211 w 533211"/>
                <a:gd name="connsiteY2" fmla="*/ 853213 h 853213"/>
                <a:gd name="connsiteX3" fmla="*/ 188 w 533211"/>
                <a:gd name="connsiteY3" fmla="*/ 853213 h 8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11" h="853213">
                  <a:moveTo>
                    <a:pt x="188" y="853213"/>
                  </a:moveTo>
                  <a:cubicBezTo>
                    <a:pt x="125" y="568809"/>
                    <a:pt x="63" y="284404"/>
                    <a:pt x="0" y="0"/>
                  </a:cubicBezTo>
                  <a:lnTo>
                    <a:pt x="533211" y="853213"/>
                  </a:lnTo>
                  <a:lnTo>
                    <a:pt x="188" y="8532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0" name="Slide Number Placeholder 3">
              <a:extLst>
                <a:ext uri="{FF2B5EF4-FFF2-40B4-BE49-F238E27FC236}">
                  <a16:creationId xmlns:a16="http://schemas.microsoft.com/office/drawing/2014/main" xmlns="" id="{993E45BD-23FC-453A-A1A6-5B0480503E0A}"/>
                </a:ext>
              </a:extLst>
            </p:cNvPr>
            <p:cNvSpPr txBox="1">
              <a:spLocks/>
            </p:cNvSpPr>
            <p:nvPr/>
          </p:nvSpPr>
          <p:spPr>
            <a:xfrm>
              <a:off x="7639050" y="6487062"/>
              <a:ext cx="1433544" cy="4158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th-TH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fld id="{5664B182-28F1-4CF7-B242-E9E53A180CBC}" type="slidenum">
                <a:rPr lang="en-US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t>9</a:t>
              </a:fld>
              <a:endParaRPr lang="th-TH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Picture 2" descr="C:\ONWR\NWMC\Template_logo\NEW\logo สทนชThai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t="5678" r="12359" b="8020"/>
          <a:stretch/>
        </p:blipFill>
        <p:spPr bwMode="auto">
          <a:xfrm>
            <a:off x="8611235" y="40309"/>
            <a:ext cx="457200" cy="5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74690"/>
              </p:ext>
            </p:extLst>
          </p:nvPr>
        </p:nvGraphicFramePr>
        <p:xfrm>
          <a:off x="228600" y="1143000"/>
          <a:ext cx="8686800" cy="542163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4072"/>
                <a:gridCol w="3892313"/>
                <a:gridCol w="1770122"/>
                <a:gridCol w="2650293"/>
              </a:tblGrid>
              <a:tr h="1868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ประเด็น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ผู้รับผิดชอบ</a:t>
                      </a:r>
                      <a:endParaRPr lang="th-TH" sz="1800" b="1" i="0" u="none" strike="noStrike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strike="noStrike" dirty="0">
                          <a:solidFill>
                            <a:schemeClr val="bg1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ดำเนินการ</a:t>
                      </a:r>
                      <a:endParaRPr lang="th-TH" sz="1800" b="1" i="0" u="none" strike="noStrike" dirty="0">
                        <a:solidFill>
                          <a:schemeClr val="bg1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868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·</a:t>
                      </a:r>
                      <a:r>
                        <a:rPr lang="th-TH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owalliaUPC"/>
                        </a:rPr>
                        <a:t> </a:t>
                      </a:r>
                      <a:r>
                        <a:rPr lang="th-TH" sz="20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ให้</a:t>
                      </a:r>
                      <a:r>
                        <a:rPr lang="th-TH" sz="20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หน่วยงานที่เกี่ยวข้องจัดทำแผนปฏิบัติการการจัดการน้ำหลากราย</a:t>
                      </a:r>
                      <a:r>
                        <a:rPr lang="th-TH" sz="20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พื้นที่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กรมชลประทานและกรมทรัพยากรน้ำ</a:t>
                      </a:r>
                      <a:endParaRPr lang="th-TH" sz="20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0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เป็นผู้จัดทำ/รวบรวม ส่งให้ สทนช. เพื่อเสนอต่อ กนช.ต่อไป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24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ตรวจสอบอาคารที่ใช้ในการควบคุมน้ำ เส้นทางการระบายน้ำและระบบป้องกันน้ำท่วมที่มีอยู่ให้มีสภาพใช้งานได้และมีประสิทธิภาพสูงสุด สามารถรองรับสถานการณ์น้ำได้เต็มศักยภาพตามสถานการณ์น้ำ  </a:t>
                      </a: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ที่</a:t>
                      </a:r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เป็นจริงในแต่ละช่วงเวลา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ชป./ทน./อปท.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กำจัดสิ่งกีดขวางทางระบายน้ำ เช่น วัชพืช ผักตบชวา ให้แล้ว</a:t>
                      </a:r>
                      <a:r>
                        <a:rPr lang="th-TH" sz="1600" u="none" strike="noStrike" dirty="0" smtClean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เสร็จ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th-TH" sz="16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   ชป.</a:t>
                      </a:r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/ทน. / กรมเจ้าท่า / </a:t>
                      </a:r>
                      <a:r>
                        <a:rPr lang="th-TH" sz="16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กรม</a:t>
                      </a:r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โยธาธิการและผังเมือง /กทม.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8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กำหนดจุดเสี่ยง จุดเฝ้าระวัง ระบุพื้นที่ที่เคยเกิดน้ำท่วมเป็นประจำ จัดทำเป็นแผนที่</a:t>
                      </a:r>
                      <a:endParaRPr lang="th-TH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GISTDA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สำหรับพื้นที่ที่เคยเกิดน้ำท่วมเป็นประจำและต้องติดตั้งเครื่องสูบน้ำเป็นประจำทุกปีให้ติดตั้งเครื่องสูบน้ำไว้ก่อนอย่างน้อยจำนวน 1 เครื่อง</a:t>
                      </a:r>
                      <a:endParaRPr lang="th-TH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ชป./ทน./ปภ./กทม.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1808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กำหนดระดับวิกฤติของระดับน้ำในแม่น้ำ ณ จุดสำคัญ เพื่อสร้างการรับรู้ของประชาชน</a:t>
                      </a:r>
                      <a:endParaRPr lang="th-TH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ชป./ทน./สสนก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  <a:tr h="3616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(6)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600" u="none" strike="noStrike"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กำหนดเกณฑ์ปริมาณน้ำลำน้ำสายหลักในความรับผิดชอบของหน่วยงานเพื่อการตัดสินใจสั่งการ</a:t>
                      </a:r>
                      <a:endParaRPr lang="th-TH" sz="1600" b="0" i="0" u="none" strike="noStrike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600" b="1" u="none" strike="noStrike" dirty="0">
                          <a:solidFill>
                            <a:srgbClr val="C00000"/>
                          </a:solidFill>
                          <a:effectLst/>
                          <a:latin typeface="BrowalliaUPC" panose="020B0604020202020204" pitchFamily="34" charset="-34"/>
                          <a:cs typeface="BrowalliaUPC" panose="020B0604020202020204" pitchFamily="34" charset="-34"/>
                        </a:rPr>
                        <a:t>ชป./ทน./สสนก</a:t>
                      </a:r>
                      <a:endParaRPr lang="th-TH" sz="1600" b="1" i="0" u="none" strike="noStrike" dirty="0">
                        <a:solidFill>
                          <a:srgbClr val="C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rowalliaUPC" panose="020B0604020202020204" pitchFamily="34" charset="-34"/>
                        <a:cs typeface="BrowalliaUPC" panose="020B0604020202020204" pitchFamily="34" charset="-34"/>
                      </a:endParaRPr>
                    </a:p>
                  </a:txBody>
                  <a:tcPr marL="6027" marR="6027" marT="6027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3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2304</Words>
  <Application>Microsoft Macintosh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1_Office Theme</vt:lpstr>
      <vt:lpstr>Diseño predeterminado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Plan RID</cp:lastModifiedBy>
  <cp:revision>57</cp:revision>
  <cp:lastPrinted>2018-05-08T04:08:00Z</cp:lastPrinted>
  <dcterms:created xsi:type="dcterms:W3CDTF">2018-05-07T11:50:47Z</dcterms:created>
  <dcterms:modified xsi:type="dcterms:W3CDTF">2018-05-14T16:19:53Z</dcterms:modified>
</cp:coreProperties>
</file>